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8" r:id="rId2"/>
    <p:sldId id="267" r:id="rId3"/>
    <p:sldId id="273" r:id="rId4"/>
    <p:sldId id="274" r:id="rId5"/>
    <p:sldId id="272" r:id="rId6"/>
    <p:sldId id="276" r:id="rId7"/>
    <p:sldId id="275" r:id="rId8"/>
    <p:sldId id="271" r:id="rId9"/>
    <p:sldId id="265" r:id="rId10"/>
    <p:sldId id="270" r:id="rId11"/>
    <p:sldId id="269" r:id="rId12"/>
    <p:sldId id="268" r:id="rId13"/>
    <p:sldId id="257" r:id="rId14"/>
    <p:sldId id="258" r:id="rId15"/>
    <p:sldId id="259" r:id="rId16"/>
    <p:sldId id="260" r:id="rId17"/>
    <p:sldId id="261" r:id="rId18"/>
    <p:sldId id="263" r:id="rId19"/>
    <p:sldId id="262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708C6-EA74-4C1A-8BAA-93D00154F5D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0A12B93-10FA-437D-A5BF-1C63B979E434}">
      <dgm:prSet phldrT="[텍스트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en-US" altLang="ko-KR" dirty="0" smtClean="0"/>
            <a:t>Many Secure System exists in Network.</a:t>
          </a:r>
          <a:endParaRPr lang="ko-KR" altLang="en-US" dirty="0"/>
        </a:p>
      </dgm:t>
    </dgm:pt>
    <dgm:pt modelId="{B23A7851-4332-4B66-90D5-8673153BDA9C}" type="parTrans" cxnId="{37660401-2A5F-4CD4-A137-1A625A2A3204}">
      <dgm:prSet/>
      <dgm:spPr/>
      <dgm:t>
        <a:bodyPr/>
        <a:lstStyle/>
        <a:p>
          <a:pPr latinLnBrk="1"/>
          <a:endParaRPr lang="ko-KR" altLang="en-US"/>
        </a:p>
      </dgm:t>
    </dgm:pt>
    <dgm:pt modelId="{9E04213C-C165-4878-9F9E-322C20502EFD}" type="sibTrans" cxnId="{37660401-2A5F-4CD4-A137-1A625A2A3204}">
      <dgm:prSet/>
      <dgm:spPr/>
      <dgm:t>
        <a:bodyPr/>
        <a:lstStyle/>
        <a:p>
          <a:pPr latinLnBrk="1"/>
          <a:endParaRPr lang="ko-KR" altLang="en-US"/>
        </a:p>
      </dgm:t>
    </dgm:pt>
    <dgm:pt modelId="{08F19899-A327-426F-8090-F10A159F6C44}">
      <dgm:prSet phldrT="[텍스트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en-US" altLang="ko-KR" b="1" dirty="0" smtClean="0">
              <a:solidFill>
                <a:srgbClr val="FF0000"/>
              </a:solidFill>
            </a:rPr>
            <a:t>Secure File System in Windows is needed!!!</a:t>
          </a:r>
          <a:endParaRPr lang="ko-KR" altLang="en-US" b="1" dirty="0">
            <a:solidFill>
              <a:srgbClr val="FF0000"/>
            </a:solidFill>
          </a:endParaRPr>
        </a:p>
      </dgm:t>
    </dgm:pt>
    <dgm:pt modelId="{9FA4F476-E86A-43ED-9034-5A1E34ABCA82}" type="parTrans" cxnId="{76E778CC-8FA1-4F73-BDDE-A37BD87F8B74}">
      <dgm:prSet/>
      <dgm:spPr/>
      <dgm:t>
        <a:bodyPr/>
        <a:lstStyle/>
        <a:p>
          <a:pPr latinLnBrk="1"/>
          <a:endParaRPr lang="ko-KR" altLang="en-US"/>
        </a:p>
      </dgm:t>
    </dgm:pt>
    <dgm:pt modelId="{669398BB-BA14-4004-9A5E-34B334A67CBB}" type="sibTrans" cxnId="{76E778CC-8FA1-4F73-BDDE-A37BD87F8B74}">
      <dgm:prSet/>
      <dgm:spPr/>
      <dgm:t>
        <a:bodyPr/>
        <a:lstStyle/>
        <a:p>
          <a:pPr latinLnBrk="1"/>
          <a:endParaRPr lang="ko-KR" altLang="en-US"/>
        </a:p>
      </dgm:t>
    </dgm:pt>
    <dgm:pt modelId="{B6651F0F-C4E2-443A-AAF2-1BF8684F895A}">
      <dgm:prSet phldrT="[텍스트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en-US" altLang="ko-KR" dirty="0" smtClean="0"/>
            <a:t>Windows is very popular OS.</a:t>
          </a:r>
          <a:endParaRPr lang="ko-KR" altLang="en-US" dirty="0"/>
        </a:p>
      </dgm:t>
    </dgm:pt>
    <dgm:pt modelId="{EA40DB84-C7C7-4AAA-87C0-8601008C99A8}" type="sibTrans" cxnId="{ACAFAC2B-39F7-4B74-933E-E3F1781C9047}">
      <dgm:prSet/>
      <dgm:spPr/>
      <dgm:t>
        <a:bodyPr/>
        <a:lstStyle/>
        <a:p>
          <a:pPr latinLnBrk="1"/>
          <a:endParaRPr lang="ko-KR" altLang="en-US"/>
        </a:p>
      </dgm:t>
    </dgm:pt>
    <dgm:pt modelId="{EF68C650-7D17-4F97-B4C6-CA100E5464F0}" type="parTrans" cxnId="{ACAFAC2B-39F7-4B74-933E-E3F1781C9047}">
      <dgm:prSet/>
      <dgm:spPr/>
      <dgm:t>
        <a:bodyPr/>
        <a:lstStyle/>
        <a:p>
          <a:pPr latinLnBrk="1"/>
          <a:endParaRPr lang="ko-KR" altLang="en-US"/>
        </a:p>
      </dgm:t>
    </dgm:pt>
    <dgm:pt modelId="{C190F6CB-4A2D-4776-BD87-9525204146D0}">
      <dgm:prSet phldrT="[텍스트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en-US" altLang="ko-KR" dirty="0" smtClean="0"/>
            <a:t>However, relatively rare in File systems.</a:t>
          </a:r>
          <a:endParaRPr lang="ko-KR" altLang="en-US" dirty="0"/>
        </a:p>
      </dgm:t>
    </dgm:pt>
    <dgm:pt modelId="{AF14387B-B0C7-49B0-9158-B6C782967B73}" type="sibTrans" cxnId="{BED82940-0D29-4138-AF03-8D2D68E19F65}">
      <dgm:prSet/>
      <dgm:spPr/>
      <dgm:t>
        <a:bodyPr/>
        <a:lstStyle/>
        <a:p>
          <a:pPr latinLnBrk="1"/>
          <a:endParaRPr lang="ko-KR" altLang="en-US"/>
        </a:p>
      </dgm:t>
    </dgm:pt>
    <dgm:pt modelId="{04A7DF93-7A23-4806-9592-B214BE9E9087}" type="parTrans" cxnId="{BED82940-0D29-4138-AF03-8D2D68E19F65}">
      <dgm:prSet/>
      <dgm:spPr/>
      <dgm:t>
        <a:bodyPr/>
        <a:lstStyle/>
        <a:p>
          <a:pPr latinLnBrk="1"/>
          <a:endParaRPr lang="ko-KR" altLang="en-US"/>
        </a:p>
      </dgm:t>
    </dgm:pt>
    <dgm:pt modelId="{3AB6B5EA-9B5D-437A-9E18-10FB15779B24}" type="pres">
      <dgm:prSet presAssocID="{9DC708C6-EA74-4C1A-8BAA-93D00154F5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217B8B-5AD9-452B-9FB9-10CDD575DDD8}" type="pres">
      <dgm:prSet presAssocID="{08F19899-A327-426F-8090-F10A159F6C44}" presName="boxAndChildren" presStyleCnt="0"/>
      <dgm:spPr/>
    </dgm:pt>
    <dgm:pt modelId="{82CD3DB6-9916-4FE0-AD38-D2DB421D36FE}" type="pres">
      <dgm:prSet presAssocID="{08F19899-A327-426F-8090-F10A159F6C44}" presName="parentTextBox" presStyleLbl="node1" presStyleIdx="0" presStyleCnt="4" custLinFactNeighborY="5634"/>
      <dgm:spPr/>
      <dgm:t>
        <a:bodyPr/>
        <a:lstStyle/>
        <a:p>
          <a:pPr latinLnBrk="1"/>
          <a:endParaRPr lang="ko-KR" altLang="en-US"/>
        </a:p>
      </dgm:t>
    </dgm:pt>
    <dgm:pt modelId="{2A337818-2A64-4A7D-B867-D318C0024EFF}" type="pres">
      <dgm:prSet presAssocID="{EA40DB84-C7C7-4AAA-87C0-8601008C99A8}" presName="sp" presStyleCnt="0"/>
      <dgm:spPr/>
    </dgm:pt>
    <dgm:pt modelId="{47704591-24BA-4C47-A7AF-7AD8AC03969B}" type="pres">
      <dgm:prSet presAssocID="{B6651F0F-C4E2-443A-AAF2-1BF8684F895A}" presName="arrowAndChildren" presStyleCnt="0"/>
      <dgm:spPr/>
    </dgm:pt>
    <dgm:pt modelId="{F326C0BB-8DF4-4C8E-8F66-BCEC9835E2CD}" type="pres">
      <dgm:prSet presAssocID="{B6651F0F-C4E2-443A-AAF2-1BF8684F895A}" presName="parentTextArrow" presStyleLbl="node1" presStyleIdx="1" presStyleCnt="4" custLinFactNeighborY="4989"/>
      <dgm:spPr/>
      <dgm:t>
        <a:bodyPr/>
        <a:lstStyle/>
        <a:p>
          <a:pPr latinLnBrk="1"/>
          <a:endParaRPr lang="ko-KR" altLang="en-US"/>
        </a:p>
      </dgm:t>
    </dgm:pt>
    <dgm:pt modelId="{DAE4A997-CEE8-41C0-BFC7-64382C9BD60C}" type="pres">
      <dgm:prSet presAssocID="{AF14387B-B0C7-49B0-9158-B6C782967B73}" presName="sp" presStyleCnt="0"/>
      <dgm:spPr/>
    </dgm:pt>
    <dgm:pt modelId="{1523236F-137D-42DE-9EA6-A1E4F4F062FD}" type="pres">
      <dgm:prSet presAssocID="{C190F6CB-4A2D-4776-BD87-9525204146D0}" presName="arrowAndChildren" presStyleCnt="0"/>
      <dgm:spPr/>
    </dgm:pt>
    <dgm:pt modelId="{6D34984E-12E7-4E03-BEC0-99C7C554BB23}" type="pres">
      <dgm:prSet presAssocID="{C190F6CB-4A2D-4776-BD87-9525204146D0}" presName="parentTextArrow" presStyleLbl="node1" presStyleIdx="2" presStyleCnt="4" custLinFactNeighborY="4989"/>
      <dgm:spPr/>
      <dgm:t>
        <a:bodyPr/>
        <a:lstStyle/>
        <a:p>
          <a:pPr latinLnBrk="1"/>
          <a:endParaRPr lang="ko-KR" altLang="en-US"/>
        </a:p>
      </dgm:t>
    </dgm:pt>
    <dgm:pt modelId="{E6BFA8A4-DA28-408D-B9DA-2EDDFF21BCE5}" type="pres">
      <dgm:prSet presAssocID="{9E04213C-C165-4878-9F9E-322C20502EFD}" presName="sp" presStyleCnt="0"/>
      <dgm:spPr/>
    </dgm:pt>
    <dgm:pt modelId="{69996381-2635-4F22-AAE5-AAB17851600D}" type="pres">
      <dgm:prSet presAssocID="{60A12B93-10FA-437D-A5BF-1C63B979E434}" presName="arrowAndChildren" presStyleCnt="0"/>
      <dgm:spPr/>
    </dgm:pt>
    <dgm:pt modelId="{662426FB-2DE1-46C8-B2B0-69356D31C728}" type="pres">
      <dgm:prSet presAssocID="{60A12B93-10FA-437D-A5BF-1C63B979E434}" presName="parentTextArrow" presStyleLbl="node1" presStyleIdx="3" presStyleCnt="4" custLinFactNeighborY="2706"/>
      <dgm:spPr/>
      <dgm:t>
        <a:bodyPr/>
        <a:lstStyle/>
        <a:p>
          <a:pPr latinLnBrk="1"/>
          <a:endParaRPr lang="ko-KR" altLang="en-US"/>
        </a:p>
      </dgm:t>
    </dgm:pt>
  </dgm:ptLst>
  <dgm:cxnLst>
    <dgm:cxn modelId="{37660401-2A5F-4CD4-A137-1A625A2A3204}" srcId="{9DC708C6-EA74-4C1A-8BAA-93D00154F5DE}" destId="{60A12B93-10FA-437D-A5BF-1C63B979E434}" srcOrd="0" destOrd="0" parTransId="{B23A7851-4332-4B66-90D5-8673153BDA9C}" sibTransId="{9E04213C-C165-4878-9F9E-322C20502EFD}"/>
    <dgm:cxn modelId="{76E778CC-8FA1-4F73-BDDE-A37BD87F8B74}" srcId="{9DC708C6-EA74-4C1A-8BAA-93D00154F5DE}" destId="{08F19899-A327-426F-8090-F10A159F6C44}" srcOrd="3" destOrd="0" parTransId="{9FA4F476-E86A-43ED-9034-5A1E34ABCA82}" sibTransId="{669398BB-BA14-4004-9A5E-34B334A67CBB}"/>
    <dgm:cxn modelId="{046548E5-CBB2-4262-8130-80F4A89CD879}" type="presOf" srcId="{60A12B93-10FA-437D-A5BF-1C63B979E434}" destId="{662426FB-2DE1-46C8-B2B0-69356D31C728}" srcOrd="0" destOrd="0" presId="urn:microsoft.com/office/officeart/2005/8/layout/process4"/>
    <dgm:cxn modelId="{28FAA65F-8230-4593-B120-85C8A6A1A599}" type="presOf" srcId="{9DC708C6-EA74-4C1A-8BAA-93D00154F5DE}" destId="{3AB6B5EA-9B5D-437A-9E18-10FB15779B24}" srcOrd="0" destOrd="0" presId="urn:microsoft.com/office/officeart/2005/8/layout/process4"/>
    <dgm:cxn modelId="{57F8890D-5337-4303-BD6A-69D94C0B0A4C}" type="presOf" srcId="{08F19899-A327-426F-8090-F10A159F6C44}" destId="{82CD3DB6-9916-4FE0-AD38-D2DB421D36FE}" srcOrd="0" destOrd="0" presId="urn:microsoft.com/office/officeart/2005/8/layout/process4"/>
    <dgm:cxn modelId="{BED82940-0D29-4138-AF03-8D2D68E19F65}" srcId="{9DC708C6-EA74-4C1A-8BAA-93D00154F5DE}" destId="{C190F6CB-4A2D-4776-BD87-9525204146D0}" srcOrd="1" destOrd="0" parTransId="{04A7DF93-7A23-4806-9592-B214BE9E9087}" sibTransId="{AF14387B-B0C7-49B0-9158-B6C782967B73}"/>
    <dgm:cxn modelId="{ACAFAC2B-39F7-4B74-933E-E3F1781C9047}" srcId="{9DC708C6-EA74-4C1A-8BAA-93D00154F5DE}" destId="{B6651F0F-C4E2-443A-AAF2-1BF8684F895A}" srcOrd="2" destOrd="0" parTransId="{EF68C650-7D17-4F97-B4C6-CA100E5464F0}" sibTransId="{EA40DB84-C7C7-4AAA-87C0-8601008C99A8}"/>
    <dgm:cxn modelId="{6BA859B2-A0FB-46B6-9418-0EFAD4878543}" type="presOf" srcId="{B6651F0F-C4E2-443A-AAF2-1BF8684F895A}" destId="{F326C0BB-8DF4-4C8E-8F66-BCEC9835E2CD}" srcOrd="0" destOrd="0" presId="urn:microsoft.com/office/officeart/2005/8/layout/process4"/>
    <dgm:cxn modelId="{4008E527-2ABE-47F7-816F-9CD8BF647769}" type="presOf" srcId="{C190F6CB-4A2D-4776-BD87-9525204146D0}" destId="{6D34984E-12E7-4E03-BEC0-99C7C554BB23}" srcOrd="0" destOrd="0" presId="urn:microsoft.com/office/officeart/2005/8/layout/process4"/>
    <dgm:cxn modelId="{C042C12D-E8D6-46BF-A075-F68DB171F281}" type="presParOf" srcId="{3AB6B5EA-9B5D-437A-9E18-10FB15779B24}" destId="{07217B8B-5AD9-452B-9FB9-10CDD575DDD8}" srcOrd="0" destOrd="0" presId="urn:microsoft.com/office/officeart/2005/8/layout/process4"/>
    <dgm:cxn modelId="{CB847DB4-EDB7-41F6-92F3-F542BB1C7C8F}" type="presParOf" srcId="{07217B8B-5AD9-452B-9FB9-10CDD575DDD8}" destId="{82CD3DB6-9916-4FE0-AD38-D2DB421D36FE}" srcOrd="0" destOrd="0" presId="urn:microsoft.com/office/officeart/2005/8/layout/process4"/>
    <dgm:cxn modelId="{B4E06CC3-09DD-4134-8EC9-26558C2DE357}" type="presParOf" srcId="{3AB6B5EA-9B5D-437A-9E18-10FB15779B24}" destId="{2A337818-2A64-4A7D-B867-D318C0024EFF}" srcOrd="1" destOrd="0" presId="urn:microsoft.com/office/officeart/2005/8/layout/process4"/>
    <dgm:cxn modelId="{6BA90136-FE49-46CB-A1F0-C74E0BAA1E9E}" type="presParOf" srcId="{3AB6B5EA-9B5D-437A-9E18-10FB15779B24}" destId="{47704591-24BA-4C47-A7AF-7AD8AC03969B}" srcOrd="2" destOrd="0" presId="urn:microsoft.com/office/officeart/2005/8/layout/process4"/>
    <dgm:cxn modelId="{3E0006BC-431A-422E-B16F-B8F4C4798491}" type="presParOf" srcId="{47704591-24BA-4C47-A7AF-7AD8AC03969B}" destId="{F326C0BB-8DF4-4C8E-8F66-BCEC9835E2CD}" srcOrd="0" destOrd="0" presId="urn:microsoft.com/office/officeart/2005/8/layout/process4"/>
    <dgm:cxn modelId="{F076E41A-3AC2-448F-AC0D-5478685E33FD}" type="presParOf" srcId="{3AB6B5EA-9B5D-437A-9E18-10FB15779B24}" destId="{DAE4A997-CEE8-41C0-BFC7-64382C9BD60C}" srcOrd="3" destOrd="0" presId="urn:microsoft.com/office/officeart/2005/8/layout/process4"/>
    <dgm:cxn modelId="{8439CE81-1222-431D-8BA8-795E154304DD}" type="presParOf" srcId="{3AB6B5EA-9B5D-437A-9E18-10FB15779B24}" destId="{1523236F-137D-42DE-9EA6-A1E4F4F062FD}" srcOrd="4" destOrd="0" presId="urn:microsoft.com/office/officeart/2005/8/layout/process4"/>
    <dgm:cxn modelId="{0BA4B61D-DBEA-4617-8BDD-B0D8936CD657}" type="presParOf" srcId="{1523236F-137D-42DE-9EA6-A1E4F4F062FD}" destId="{6D34984E-12E7-4E03-BEC0-99C7C554BB23}" srcOrd="0" destOrd="0" presId="urn:microsoft.com/office/officeart/2005/8/layout/process4"/>
    <dgm:cxn modelId="{FA14F28A-7630-4F6B-BB74-A4BFC46AD94C}" type="presParOf" srcId="{3AB6B5EA-9B5D-437A-9E18-10FB15779B24}" destId="{E6BFA8A4-DA28-408D-B9DA-2EDDFF21BCE5}" srcOrd="5" destOrd="0" presId="urn:microsoft.com/office/officeart/2005/8/layout/process4"/>
    <dgm:cxn modelId="{E8D8236F-B1A0-41C2-94E9-468F8D7CBAE5}" type="presParOf" srcId="{3AB6B5EA-9B5D-437A-9E18-10FB15779B24}" destId="{69996381-2635-4F22-AAE5-AAB17851600D}" srcOrd="6" destOrd="0" presId="urn:microsoft.com/office/officeart/2005/8/layout/process4"/>
    <dgm:cxn modelId="{538C2C1B-CC26-4242-8245-F05EF0029372}" type="presParOf" srcId="{69996381-2635-4F22-AAE5-AAB17851600D}" destId="{662426FB-2DE1-46C8-B2B0-69356D31C7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43AE8-3191-4116-95E5-2BE7FC738598}" type="datetimeFigureOut">
              <a:rPr lang="ko-KR" altLang="en-US" smtClean="0"/>
              <a:pPr/>
              <a:t>2010-05-12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A0BA4-F0B4-410D-B900-4EBE065C8C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Secure File Folder</a:t>
            </a:r>
            <a:endParaRPr lang="ko-KR" altLang="en-US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96252" cy="28436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-Term Project Final Presentation-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20103453 Sang-Ho Lee</a:t>
            </a:r>
          </a:p>
          <a:p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20103575 </a:t>
            </a:r>
            <a:r>
              <a:rPr lang="en-US" altLang="ko-KR" sz="2400" dirty="0" err="1" smtClean="0">
                <a:latin typeface="맑은 고딕" pitchFamily="50" charset="-127"/>
                <a:ea typeface="맑은 고딕" pitchFamily="50" charset="-127"/>
              </a:rPr>
              <a:t>Dae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-Jin Jung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Open Source</a:t>
            </a:r>
          </a:p>
          <a:p>
            <a:pPr lvl="1"/>
            <a:r>
              <a:rPr lang="en-US" altLang="ko-KR" dirty="0" err="1" smtClean="0"/>
              <a:t>Filemon</a:t>
            </a:r>
            <a:r>
              <a:rPr lang="en-US" altLang="ko-KR" dirty="0" smtClean="0"/>
              <a:t> (v.4.34, </a:t>
            </a:r>
            <a:r>
              <a:rPr lang="en-US" altLang="ko-KR" dirty="0" err="1" smtClean="0"/>
              <a:t>Sysinternals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Logs on accessing files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Functionality</a:t>
            </a:r>
          </a:p>
          <a:p>
            <a:pPr lvl="1"/>
            <a:r>
              <a:rPr lang="en-US" altLang="ko-KR" dirty="0" smtClean="0"/>
              <a:t>Protecting</a:t>
            </a:r>
          </a:p>
          <a:p>
            <a:pPr lvl="1"/>
            <a:r>
              <a:rPr lang="en-US" altLang="ko-KR" dirty="0" smtClean="0"/>
              <a:t>Hiding</a:t>
            </a:r>
          </a:p>
          <a:p>
            <a:pPr lvl="1"/>
            <a:r>
              <a:rPr lang="en-US" altLang="ko-KR" dirty="0" smtClean="0"/>
              <a:t>Auto Enc/Decryption</a:t>
            </a:r>
          </a:p>
          <a:p>
            <a:pPr lvl="1"/>
            <a:r>
              <a:rPr lang="en-US" altLang="ko-KR" dirty="0" smtClean="0"/>
              <a:t>User Transparency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Encryption Policy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Encrypted System Cache</a:t>
            </a:r>
            <a:br>
              <a:rPr lang="en-US" altLang="ko-KR" dirty="0" smtClean="0"/>
            </a:br>
            <a:r>
              <a:rPr lang="en-US" altLang="ko-KR" dirty="0" smtClean="0"/>
              <a:t>(Hard disk &lt;-&gt; cache &amp; cache &lt;-&gt; App)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Plaintext System Cache</a:t>
            </a:r>
            <a:br>
              <a:rPr lang="en-US" altLang="ko-KR" dirty="0" smtClean="0"/>
            </a:br>
            <a:r>
              <a:rPr lang="en-US" altLang="ko-KR" dirty="0" smtClean="0"/>
              <a:t>(Hard disk &lt;-&gt; cache)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CPU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ARIA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Pentium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Ⅲ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37.3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42.4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23.3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Pentium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Ⅳ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49.0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81.3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30.5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20" y="1214422"/>
            <a:ext cx="1381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(cycle/byte)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000372"/>
            <a:ext cx="442915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FF0000"/>
                </a:solidFill>
              </a:rPr>
              <a:t>ARIA</a:t>
            </a:r>
          </a:p>
          <a:p>
            <a:endParaRPr lang="en-US" altLang="ko-KR" dirty="0" smtClean="0"/>
          </a:p>
          <a:p>
            <a:r>
              <a:rPr lang="en-US" altLang="ko-KR" sz="2400" dirty="0" smtClean="0"/>
              <a:t>Professor’s recommendation</a:t>
            </a:r>
          </a:p>
          <a:p>
            <a:endParaRPr lang="en-US" altLang="ko-KR" sz="1000" dirty="0" smtClean="0"/>
          </a:p>
          <a:p>
            <a:r>
              <a:rPr lang="en-US" altLang="ko-KR" sz="2400" dirty="0" smtClean="0"/>
              <a:t>Involution SPN structure</a:t>
            </a:r>
          </a:p>
          <a:p>
            <a:endParaRPr lang="en-US" altLang="ko-KR" sz="1000" dirty="0"/>
          </a:p>
          <a:p>
            <a:r>
              <a:rPr lang="en-US" altLang="ko-KR" sz="2400" dirty="0" smtClean="0"/>
              <a:t>128 bit Block  SIZE  </a:t>
            </a:r>
          </a:p>
          <a:p>
            <a:endParaRPr lang="en-US" altLang="ko-KR" sz="1000" dirty="0" smtClean="0"/>
          </a:p>
          <a:p>
            <a:r>
              <a:rPr lang="en-US" altLang="ko-KR" sz="2400" dirty="0" smtClean="0"/>
              <a:t>Variable Key Size (128/192/256 bit)</a:t>
            </a:r>
          </a:p>
          <a:p>
            <a:endParaRPr lang="ko-KR" altLang="en-US" dirty="0"/>
          </a:p>
        </p:txBody>
      </p:sp>
      <p:pic>
        <p:nvPicPr>
          <p:cNvPr id="8" name="그림 7" descr="ARIA_proces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835707"/>
            <a:ext cx="3643338" cy="3959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- 1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Performance</a:t>
            </a:r>
          </a:p>
          <a:p>
            <a:pPr lvl="1"/>
            <a:r>
              <a:rPr lang="en-US" altLang="ko-KR" dirty="0" smtClean="0"/>
              <a:t>Test Environment</a:t>
            </a:r>
          </a:p>
          <a:p>
            <a:pPr lvl="2"/>
            <a:r>
              <a:rPr lang="en-US" altLang="ko-KR" dirty="0" smtClean="0"/>
              <a:t>E6700(@2.66G), 2G RAM, </a:t>
            </a:r>
            <a:br>
              <a:rPr lang="en-US" altLang="ko-KR" dirty="0" smtClean="0"/>
            </a:br>
            <a:r>
              <a:rPr lang="en-US" altLang="ko-KR" dirty="0" err="1" smtClean="0"/>
              <a:t>Vmware</a:t>
            </a:r>
            <a:r>
              <a:rPr lang="en-US" altLang="ko-KR" dirty="0" smtClean="0"/>
              <a:t>(7.0, 1 core, 512 RAM)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File copy</a:t>
            </a:r>
          </a:p>
          <a:p>
            <a:pPr lvl="2"/>
            <a:r>
              <a:rPr lang="en-US" altLang="ko-KR" dirty="0" smtClean="0"/>
              <a:t>Normal</a:t>
            </a:r>
          </a:p>
          <a:p>
            <a:pPr lvl="3"/>
            <a:r>
              <a:rPr lang="en-US" altLang="ko-KR" dirty="0" smtClean="0"/>
              <a:t>Small 7915 files(618MB) 	- 106 sec </a:t>
            </a:r>
          </a:p>
          <a:p>
            <a:pPr lvl="3"/>
            <a:r>
              <a:rPr lang="en-US" altLang="ko-KR" dirty="0" smtClean="0"/>
              <a:t>Large file(617MB)		-  33 sec</a:t>
            </a:r>
          </a:p>
          <a:p>
            <a:pPr lvl="2"/>
            <a:r>
              <a:rPr lang="en-US" altLang="ko-KR" dirty="0" smtClean="0"/>
              <a:t>Driver</a:t>
            </a:r>
          </a:p>
          <a:p>
            <a:pPr lvl="3"/>
            <a:r>
              <a:rPr lang="en-US" altLang="ko-KR" dirty="0" smtClean="0"/>
              <a:t>Small 7915 files(618MB) 	- 246 sec</a:t>
            </a:r>
          </a:p>
          <a:p>
            <a:pPr lvl="3"/>
            <a:r>
              <a:rPr lang="en-US" altLang="ko-KR" dirty="0" smtClean="0"/>
              <a:t>Large file(617MB)		- 180 sec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- 2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Driver Unload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Basically it doesn’t work (or System crash)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All files are encrypted (with same key)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Information File is also encrypted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- 3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System Cache Access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3600" dirty="0" smtClean="0"/>
              <a:t>There is nothing we can do!!!</a:t>
            </a:r>
            <a:br>
              <a:rPr lang="en-US" altLang="ko-KR" sz="3600" dirty="0" smtClean="0"/>
            </a:br>
            <a:r>
              <a:rPr lang="en-US" altLang="ko-KR" dirty="0" smtClean="0"/>
              <a:t>(Because of this system design)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No product using encrypted cache data</a:t>
            </a:r>
            <a:br>
              <a:rPr lang="en-US" altLang="ko-KR" dirty="0" smtClean="0"/>
            </a:b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Future 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Encrypted Cache Data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3600" dirty="0" smtClean="0"/>
              <a:t>There is nothing we can do!!!</a:t>
            </a:r>
            <a:br>
              <a:rPr lang="en-US" altLang="ko-KR" sz="3600" dirty="0" smtClean="0"/>
            </a:br>
            <a:r>
              <a:rPr lang="en-US" altLang="ko-KR" dirty="0" smtClean="0"/>
              <a:t>(Because of this system design)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No product using encrypted cache data</a:t>
            </a:r>
            <a:br>
              <a:rPr lang="en-US" altLang="ko-KR" dirty="0" smtClean="0"/>
            </a:b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Future 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Need for Various Authentication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dirty="0" smtClean="0"/>
              <a:t>Password(what you know) is not enough</a:t>
            </a:r>
          </a:p>
          <a:p>
            <a:endParaRPr lang="en-US" altLang="ko-KR" dirty="0"/>
          </a:p>
          <a:p>
            <a:r>
              <a:rPr lang="en-US" altLang="ko-KR" dirty="0" smtClean="0"/>
              <a:t>Enhancing performance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dirty="0" smtClean="0"/>
              <a:t>Fast Enc/Dec algorithm &amp; implementation</a:t>
            </a:r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Pros</a:t>
            </a:r>
          </a:p>
          <a:p>
            <a:pPr lvl="1"/>
            <a:r>
              <a:rPr lang="en-US" altLang="ko-KR" dirty="0" smtClean="0"/>
              <a:t>Protect folder using kernel process</a:t>
            </a:r>
          </a:p>
          <a:p>
            <a:pPr lvl="1"/>
            <a:r>
              <a:rPr lang="en-US" altLang="ko-KR" dirty="0" smtClean="0"/>
              <a:t>Information file is also protected &amp; encrypted</a:t>
            </a:r>
            <a:endParaRPr lang="en-US" altLang="ko-KR" dirty="0"/>
          </a:p>
          <a:p>
            <a:pPr lvl="1"/>
            <a:r>
              <a:rPr lang="en-US" altLang="ko-KR" dirty="0" smtClean="0"/>
              <a:t>Transparency for users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Cons</a:t>
            </a:r>
          </a:p>
          <a:p>
            <a:pPr lvl="1"/>
            <a:r>
              <a:rPr lang="en-US" altLang="ko-KR" dirty="0" smtClean="0"/>
              <a:t>Low performance</a:t>
            </a:r>
          </a:p>
          <a:p>
            <a:pPr lvl="1"/>
            <a:r>
              <a:rPr lang="en-US" altLang="ko-KR" dirty="0" smtClean="0"/>
              <a:t>Further work should be worked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Demonstration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1500166" y="21431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2426FB-2DE1-46C8-B2B0-69356D31C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662426FB-2DE1-46C8-B2B0-69356D31C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34984E-12E7-4E03-BEC0-99C7C554B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D34984E-12E7-4E03-BEC0-99C7C554B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26C0BB-8DF4-4C8E-8F66-BCEC9835E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F326C0BB-8DF4-4C8E-8F66-BCEC9835E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CD3DB6-9916-4FE0-AD38-D2DB421D3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82CD3DB6-9916-4FE0-AD38-D2DB421D3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Statement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User-level Security</a:t>
            </a:r>
          </a:p>
          <a:p>
            <a:pPr>
              <a:buNone/>
            </a:pPr>
            <a:r>
              <a:rPr lang="en-US" altLang="ko-KR" sz="2800" dirty="0" smtClean="0"/>
              <a:t>	- very easy for attacker to modify the data.</a:t>
            </a:r>
            <a:br>
              <a:rPr lang="en-US" altLang="ko-KR" sz="2800" dirty="0" smtClean="0"/>
            </a:br>
            <a:r>
              <a:rPr lang="en-US" altLang="ko-KR" sz="2800" dirty="0" smtClean="0"/>
              <a:t>- “Not Familiar Interface”</a:t>
            </a:r>
            <a:br>
              <a:rPr lang="en-US" altLang="ko-KR" sz="2800" dirty="0" smtClean="0"/>
            </a:br>
            <a:r>
              <a:rPr lang="en-US" altLang="ko-KR" sz="2800" dirty="0" smtClean="0"/>
              <a:t>	• hard to encrypt/decrypt the data for user. </a:t>
            </a:r>
            <a:br>
              <a:rPr lang="en-US" altLang="ko-KR" sz="2800" dirty="0" smtClean="0"/>
            </a:br>
            <a:r>
              <a:rPr lang="en-US" altLang="ko-KR" sz="2800" dirty="0" smtClean="0"/>
              <a:t> 	• many problem in real use.</a:t>
            </a:r>
          </a:p>
          <a:p>
            <a:pPr>
              <a:buNone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Statement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System-level Security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sz="2400" dirty="0" smtClean="0"/>
              <a:t>-</a:t>
            </a:r>
            <a:r>
              <a:rPr lang="en-US" altLang="ko-KR" dirty="0" smtClean="0"/>
              <a:t> </a:t>
            </a:r>
            <a:r>
              <a:rPr lang="en-US" altLang="ko-KR" sz="2400" dirty="0" smtClean="0"/>
              <a:t>in Windows, EFS is depend on File System Itself</a:t>
            </a:r>
          </a:p>
          <a:p>
            <a:pPr>
              <a:buNone/>
            </a:pPr>
            <a:r>
              <a:rPr lang="en-US" altLang="ko-KR" sz="2400" dirty="0" smtClean="0"/>
              <a:t>	(it’s supported only at NTFS 3.0)</a:t>
            </a:r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1800" dirty="0" smtClean="0"/>
              <a:t>-</a:t>
            </a:r>
            <a:r>
              <a:rPr lang="en-US" altLang="ko-KR" sz="2400" dirty="0" smtClean="0"/>
              <a:t> not sufficient to communicate with other system</a:t>
            </a:r>
            <a:endParaRPr lang="en-US" altLang="ko-K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Related 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Matt Blaze, “A Cryptographic file system for UNIX”, ACM 03-05,1993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2. Encrypting File System(EFS) on MS Windows.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Related Works by Matt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Try to encrypt at the system level</a:t>
            </a:r>
            <a:br>
              <a:rPr lang="en-US" altLang="ko-KR" dirty="0" smtClean="0"/>
            </a:br>
            <a:r>
              <a:rPr lang="en-US" altLang="ko-KR" sz="2800" dirty="0" smtClean="0"/>
              <a:t>- It’s more robust than doing at the application level.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Related Works by EFS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Use symmetric key(FEK) to encrypt</a:t>
            </a:r>
          </a:p>
          <a:p>
            <a:pPr>
              <a:buNone/>
            </a:pPr>
            <a:r>
              <a:rPr lang="en-US" altLang="ko-KR" dirty="0" smtClean="0"/>
              <a:t>      /decrypt file for efficiency.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2. Use asymmetric key to store FEK safely.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 It provides limited security.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500166" y="2857496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I/O manager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500166" y="4286256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File System Driver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500166" y="5715016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Disk Driver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6" idx="2"/>
            <a:endCxn id="7" idx="0"/>
          </p:cNvCxnSpPr>
          <p:nvPr/>
        </p:nvCxnSpPr>
        <p:spPr>
          <a:xfrm rot="5400000">
            <a:off x="2250265" y="4071942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7" idx="2"/>
            <a:endCxn id="8" idx="0"/>
          </p:cNvCxnSpPr>
          <p:nvPr/>
        </p:nvCxnSpPr>
        <p:spPr>
          <a:xfrm rot="5400000">
            <a:off x="2250265" y="5500702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000232" y="3500438"/>
            <a:ext cx="1000132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IRP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1928802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I/O Mechanism</a:t>
            </a:r>
            <a:endParaRPr lang="ko-KR" altLang="en-US" sz="2400" b="1" dirty="0"/>
          </a:p>
        </p:txBody>
      </p:sp>
      <p:grpSp>
        <p:nvGrpSpPr>
          <p:cNvPr id="20" name="그룹 19"/>
          <p:cNvGrpSpPr/>
          <p:nvPr/>
        </p:nvGrpSpPr>
        <p:grpSpPr>
          <a:xfrm>
            <a:off x="3071802" y="4071942"/>
            <a:ext cx="3286148" cy="1428760"/>
            <a:chOff x="3571868" y="3214686"/>
            <a:chExt cx="3286148" cy="1428760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4929190" y="3429000"/>
              <a:ext cx="1928826" cy="10001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File System Filter Driver</a:t>
              </a:r>
              <a:endParaRPr lang="ko-KR" altLang="en-US" dirty="0"/>
            </a:p>
          </p:txBody>
        </p:sp>
        <p:grpSp>
          <p:nvGrpSpPr>
            <p:cNvPr id="16" name="그룹 15"/>
            <p:cNvGrpSpPr/>
            <p:nvPr/>
          </p:nvGrpSpPr>
          <p:grpSpPr>
            <a:xfrm>
              <a:off x="3571868" y="3214686"/>
              <a:ext cx="1357322" cy="1428760"/>
              <a:chOff x="3571868" y="3214686"/>
              <a:chExt cx="1357322" cy="1428760"/>
            </a:xfrm>
          </p:grpSpPr>
          <p:cxnSp>
            <p:nvCxnSpPr>
              <p:cNvPr id="17" name="직선 화살표 연결선 16"/>
              <p:cNvCxnSpPr>
                <a:stCxn id="15" idx="1"/>
              </p:cNvCxnSpPr>
              <p:nvPr/>
            </p:nvCxnSpPr>
            <p:spPr>
              <a:xfrm rot="10800000">
                <a:off x="3571868" y="3214686"/>
                <a:ext cx="1357322" cy="71438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화살표 연결선 18"/>
              <p:cNvCxnSpPr>
                <a:stCxn id="15" idx="1"/>
              </p:cNvCxnSpPr>
              <p:nvPr/>
            </p:nvCxnSpPr>
            <p:spPr>
              <a:xfrm rot="10800000" flipV="1">
                <a:off x="3571868" y="3929066"/>
                <a:ext cx="1357322" cy="71438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2547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3565 L 2.5E-6 0.010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500166" y="2714620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I/O manager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500166" y="4143380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File System Driver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500166" y="5572140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Disk Driver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6" idx="2"/>
            <a:endCxn id="7" idx="0"/>
          </p:cNvCxnSpPr>
          <p:nvPr/>
        </p:nvCxnSpPr>
        <p:spPr>
          <a:xfrm rot="5400000">
            <a:off x="2250265" y="3929066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7" idx="2"/>
            <a:endCxn id="8" idx="0"/>
          </p:cNvCxnSpPr>
          <p:nvPr/>
        </p:nvCxnSpPr>
        <p:spPr>
          <a:xfrm rot="5400000">
            <a:off x="2250265" y="5357826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4429124" y="4786322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File System Filter Driver</a:t>
            </a:r>
            <a:endParaRPr lang="ko-KR" altLang="en-US" dirty="0"/>
          </a:p>
        </p:txBody>
      </p:sp>
      <p:cxnSp>
        <p:nvCxnSpPr>
          <p:cNvPr id="18" name="직선 화살표 연결선 17"/>
          <p:cNvCxnSpPr>
            <a:stCxn id="14" idx="1"/>
          </p:cNvCxnSpPr>
          <p:nvPr/>
        </p:nvCxnSpPr>
        <p:spPr>
          <a:xfrm rot="10800000" flipV="1">
            <a:off x="2537012" y="5286387"/>
            <a:ext cx="1892112" cy="464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000232" y="3357562"/>
            <a:ext cx="1000132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IRP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1785926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IRP Hooking – By Filter Driver 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1.38889E-6 0.241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24143 L 0.28351 0.241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5 0.28333 L 2.5E-6 0.28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28333 L -1.38889E-6 0.3462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3463 L 0.00607 0.2937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29375 L 0.28177 0.293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5 0.22014 L 2.5E-6 0.220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2014 L 2.5E-6 0.0101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2" grpId="7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</TotalTime>
  <Words>337</Words>
  <Application>Microsoft Office PowerPoint</Application>
  <PresentationFormat>화면 슬라이드 쇼(4:3)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흐름</vt:lpstr>
      <vt:lpstr>Secure File Folder</vt:lpstr>
      <vt:lpstr>Motivation</vt:lpstr>
      <vt:lpstr>Problem Statement 1</vt:lpstr>
      <vt:lpstr>Problem Statement 2</vt:lpstr>
      <vt:lpstr>Related Works</vt:lpstr>
      <vt:lpstr>Related Works by Matt</vt:lpstr>
      <vt:lpstr>Related Works by EFS</vt:lpstr>
      <vt:lpstr>Approach</vt:lpstr>
      <vt:lpstr>Approach</vt:lpstr>
      <vt:lpstr>Approach</vt:lpstr>
      <vt:lpstr>Approach</vt:lpstr>
      <vt:lpstr>Approach</vt:lpstr>
      <vt:lpstr>Evaluation - 1</vt:lpstr>
      <vt:lpstr>Evaluation - 2</vt:lpstr>
      <vt:lpstr>Evaluation - 3</vt:lpstr>
      <vt:lpstr>Future Works</vt:lpstr>
      <vt:lpstr>Future Works</vt:lpstr>
      <vt:lpstr>Conclude</vt:lpstr>
      <vt:lpstr>Demonstration</vt:lpstr>
    </vt:vector>
  </TitlesOfParts>
  <Company>MMC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DJ</dc:creator>
  <cp:lastModifiedBy>LeeSangHo</cp:lastModifiedBy>
  <cp:revision>105</cp:revision>
  <dcterms:created xsi:type="dcterms:W3CDTF">2010-05-06T14:27:30Z</dcterms:created>
  <dcterms:modified xsi:type="dcterms:W3CDTF">2010-05-12T13:50:28Z</dcterms:modified>
</cp:coreProperties>
</file>