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8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Sheet1!$H$12</c:f>
              <c:strCache>
                <c:ptCount val="1"/>
                <c:pt idx="0">
                  <c:v>1 hop 10 meters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Sheet1!$I$11:$R$11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Sheet1!$I$12:$R$12</c:f>
              <c:numCache>
                <c:formatCode>General</c:formatCode>
                <c:ptCount val="10"/>
                <c:pt idx="0">
                  <c:v>4.51</c:v>
                </c:pt>
                <c:pt idx="1">
                  <c:v>4.51</c:v>
                </c:pt>
                <c:pt idx="2">
                  <c:v>4.51</c:v>
                </c:pt>
                <c:pt idx="3">
                  <c:v>4.51</c:v>
                </c:pt>
                <c:pt idx="4">
                  <c:v>4.51</c:v>
                </c:pt>
                <c:pt idx="5">
                  <c:v>4.51</c:v>
                </c:pt>
                <c:pt idx="6">
                  <c:v>4.51</c:v>
                </c:pt>
                <c:pt idx="7">
                  <c:v>4.51</c:v>
                </c:pt>
                <c:pt idx="8">
                  <c:v>4.51</c:v>
                </c:pt>
                <c:pt idx="9">
                  <c:v>4.51</c:v>
                </c:pt>
              </c:numCache>
            </c:numRef>
          </c:val>
        </c:ser>
        <c:ser>
          <c:idx val="1"/>
          <c:order val="1"/>
          <c:tx>
            <c:strRef>
              <c:f>Sheet1!$H$13</c:f>
              <c:strCache>
                <c:ptCount val="1"/>
                <c:pt idx="0">
                  <c:v>4 hops 80 meters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Sheet1!$I$11:$R$11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Sheet1!$I$13:$R$13</c:f>
              <c:numCache>
                <c:formatCode>General</c:formatCode>
                <c:ptCount val="10"/>
                <c:pt idx="0">
                  <c:v>15.94</c:v>
                </c:pt>
                <c:pt idx="1">
                  <c:v>15.94</c:v>
                </c:pt>
                <c:pt idx="2">
                  <c:v>15.94</c:v>
                </c:pt>
                <c:pt idx="3">
                  <c:v>15.94</c:v>
                </c:pt>
                <c:pt idx="4">
                  <c:v>17.54</c:v>
                </c:pt>
                <c:pt idx="5">
                  <c:v>19.46</c:v>
                </c:pt>
                <c:pt idx="6">
                  <c:v>18.82</c:v>
                </c:pt>
                <c:pt idx="7">
                  <c:v>18.18</c:v>
                </c:pt>
                <c:pt idx="8">
                  <c:v>18.18</c:v>
                </c:pt>
                <c:pt idx="9">
                  <c:v>14.98</c:v>
                </c:pt>
              </c:numCache>
            </c:numRef>
          </c:val>
        </c:ser>
        <c:ser>
          <c:idx val="2"/>
          <c:order val="2"/>
          <c:tx>
            <c:strRef>
              <c:f>Sheet1!$H$14</c:f>
              <c:strCache>
                <c:ptCount val="1"/>
                <c:pt idx="0">
                  <c:v>8 hops 455 meters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Sheet1!$I$11:$R$11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Sheet1!$I$14:$R$14</c:f>
              <c:numCache>
                <c:formatCode>General</c:formatCode>
                <c:ptCount val="10"/>
                <c:pt idx="0">
                  <c:v>57.54</c:v>
                </c:pt>
                <c:pt idx="1">
                  <c:v>58.5</c:v>
                </c:pt>
                <c:pt idx="2">
                  <c:v>57.54</c:v>
                </c:pt>
                <c:pt idx="3">
                  <c:v>57.54</c:v>
                </c:pt>
                <c:pt idx="4">
                  <c:v>59.14</c:v>
                </c:pt>
                <c:pt idx="5">
                  <c:v>61.7</c:v>
                </c:pt>
                <c:pt idx="6">
                  <c:v>55.3</c:v>
                </c:pt>
                <c:pt idx="7">
                  <c:v>56.9</c:v>
                </c:pt>
                <c:pt idx="8">
                  <c:v>60.42</c:v>
                </c:pt>
                <c:pt idx="9">
                  <c:v>57.22</c:v>
                </c:pt>
              </c:numCache>
            </c:numRef>
          </c:val>
        </c:ser>
        <c:marker val="1"/>
        <c:axId val="72622848"/>
        <c:axId val="73269632"/>
      </c:lineChart>
      <c:catAx>
        <c:axId val="72622848"/>
        <c:scaling>
          <c:orientation val="minMax"/>
        </c:scaling>
        <c:axPos val="b"/>
        <c:numFmt formatCode="General" sourceLinked="1"/>
        <c:tickLblPos val="nextTo"/>
        <c:crossAx val="73269632"/>
        <c:crosses val="autoZero"/>
        <c:auto val="1"/>
        <c:lblAlgn val="ctr"/>
        <c:lblOffset val="100"/>
      </c:catAx>
      <c:valAx>
        <c:axId val="73269632"/>
        <c:scaling>
          <c:orientation val="minMax"/>
        </c:scaling>
        <c:axPos val="l"/>
        <c:majorGridlines/>
        <c:numFmt formatCode="General" sourceLinked="1"/>
        <c:tickLblPos val="nextTo"/>
        <c:crossAx val="7262284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</c:legend>
    <c:plotVisOnly val="1"/>
  </c:chart>
  <c:spPr>
    <a:solidFill>
      <a:srgbClr val="92D050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AE37-94C3-455C-857B-477C08A68F33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C2608-B16B-45FF-B4F0-CF5A37BC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2608-B16B-45FF-B4F0-CF5A37BC6D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A370E6-2975-40A5-95BA-66F2A0AA2240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8450E6-BEC1-4C6B-BE4A-2999955F39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EEE_802.15.4-200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Improvement for IEEE 802.15.4 Enabled Device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Information Security – Final Project </a:t>
            </a:r>
          </a:p>
          <a:p>
            <a:r>
              <a:rPr lang="en-US" dirty="0" smtClean="0"/>
              <a:t>Made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Dwijaksara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related work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Nonce has really important role but the </a:t>
            </a:r>
            <a:r>
              <a:rPr lang="en-US" dirty="0" smtClean="0">
                <a:solidFill>
                  <a:srgbClr val="FF0000"/>
                </a:solidFill>
              </a:rPr>
              <a:t>current nonce design is still incomplete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Sastry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Naveen</a:t>
            </a:r>
            <a:r>
              <a:rPr lang="en-US" dirty="0" smtClean="0">
                <a:solidFill>
                  <a:srgbClr val="FF0000"/>
                </a:solidFill>
              </a:rPr>
              <a:t> and Wagner David </a:t>
            </a:r>
            <a:r>
              <a:rPr lang="en-US" dirty="0" smtClean="0"/>
              <a:t>*) propose that the </a:t>
            </a:r>
            <a:r>
              <a:rPr lang="en-US" dirty="0" smtClean="0">
                <a:solidFill>
                  <a:srgbClr val="FF0000"/>
                </a:solidFill>
              </a:rPr>
              <a:t>nonce</a:t>
            </a:r>
            <a:r>
              <a:rPr lang="en-US" dirty="0" smtClean="0"/>
              <a:t> (replay counter) should be </a:t>
            </a:r>
            <a:r>
              <a:rPr lang="en-US" dirty="0" smtClean="0">
                <a:solidFill>
                  <a:srgbClr val="FF0000"/>
                </a:solidFill>
              </a:rPr>
              <a:t>exposed to higher layer </a:t>
            </a:r>
            <a:r>
              <a:rPr lang="en-US" dirty="0" smtClean="0"/>
              <a:t>so the application could manage their own counter high water mark per each sender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Yang Xiao, Hsiao-</a:t>
            </a:r>
            <a:r>
              <a:rPr lang="en-US" dirty="0" err="1" smtClean="0">
                <a:solidFill>
                  <a:srgbClr val="FF0000"/>
                </a:solidFill>
              </a:rPr>
              <a:t>Hwa</a:t>
            </a:r>
            <a:r>
              <a:rPr lang="en-US" dirty="0" smtClean="0">
                <a:solidFill>
                  <a:srgbClr val="FF0000"/>
                </a:solidFill>
              </a:rPr>
              <a:t> Chen and Bo Sun </a:t>
            </a:r>
            <a:r>
              <a:rPr lang="en-US" dirty="0" smtClean="0"/>
              <a:t>**) suggest to use </a:t>
            </a:r>
            <a:r>
              <a:rPr lang="en-US" dirty="0" smtClean="0">
                <a:solidFill>
                  <a:srgbClr val="FF0000"/>
                </a:solidFill>
              </a:rPr>
              <a:t>timestamp as nonce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19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*) IEEE, “Wireless Medium Access Control (MAC) and Physical Layer (PHY) Specification for Low-Rate Wireless Personal Area networks (WPANs)” IEEE Computer Society, 2006</a:t>
            </a:r>
          </a:p>
          <a:p>
            <a:r>
              <a:rPr lang="en-US" sz="1200" dirty="0" smtClean="0"/>
              <a:t>**) Yang Xiao, Hsiao-</a:t>
            </a:r>
            <a:r>
              <a:rPr lang="en-US" sz="1200" dirty="0" err="1" smtClean="0"/>
              <a:t>Hwa</a:t>
            </a:r>
            <a:r>
              <a:rPr lang="en-US" sz="1200" dirty="0" smtClean="0"/>
              <a:t> Chen and Bo Sun, “Security Services and Enhancement in the IEEE 802.15.4 Wireless Sensor Networks”, IEEE BLOBECOM,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</a:t>
            </a:r>
            <a:r>
              <a:rPr lang="en-US" dirty="0" smtClean="0"/>
              <a:t>design (</a:t>
            </a:r>
            <a:r>
              <a:rPr lang="en-US" dirty="0" smtClean="0"/>
              <a:t>1/6)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Nonce requirements</a:t>
            </a:r>
          </a:p>
          <a:p>
            <a:pPr lvl="1"/>
            <a:r>
              <a:rPr lang="en-US" dirty="0" smtClean="0"/>
              <a:t>Nonce should contain </a:t>
            </a:r>
            <a:r>
              <a:rPr lang="en-US" dirty="0" smtClean="0">
                <a:solidFill>
                  <a:srgbClr val="FF0000"/>
                </a:solidFill>
              </a:rPr>
              <a:t>source of the packet </a:t>
            </a:r>
            <a:r>
              <a:rPr lang="en-US" dirty="0" smtClean="0"/>
              <a:t>to make it unique per device</a:t>
            </a:r>
          </a:p>
          <a:p>
            <a:pPr lvl="1"/>
            <a:r>
              <a:rPr lang="en-US" dirty="0" smtClean="0"/>
              <a:t>The value for </a:t>
            </a:r>
            <a:r>
              <a:rPr lang="en-US" dirty="0" smtClean="0">
                <a:solidFill>
                  <a:srgbClr val="FF0000"/>
                </a:solidFill>
              </a:rPr>
              <a:t>nonce</a:t>
            </a:r>
            <a:r>
              <a:rPr lang="en-US" dirty="0" smtClean="0"/>
              <a:t> should also be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per each packet sent</a:t>
            </a:r>
          </a:p>
          <a:p>
            <a:pPr lvl="1"/>
            <a:r>
              <a:rPr lang="en-US" dirty="0" smtClean="0"/>
              <a:t>Its value should also </a:t>
            </a:r>
            <a:r>
              <a:rPr lang="en-US" dirty="0" smtClean="0">
                <a:solidFill>
                  <a:srgbClr val="FF0000"/>
                </a:solidFill>
              </a:rPr>
              <a:t>sequentially increase </a:t>
            </a:r>
            <a:r>
              <a:rPr lang="en-US" dirty="0" smtClean="0"/>
              <a:t>each time used</a:t>
            </a:r>
          </a:p>
          <a:p>
            <a:r>
              <a:rPr lang="en-US" dirty="0" smtClean="0"/>
              <a:t>Having holds those requirements combination of </a:t>
            </a:r>
            <a:r>
              <a:rPr lang="en-US" dirty="0" smtClean="0">
                <a:solidFill>
                  <a:srgbClr val="FF0000"/>
                </a:solidFill>
              </a:rPr>
              <a:t>source address and timestamp </a:t>
            </a:r>
            <a:r>
              <a:rPr lang="en-US" dirty="0" smtClean="0"/>
              <a:t>is the best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</a:t>
            </a:r>
            <a:r>
              <a:rPr lang="en-US" dirty="0" smtClean="0"/>
              <a:t>design </a:t>
            </a:r>
            <a:r>
              <a:rPr lang="en-US" dirty="0" smtClean="0"/>
              <a:t>(2/6)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New nonce’s format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981200"/>
          <a:ext cx="5943600" cy="5334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99299"/>
                <a:gridCol w="2644301"/>
              </a:tblGrid>
              <a:tr h="5334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Source Address (8 bytes)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Timestamp (5 bytes)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960892"/>
          <a:ext cx="7772400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48194"/>
                <a:gridCol w="1059873"/>
                <a:gridCol w="1246332"/>
                <a:gridCol w="1256146"/>
                <a:gridCol w="1334655"/>
                <a:gridCol w="172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[0:4]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[5:9]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[10:15]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[16:21]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[22:27]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[28:40]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581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</a:t>
            </a:r>
            <a:r>
              <a:rPr lang="en-US" b="1" dirty="0" err="1" smtClean="0"/>
              <a:t>mth</a:t>
            </a:r>
            <a:r>
              <a:rPr lang="en-US" b="1" dirty="0" smtClean="0"/>
              <a:t>              </a:t>
            </a:r>
            <a:r>
              <a:rPr lang="en-US" b="1" dirty="0" err="1" smtClean="0"/>
              <a:t>dt</a:t>
            </a:r>
            <a:r>
              <a:rPr lang="en-US" b="1" dirty="0" smtClean="0"/>
              <a:t>                 hrs               min                  sec                     ms              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724400" y="1828800"/>
            <a:ext cx="2895600" cy="914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019800" y="2819400"/>
            <a:ext cx="533400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6482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Where: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mth</a:t>
            </a:r>
            <a:r>
              <a:rPr lang="en-US" dirty="0" smtClean="0"/>
              <a:t> </a:t>
            </a:r>
            <a:r>
              <a:rPr lang="en-US" dirty="0"/>
              <a:t>(4 bits long)	: month (1 ~ 12)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/>
              <a:t>(5 bits long)	: date (1 ~ 31)</a:t>
            </a:r>
          </a:p>
          <a:p>
            <a:r>
              <a:rPr lang="en-US" dirty="0" smtClean="0"/>
              <a:t>    hr </a:t>
            </a:r>
            <a:r>
              <a:rPr lang="en-US" dirty="0"/>
              <a:t>(5 bits long)	: hour (0 ~ 24)</a:t>
            </a:r>
          </a:p>
          <a:p>
            <a:r>
              <a:rPr lang="en-US" dirty="0" smtClean="0"/>
              <a:t>    min </a:t>
            </a:r>
            <a:r>
              <a:rPr lang="en-US" dirty="0"/>
              <a:t>(6 bits long)	: minute (0 ~ 60)</a:t>
            </a:r>
          </a:p>
          <a:p>
            <a:r>
              <a:rPr lang="en-US" dirty="0" smtClean="0"/>
              <a:t>    sec </a:t>
            </a:r>
            <a:r>
              <a:rPr lang="en-US" dirty="0"/>
              <a:t>(6 bits long)	: second (0 ~ 60)</a:t>
            </a:r>
          </a:p>
          <a:p>
            <a:r>
              <a:rPr lang="en-US" dirty="0" smtClean="0"/>
              <a:t>    ms </a:t>
            </a:r>
            <a:r>
              <a:rPr lang="en-US" dirty="0"/>
              <a:t>(13 bits long</a:t>
            </a:r>
            <a:r>
              <a:rPr lang="en-US" dirty="0" smtClean="0"/>
              <a:t>): </a:t>
            </a:r>
            <a:r>
              <a:rPr lang="en-US" dirty="0"/>
              <a:t>millisecond (0 ~ </a:t>
            </a:r>
            <a:r>
              <a:rPr lang="en-US" dirty="0" smtClean="0"/>
              <a:t>1000)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</a:t>
            </a:r>
            <a:r>
              <a:rPr lang="en-US" dirty="0" smtClean="0"/>
              <a:t>design </a:t>
            </a:r>
            <a:r>
              <a:rPr lang="en-US" dirty="0" smtClean="0"/>
              <a:t>(3/6)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New ACL entry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MAC packet payload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2209800"/>
          <a:ext cx="7162799" cy="3810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93800"/>
                <a:gridCol w="2311399"/>
                <a:gridCol w="914400"/>
                <a:gridCol w="1143000"/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Address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Security Suite (ID)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Key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Sent TS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Batang"/>
                          <a:cs typeface="Times New Roman"/>
                        </a:rPr>
                        <a:t>Rcv</a:t>
                      </a:r>
                      <a:r>
                        <a:rPr lang="en-US" sz="2000" b="1" dirty="0" smtClean="0">
                          <a:latin typeface="Times New Roman"/>
                          <a:ea typeface="Batang"/>
                          <a:cs typeface="Times New Roman"/>
                        </a:rPr>
                        <a:t>. TS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05400" y="1981200"/>
            <a:ext cx="3048000" cy="838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3886200"/>
          <a:ext cx="6553200" cy="3048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36446"/>
                <a:gridCol w="4116754"/>
              </a:tblGrid>
              <a:tr h="270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Batang"/>
                          <a:cs typeface="Times New Roman"/>
                        </a:rPr>
                        <a:t>Timestamp (</a:t>
                      </a: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5 bytes) 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Encrypted </a:t>
                      </a:r>
                      <a:r>
                        <a:rPr lang="en-US" sz="2000" b="1" dirty="0" smtClean="0">
                          <a:latin typeface="Times New Roman"/>
                          <a:ea typeface="Batang"/>
                          <a:cs typeface="Times New Roman"/>
                        </a:rPr>
                        <a:t>Payload (</a:t>
                      </a: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variable)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5105400"/>
          <a:ext cx="7238999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46586"/>
                <a:gridCol w="2773563"/>
                <a:gridCol w="2218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Timestamp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(5 bytes)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Encrypted Payload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Batang"/>
                          <a:cs typeface="Times New Roman"/>
                        </a:rPr>
                        <a:t>(variable)</a:t>
                      </a:r>
                      <a:endParaRPr lang="en-US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Encrypted MIC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(4/8/16 bytes)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52800" y="4267200"/>
            <a:ext cx="267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AES-CTR (encryption only)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802868"/>
            <a:ext cx="355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AES-CCM (encryption and integrity)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066800" y="3810000"/>
            <a:ext cx="2667000" cy="457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5029200"/>
            <a:ext cx="2514600" cy="762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</a:t>
            </a:r>
            <a:r>
              <a:rPr lang="en-US" dirty="0" smtClean="0"/>
              <a:t>design </a:t>
            </a:r>
            <a:r>
              <a:rPr lang="en-US" dirty="0" smtClean="0"/>
              <a:t>(4/6)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/>
          </a:bodyPr>
          <a:lstStyle/>
          <a:p>
            <a:r>
              <a:rPr lang="en-US" dirty="0" smtClean="0"/>
              <a:t>Verification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Threshold value (</a:t>
            </a:r>
            <a:r>
              <a:rPr lang="en-GB" b="1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δ</a:t>
            </a:r>
            <a:r>
              <a:rPr lang="en-US" dirty="0" smtClean="0"/>
              <a:t>) </a:t>
            </a:r>
          </a:p>
          <a:p>
            <a:pPr lvl="1"/>
            <a:r>
              <a:rPr lang="en-US" sz="2600" dirty="0" smtClean="0"/>
              <a:t>Maximum end-to-end (</a:t>
            </a:r>
            <a:r>
              <a:rPr lang="en-US" sz="2600" dirty="0" err="1" smtClean="0"/>
              <a:t>e</a:t>
            </a:r>
            <a:r>
              <a:rPr lang="en-US" sz="2600" i="1" dirty="0" err="1" smtClean="0"/>
              <a:t>T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Minimum time to finish cryptography process (</a:t>
            </a:r>
            <a:r>
              <a:rPr lang="en-US" sz="2600" dirty="0" err="1" smtClean="0"/>
              <a:t>c</a:t>
            </a:r>
            <a:r>
              <a:rPr lang="en-US" sz="2600" i="1" dirty="0" err="1" smtClean="0"/>
              <a:t>T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Estimation of local and global clock difference (</a:t>
            </a:r>
            <a:r>
              <a:rPr lang="en-US" sz="2600" dirty="0" err="1" smtClean="0"/>
              <a:t>t</a:t>
            </a:r>
            <a:r>
              <a:rPr lang="en-US" sz="2600" i="1" dirty="0" err="1" smtClean="0"/>
              <a:t>T</a:t>
            </a:r>
            <a:r>
              <a:rPr lang="en-US" sz="2600" dirty="0" smtClean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981200"/>
          <a:ext cx="4191000" cy="13716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91000"/>
              </a:tblGrid>
              <a:tr h="133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Packet</a:t>
                      </a: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Batang"/>
                          <a:cs typeface="Times New Roman"/>
                        </a:rPr>
                        <a:t>’s</a:t>
                      </a: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 timestamp (PT) should be: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PT &gt; </a:t>
                      </a:r>
                      <a:r>
                        <a:rPr lang="en-GB" sz="2000" b="1" dirty="0" err="1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Rcv</a:t>
                      </a: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 TS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Calibri"/>
                          <a:ea typeface="Malgun Gothic"/>
                          <a:cs typeface="Times New Roman"/>
                        </a:rPr>
                        <a:t>Current Local Times – PT &lt; </a:t>
                      </a: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δ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0400" y="5791200"/>
            <a:ext cx="3048000" cy="58477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δ = </a:t>
            </a:r>
            <a:r>
              <a:rPr lang="en-GB" sz="3200" b="1" dirty="0" err="1">
                <a:solidFill>
                  <a:schemeClr val="bg1"/>
                </a:solidFill>
              </a:rPr>
              <a:t>e</a:t>
            </a:r>
            <a:r>
              <a:rPr lang="en-GB" sz="3200" b="1" i="1" dirty="0" err="1">
                <a:solidFill>
                  <a:schemeClr val="bg1"/>
                </a:solidFill>
              </a:rPr>
              <a:t>T</a:t>
            </a:r>
            <a:r>
              <a:rPr lang="en-GB" sz="3200" b="1" dirty="0">
                <a:solidFill>
                  <a:schemeClr val="bg1"/>
                </a:solidFill>
              </a:rPr>
              <a:t> + </a:t>
            </a:r>
            <a:r>
              <a:rPr lang="en-GB" sz="3200" b="1" dirty="0" err="1">
                <a:solidFill>
                  <a:schemeClr val="bg1"/>
                </a:solidFill>
              </a:rPr>
              <a:t>c</a:t>
            </a:r>
            <a:r>
              <a:rPr lang="en-GB" sz="3200" b="1" i="1" dirty="0" err="1">
                <a:solidFill>
                  <a:schemeClr val="bg1"/>
                </a:solidFill>
              </a:rPr>
              <a:t>T</a:t>
            </a:r>
            <a:r>
              <a:rPr lang="en-GB" sz="3200" b="1" dirty="0">
                <a:solidFill>
                  <a:schemeClr val="bg1"/>
                </a:solidFill>
              </a:rPr>
              <a:t> + </a:t>
            </a:r>
            <a:r>
              <a:rPr lang="en-GB" sz="3200" b="1" dirty="0" err="1">
                <a:solidFill>
                  <a:schemeClr val="bg1"/>
                </a:solidFill>
              </a:rPr>
              <a:t>t</a:t>
            </a:r>
            <a:r>
              <a:rPr lang="en-GB" sz="3200" b="1" i="1" dirty="0" err="1">
                <a:solidFill>
                  <a:schemeClr val="bg1"/>
                </a:solidFill>
              </a:rPr>
              <a:t>T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design </a:t>
            </a:r>
            <a:r>
              <a:rPr lang="en-US" dirty="0" smtClean="0"/>
              <a:t>(</a:t>
            </a:r>
            <a:r>
              <a:rPr lang="en-US" dirty="0" smtClean="0"/>
              <a:t>5</a:t>
            </a:r>
            <a:r>
              <a:rPr lang="en-US" dirty="0" smtClean="0"/>
              <a:t>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dirty="0" smtClean="0"/>
              <a:t>End-to-end delay (</a:t>
            </a:r>
            <a:r>
              <a:rPr lang="en-US" dirty="0" smtClean="0"/>
              <a:t>ns2 </a:t>
            </a:r>
            <a:r>
              <a:rPr lang="en-US" dirty="0" smtClean="0"/>
              <a:t>simulation result)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cryptography process *) : </a:t>
            </a:r>
            <a:r>
              <a:rPr lang="en-US" dirty="0" smtClean="0">
                <a:solidFill>
                  <a:srgbClr val="FF0000"/>
                </a:solidFill>
              </a:rPr>
              <a:t>at least 3.75ms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clock difference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precision within millisecond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143000" y="2133600"/>
            <a:ext cx="4572000" cy="2743200"/>
            <a:chOff x="0" y="0"/>
            <a:chExt cx="4572000" cy="2743200"/>
          </a:xfrm>
        </p:grpSpPr>
        <p:graphicFrame>
          <p:nvGraphicFramePr>
            <p:cNvPr id="11" name="Chart 10"/>
            <p:cNvGraphicFramePr/>
            <p:nvPr/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TextBox 3"/>
            <p:cNvSpPr txBox="1"/>
            <p:nvPr/>
          </p:nvSpPr>
          <p:spPr>
            <a:xfrm>
              <a:off x="381000" y="116440"/>
              <a:ext cx="352469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ms</a:t>
              </a:r>
            </a:p>
          </p:txBody>
        </p:sp>
        <p:sp>
          <p:nvSpPr>
            <p:cNvPr id="13" name="TextBox 4"/>
            <p:cNvSpPr txBox="1"/>
            <p:nvPr/>
          </p:nvSpPr>
          <p:spPr>
            <a:xfrm>
              <a:off x="3086100" y="2324100"/>
              <a:ext cx="1253998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simulation time (s)</a:t>
              </a:r>
            </a:p>
          </p:txBody>
        </p:sp>
        <p:sp>
          <p:nvSpPr>
            <p:cNvPr id="14" name="TextBox 5"/>
            <p:cNvSpPr txBox="1"/>
            <p:nvPr/>
          </p:nvSpPr>
          <p:spPr>
            <a:xfrm>
              <a:off x="3045403" y="200025"/>
              <a:ext cx="1450397" cy="43678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End-to-end delay</a:t>
              </a:r>
            </a:p>
            <a:p>
              <a:r>
                <a:rPr lang="en-US" sz="1100" dirty="0"/>
                <a:t>for 802.15.4</a:t>
              </a:r>
              <a:r>
                <a:rPr lang="en-US" sz="1100" baseline="0" dirty="0"/>
                <a:t> network</a:t>
              </a:r>
              <a:endParaRPr lang="en-US" sz="11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19800" y="2581870"/>
            <a:ext cx="2827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Will depend on deployment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Environment of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802.15.4 network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*) </a:t>
            </a:r>
            <a:r>
              <a:rPr lang="en-US" sz="1200" dirty="0" err="1" smtClean="0"/>
              <a:t>Vitaletti</a:t>
            </a:r>
            <a:r>
              <a:rPr lang="en-US" sz="1200" dirty="0" smtClean="0"/>
              <a:t> </a:t>
            </a:r>
            <a:r>
              <a:rPr lang="en-US" sz="1200" dirty="0" smtClean="0"/>
              <a:t>Andrea,  </a:t>
            </a:r>
            <a:r>
              <a:rPr lang="en-US" sz="1200" dirty="0" err="1" smtClean="0"/>
              <a:t>Palombizio</a:t>
            </a:r>
            <a:r>
              <a:rPr lang="en-US" sz="1200" dirty="0" smtClean="0"/>
              <a:t> Gianni, “</a:t>
            </a:r>
            <a:r>
              <a:rPr lang="en-US" sz="1200" dirty="0" err="1" smtClean="0"/>
              <a:t>Rijndael</a:t>
            </a:r>
            <a:r>
              <a:rPr lang="en-US" sz="1200" dirty="0" smtClean="0"/>
              <a:t> for Sensor Networks: Is Speed the Main Issue?”,Electronic Notes in Theoretical Computer Science, Elsevier, 2007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</a:t>
            </a:r>
            <a:r>
              <a:rPr lang="en-US" dirty="0" smtClean="0"/>
              <a:t>design </a:t>
            </a:r>
            <a:r>
              <a:rPr lang="en-US" dirty="0" smtClean="0"/>
              <a:t>(6/6)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Communication with acknowledgement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maximum waiting time </a:t>
            </a:r>
            <a:r>
              <a:rPr lang="en-US" dirty="0" smtClean="0"/>
              <a:t>for (</a:t>
            </a:r>
            <a:r>
              <a:rPr lang="en-GB" i="1" dirty="0" err="1" smtClean="0"/>
              <a:t>macAckWaitDuration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number attempt </a:t>
            </a:r>
            <a:r>
              <a:rPr lang="en-US" dirty="0" smtClean="0"/>
              <a:t>allowed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Clock Synchronization </a:t>
            </a:r>
            <a:r>
              <a:rPr lang="en-US" dirty="0" smtClean="0">
                <a:sym typeface="Wingdings" pitchFamily="2" charset="2"/>
              </a:rPr>
              <a:t> Global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Local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Precision within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milliseconds</a:t>
            </a:r>
            <a:r>
              <a:rPr lang="en-US" dirty="0" smtClean="0">
                <a:sym typeface="Wingdings" pitchFamily="2" charset="2"/>
              </a:rPr>
              <a:t> (very relax)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Elson *) and Denis **) claim can get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1µs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61µs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Clock synchronization is not a problem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3048000"/>
            <a:ext cx="561070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GB" sz="2800" dirty="0"/>
              <a:t>Δ  = δ +  (</a:t>
            </a:r>
            <a:r>
              <a:rPr lang="en-GB" sz="2800" i="1" dirty="0" err="1"/>
              <a:t>macAckWaitDuration</a:t>
            </a:r>
            <a:r>
              <a:rPr lang="en-GB" sz="2800" dirty="0"/>
              <a:t> * </a:t>
            </a:r>
            <a:r>
              <a:rPr lang="en-GB" sz="2800" i="1" dirty="0"/>
              <a:t>n</a:t>
            </a:r>
            <a:r>
              <a:rPr lang="en-GB" sz="2800" dirty="0"/>
              <a:t>)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270" y="6211669"/>
            <a:ext cx="875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*) Elson</a:t>
            </a:r>
            <a:r>
              <a:rPr lang="en-US" sz="1200" dirty="0"/>
              <a:t>, Jeremy and </a:t>
            </a:r>
            <a:r>
              <a:rPr lang="en-US" sz="1200" dirty="0" err="1"/>
              <a:t>Estrin</a:t>
            </a:r>
            <a:r>
              <a:rPr lang="en-US" sz="1200" dirty="0"/>
              <a:t>, Deborah, “Time Synchronization for Wireless Sensors Networks”, </a:t>
            </a:r>
            <a:r>
              <a:rPr lang="en-US" sz="1200" dirty="0" smtClean="0"/>
              <a:t> Workshop </a:t>
            </a:r>
            <a:r>
              <a:rPr lang="en-US" sz="1200" dirty="0"/>
              <a:t>on Parallel and Distributed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Computing </a:t>
            </a:r>
            <a:r>
              <a:rPr lang="en-US" sz="1200" dirty="0"/>
              <a:t>Issues in Wireless Networks and Mobile </a:t>
            </a:r>
            <a:r>
              <a:rPr lang="en-US" sz="1200" dirty="0" smtClean="0"/>
              <a:t> Computing</a:t>
            </a:r>
            <a:r>
              <a:rPr lang="en-US" sz="1200" dirty="0"/>
              <a:t>, April-2001</a:t>
            </a:r>
          </a:p>
          <a:p>
            <a:r>
              <a:rPr lang="en-US" sz="1200" dirty="0" smtClean="0"/>
              <a:t> **) Cox </a:t>
            </a:r>
            <a:r>
              <a:rPr lang="en-US" sz="1200" dirty="0"/>
              <a:t>Denis, </a:t>
            </a:r>
            <a:r>
              <a:rPr lang="en-US" sz="1200" dirty="0" err="1"/>
              <a:t>Jovanov</a:t>
            </a:r>
            <a:r>
              <a:rPr lang="en-US" sz="1200" dirty="0"/>
              <a:t> Emil and </a:t>
            </a:r>
            <a:r>
              <a:rPr lang="en-US" sz="1200" dirty="0" err="1"/>
              <a:t>Milenkovic</a:t>
            </a:r>
            <a:r>
              <a:rPr lang="en-US" sz="1200" dirty="0"/>
              <a:t> </a:t>
            </a:r>
            <a:r>
              <a:rPr lang="en-US" sz="1200" dirty="0" err="1"/>
              <a:t>Aleksandar</a:t>
            </a:r>
            <a:r>
              <a:rPr lang="en-US" sz="1200" dirty="0"/>
              <a:t>, “Time Synchronization for </a:t>
            </a:r>
            <a:r>
              <a:rPr lang="en-US" sz="1200" dirty="0" err="1"/>
              <a:t>ZigBee</a:t>
            </a:r>
            <a:r>
              <a:rPr lang="en-US" sz="1200" dirty="0"/>
              <a:t>”, </a:t>
            </a:r>
            <a:r>
              <a:rPr lang="en-US" sz="1200" dirty="0" smtClean="0"/>
              <a:t> IEEE</a:t>
            </a:r>
            <a:r>
              <a:rPr lang="en-US" sz="1200" dirty="0"/>
              <a:t>, 2005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Recall the security threats:</a:t>
            </a:r>
          </a:p>
          <a:p>
            <a:pPr lvl="1"/>
            <a:r>
              <a:rPr lang="en-US" dirty="0" smtClean="0"/>
              <a:t>Same key in multiple ACL entries</a:t>
            </a:r>
          </a:p>
          <a:p>
            <a:pPr lvl="1"/>
            <a:r>
              <a:rPr lang="en-US" dirty="0" smtClean="0"/>
              <a:t>No Support for Group Keying </a:t>
            </a:r>
            <a:r>
              <a:rPr lang="en-US" dirty="0" smtClean="0">
                <a:sym typeface="Wingdings" pitchFamily="2" charset="2"/>
              </a:rPr>
              <a:t> can be supported</a:t>
            </a:r>
            <a:endParaRPr lang="en-US" dirty="0" smtClean="0"/>
          </a:p>
          <a:p>
            <a:pPr lvl="1"/>
            <a:r>
              <a:rPr lang="en-US" dirty="0" smtClean="0"/>
              <a:t>Network Shared Keying Incompatible with Replay Protection</a:t>
            </a:r>
          </a:p>
          <a:p>
            <a:pPr lvl="1"/>
            <a:r>
              <a:rPr lang="en-US" dirty="0" smtClean="0"/>
              <a:t>Loss of ACL state due to Power Interruption </a:t>
            </a:r>
            <a:r>
              <a:rPr lang="en-US" dirty="0" smtClean="0">
                <a:sym typeface="Wingdings" pitchFamily="2" charset="2"/>
              </a:rPr>
              <a:t> when power is recovered assign ACL with current timestamp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971800"/>
            <a:ext cx="5791200" cy="3505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if network shared key is used </a:t>
            </a:r>
            <a:r>
              <a:rPr lang="en-US" b="1" dirty="0" smtClean="0">
                <a:sym typeface="Wingdings" pitchFamily="2" charset="2"/>
              </a:rPr>
              <a:t> default ACL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>
                <a:sym typeface="Wingdings" pitchFamily="2" charset="2"/>
              </a:rPr>
              <a:t>Default ACL entry will record:</a:t>
            </a: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ecurity suite, key and replay counter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/>
              <a:t>A  send message to C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replay counter : timestamp</a:t>
            </a:r>
            <a:endParaRPr lang="en-US" b="1" i="1" dirty="0" smtClean="0"/>
          </a:p>
          <a:p>
            <a:pPr algn="ctr">
              <a:defRPr/>
            </a:pPr>
            <a:r>
              <a:rPr lang="en-US" b="1" dirty="0" smtClean="0"/>
              <a:t>C will record the latest timestamp from A</a:t>
            </a:r>
            <a:endParaRPr lang="en-US" b="1" i="1" dirty="0" smtClean="0">
              <a:sym typeface="Wingdings" pitchFamily="2" charset="2"/>
            </a:endParaRP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>
                <a:sym typeface="Wingdings" pitchFamily="2" charset="2"/>
              </a:rPr>
              <a:t>B send message to C  if B send data after A, B’s timestamp must be &gt; A’s timestamp</a:t>
            </a:r>
            <a:endParaRPr lang="en-US" b="1" i="1" dirty="0" smtClean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/>
              <a:t>If B’s replay counter will </a:t>
            </a:r>
            <a:r>
              <a:rPr lang="en-US" b="1" dirty="0" err="1" smtClean="0"/>
              <a:t>alwas</a:t>
            </a:r>
            <a:r>
              <a:rPr lang="en-US" b="1" dirty="0" smtClean="0"/>
              <a:t> &gt; </a:t>
            </a:r>
            <a:r>
              <a:rPr lang="en-US" b="1" i="1" dirty="0" smtClean="0"/>
              <a:t>n</a:t>
            </a:r>
          </a:p>
          <a:p>
            <a:pPr algn="ctr">
              <a:defRPr/>
            </a:pPr>
            <a:endParaRPr lang="en-US" b="1" i="1" dirty="0"/>
          </a:p>
          <a:p>
            <a:pPr algn="ctr">
              <a:defRPr/>
            </a:pPr>
            <a:r>
              <a:rPr lang="en-US" b="1" dirty="0" smtClean="0"/>
              <a:t>Network Shared Keying can be well supported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76400" y="1905000"/>
            <a:ext cx="5791200" cy="3124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If same key is used for different ACL </a:t>
            </a:r>
            <a:r>
              <a:rPr lang="en-US" b="1" dirty="0" smtClean="0"/>
              <a:t>entry</a:t>
            </a: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c1 = </a:t>
            </a:r>
            <a:r>
              <a:rPr lang="en-US" b="1" dirty="0" err="1" smtClean="0">
                <a:sym typeface="Wingdings" pitchFamily="2" charset="2"/>
              </a:rPr>
              <a:t>Ek</a:t>
            </a:r>
            <a:r>
              <a:rPr lang="en-US" b="1" dirty="0" smtClean="0">
                <a:sym typeface="Wingdings" pitchFamily="2" charset="2"/>
              </a:rPr>
              <a:t>(key, nonce</a:t>
            </a:r>
            <a:r>
              <a:rPr lang="en-US" b="1" baseline="-25000" dirty="0" smtClean="0">
                <a:sym typeface="Wingdings" pitchFamily="2" charset="2"/>
              </a:rPr>
              <a:t>1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en-US" b="1" i="1" dirty="0" err="1" smtClean="0">
                <a:sym typeface="Wingdings" pitchFamily="2" charset="2"/>
              </a:rPr>
              <a:t>xor</a:t>
            </a:r>
            <a:r>
              <a:rPr lang="en-US" b="1" dirty="0" smtClean="0">
                <a:sym typeface="Wingdings" pitchFamily="2" charset="2"/>
              </a:rPr>
              <a:t> m</a:t>
            </a:r>
            <a:r>
              <a:rPr lang="en-US" b="1" baseline="-25000" dirty="0" smtClean="0">
                <a:sym typeface="Wingdings" pitchFamily="2" charset="2"/>
              </a:rPr>
              <a:t>1</a:t>
            </a:r>
            <a:endParaRPr lang="en-US" b="1" baseline="-25000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c2 = </a:t>
            </a:r>
            <a:r>
              <a:rPr lang="en-US" b="1" dirty="0" err="1" smtClean="0">
                <a:sym typeface="Wingdings" pitchFamily="2" charset="2"/>
              </a:rPr>
              <a:t>Ek</a:t>
            </a:r>
            <a:r>
              <a:rPr lang="en-US" b="1" dirty="0" smtClean="0">
                <a:sym typeface="Wingdings" pitchFamily="2" charset="2"/>
              </a:rPr>
              <a:t>(key, nonce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en-US" b="1" i="1" dirty="0" err="1" smtClean="0">
                <a:sym typeface="Wingdings" pitchFamily="2" charset="2"/>
              </a:rPr>
              <a:t>xor</a:t>
            </a:r>
            <a:r>
              <a:rPr lang="en-US" b="1" dirty="0" smtClean="0">
                <a:sym typeface="Wingdings" pitchFamily="2" charset="2"/>
              </a:rPr>
              <a:t> m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endParaRPr lang="en-US" b="1" baseline="-25000" dirty="0">
              <a:sym typeface="Wingdings" pitchFamily="2" charset="2"/>
            </a:endParaRP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c1 </a:t>
            </a:r>
            <a:r>
              <a:rPr lang="en-US" b="1" i="1" dirty="0" err="1">
                <a:sym typeface="Wingdings" pitchFamily="2" charset="2"/>
              </a:rPr>
              <a:t>xor</a:t>
            </a:r>
            <a:r>
              <a:rPr lang="en-US" b="1" dirty="0">
                <a:sym typeface="Wingdings" pitchFamily="2" charset="2"/>
              </a:rPr>
              <a:t> c2 </a:t>
            </a:r>
            <a:r>
              <a:rPr lang="en-US" b="1" dirty="0" smtClean="0">
                <a:sym typeface="Wingdings" pitchFamily="2" charset="2"/>
              </a:rPr>
              <a:t>≠ </a:t>
            </a:r>
            <a:r>
              <a:rPr lang="en-US" b="1" dirty="0">
                <a:sym typeface="Wingdings" pitchFamily="2" charset="2"/>
              </a:rPr>
              <a:t>m1 </a:t>
            </a:r>
            <a:r>
              <a:rPr lang="en-US" b="1" i="1" dirty="0" err="1">
                <a:sym typeface="Wingdings" pitchFamily="2" charset="2"/>
              </a:rPr>
              <a:t>xor</a:t>
            </a:r>
            <a:r>
              <a:rPr lang="en-US" b="1" dirty="0">
                <a:sym typeface="Wingdings" pitchFamily="2" charset="2"/>
              </a:rPr>
              <a:t> m2 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/>
              <a:t>The value of nonce will never be reused</a:t>
            </a:r>
          </a:p>
          <a:p>
            <a:pPr algn="ctr">
              <a:defRPr/>
            </a:pPr>
            <a:endParaRPr lang="en-US" b="1" dirty="0" smtClean="0"/>
          </a:p>
          <a:p>
            <a:pPr algn="ctr">
              <a:defRPr/>
            </a:pPr>
            <a:r>
              <a:rPr lang="en-US" b="1" dirty="0" smtClean="0"/>
              <a:t>It is OK if there are same key in multiple ACL entries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Even looks very simple </a:t>
            </a:r>
            <a:r>
              <a:rPr lang="en-US" dirty="0" smtClean="0">
                <a:solidFill>
                  <a:srgbClr val="FF0000"/>
                </a:solidFill>
              </a:rPr>
              <a:t>nonce has very crucial role</a:t>
            </a:r>
            <a:r>
              <a:rPr lang="en-US" dirty="0" smtClean="0"/>
              <a:t> in providing security service for 802.15.4 standard</a:t>
            </a:r>
          </a:p>
          <a:p>
            <a:r>
              <a:rPr lang="en-US" dirty="0" smtClean="0"/>
              <a:t>To be well designed, nonce’s value should be </a:t>
            </a:r>
            <a:r>
              <a:rPr lang="en-US" dirty="0" smtClean="0">
                <a:solidFill>
                  <a:srgbClr val="FF0000"/>
                </a:solidFill>
              </a:rPr>
              <a:t>unique and sequentially increased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Applying timestamp </a:t>
            </a:r>
            <a:r>
              <a:rPr lang="en-US" dirty="0" smtClean="0"/>
              <a:t>as part of nonce </a:t>
            </a:r>
            <a:r>
              <a:rPr lang="en-US" dirty="0" smtClean="0">
                <a:solidFill>
                  <a:srgbClr val="FF0000"/>
                </a:solidFill>
              </a:rPr>
              <a:t>it is not a trivial work</a:t>
            </a:r>
          </a:p>
          <a:p>
            <a:r>
              <a:rPr lang="en-US" dirty="0" smtClean="0"/>
              <a:t>Further research can be done on </a:t>
            </a:r>
            <a:r>
              <a:rPr lang="en-US" dirty="0" smtClean="0">
                <a:solidFill>
                  <a:srgbClr val="FF0000"/>
                </a:solidFill>
              </a:rPr>
              <a:t>group key management for 802.15.4 compliant network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Craige</a:t>
            </a:r>
            <a:r>
              <a:rPr lang="en-US" dirty="0" smtClean="0"/>
              <a:t> Robert, “</a:t>
            </a:r>
            <a:r>
              <a:rPr lang="en-US" dirty="0" err="1" smtClean="0"/>
              <a:t>ZigBee</a:t>
            </a:r>
            <a:r>
              <a:rPr lang="en-US" dirty="0" smtClean="0"/>
              <a:t> Security” </a:t>
            </a:r>
            <a:r>
              <a:rPr lang="en-US" dirty="0" err="1" smtClean="0"/>
              <a:t>ZigBee</a:t>
            </a:r>
            <a:r>
              <a:rPr lang="en-US" dirty="0" smtClean="0"/>
              <a:t> Alliance ZARC Task Group, 2009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Farahani</a:t>
            </a:r>
            <a:r>
              <a:rPr lang="en-US" dirty="0" smtClean="0"/>
              <a:t> </a:t>
            </a:r>
            <a:r>
              <a:rPr lang="en-US" dirty="0" err="1" smtClean="0"/>
              <a:t>Shahin</a:t>
            </a:r>
            <a:r>
              <a:rPr lang="en-US" dirty="0" smtClean="0"/>
              <a:t>, “</a:t>
            </a:r>
            <a:r>
              <a:rPr lang="en-US" dirty="0" err="1" smtClean="0"/>
              <a:t>Zigbee</a:t>
            </a:r>
            <a:r>
              <a:rPr lang="en-US" dirty="0" smtClean="0"/>
              <a:t> Wireless Networks and Transceiver”, Elsevier, 2008.</a:t>
            </a:r>
          </a:p>
          <a:p>
            <a:r>
              <a:rPr lang="en-US" dirty="0" smtClean="0"/>
              <a:t>[3] IEEE, “Wireless Medium Access Control (MAC) and Physical Layer (PHY) Specification for Low-Rate Wireless Personal Area Networks (WPANs)” IEEE Computer Society, 2006</a:t>
            </a:r>
          </a:p>
          <a:p>
            <a:r>
              <a:rPr lang="en-US" dirty="0" smtClean="0"/>
              <a:t>[4] </a:t>
            </a:r>
            <a:r>
              <a:rPr lang="en-US" dirty="0" err="1" smtClean="0"/>
              <a:t>Sastry</a:t>
            </a:r>
            <a:r>
              <a:rPr lang="en-US" dirty="0" smtClean="0"/>
              <a:t> </a:t>
            </a:r>
            <a:r>
              <a:rPr lang="en-US" dirty="0" err="1" smtClean="0"/>
              <a:t>Naveen</a:t>
            </a:r>
            <a:r>
              <a:rPr lang="en-US" dirty="0" smtClean="0"/>
              <a:t>, Wagner David, “Security Consideration for IEEE 802.15.4 Networks”, Proceedings of the 3rd ACM workshop on Wireless security, 2004 </a:t>
            </a:r>
          </a:p>
          <a:p>
            <a:r>
              <a:rPr lang="en-US" dirty="0" smtClean="0"/>
              <a:t>[5] </a:t>
            </a:r>
            <a:r>
              <a:rPr lang="en-US" dirty="0" err="1" smtClean="0"/>
              <a:t>Vitaletti</a:t>
            </a:r>
            <a:r>
              <a:rPr lang="en-US" dirty="0" smtClean="0"/>
              <a:t> Andrea,  </a:t>
            </a:r>
            <a:r>
              <a:rPr lang="en-US" dirty="0" err="1" smtClean="0"/>
              <a:t>Palombizio</a:t>
            </a:r>
            <a:r>
              <a:rPr lang="en-US" dirty="0" smtClean="0"/>
              <a:t> Gianni, “</a:t>
            </a:r>
            <a:r>
              <a:rPr lang="en-US" dirty="0" err="1" smtClean="0"/>
              <a:t>Rijndael</a:t>
            </a:r>
            <a:r>
              <a:rPr lang="en-US" dirty="0" smtClean="0"/>
              <a:t> for Sensor Networks: Is Speed the Main Issue?”,Electronic Notes in Theoretical Computer Science, Elsevier, 2007</a:t>
            </a:r>
          </a:p>
          <a:p>
            <a:r>
              <a:rPr lang="en-US" dirty="0" smtClean="0"/>
              <a:t>[6] Wikipedia, “IEEE 802.15.4-2006”, </a:t>
            </a:r>
            <a:r>
              <a:rPr lang="en-US" dirty="0" smtClean="0">
                <a:hlinkClick r:id="rId4"/>
              </a:rPr>
              <a:t>http://en.wikipedia.org/wiki/IEEE_802.15.4-2006</a:t>
            </a:r>
            <a:r>
              <a:rPr lang="en-US" dirty="0" smtClean="0"/>
              <a:t>, accessed March 20th</a:t>
            </a:r>
          </a:p>
          <a:p>
            <a:r>
              <a:rPr lang="en-US" dirty="0" smtClean="0"/>
              <a:t>[7] Yang Xiao, Hsiao-</a:t>
            </a:r>
            <a:r>
              <a:rPr lang="en-US" dirty="0" err="1" smtClean="0"/>
              <a:t>Hwa</a:t>
            </a:r>
            <a:r>
              <a:rPr lang="en-US" dirty="0" smtClean="0"/>
              <a:t> Chen and Bo Sun, “Security Services and Enhancement in the IEEE 802.15.4 Wireless Sensor Networks”, IEEE BLOBECOM, 2005</a:t>
            </a:r>
          </a:p>
          <a:p>
            <a:r>
              <a:rPr lang="en-US" dirty="0" smtClean="0"/>
              <a:t>[8] FIPS Publication, “Advanced Encryption Standard” U.S. </a:t>
            </a:r>
            <a:r>
              <a:rPr lang="en-US" dirty="0" err="1" smtClean="0"/>
              <a:t>DoC</a:t>
            </a:r>
            <a:r>
              <a:rPr lang="en-US" dirty="0" smtClean="0"/>
              <a:t>/NIST, 2001</a:t>
            </a:r>
          </a:p>
          <a:p>
            <a:r>
              <a:rPr lang="en-US" dirty="0" smtClean="0"/>
              <a:t>[9] Elson, Jeremy and </a:t>
            </a:r>
            <a:r>
              <a:rPr lang="en-US" dirty="0" err="1" smtClean="0"/>
              <a:t>Estrin</a:t>
            </a:r>
            <a:r>
              <a:rPr lang="en-US" dirty="0" smtClean="0"/>
              <a:t>, Deborah, “Time Synchronization for Wireless Sensors Networks”, Workshop on Parallel and Distributed Computing Issues in Wireless Networks and Mobile Computing, April-2001</a:t>
            </a:r>
          </a:p>
          <a:p>
            <a:r>
              <a:rPr lang="en-US" dirty="0" smtClean="0"/>
              <a:t>[10] Cox Denis, </a:t>
            </a:r>
            <a:r>
              <a:rPr lang="en-US" dirty="0" err="1" smtClean="0"/>
              <a:t>Jovanov</a:t>
            </a:r>
            <a:r>
              <a:rPr lang="en-US" dirty="0" smtClean="0"/>
              <a:t> Emil and </a:t>
            </a:r>
            <a:r>
              <a:rPr lang="en-US" dirty="0" err="1" smtClean="0"/>
              <a:t>Milenkovic</a:t>
            </a:r>
            <a:r>
              <a:rPr lang="en-US" dirty="0" smtClean="0"/>
              <a:t> </a:t>
            </a:r>
            <a:r>
              <a:rPr lang="en-US" dirty="0" err="1" smtClean="0"/>
              <a:t>Aleksandar</a:t>
            </a:r>
            <a:r>
              <a:rPr lang="en-US" dirty="0" smtClean="0"/>
              <a:t>, “Time Synchronization for </a:t>
            </a:r>
            <a:r>
              <a:rPr lang="en-US" dirty="0" err="1" smtClean="0"/>
              <a:t>ZigBee</a:t>
            </a:r>
            <a:r>
              <a:rPr lang="en-US" dirty="0" smtClean="0"/>
              <a:t>”, IEEE,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IEEE 802.15.4 Security</a:t>
            </a:r>
          </a:p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Motivation and Related Work</a:t>
            </a:r>
          </a:p>
          <a:p>
            <a:r>
              <a:rPr lang="en-US" dirty="0" smtClean="0"/>
              <a:t>Nonce Design</a:t>
            </a:r>
          </a:p>
          <a:p>
            <a:r>
              <a:rPr lang="en-US" dirty="0" smtClean="0"/>
              <a:t>Security Analysis</a:t>
            </a:r>
          </a:p>
          <a:p>
            <a:r>
              <a:rPr lang="en-US" dirty="0" smtClean="0"/>
              <a:t>Conclusion and Future Work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Q&amp;A</a:t>
            </a:r>
          </a:p>
          <a:p>
            <a:pPr algn="ctr">
              <a:buNone/>
            </a:pPr>
            <a:r>
              <a:rPr lang="en-US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Pervasive Computing </a:t>
            </a:r>
            <a:r>
              <a:rPr lang="en-US" dirty="0" smtClean="0">
                <a:sym typeface="Wingdings" pitchFamily="2" charset="2"/>
              </a:rPr>
              <a:t> Internet of things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pic>
        <p:nvPicPr>
          <p:cNvPr id="5" name="Content Placeholder 4" descr="zigbeef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981200"/>
            <a:ext cx="5695422" cy="45259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2209800"/>
            <a:ext cx="220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ubiquitous computing </a:t>
            </a:r>
          </a:p>
          <a:p>
            <a:r>
              <a:rPr lang="en-US" dirty="0"/>
              <a:t>e</a:t>
            </a:r>
            <a:r>
              <a:rPr lang="en-US" dirty="0" smtClean="0"/>
              <a:t>ra, electronic home </a:t>
            </a:r>
          </a:p>
          <a:p>
            <a:r>
              <a:rPr lang="en-US" dirty="0" smtClean="0"/>
              <a:t>appliances are typically </a:t>
            </a:r>
          </a:p>
          <a:p>
            <a:r>
              <a:rPr lang="en-US" dirty="0"/>
              <a:t>i</a:t>
            </a:r>
            <a:r>
              <a:rPr lang="en-US" dirty="0" smtClean="0"/>
              <a:t>nterconnected </a:t>
            </a:r>
          </a:p>
          <a:p>
            <a:r>
              <a:rPr lang="en-US" dirty="0" smtClean="0"/>
              <a:t>within network to each other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err="1" smtClean="0"/>
              <a:t>ZigBee</a:t>
            </a:r>
            <a:r>
              <a:rPr lang="en-US" i="1" dirty="0" smtClean="0"/>
              <a:t> Network, WSN </a:t>
            </a:r>
            <a:r>
              <a:rPr lang="en-US" i="1" dirty="0" smtClean="0">
                <a:sym typeface="Wingdings" pitchFamily="2" charset="2"/>
              </a:rPr>
              <a:t> IEEE 802.15.4 based devices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802.15.4’s role becomes more important</a:t>
            </a:r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2133600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b="1" dirty="0" smtClean="0"/>
              <a:t>IEEE 802.15.4 is a standard which specifies the physical layer and media access  control for low rate wireless </a:t>
            </a:r>
          </a:p>
          <a:p>
            <a:pPr marL="0" lvl="1"/>
            <a:r>
              <a:rPr lang="en-GB" b="1" dirty="0" smtClean="0"/>
              <a:t>personal area networks (LR-WPAN)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828800"/>
            <a:ext cx="5486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133600" y="5181600"/>
            <a:ext cx="3886200" cy="1524000"/>
          </a:xfrm>
          <a:prstGeom prst="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5410200" y="5257800"/>
            <a:ext cx="2286000" cy="1447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802.15.4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802.15.4 </a:t>
            </a:r>
            <a:r>
              <a:rPr lang="en-US" dirty="0" smtClean="0"/>
              <a:t>Security (</a:t>
            </a:r>
            <a:r>
              <a:rPr lang="en-US" dirty="0" smtClean="0"/>
              <a:t>1/4)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ACL (Access Control List) and Security Suites *)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438400" y="3200400"/>
            <a:ext cx="4267200" cy="2133600"/>
            <a:chOff x="2438400" y="3200400"/>
            <a:chExt cx="4267200" cy="2133600"/>
          </a:xfrm>
        </p:grpSpPr>
        <p:sp>
          <p:nvSpPr>
            <p:cNvPr id="9" name="Rounded Rectangular Callout 8"/>
            <p:cNvSpPr/>
            <p:nvPr/>
          </p:nvSpPr>
          <p:spPr bwMode="auto">
            <a:xfrm>
              <a:off x="2438400" y="3200400"/>
              <a:ext cx="4267200" cy="2133600"/>
            </a:xfrm>
            <a:prstGeom prst="wedgeRoundRectCallout">
              <a:avLst>
                <a:gd name="adj1" fmla="val -36665"/>
                <a:gd name="adj2" fmla="val -86613"/>
                <a:gd name="adj3" fmla="val 1666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0800" y="3352800"/>
              <a:ext cx="39624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1" y="1981200"/>
          <a:ext cx="67055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1447800"/>
                <a:gridCol w="762000"/>
                <a:gridCol w="1066800"/>
                <a:gridCol w="1828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Sec. Suite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 IV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Replay Ctr.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838200" y="274320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2a:c4:5d:6f:11:88:87:b5</a:t>
                      </a:r>
                      <a:endParaRPr kumimoji="0"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AES-CTR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98ab4f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3678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3687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838199" y="31343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838200" y="34391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838200" y="38201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838200" y="42011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38200" y="45821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838200" y="496316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…..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838200" y="5334000"/>
          <a:ext cx="67056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/>
                <a:gridCol w="1447800"/>
                <a:gridCol w="762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98:3d:c4:fc:56:45:4c:87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AES-CBC-MAC-64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76bc32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3542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3521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7543800" y="2590800"/>
            <a:ext cx="1302714" cy="3048000"/>
            <a:chOff x="7543800" y="2590800"/>
            <a:chExt cx="1302714" cy="3048000"/>
          </a:xfrm>
        </p:grpSpPr>
        <p:sp>
          <p:nvSpPr>
            <p:cNvPr id="47" name="Right Brace 46"/>
            <p:cNvSpPr/>
            <p:nvPr/>
          </p:nvSpPr>
          <p:spPr bwMode="auto">
            <a:xfrm>
              <a:off x="7543800" y="2590800"/>
              <a:ext cx="533400" cy="3048000"/>
            </a:xfrm>
            <a:prstGeom prst="rightBrace">
              <a:avLst>
                <a:gd name="adj1" fmla="val 8333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16"/>
            <p:cNvSpPr txBox="1">
              <a:spLocks noChangeArrowheads="1"/>
            </p:cNvSpPr>
            <p:nvPr/>
          </p:nvSpPr>
          <p:spPr bwMode="auto">
            <a:xfrm>
              <a:off x="7924787" y="3524377"/>
              <a:ext cx="92172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255 ACL</a:t>
              </a:r>
            </a:p>
            <a:p>
              <a:r>
                <a:rPr lang="en-US" sz="1600" b="1" dirty="0"/>
                <a:t>entries</a:t>
              </a: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201" y="2362200"/>
          <a:ext cx="67055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62087"/>
                <a:gridCol w="772824"/>
                <a:gridCol w="1041688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00:b6:d1:45:01:76:44:c4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AES-CCM-64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b5a3d4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3456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3460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0" name="Rectangle 49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*) IEEE, “Wireless Medium Access Control (MAC) and Physical Layer (PHY) Specification for Low-Rate Wireless Personal Area Networks   (WPANs)” IEEE Computer Society,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802.15.4 </a:t>
            </a:r>
            <a:r>
              <a:rPr lang="en-US" dirty="0" smtClean="0"/>
              <a:t>Security </a:t>
            </a:r>
            <a:r>
              <a:rPr lang="en-US" dirty="0" smtClean="0"/>
              <a:t>(2/4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Integrity and Confidentiality</a:t>
            </a:r>
          </a:p>
          <a:p>
            <a:pPr lvl="1"/>
            <a:r>
              <a:rPr lang="en-US" dirty="0" smtClean="0"/>
              <a:t>Message Integrity : AES-CBC-MAC-{4/8/16}</a:t>
            </a:r>
          </a:p>
          <a:p>
            <a:pPr lvl="1"/>
            <a:r>
              <a:rPr lang="en-US" dirty="0" smtClean="0"/>
              <a:t>Encryption : AES-128</a:t>
            </a:r>
          </a:p>
          <a:p>
            <a:pPr lvl="1"/>
            <a:endParaRPr lang="en-US" dirty="0"/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225425" y="5029200"/>
          <a:ext cx="4275138" cy="1447800"/>
        </p:xfrm>
        <a:graphic>
          <a:graphicData uri="http://schemas.openxmlformats.org/presentationml/2006/ole">
            <p:oleObj spid="_x0000_s1027" name="Equation" r:id="rId5" imgW="2387520" imgH="7110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5181600"/>
          <a:ext cx="3962401" cy="914400"/>
        </p:xfrm>
        <a:graphic>
          <a:graphicData uri="http://schemas.openxmlformats.org/drawingml/2006/table">
            <a:tbl>
              <a:tblPr/>
              <a:tblGrid>
                <a:gridCol w="1355199"/>
                <a:gridCol w="1381638"/>
                <a:gridCol w="1225564"/>
              </a:tblGrid>
              <a:tr h="838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Source Address 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Batang"/>
                          <a:cs typeface="Times New Roman"/>
                        </a:rPr>
                        <a:t>(8 bytes)</a:t>
                      </a:r>
                      <a:endParaRPr lang="en-US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Frame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(4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Key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(1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68559" y="3352800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 </a:t>
            </a:r>
            <a:r>
              <a:rPr lang="en-US" b="1" dirty="0" smtClean="0"/>
              <a:t>generation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659868"/>
            <a:ext cx="240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Encryption mechanism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172200"/>
            <a:ext cx="302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CCM nonce format (13 bytes)</a:t>
            </a:r>
            <a:endParaRPr lang="en-US" b="1" dirty="0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1752600" y="3200400"/>
          <a:ext cx="4953000" cy="1295400"/>
        </p:xfrm>
        <a:graphic>
          <a:graphicData uri="http://schemas.openxmlformats.org/presentationml/2006/ole">
            <p:oleObj spid="_x0000_s1028" name="Equation" r:id="rId6" imgW="28699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802.15.4 </a:t>
            </a:r>
            <a:r>
              <a:rPr lang="en-US" dirty="0" smtClean="0"/>
              <a:t>Security </a:t>
            </a:r>
            <a:r>
              <a:rPr lang="en-US" dirty="0" smtClean="0"/>
              <a:t>(3/4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Medium Access Control payload format for each security suites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667000"/>
          <a:ext cx="6095999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36091"/>
                <a:gridCol w="1767312"/>
                <a:gridCol w="2292596"/>
              </a:tblGrid>
              <a:tr h="6096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Frame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(4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Key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(1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Encrypted Payload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4126468"/>
          <a:ext cx="3411538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71996"/>
                <a:gridCol w="1639542"/>
              </a:tblGrid>
              <a:tr h="3048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Payload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MIC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(4/8/16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799" y="5486400"/>
          <a:ext cx="8001001" cy="685800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/>
                <a:gridCol w="1602685"/>
                <a:gridCol w="2359715"/>
                <a:gridCol w="2133601"/>
              </a:tblGrid>
              <a:tr h="6858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Frame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(4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Key Counter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(1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Encrypted Payload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Encrypted MIC</a:t>
                      </a:r>
                    </a:p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chemeClr val="bg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(4/8/16 bytes)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76600" y="3440668"/>
            <a:ext cx="274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AES-CTR  (Encryption only)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12268"/>
            <a:ext cx="302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AES-CBC-MAC  (Integrity only)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6336268"/>
            <a:ext cx="335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AES-CCM (Encryption &amp; Integrity)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802.15.4 </a:t>
            </a:r>
            <a:r>
              <a:rPr lang="en-US" dirty="0" smtClean="0"/>
              <a:t>Security </a:t>
            </a:r>
            <a:r>
              <a:rPr lang="en-US" dirty="0" smtClean="0"/>
              <a:t>(5/4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US" dirty="0" smtClean="0"/>
              <a:t>Security threats related to nonce</a:t>
            </a:r>
          </a:p>
          <a:p>
            <a:pPr lvl="1"/>
            <a:r>
              <a:rPr lang="en-US" dirty="0" smtClean="0"/>
              <a:t>Same key in multiple ACL entries</a:t>
            </a:r>
          </a:p>
          <a:p>
            <a:pPr lvl="1"/>
            <a:r>
              <a:rPr lang="en-US" dirty="0" smtClean="0"/>
              <a:t>No Support for Group Keying</a:t>
            </a:r>
          </a:p>
          <a:p>
            <a:pPr lvl="1"/>
            <a:r>
              <a:rPr lang="en-US" dirty="0" smtClean="0"/>
              <a:t>Network Shared Keying Incompatible with Replay Protection</a:t>
            </a:r>
          </a:p>
          <a:p>
            <a:pPr lvl="1"/>
            <a:r>
              <a:rPr lang="en-US" dirty="0" smtClean="0"/>
              <a:t>Loss of ACL state due to Power Interruption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828800"/>
            <a:ext cx="5791200" cy="3124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If same key is used for different ACL entry </a:t>
            </a:r>
            <a:r>
              <a:rPr lang="en-US" b="1" dirty="0">
                <a:sym typeface="Wingdings" pitchFamily="2" charset="2"/>
              </a:rPr>
              <a:t> reuse nonce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c1 = </a:t>
            </a:r>
            <a:r>
              <a:rPr lang="en-US" b="1" dirty="0" err="1" smtClean="0">
                <a:sym typeface="Wingdings" pitchFamily="2" charset="2"/>
              </a:rPr>
              <a:t>Ek</a:t>
            </a:r>
            <a:r>
              <a:rPr lang="en-US" b="1" dirty="0" smtClean="0">
                <a:sym typeface="Wingdings" pitchFamily="2" charset="2"/>
              </a:rPr>
              <a:t>(key, nonce) </a:t>
            </a:r>
            <a:r>
              <a:rPr lang="en-US" b="1" i="1" dirty="0" err="1" smtClean="0">
                <a:sym typeface="Wingdings" pitchFamily="2" charset="2"/>
              </a:rPr>
              <a:t>xor</a:t>
            </a:r>
            <a:r>
              <a:rPr lang="en-US" b="1" dirty="0" smtClean="0">
                <a:sym typeface="Wingdings" pitchFamily="2" charset="2"/>
              </a:rPr>
              <a:t> m</a:t>
            </a:r>
            <a:r>
              <a:rPr lang="en-US" b="1" baseline="-25000" dirty="0" smtClean="0">
                <a:sym typeface="Wingdings" pitchFamily="2" charset="2"/>
              </a:rPr>
              <a:t>1</a:t>
            </a:r>
            <a:endParaRPr lang="en-US" b="1" baseline="-25000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c2 = </a:t>
            </a:r>
            <a:r>
              <a:rPr lang="en-US" b="1" dirty="0" err="1" smtClean="0">
                <a:sym typeface="Wingdings" pitchFamily="2" charset="2"/>
              </a:rPr>
              <a:t>Ek</a:t>
            </a:r>
            <a:r>
              <a:rPr lang="en-US" b="1" dirty="0" smtClean="0">
                <a:sym typeface="Wingdings" pitchFamily="2" charset="2"/>
              </a:rPr>
              <a:t>(key, nonce) </a:t>
            </a:r>
            <a:r>
              <a:rPr lang="en-US" b="1" i="1" dirty="0" err="1" smtClean="0">
                <a:sym typeface="Wingdings" pitchFamily="2" charset="2"/>
              </a:rPr>
              <a:t>xor</a:t>
            </a:r>
            <a:r>
              <a:rPr lang="en-US" b="1" dirty="0" smtClean="0">
                <a:sym typeface="Wingdings" pitchFamily="2" charset="2"/>
              </a:rPr>
              <a:t> m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endParaRPr lang="en-US" b="1" baseline="-25000" dirty="0">
              <a:sym typeface="Wingdings" pitchFamily="2" charset="2"/>
            </a:endParaRP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c1 </a:t>
            </a:r>
            <a:r>
              <a:rPr lang="en-US" b="1" i="1" dirty="0" err="1">
                <a:sym typeface="Wingdings" pitchFamily="2" charset="2"/>
              </a:rPr>
              <a:t>xor</a:t>
            </a:r>
            <a:r>
              <a:rPr lang="en-US" b="1" dirty="0">
                <a:sym typeface="Wingdings" pitchFamily="2" charset="2"/>
              </a:rPr>
              <a:t> c2 = m1 </a:t>
            </a:r>
            <a:r>
              <a:rPr lang="en-US" b="1" i="1" dirty="0" err="1">
                <a:sym typeface="Wingdings" pitchFamily="2" charset="2"/>
              </a:rPr>
              <a:t>xor</a:t>
            </a:r>
            <a:r>
              <a:rPr lang="en-US" b="1" dirty="0">
                <a:sym typeface="Wingdings" pitchFamily="2" charset="2"/>
              </a:rPr>
              <a:t> m2 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This completely breaks the confidentiality property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676400" y="3048000"/>
            <a:ext cx="5791200" cy="3124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if network shared key is used </a:t>
            </a:r>
            <a:r>
              <a:rPr lang="en-US" b="1" dirty="0" smtClean="0">
                <a:sym typeface="Wingdings" pitchFamily="2" charset="2"/>
              </a:rPr>
              <a:t> default ACL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>
                <a:sym typeface="Wingdings" pitchFamily="2" charset="2"/>
              </a:rPr>
              <a:t>Default ACL entry will record:</a:t>
            </a:r>
          </a:p>
          <a:p>
            <a:pPr algn="ctr">
              <a:defRPr/>
            </a:pPr>
            <a:r>
              <a:rPr lang="en-US" b="1" dirty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ecurity suite, key and replay counter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/>
              <a:t>A  send message to C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replay counter 0..</a:t>
            </a:r>
            <a:r>
              <a:rPr lang="en-US" b="1" i="1" dirty="0" smtClean="0"/>
              <a:t>n</a:t>
            </a:r>
          </a:p>
          <a:p>
            <a:pPr algn="ctr">
              <a:defRPr/>
            </a:pPr>
            <a:r>
              <a:rPr lang="en-US" b="1" dirty="0" smtClean="0"/>
              <a:t>C will record the highest watermark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i="1" dirty="0" smtClean="0">
                <a:sym typeface="Wingdings" pitchFamily="2" charset="2"/>
              </a:rPr>
              <a:t>n</a:t>
            </a:r>
          </a:p>
          <a:p>
            <a:pPr algn="ctr">
              <a:defRPr/>
            </a:pPr>
            <a:endParaRPr lang="en-US" b="1" dirty="0">
              <a:sym typeface="Wingdings" pitchFamily="2" charset="2"/>
            </a:endParaRPr>
          </a:p>
          <a:p>
            <a:pPr algn="ctr">
              <a:defRPr/>
            </a:pPr>
            <a:r>
              <a:rPr lang="en-US" b="1" dirty="0" smtClean="0">
                <a:sym typeface="Wingdings" pitchFamily="2" charset="2"/>
              </a:rPr>
              <a:t>B send message to C  no clue  about </a:t>
            </a:r>
            <a:r>
              <a:rPr lang="en-US" b="1" i="1" dirty="0" smtClean="0">
                <a:sym typeface="Wingdings" pitchFamily="2" charset="2"/>
              </a:rPr>
              <a:t>n</a:t>
            </a:r>
          </a:p>
          <a:p>
            <a:pPr algn="ctr">
              <a:defRPr/>
            </a:pPr>
            <a:r>
              <a:rPr lang="en-US" b="1" dirty="0" smtClean="0"/>
              <a:t>If B’s replay counter &lt; </a:t>
            </a:r>
            <a:r>
              <a:rPr lang="en-US" b="1" i="1" dirty="0" smtClean="0"/>
              <a:t>n</a:t>
            </a:r>
            <a:r>
              <a:rPr lang="en-US" b="1" dirty="0" smtClean="0"/>
              <a:t>, all B packet will be rejected </a:t>
            </a:r>
            <a:endParaRPr lang="en-US" b="1" dirty="0"/>
          </a:p>
          <a:p>
            <a:pPr algn="ctr"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pic>
        <p:nvPicPr>
          <p:cNvPr id="4" name="Picture 3" descr="CS_logo_engli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85850" cy="4572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Point out several attacks </a:t>
            </a:r>
            <a:r>
              <a:rPr lang="en-GB" dirty="0" smtClean="0"/>
              <a:t>possible on the 802.15.4 enabled device due to incomplete design of nonce</a:t>
            </a:r>
          </a:p>
          <a:p>
            <a:r>
              <a:rPr lang="en-GB" dirty="0" smtClean="0"/>
              <a:t>Elaborate the </a:t>
            </a:r>
            <a:r>
              <a:rPr lang="en-GB" dirty="0" smtClean="0">
                <a:solidFill>
                  <a:srgbClr val="FF0000"/>
                </a:solidFill>
              </a:rPr>
              <a:t>requirements for nonce design</a:t>
            </a:r>
            <a:r>
              <a:rPr lang="en-GB" dirty="0" smtClean="0"/>
              <a:t> in 802.1.5.4 standard</a:t>
            </a:r>
          </a:p>
          <a:p>
            <a:r>
              <a:rPr lang="en-GB" dirty="0" smtClean="0"/>
              <a:t>Design a </a:t>
            </a:r>
            <a:r>
              <a:rPr lang="en-GB" dirty="0" smtClean="0">
                <a:solidFill>
                  <a:srgbClr val="FF0000"/>
                </a:solidFill>
              </a:rPr>
              <a:t>new nonce format</a:t>
            </a:r>
          </a:p>
          <a:p>
            <a:r>
              <a:rPr lang="en-GB" dirty="0" smtClean="0"/>
              <a:t>Provides </a:t>
            </a:r>
            <a:r>
              <a:rPr lang="en-GB" dirty="0" smtClean="0">
                <a:solidFill>
                  <a:srgbClr val="FF0000"/>
                </a:solidFill>
              </a:rPr>
              <a:t>comparison</a:t>
            </a:r>
            <a:r>
              <a:rPr lang="en-GB" dirty="0" smtClean="0"/>
              <a:t> to the existing nonce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958</TotalTime>
  <Words>1568</Words>
  <Application>Microsoft Office PowerPoint</Application>
  <PresentationFormat>On-screen Show (4:3)</PresentationFormat>
  <Paragraphs>309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Trek</vt:lpstr>
      <vt:lpstr>Microsoft Equation 3.0</vt:lpstr>
      <vt:lpstr>Equation</vt:lpstr>
      <vt:lpstr>Security Improvement for IEEE 802.15.4 Enabled Device</vt:lpstr>
      <vt:lpstr>outline</vt:lpstr>
      <vt:lpstr>Introduction (1/2)</vt:lpstr>
      <vt:lpstr>Introduction (1/2)</vt:lpstr>
      <vt:lpstr>IEEE 802.15.4 Security (1/4)</vt:lpstr>
      <vt:lpstr>IEEE 802.15.4 Security (2/4)</vt:lpstr>
      <vt:lpstr>IEEE 802.15.4 Security (3/4)</vt:lpstr>
      <vt:lpstr>IEEE 802.15.4 Security (5/4)</vt:lpstr>
      <vt:lpstr>Contribution</vt:lpstr>
      <vt:lpstr>Motivation and related work</vt:lpstr>
      <vt:lpstr>Nonce design (1/6)</vt:lpstr>
      <vt:lpstr>Nonce design (2/6)</vt:lpstr>
      <vt:lpstr>Nonce design (3/6)</vt:lpstr>
      <vt:lpstr>Nonce design (4/6)</vt:lpstr>
      <vt:lpstr>Nonce design (5/6)</vt:lpstr>
      <vt:lpstr>Nonce design (6/6)</vt:lpstr>
      <vt:lpstr>Security Analysis</vt:lpstr>
      <vt:lpstr>Conclusion and Future work</vt:lpstr>
      <vt:lpstr>Reference </vt:lpstr>
      <vt:lpstr>Slide 20</vt:lpstr>
    </vt:vector>
  </TitlesOfParts>
  <Company>CAIS-KAIST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Harta Dwijaksara</dc:creator>
  <cp:lastModifiedBy>Made Harta Dwijaksara</cp:lastModifiedBy>
  <cp:revision>113</cp:revision>
  <dcterms:created xsi:type="dcterms:W3CDTF">2010-05-03T04:54:30Z</dcterms:created>
  <dcterms:modified xsi:type="dcterms:W3CDTF">2010-05-04T07:29:38Z</dcterms:modified>
</cp:coreProperties>
</file>