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7" r:id="rId7"/>
    <p:sldId id="270" r:id="rId8"/>
    <p:sldId id="275" r:id="rId9"/>
    <p:sldId id="274" r:id="rId10"/>
    <p:sldId id="271" r:id="rId11"/>
    <p:sldId id="262" r:id="rId12"/>
    <p:sldId id="276" r:id="rId13"/>
    <p:sldId id="277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847" autoAdjust="0"/>
  </p:normalViewPr>
  <p:slideViewPr>
    <p:cSldViewPr>
      <p:cViewPr varScale="1">
        <p:scale>
          <a:sx n="72" d="100"/>
          <a:sy n="72" d="100"/>
        </p:scale>
        <p:origin x="-11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6B3E2-B3E4-402E-B3A0-2E9CFB64C0F7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A4D78-96CF-48DE-B627-ACBD64FF59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94A5-FA10-4397-AFAD-963B5C8625F6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6C3F-E46B-4F12-A255-0CAD1C43C415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D97D-1A7D-495F-8331-FBB4DCA1A067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ACB3-354D-4905-A490-D3621782FE4F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858F-CC84-4AA6-A473-F7071154B80A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BC61-15D0-4533-A90F-09D816E92CC4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C4A-3EBA-43E4-9845-07AE4A528156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A561-7161-4DF7-A57F-E61C25FBC64F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CA73-752A-4D79-AA36-5E19095CE182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C619-C05D-4B9B-9393-C21D8D4E06B4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1F50-4039-4784-B4FB-959265A96A4E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4F7B4"/>
            </a:gs>
            <a:gs pos="50000">
              <a:srgbClr val="A6E869"/>
            </a:gs>
            <a:gs pos="100000">
              <a:srgbClr val="56991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1143039" y="240132"/>
            <a:ext cx="13716096" cy="3760372"/>
            <a:chOff x="-1143039" y="1582058"/>
            <a:chExt cx="13716096" cy="3760372"/>
          </a:xfrm>
        </p:grpSpPr>
        <p:sp>
          <p:nvSpPr>
            <p:cNvPr id="7" name="자유형 6"/>
            <p:cNvSpPr/>
            <p:nvPr userDrawn="1"/>
          </p:nvSpPr>
          <p:spPr>
            <a:xfrm>
              <a:off x="-682171" y="1582058"/>
              <a:ext cx="12022667" cy="2629504"/>
            </a:xfrm>
            <a:custGeom>
              <a:avLst/>
              <a:gdLst>
                <a:gd name="connsiteX0" fmla="*/ 0 w 12022667"/>
                <a:gd name="connsiteY0" fmla="*/ 1262742 h 2629504"/>
                <a:gd name="connsiteX1" fmla="*/ 1857828 w 12022667"/>
                <a:gd name="connsiteY1" fmla="*/ 174171 h 2629504"/>
                <a:gd name="connsiteX2" fmla="*/ 4310742 w 12022667"/>
                <a:gd name="connsiteY2" fmla="*/ 2307771 h 2629504"/>
                <a:gd name="connsiteX3" fmla="*/ 6865257 w 12022667"/>
                <a:gd name="connsiteY3" fmla="*/ 870856 h 2629504"/>
                <a:gd name="connsiteX4" fmla="*/ 9231085 w 12022667"/>
                <a:gd name="connsiteY4" fmla="*/ 2539999 h 2629504"/>
                <a:gd name="connsiteX5" fmla="*/ 11596914 w 12022667"/>
                <a:gd name="connsiteY5" fmla="*/ 1407885 h 2629504"/>
                <a:gd name="connsiteX6" fmla="*/ 11785600 w 12022667"/>
                <a:gd name="connsiteY6" fmla="*/ 1262742 h 262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22667" h="2629504">
                  <a:moveTo>
                    <a:pt x="0" y="1262742"/>
                  </a:moveTo>
                  <a:cubicBezTo>
                    <a:pt x="569685" y="631371"/>
                    <a:pt x="1139371" y="0"/>
                    <a:pt x="1857828" y="174171"/>
                  </a:cubicBezTo>
                  <a:cubicBezTo>
                    <a:pt x="2576285" y="348343"/>
                    <a:pt x="3476171" y="2191657"/>
                    <a:pt x="4310742" y="2307771"/>
                  </a:cubicBezTo>
                  <a:cubicBezTo>
                    <a:pt x="5145313" y="2423885"/>
                    <a:pt x="6045200" y="832151"/>
                    <a:pt x="6865257" y="870856"/>
                  </a:cubicBezTo>
                  <a:cubicBezTo>
                    <a:pt x="7685314" y="909561"/>
                    <a:pt x="8442476" y="2450494"/>
                    <a:pt x="9231085" y="2539999"/>
                  </a:cubicBezTo>
                  <a:cubicBezTo>
                    <a:pt x="10019694" y="2629504"/>
                    <a:pt x="11171162" y="1620761"/>
                    <a:pt x="11596914" y="1407885"/>
                  </a:cubicBezTo>
                  <a:cubicBezTo>
                    <a:pt x="12022667" y="1195009"/>
                    <a:pt x="11904133" y="1228875"/>
                    <a:pt x="11785600" y="1262742"/>
                  </a:cubicBezTo>
                </a:path>
              </a:pathLst>
            </a:custGeom>
            <a:ln w="19050">
              <a:solidFill>
                <a:srgbClr val="A6E8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자유형 7"/>
            <p:cNvSpPr/>
            <p:nvPr userDrawn="1"/>
          </p:nvSpPr>
          <p:spPr>
            <a:xfrm rot="10800000">
              <a:off x="-642974" y="1785926"/>
              <a:ext cx="12022667" cy="2629504"/>
            </a:xfrm>
            <a:custGeom>
              <a:avLst/>
              <a:gdLst>
                <a:gd name="connsiteX0" fmla="*/ 0 w 12022667"/>
                <a:gd name="connsiteY0" fmla="*/ 1262742 h 2629504"/>
                <a:gd name="connsiteX1" fmla="*/ 1857828 w 12022667"/>
                <a:gd name="connsiteY1" fmla="*/ 174171 h 2629504"/>
                <a:gd name="connsiteX2" fmla="*/ 4310742 w 12022667"/>
                <a:gd name="connsiteY2" fmla="*/ 2307771 h 2629504"/>
                <a:gd name="connsiteX3" fmla="*/ 6865257 w 12022667"/>
                <a:gd name="connsiteY3" fmla="*/ 870856 h 2629504"/>
                <a:gd name="connsiteX4" fmla="*/ 9231085 w 12022667"/>
                <a:gd name="connsiteY4" fmla="*/ 2539999 h 2629504"/>
                <a:gd name="connsiteX5" fmla="*/ 11596914 w 12022667"/>
                <a:gd name="connsiteY5" fmla="*/ 1407885 h 2629504"/>
                <a:gd name="connsiteX6" fmla="*/ 11785600 w 12022667"/>
                <a:gd name="connsiteY6" fmla="*/ 1262742 h 262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22667" h="2629504">
                  <a:moveTo>
                    <a:pt x="0" y="1262742"/>
                  </a:moveTo>
                  <a:cubicBezTo>
                    <a:pt x="569685" y="631371"/>
                    <a:pt x="1139371" y="0"/>
                    <a:pt x="1857828" y="174171"/>
                  </a:cubicBezTo>
                  <a:cubicBezTo>
                    <a:pt x="2576285" y="348343"/>
                    <a:pt x="3476171" y="2191657"/>
                    <a:pt x="4310742" y="2307771"/>
                  </a:cubicBezTo>
                  <a:cubicBezTo>
                    <a:pt x="5145313" y="2423885"/>
                    <a:pt x="6045200" y="832151"/>
                    <a:pt x="6865257" y="870856"/>
                  </a:cubicBezTo>
                  <a:cubicBezTo>
                    <a:pt x="7685314" y="909561"/>
                    <a:pt x="8442476" y="2450494"/>
                    <a:pt x="9231085" y="2539999"/>
                  </a:cubicBezTo>
                  <a:cubicBezTo>
                    <a:pt x="10019694" y="2629504"/>
                    <a:pt x="11171162" y="1620761"/>
                    <a:pt x="11596914" y="1407885"/>
                  </a:cubicBezTo>
                  <a:cubicBezTo>
                    <a:pt x="12022667" y="1195009"/>
                    <a:pt x="11904133" y="1228875"/>
                    <a:pt x="11785600" y="1262742"/>
                  </a:cubicBezTo>
                </a:path>
              </a:pathLst>
            </a:custGeom>
            <a:ln w="19050">
              <a:solidFill>
                <a:srgbClr val="A6E8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자유형 8"/>
            <p:cNvSpPr/>
            <p:nvPr userDrawn="1"/>
          </p:nvSpPr>
          <p:spPr>
            <a:xfrm rot="21164692">
              <a:off x="-1143039" y="2712926"/>
              <a:ext cx="13716096" cy="2629504"/>
            </a:xfrm>
            <a:custGeom>
              <a:avLst/>
              <a:gdLst>
                <a:gd name="connsiteX0" fmla="*/ 0 w 12022667"/>
                <a:gd name="connsiteY0" fmla="*/ 1262742 h 2629504"/>
                <a:gd name="connsiteX1" fmla="*/ 1857828 w 12022667"/>
                <a:gd name="connsiteY1" fmla="*/ 174171 h 2629504"/>
                <a:gd name="connsiteX2" fmla="*/ 4310742 w 12022667"/>
                <a:gd name="connsiteY2" fmla="*/ 2307771 h 2629504"/>
                <a:gd name="connsiteX3" fmla="*/ 6865257 w 12022667"/>
                <a:gd name="connsiteY3" fmla="*/ 870856 h 2629504"/>
                <a:gd name="connsiteX4" fmla="*/ 9231085 w 12022667"/>
                <a:gd name="connsiteY4" fmla="*/ 2539999 h 2629504"/>
                <a:gd name="connsiteX5" fmla="*/ 11596914 w 12022667"/>
                <a:gd name="connsiteY5" fmla="*/ 1407885 h 2629504"/>
                <a:gd name="connsiteX6" fmla="*/ 11785600 w 12022667"/>
                <a:gd name="connsiteY6" fmla="*/ 1262742 h 262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22667" h="2629504">
                  <a:moveTo>
                    <a:pt x="0" y="1262742"/>
                  </a:moveTo>
                  <a:cubicBezTo>
                    <a:pt x="569685" y="631371"/>
                    <a:pt x="1139371" y="0"/>
                    <a:pt x="1857828" y="174171"/>
                  </a:cubicBezTo>
                  <a:cubicBezTo>
                    <a:pt x="2576285" y="348343"/>
                    <a:pt x="3476171" y="2191657"/>
                    <a:pt x="4310742" y="2307771"/>
                  </a:cubicBezTo>
                  <a:cubicBezTo>
                    <a:pt x="5145313" y="2423885"/>
                    <a:pt x="6045200" y="832151"/>
                    <a:pt x="6865257" y="870856"/>
                  </a:cubicBezTo>
                  <a:cubicBezTo>
                    <a:pt x="7685314" y="909561"/>
                    <a:pt x="8442476" y="2450494"/>
                    <a:pt x="9231085" y="2539999"/>
                  </a:cubicBezTo>
                  <a:cubicBezTo>
                    <a:pt x="10019694" y="2629504"/>
                    <a:pt x="11171162" y="1620761"/>
                    <a:pt x="11596914" y="1407885"/>
                  </a:cubicBezTo>
                  <a:cubicBezTo>
                    <a:pt x="12022667" y="1195009"/>
                    <a:pt x="11904133" y="1228875"/>
                    <a:pt x="11785600" y="1262742"/>
                  </a:cubicBezTo>
                </a:path>
              </a:pathLst>
            </a:custGeom>
            <a:ln w="19050">
              <a:solidFill>
                <a:srgbClr val="A6E8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7143768" y="4429132"/>
            <a:ext cx="2409844" cy="2733692"/>
            <a:chOff x="6715140" y="2786058"/>
            <a:chExt cx="2409844" cy="2733692"/>
          </a:xfrm>
        </p:grpSpPr>
        <p:sp>
          <p:nvSpPr>
            <p:cNvPr id="11" name="타원 10"/>
            <p:cNvSpPr/>
            <p:nvPr userDrawn="1"/>
          </p:nvSpPr>
          <p:spPr>
            <a:xfrm>
              <a:off x="7410472" y="3643314"/>
              <a:ext cx="714380" cy="714380"/>
            </a:xfrm>
            <a:prstGeom prst="ellipse">
              <a:avLst/>
            </a:prstGeom>
            <a:noFill/>
            <a:ln>
              <a:solidFill>
                <a:srgbClr val="A6E8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6767530" y="3000372"/>
              <a:ext cx="1714512" cy="1643074"/>
            </a:xfrm>
            <a:prstGeom prst="ellipse">
              <a:avLst/>
            </a:prstGeom>
            <a:noFill/>
            <a:ln>
              <a:solidFill>
                <a:srgbClr val="A6E8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 userDrawn="1"/>
          </p:nvSpPr>
          <p:spPr>
            <a:xfrm>
              <a:off x="6715140" y="2786058"/>
              <a:ext cx="2409844" cy="2733692"/>
            </a:xfrm>
            <a:prstGeom prst="ellipse">
              <a:avLst/>
            </a:prstGeom>
            <a:noFill/>
            <a:ln>
              <a:solidFill>
                <a:srgbClr val="A6E8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6091246" y="5338778"/>
            <a:ext cx="2409844" cy="2733692"/>
            <a:chOff x="6715140" y="2786058"/>
            <a:chExt cx="2409844" cy="2733692"/>
          </a:xfrm>
        </p:grpSpPr>
        <p:sp>
          <p:nvSpPr>
            <p:cNvPr id="16" name="타원 15"/>
            <p:cNvSpPr/>
            <p:nvPr userDrawn="1"/>
          </p:nvSpPr>
          <p:spPr>
            <a:xfrm>
              <a:off x="7410472" y="3643314"/>
              <a:ext cx="714380" cy="714380"/>
            </a:xfrm>
            <a:prstGeom prst="ellipse">
              <a:avLst/>
            </a:prstGeom>
            <a:noFill/>
            <a:ln>
              <a:solidFill>
                <a:srgbClr val="A6E8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 userDrawn="1"/>
          </p:nvSpPr>
          <p:spPr>
            <a:xfrm>
              <a:off x="6767530" y="3000372"/>
              <a:ext cx="1714512" cy="1643074"/>
            </a:xfrm>
            <a:prstGeom prst="ellipse">
              <a:avLst/>
            </a:prstGeom>
            <a:noFill/>
            <a:ln>
              <a:solidFill>
                <a:srgbClr val="A6E8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 userDrawn="1"/>
          </p:nvSpPr>
          <p:spPr>
            <a:xfrm>
              <a:off x="6715140" y="2786058"/>
              <a:ext cx="2409844" cy="2733692"/>
            </a:xfrm>
            <a:prstGeom prst="ellipse">
              <a:avLst/>
            </a:prstGeom>
            <a:noFill/>
            <a:ln>
              <a:solidFill>
                <a:srgbClr val="A6E8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Y강B" pitchFamily="18" charset="-127"/>
                <a:ea typeface="HY강B" pitchFamily="18" charset="-127"/>
              </a:defRPr>
            </a:lvl1pPr>
          </a:lstStyle>
          <a:p>
            <a:fld id="{D2ED1076-3F76-4A97-B6AF-AAEEB9CE9401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Y강B" pitchFamily="18" charset="-127"/>
                <a:ea typeface="HY강B" pitchFamily="18" charset="-127"/>
              </a:defRPr>
            </a:lvl1pPr>
          </a:lstStyle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72264" y="63500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Y강B" pitchFamily="18" charset="-127"/>
                <a:ea typeface="HY강B" pitchFamily="18" charset="-127"/>
              </a:defRPr>
            </a:lvl1pPr>
          </a:lstStyle>
          <a:p>
            <a:fld id="{FF7AA214-70FF-4688-B158-198756B958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Y강B" pitchFamily="18" charset="-127"/>
          <a:ea typeface="HY강B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Y강B" pitchFamily="18" charset="-127"/>
          <a:ea typeface="HY강B" pitchFamily="18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Y강B" pitchFamily="18" charset="-127"/>
          <a:ea typeface="HY강B" pitchFamily="18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Y강B" pitchFamily="18" charset="-127"/>
          <a:ea typeface="HY강B" pitchFamily="18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Y강B" pitchFamily="18" charset="-127"/>
          <a:ea typeface="HY강B" pitchFamily="18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Y강B" pitchFamily="18" charset="-127"/>
          <a:ea typeface="HY강B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100" dirty="0" smtClean="0"/>
              <a:t>Term Project: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A Survey on Attacking Method with Multimedia Files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20103350 An, </a:t>
            </a:r>
            <a:r>
              <a:rPr lang="en-US" altLang="ko-KR" dirty="0" err="1" smtClean="0"/>
              <a:t>Sanghong</a:t>
            </a:r>
            <a:endParaRPr lang="en-US" altLang="ko-KR" dirty="0" smtClean="0"/>
          </a:p>
          <a:p>
            <a:r>
              <a:rPr lang="en-US" altLang="ko-KR" dirty="0" smtClean="0"/>
              <a:t>KAIST 2010</a:t>
            </a:r>
          </a:p>
          <a:p>
            <a:r>
              <a:rPr lang="en-US" altLang="ko-KR" dirty="0" smtClean="0"/>
              <a:t>2010. 5. </a:t>
            </a:r>
            <a:r>
              <a:rPr lang="en-US" altLang="ko-KR" dirty="0" smtClean="0"/>
              <a:t>11.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C68A-8CF3-4C79-9FE3-573A3CCDB449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Approach &amp; Cases </a:t>
            </a:r>
            <a:br>
              <a:rPr lang="en-US" altLang="ko-KR" dirty="0" smtClean="0"/>
            </a:br>
            <a:r>
              <a:rPr lang="en-US" altLang="ko-KR" dirty="0" smtClean="0"/>
              <a:t>Code Injection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Include file injection</a:t>
            </a:r>
          </a:p>
          <a:p>
            <a:pPr lvl="1"/>
            <a:r>
              <a:rPr lang="en-US" altLang="ko-KR" dirty="0" smtClean="0"/>
              <a:t>Web language vulnerability</a:t>
            </a:r>
          </a:p>
          <a:p>
            <a:pPr lvl="2"/>
            <a:r>
              <a:rPr lang="en-US" altLang="ko-KR" dirty="0" smtClean="0"/>
              <a:t>PHP, ASP…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Insert code in .jpg file header or .gif body</a:t>
            </a:r>
          </a:p>
          <a:p>
            <a:pPr lvl="2"/>
            <a:r>
              <a:rPr lang="en-US" altLang="ko-KR" dirty="0" smtClean="0"/>
              <a:t>Like “&lt;? … ?&gt;”statement of PHP</a:t>
            </a:r>
          </a:p>
          <a:p>
            <a:pPr lvl="1"/>
            <a:r>
              <a:rPr lang="en-US" altLang="ko-KR" dirty="0" smtClean="0"/>
              <a:t>Upload the corrupted image in the web page</a:t>
            </a:r>
          </a:p>
          <a:p>
            <a:pPr lvl="2">
              <a:buNone/>
            </a:pP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ACB3-354D-4905-A490-D3621782FE4F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Approach &amp; Cases </a:t>
            </a:r>
            <a:br>
              <a:rPr lang="en-US" altLang="ko-KR" dirty="0" smtClean="0"/>
            </a:br>
            <a:r>
              <a:rPr lang="en-US" altLang="ko-KR" dirty="0" err="1" smtClean="0"/>
              <a:t>Steganography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technique of writing hidden messages in such a way that no one suspects the existence of the message, except of the sender and intended recipient.</a:t>
            </a:r>
          </a:p>
          <a:p>
            <a:r>
              <a:rPr lang="en-US" altLang="ko-KR" dirty="0" smtClean="0"/>
              <a:t>It can be used to information leak.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ACB3-354D-4905-A490-D3621782FE4F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i="1" dirty="0" smtClean="0"/>
              <a:t>Attacking </a:t>
            </a:r>
            <a:r>
              <a:rPr lang="en-US" altLang="ko-KR" sz="3600" i="1" dirty="0" smtClean="0"/>
              <a:t>on Smart Phones with Media Files</a:t>
            </a:r>
            <a:endParaRPr lang="ko-KR" altLang="en-US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It may d</a:t>
            </a:r>
            <a:r>
              <a:rPr lang="en-US" altLang="ko-KR" dirty="0" smtClean="0"/>
              <a:t>epend </a:t>
            </a:r>
            <a:r>
              <a:rPr lang="en-US" altLang="ko-KR" dirty="0" smtClean="0"/>
              <a:t>on the vulnerabilities of phone </a:t>
            </a:r>
            <a:r>
              <a:rPr lang="en-US" altLang="ko-KR" dirty="0" smtClean="0"/>
              <a:t>OS…</a:t>
            </a:r>
          </a:p>
          <a:p>
            <a:pPr lvl="1"/>
            <a:r>
              <a:rPr lang="en-US" altLang="ko-KR" dirty="0" smtClean="0"/>
              <a:t>It </a:t>
            </a:r>
            <a:r>
              <a:rPr lang="en-US" altLang="ko-KR" dirty="0" smtClean="0"/>
              <a:t>is harder than attack with ordinary </a:t>
            </a:r>
            <a:r>
              <a:rPr lang="en-US" altLang="ko-KR" dirty="0" smtClean="0"/>
              <a:t>exploits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Focusing </a:t>
            </a:r>
            <a:r>
              <a:rPr lang="en-US" altLang="ko-KR" dirty="0" smtClean="0"/>
              <a:t>on the media file!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ACB3-354D-4905-A490-D3621782FE4F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i="1" dirty="0" smtClean="0"/>
              <a:t>Luring Malwares with Media</a:t>
            </a:r>
            <a:endParaRPr lang="ko-KR" altLang="en-US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Mimicking malware in Web Hard</a:t>
            </a:r>
          </a:p>
          <a:p>
            <a:pPr lvl="1"/>
            <a:r>
              <a:rPr lang="en-US" altLang="ko-KR" dirty="0" smtClean="0"/>
              <a:t>Fake the size of file with dummy data</a:t>
            </a:r>
          </a:p>
          <a:p>
            <a:pPr lvl="1"/>
            <a:r>
              <a:rPr lang="en-US" altLang="ko-KR" dirty="0" smtClean="0"/>
              <a:t>Hide in the zipped file</a:t>
            </a:r>
          </a:p>
          <a:p>
            <a:pPr lvl="1"/>
            <a:r>
              <a:rPr lang="en-US" altLang="ko-KR" dirty="0" smtClean="0"/>
              <a:t>Hide in the (faked) Self-Extractor Zip with </a:t>
            </a:r>
            <a:r>
              <a:rPr lang="en-US" altLang="ko-KR" dirty="0" err="1" smtClean="0"/>
              <a:t>steganography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How about mimicking in the web?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ACB3-354D-4905-A490-D3621782FE4F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Countermeasures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Zero-day Protection</a:t>
            </a:r>
          </a:p>
          <a:p>
            <a:pPr lvl="1"/>
            <a:r>
              <a:rPr lang="en-US" altLang="ko-KR" dirty="0" smtClean="0"/>
              <a:t>Preventing memory corruption</a:t>
            </a:r>
          </a:p>
          <a:p>
            <a:pPr lvl="1"/>
            <a:r>
              <a:rPr lang="en-US" altLang="ko-KR" dirty="0" smtClean="0"/>
              <a:t>Multiple-layer protection</a:t>
            </a:r>
          </a:p>
          <a:p>
            <a:pPr lvl="1"/>
            <a:r>
              <a:rPr lang="en-US" altLang="ko-KR" dirty="0" err="1" smtClean="0"/>
              <a:t>Whitelisting</a:t>
            </a:r>
            <a:endParaRPr lang="en-US" altLang="ko-KR" dirty="0" smtClean="0"/>
          </a:p>
          <a:p>
            <a:r>
              <a:rPr lang="en-US" altLang="ko-KR" dirty="0" smtClean="0"/>
              <a:t>Computer Forensics</a:t>
            </a:r>
          </a:p>
          <a:p>
            <a:r>
              <a:rPr lang="en-US" altLang="ko-KR" dirty="0" smtClean="0"/>
              <a:t>Up-to-date Security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ACB3-354D-4905-A490-D3621782FE4F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Many attacks with media file use vulnerabilities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Luring malwares</a:t>
            </a:r>
          </a:p>
          <a:p>
            <a:pPr lvl="1"/>
            <a:r>
              <a:rPr lang="en-US" altLang="ko-KR" dirty="0" smtClean="0"/>
              <a:t>Self-extractor of </a:t>
            </a:r>
            <a:r>
              <a:rPr lang="en-US" altLang="ko-KR" dirty="0" err="1" smtClean="0"/>
              <a:t>steganography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ACB3-354D-4905-A490-D3621782FE4F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altLang="ko-KR" dirty="0" smtClean="0"/>
              <a:t>[1]“</a:t>
            </a:r>
            <a:r>
              <a:rPr lang="en-US" altLang="ko-KR" dirty="0" err="1" smtClean="0"/>
              <a:t>Steganography</a:t>
            </a:r>
            <a:r>
              <a:rPr lang="en-US" altLang="ko-KR" dirty="0" smtClean="0"/>
              <a:t> Obliterator: An Attack on the Least Significant Bits”, Guillermo A. </a:t>
            </a:r>
            <a:r>
              <a:rPr lang="en-US" altLang="ko-KR" dirty="0" err="1" smtClean="0"/>
              <a:t>Francia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InfoSecCD</a:t>
            </a:r>
            <a:r>
              <a:rPr lang="en-US" altLang="ko-KR" dirty="0" smtClean="0"/>
              <a:t>, 2006</a:t>
            </a:r>
            <a:endParaRPr lang="ko-KR" altLang="ko-KR" dirty="0" smtClean="0"/>
          </a:p>
          <a:p>
            <a:pPr lvl="0">
              <a:buNone/>
            </a:pPr>
            <a:r>
              <a:rPr lang="en-US" altLang="ko-KR" dirty="0" smtClean="0"/>
              <a:t>[2]“</a:t>
            </a:r>
            <a:r>
              <a:rPr lang="ko-KR" altLang="ko-KR" dirty="0" smtClean="0"/>
              <a:t>악성코드 분석을 위한</a:t>
            </a:r>
            <a:r>
              <a:rPr lang="en-US" altLang="ko-KR" dirty="0" smtClean="0"/>
              <a:t> </a:t>
            </a:r>
            <a:r>
              <a:rPr lang="ko-KR" altLang="ko-KR" dirty="0" smtClean="0"/>
              <a:t>실행압축</a:t>
            </a:r>
            <a:r>
              <a:rPr lang="en-US" altLang="ko-KR" dirty="0" smtClean="0"/>
              <a:t> </a:t>
            </a:r>
            <a:r>
              <a:rPr lang="ko-KR" altLang="ko-KR" dirty="0" smtClean="0"/>
              <a:t>해제 기법</a:t>
            </a:r>
            <a:r>
              <a:rPr lang="en-US" altLang="ko-KR" dirty="0" smtClean="0"/>
              <a:t>”, NCSC, 2004</a:t>
            </a:r>
            <a:endParaRPr lang="ko-KR" altLang="ko-KR" dirty="0" smtClean="0"/>
          </a:p>
          <a:p>
            <a:pPr lvl="0">
              <a:buNone/>
            </a:pPr>
            <a:r>
              <a:rPr lang="en-US" altLang="ko-KR" dirty="0" smtClean="0"/>
              <a:t>[3]“Data Hiding in Windows Executable Files”, </a:t>
            </a:r>
            <a:r>
              <a:rPr lang="en-US" altLang="ko-KR" dirty="0" err="1" smtClean="0"/>
              <a:t>Daemin</a:t>
            </a:r>
            <a:r>
              <a:rPr lang="en-US" altLang="ko-KR" dirty="0" smtClean="0"/>
              <a:t> Shin, </a:t>
            </a:r>
            <a:r>
              <a:rPr lang="en-US" altLang="ko-KR" dirty="0" err="1" smtClean="0"/>
              <a:t>Yeog</a:t>
            </a:r>
            <a:r>
              <a:rPr lang="en-US" altLang="ko-KR" dirty="0" smtClean="0"/>
              <a:t> Kim, </a:t>
            </a:r>
            <a:r>
              <a:rPr lang="en-US" altLang="ko-KR" dirty="0" err="1" smtClean="0"/>
              <a:t>Keunduck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Byun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Sangjin</a:t>
            </a:r>
            <a:r>
              <a:rPr lang="en-US" altLang="ko-KR" dirty="0" smtClean="0"/>
              <a:t> Lee</a:t>
            </a:r>
            <a:endParaRPr lang="ko-KR" altLang="ko-KR" dirty="0" smtClean="0"/>
          </a:p>
          <a:p>
            <a:pPr lvl="0">
              <a:buNone/>
            </a:pPr>
            <a:r>
              <a:rPr lang="en-US" altLang="ko-KR" dirty="0" smtClean="0"/>
              <a:t>[4]“</a:t>
            </a:r>
            <a:r>
              <a:rPr lang="en-US" altLang="ko-KR" dirty="0" err="1" smtClean="0"/>
              <a:t>Steganography</a:t>
            </a:r>
            <a:r>
              <a:rPr lang="en-US" altLang="ko-KR" dirty="0" smtClean="0"/>
              <a:t> for Executables and Code Transformation Signatures”, Bertrand </a:t>
            </a:r>
            <a:r>
              <a:rPr lang="en-US" altLang="ko-KR" dirty="0" err="1" smtClean="0"/>
              <a:t>Anckaert</a:t>
            </a:r>
            <a:r>
              <a:rPr lang="en-US" altLang="ko-KR" dirty="0" smtClean="0"/>
              <a:t>, Bjorn De Sutter, Dominique </a:t>
            </a:r>
            <a:r>
              <a:rPr lang="en-US" altLang="ko-KR" dirty="0" err="1" smtClean="0"/>
              <a:t>Chanet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Koen</a:t>
            </a:r>
            <a:r>
              <a:rPr lang="en-US" altLang="ko-KR" dirty="0" smtClean="0"/>
              <a:t> De </a:t>
            </a:r>
            <a:r>
              <a:rPr lang="en-US" altLang="ko-KR" dirty="0" err="1" smtClean="0"/>
              <a:t>Bosschere</a:t>
            </a:r>
            <a:r>
              <a:rPr lang="en-US" altLang="ko-KR" dirty="0" smtClean="0"/>
              <a:t>,  ICISC , </a:t>
            </a:r>
            <a:r>
              <a:rPr lang="en-US" altLang="ko-KR" dirty="0" smtClean="0"/>
              <a:t>2004</a:t>
            </a:r>
            <a:endParaRPr lang="en-US" altLang="ko-KR" dirty="0" smtClean="0"/>
          </a:p>
          <a:p>
            <a:pPr lvl="0">
              <a:buNone/>
            </a:pPr>
            <a:r>
              <a:rPr lang="en-US" altLang="ko-KR" dirty="0" smtClean="0"/>
              <a:t>[5] “MSN </a:t>
            </a:r>
            <a:r>
              <a:rPr lang="ko-KR" altLang="en-US" dirty="0" smtClean="0"/>
              <a:t>메신저 </a:t>
            </a:r>
            <a:r>
              <a:rPr lang="en-US" altLang="ko-KR" dirty="0" smtClean="0"/>
              <a:t>PNG </a:t>
            </a:r>
            <a:r>
              <a:rPr lang="ko-KR" altLang="en-US" dirty="0" smtClean="0"/>
              <a:t>이미지 처리 </a:t>
            </a:r>
            <a:r>
              <a:rPr lang="ko-KR" altLang="en-US" dirty="0" err="1" smtClean="0"/>
              <a:t>오버플로우</a:t>
            </a:r>
            <a:r>
              <a:rPr lang="ko-KR" altLang="en-US" dirty="0" smtClean="0"/>
              <a:t> 취약점 분석</a:t>
            </a:r>
            <a:r>
              <a:rPr lang="en-US" altLang="ko-KR" dirty="0" smtClean="0"/>
              <a:t>”, KISA,2005</a:t>
            </a:r>
          </a:p>
          <a:p>
            <a:pPr>
              <a:buNone/>
            </a:pPr>
            <a:r>
              <a:rPr lang="en-US" altLang="ko-KR" dirty="0" smtClean="0"/>
              <a:t>[6] "Buffer Overrun in JPEG Processing (GDI+) Exploit“, </a:t>
            </a:r>
            <a:r>
              <a:rPr lang="en-US" altLang="ko-KR" dirty="0" err="1" smtClean="0"/>
              <a:t>Securiteam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[7] JPEG File </a:t>
            </a:r>
            <a:r>
              <a:rPr lang="en-US" altLang="ko-KR" dirty="0" smtClean="0"/>
              <a:t>header</a:t>
            </a:r>
          </a:p>
          <a:p>
            <a:pPr>
              <a:buNone/>
            </a:pPr>
            <a:r>
              <a:rPr lang="en-US" altLang="ko-KR" dirty="0" smtClean="0"/>
              <a:t>[9</a:t>
            </a:r>
            <a:r>
              <a:rPr lang="en-US" altLang="ko-KR" dirty="0" smtClean="0"/>
              <a:t>] "</a:t>
            </a:r>
            <a:r>
              <a:rPr lang="en-US" altLang="ko-KR" dirty="0" err="1" smtClean="0"/>
              <a:t>Hydan</a:t>
            </a:r>
            <a:r>
              <a:rPr lang="en-US" altLang="ko-KR" dirty="0" smtClean="0"/>
              <a:t>: Hiding Information in Program </a:t>
            </a:r>
            <a:r>
              <a:rPr lang="en-US" altLang="ko-KR" dirty="0" smtClean="0"/>
              <a:t>Binaries", </a:t>
            </a:r>
            <a:r>
              <a:rPr lang="en-US" altLang="ko-KR" dirty="0" err="1" smtClean="0"/>
              <a:t>Rakan</a:t>
            </a:r>
            <a:r>
              <a:rPr lang="en-US" altLang="ko-KR" dirty="0" smtClean="0"/>
              <a:t> El-</a:t>
            </a:r>
            <a:r>
              <a:rPr lang="en-US" altLang="ko-KR" dirty="0" err="1" smtClean="0"/>
              <a:t>Khalil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Angelos</a:t>
            </a:r>
            <a:r>
              <a:rPr lang="en-US" altLang="ko-KR" dirty="0" smtClean="0"/>
              <a:t> D. </a:t>
            </a:r>
            <a:r>
              <a:rPr lang="en-US" altLang="ko-KR" dirty="0" err="1" smtClean="0"/>
              <a:t>Keromytis</a:t>
            </a:r>
            <a:r>
              <a:rPr lang="en-US" altLang="ko-KR" dirty="0" smtClean="0"/>
              <a:t>, ICISC, 2004</a:t>
            </a:r>
            <a:endParaRPr lang="en-US" altLang="ko-KR" dirty="0" smtClean="0"/>
          </a:p>
          <a:p>
            <a:pPr lvl="0">
              <a:buNone/>
            </a:pPr>
            <a:endParaRPr lang="en-US" altLang="ko-KR" dirty="0" smtClean="0"/>
          </a:p>
          <a:p>
            <a:pPr lvl="0"/>
            <a:endParaRPr lang="ko-KR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ACB3-354D-4905-A490-D3621782FE4F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Introduction</a:t>
            </a:r>
          </a:p>
          <a:p>
            <a:r>
              <a:rPr lang="en-US" altLang="ko-KR" dirty="0" smtClean="0"/>
              <a:t>Motivation</a:t>
            </a:r>
          </a:p>
          <a:p>
            <a:r>
              <a:rPr lang="en-US" altLang="ko-KR" dirty="0" smtClean="0"/>
              <a:t>Approach &amp; Cases</a:t>
            </a:r>
          </a:p>
          <a:p>
            <a:pPr lvl="1"/>
            <a:r>
              <a:rPr lang="en-US" altLang="ko-KR" dirty="0" smtClean="0"/>
              <a:t>Exploit &amp; Vulnerability</a:t>
            </a:r>
          </a:p>
          <a:p>
            <a:pPr lvl="1"/>
            <a:r>
              <a:rPr lang="en-US" altLang="ko-KR" dirty="0" smtClean="0"/>
              <a:t>Code Injection</a:t>
            </a:r>
          </a:p>
          <a:p>
            <a:pPr lvl="1"/>
            <a:r>
              <a:rPr lang="en-US" altLang="ko-KR" dirty="0" err="1" smtClean="0"/>
              <a:t>Steganography</a:t>
            </a:r>
            <a:endParaRPr lang="en-US" altLang="ko-KR" dirty="0" smtClean="0"/>
          </a:p>
          <a:p>
            <a:r>
              <a:rPr lang="en-US" altLang="ko-KR" dirty="0" smtClean="0"/>
              <a:t>Countermeasures</a:t>
            </a:r>
          </a:p>
          <a:p>
            <a:r>
              <a:rPr lang="en-US" altLang="ko-KR" dirty="0" smtClean="0"/>
              <a:t>Conclusion</a:t>
            </a:r>
          </a:p>
          <a:p>
            <a:r>
              <a:rPr lang="en-US" altLang="ko-KR" dirty="0" smtClean="0"/>
              <a:t>Future Work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77AE-6A44-489C-914B-CCF37C468F6F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People's guard on media files is looser than executable files or data files.</a:t>
            </a:r>
          </a:p>
          <a:p>
            <a:r>
              <a:rPr lang="en-US" altLang="ko-KR" dirty="0" smtClean="0"/>
              <a:t>Due to advance of telecommunication, spread of media file get easier.</a:t>
            </a:r>
          </a:p>
          <a:p>
            <a:r>
              <a:rPr lang="en-US" altLang="ko-KR" dirty="0" smtClean="0"/>
              <a:t>There are so many methods to infect media file then attack.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8533-3CD6-4BD9-BFB7-0146CBF4FF5B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Trojan Horse – classic, effective way</a:t>
            </a:r>
          </a:p>
          <a:p>
            <a:r>
              <a:rPr lang="en-US" altLang="ko-KR" dirty="0" smtClean="0"/>
              <a:t>Ads of anti-virus software</a:t>
            </a:r>
          </a:p>
          <a:p>
            <a:pPr lvl="1"/>
            <a:r>
              <a:rPr lang="en-US" altLang="ko-KR" dirty="0" smtClean="0"/>
              <a:t>Alert on the picture files</a:t>
            </a:r>
          </a:p>
          <a:p>
            <a:r>
              <a:rPr lang="en-US" altLang="ko-KR" dirty="0" smtClean="0"/>
              <a:t>Increase of damage related to media files</a:t>
            </a:r>
          </a:p>
          <a:p>
            <a:pPr lvl="1"/>
            <a:r>
              <a:rPr lang="en-US" altLang="ko-KR" dirty="0" smtClean="0"/>
              <a:t>Easy to lure people, by issues, unwholesome stuffs, etc.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ACB3-354D-4905-A490-D3621782FE4F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Approach &amp; Cases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Media files can be used in...</a:t>
            </a:r>
          </a:p>
          <a:p>
            <a:pPr lvl="1"/>
            <a:r>
              <a:rPr lang="en-US" altLang="ko-KR" dirty="0" smtClean="0"/>
              <a:t>Exploit &amp; Vulnerability</a:t>
            </a:r>
          </a:p>
          <a:p>
            <a:pPr lvl="2"/>
            <a:r>
              <a:rPr lang="en-US" altLang="ko-KR" dirty="0" smtClean="0"/>
              <a:t>A weakness that allows attack on the system</a:t>
            </a:r>
          </a:p>
          <a:p>
            <a:pPr lvl="2"/>
            <a:r>
              <a:rPr lang="en-US" altLang="ko-KR" dirty="0" smtClean="0"/>
              <a:t>Buffer overflow</a:t>
            </a:r>
          </a:p>
          <a:p>
            <a:pPr lvl="1"/>
            <a:r>
              <a:rPr lang="en-US" altLang="ko-KR" dirty="0" smtClean="0"/>
              <a:t>Code Injection</a:t>
            </a:r>
          </a:p>
          <a:p>
            <a:pPr lvl="2"/>
            <a:r>
              <a:rPr lang="en-US" altLang="ko-KR" dirty="0" smtClean="0"/>
              <a:t>Attack on the Web</a:t>
            </a:r>
          </a:p>
          <a:p>
            <a:pPr lvl="1"/>
            <a:r>
              <a:rPr lang="en-US" altLang="ko-KR" dirty="0" err="1" smtClean="0"/>
              <a:t>Steganography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Hide secret data into the data without corruption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ACB3-354D-4905-A490-D3621782FE4F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Approach &amp; Cases </a:t>
            </a:r>
            <a:br>
              <a:rPr lang="en-US" altLang="ko-KR" dirty="0" smtClean="0"/>
            </a:br>
            <a:r>
              <a:rPr lang="en-US" altLang="ko-KR" dirty="0" smtClean="0"/>
              <a:t>Exploits &amp; </a:t>
            </a:r>
            <a:r>
              <a:rPr lang="en-US" altLang="ko-KR" dirty="0" smtClean="0"/>
              <a:t>Vulnerability(1/4)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GDI+ Exploits(2004)</a:t>
            </a:r>
          </a:p>
          <a:p>
            <a:pPr lvl="1"/>
            <a:r>
              <a:rPr lang="en-US" altLang="ko-KR" dirty="0" smtClean="0"/>
              <a:t>JPEG header has a flag of including comment data</a:t>
            </a:r>
          </a:p>
          <a:p>
            <a:pPr lvl="1"/>
            <a:r>
              <a:rPr lang="en-US" altLang="ko-KR" dirty="0" smtClean="0"/>
              <a:t>If you insert a '1' or '0' in this location, the GDI+ code will use this information and overwrite the stack with data, which may allow an attacker to execute their own code.</a:t>
            </a:r>
          </a:p>
          <a:p>
            <a:pPr lvl="1"/>
            <a:r>
              <a:rPr lang="en-US" altLang="ko-KR" dirty="0" smtClean="0"/>
              <a:t>It is valid when the victim just 'see' the infected image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ACB3-354D-4905-A490-D3621782FE4F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Approach &amp; Cases </a:t>
            </a:r>
            <a:br>
              <a:rPr lang="en-US" altLang="ko-KR" dirty="0" smtClean="0"/>
            </a:br>
            <a:r>
              <a:rPr lang="en-US" altLang="ko-KR" dirty="0" smtClean="0"/>
              <a:t>Exploits &amp; </a:t>
            </a:r>
            <a:r>
              <a:rPr lang="en-US" altLang="ko-KR" dirty="0" smtClean="0"/>
              <a:t>Vulnerability(2/4)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err="1" smtClean="0"/>
              <a:t>Gom</a:t>
            </a:r>
            <a:r>
              <a:rPr lang="en-US" altLang="ko-KR" dirty="0" smtClean="0"/>
              <a:t> Player exploits(2007)</a:t>
            </a:r>
          </a:p>
          <a:p>
            <a:pPr lvl="1"/>
            <a:r>
              <a:rPr lang="en-US" altLang="ko-KR" dirty="0" smtClean="0"/>
              <a:t>Stack overflow when processing .</a:t>
            </a:r>
            <a:r>
              <a:rPr lang="en-US" altLang="ko-KR" dirty="0" err="1" smtClean="0"/>
              <a:t>asx</a:t>
            </a:r>
            <a:r>
              <a:rPr lang="en-US" altLang="ko-KR" dirty="0" smtClean="0"/>
              <a:t> which is used for playlist.</a:t>
            </a:r>
          </a:p>
          <a:p>
            <a:r>
              <a:rPr lang="en-US" altLang="ko-KR" dirty="0" smtClean="0"/>
              <a:t>Media Player Classic AVI exploits(2007)</a:t>
            </a:r>
          </a:p>
          <a:p>
            <a:pPr lvl="1"/>
            <a:r>
              <a:rPr lang="en-US" altLang="ko-KR" dirty="0" smtClean="0"/>
              <a:t>Due to an input validation error when processing .AVI files </a:t>
            </a:r>
          </a:p>
          <a:p>
            <a:pPr lvl="1"/>
            <a:r>
              <a:rPr lang="en-US" altLang="ko-KR" dirty="0" smtClean="0"/>
              <a:t>can be exploited to cause a buffer overflow via a .AVI file with a specially crafted "</a:t>
            </a:r>
            <a:r>
              <a:rPr lang="en-US" altLang="ko-KR" dirty="0" err="1" smtClean="0"/>
              <a:t>indx</a:t>
            </a:r>
            <a:r>
              <a:rPr lang="en-US" altLang="ko-KR" dirty="0" smtClean="0"/>
              <a:t>" chunk.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ACB3-354D-4905-A490-D3621782FE4F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Approach &amp; Cases </a:t>
            </a:r>
            <a:br>
              <a:rPr lang="en-US" altLang="ko-KR" dirty="0" smtClean="0"/>
            </a:br>
            <a:r>
              <a:rPr lang="en-US" altLang="ko-KR" dirty="0" smtClean="0"/>
              <a:t>Exploits &amp; Vulnerability(3/4)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Flash exploits(2009)</a:t>
            </a:r>
          </a:p>
          <a:p>
            <a:pPr lvl="1"/>
            <a:r>
              <a:rPr lang="en-US" altLang="ko-KR" dirty="0" smtClean="0"/>
              <a:t>Some attacks using vulnerability of Adobe Flash Player</a:t>
            </a:r>
          </a:p>
          <a:p>
            <a:pPr lvl="2"/>
            <a:r>
              <a:rPr lang="en-US" altLang="ko-KR" dirty="0" smtClean="0"/>
              <a:t>ATL(Active Template Library) Header vulnerability</a:t>
            </a:r>
          </a:p>
          <a:p>
            <a:pPr lvl="2"/>
            <a:r>
              <a:rPr lang="en-US" altLang="ko-KR" dirty="0" err="1" smtClean="0"/>
              <a:t>Heep</a:t>
            </a:r>
            <a:r>
              <a:rPr lang="en-US" altLang="ko-KR" dirty="0" smtClean="0"/>
              <a:t>-overflow/Stack-overflow exploit</a:t>
            </a:r>
          </a:p>
          <a:p>
            <a:pPr lvl="2"/>
            <a:r>
              <a:rPr lang="en-US" altLang="ko-KR" dirty="0" smtClean="0"/>
              <a:t>Null-pointer </a:t>
            </a:r>
            <a:r>
              <a:rPr lang="en-US" altLang="ko-KR" dirty="0" smtClean="0"/>
              <a:t>exploit</a:t>
            </a:r>
          </a:p>
          <a:p>
            <a:r>
              <a:rPr lang="en-US" altLang="ko-KR" dirty="0" smtClean="0"/>
              <a:t>WMP exploits(2009)</a:t>
            </a:r>
          </a:p>
          <a:p>
            <a:pPr lvl="1"/>
            <a:r>
              <a:rPr lang="en-US" altLang="ko-KR" dirty="0" smtClean="0"/>
              <a:t>Malware infects .mp3, .wma, .</a:t>
            </a:r>
            <a:r>
              <a:rPr lang="en-US" altLang="ko-KR" dirty="0" err="1" smtClean="0"/>
              <a:t>avi</a:t>
            </a:r>
            <a:r>
              <a:rPr lang="en-US" altLang="ko-KR" dirty="0" smtClean="0"/>
              <a:t> and requests fake codec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ACB3-354D-4905-A490-D3621782FE4F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Approach &amp; Cases </a:t>
            </a:r>
            <a:br>
              <a:rPr lang="en-US" altLang="ko-KR" dirty="0" smtClean="0"/>
            </a:br>
            <a:r>
              <a:rPr lang="en-US" altLang="ko-KR" dirty="0" smtClean="0"/>
              <a:t>Exploits &amp; Vulnerability(4/4)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PDF exploits(2010)</a:t>
            </a:r>
          </a:p>
          <a:p>
            <a:pPr lvl="1"/>
            <a:r>
              <a:rPr lang="en-US" altLang="ko-KR" dirty="0" smtClean="0"/>
              <a:t>Some attacks using vulnerability of </a:t>
            </a:r>
            <a:r>
              <a:rPr lang="en-US" altLang="ko-KR" dirty="0" err="1" smtClean="0"/>
              <a:t>javascript</a:t>
            </a:r>
            <a:r>
              <a:rPr lang="en-US" altLang="ko-KR" dirty="0" smtClean="0"/>
              <a:t> module on Adobe Acrobat Reader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Recently, Attacking method has discovered that make PDF to execute an embedded executable without exploiting any vulnerability!</a:t>
            </a:r>
          </a:p>
          <a:p>
            <a:pPr lvl="2"/>
            <a:r>
              <a:rPr lang="en-US" altLang="ko-KR" dirty="0" smtClean="0"/>
              <a:t>"/Launch /Action" function – execute 3</a:t>
            </a:r>
            <a:r>
              <a:rPr lang="en-US" altLang="ko-KR" baseline="30000" dirty="0" smtClean="0"/>
              <a:t>rd</a:t>
            </a:r>
            <a:r>
              <a:rPr lang="en-US" altLang="ko-KR" dirty="0" smtClean="0"/>
              <a:t> party program for PDF ex) Media Player</a:t>
            </a:r>
          </a:p>
          <a:p>
            <a:pPr lvl="2"/>
            <a:r>
              <a:rPr lang="en-US" altLang="ko-KR" dirty="0" smtClean="0"/>
              <a:t>It is a </a:t>
            </a:r>
            <a:r>
              <a:rPr lang="en-US" altLang="ko-KR" i="1" dirty="0" smtClean="0"/>
              <a:t>fundamental problem </a:t>
            </a:r>
            <a:r>
              <a:rPr lang="en-US" altLang="ko-KR" dirty="0" smtClean="0"/>
              <a:t>of PDF structure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ACB3-354D-4905-A490-D3621782FE4F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2010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A214-70FF-4688-B158-198756B95816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ehu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hehu</Template>
  <TotalTime>1036</TotalTime>
  <Words>770</Words>
  <Application>Microsoft Office PowerPoint</Application>
  <PresentationFormat>화면 슬라이드 쇼(4:3)</PresentationFormat>
  <Paragraphs>157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hehu</vt:lpstr>
      <vt:lpstr>Term Project: A Survey on Attacking Method with Multimedia Files</vt:lpstr>
      <vt:lpstr>Contents</vt:lpstr>
      <vt:lpstr>Introduction</vt:lpstr>
      <vt:lpstr>Motivation</vt:lpstr>
      <vt:lpstr>Approach &amp; Cases</vt:lpstr>
      <vt:lpstr>Approach &amp; Cases  Exploits &amp; Vulnerability(1/4)</vt:lpstr>
      <vt:lpstr>Approach &amp; Cases  Exploits &amp; Vulnerability(2/4)</vt:lpstr>
      <vt:lpstr>Approach &amp; Cases  Exploits &amp; Vulnerability(3/4)</vt:lpstr>
      <vt:lpstr>Approach &amp; Cases  Exploits &amp; Vulnerability(4/4)</vt:lpstr>
      <vt:lpstr>Approach &amp; Cases  Code Injection</vt:lpstr>
      <vt:lpstr>Approach &amp; Cases  Steganography</vt:lpstr>
      <vt:lpstr>Attacking on Smart Phones with Media Files</vt:lpstr>
      <vt:lpstr>Luring Malwares with Media</vt:lpstr>
      <vt:lpstr>Countermeasures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Ancom</dc:creator>
  <cp:lastModifiedBy>BNLab</cp:lastModifiedBy>
  <cp:revision>76</cp:revision>
  <dcterms:created xsi:type="dcterms:W3CDTF">2010-05-05T06:51:12Z</dcterms:created>
  <dcterms:modified xsi:type="dcterms:W3CDTF">2010-05-11T03:36:24Z</dcterms:modified>
</cp:coreProperties>
</file>