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70" r:id="rId16"/>
    <p:sldId id="269" r:id="rId17"/>
    <p:sldId id="271" r:id="rId18"/>
    <p:sldId id="272" r:id="rId19"/>
    <p:sldId id="273" r:id="rId20"/>
    <p:sldId id="275" r:id="rId21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4204" autoAdjust="0"/>
    <p:restoredTop sz="82377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0DF89-A4A5-4191-B43C-334795C6A82A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3A6BD-4616-434E-A91F-A9BE4BEC8D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A53E1-E968-4074-8778-FDA6FBB00BAF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30CA0-55D7-4A05-895A-96FDC8F6D2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0CA0-55D7-4A05-895A-96FDC8F6D248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24574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D4C1-0407-4324-B375-D1A23647E2FC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438C-2206-476E-90D9-126DDF5DEF9D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0663-4F6D-4F06-AFC2-FDCAB5B0F96A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noAutofit/>
          </a:bodyPr>
          <a:lstStyle>
            <a:lvl1pPr algn="l">
              <a:defRPr kumimoji="1" lang="ko-KR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>
            <a:lvl1pPr>
              <a:defRPr kumimoji="1" lang="ko-KR" altLang="en-US" sz="2800" b="1" dirty="0" smtClean="0">
                <a:solidFill>
                  <a:schemeClr val="tx1"/>
                </a:solidFill>
                <a:latin typeface="Garamond" pitchFamily="18" charset="0"/>
                <a:ea typeface="휴먼엑스포" pitchFamily="18" charset="-127"/>
                <a:cs typeface="Times New Roman" pitchFamily="18" charset="0"/>
              </a:defRPr>
            </a:lvl1pPr>
            <a:lvl2pPr>
              <a:defRPr kumimoji="1" lang="ko-KR" altLang="en-US" sz="2400" dirty="0" smtClean="0">
                <a:solidFill>
                  <a:schemeClr val="tx1"/>
                </a:solidFill>
                <a:latin typeface="Garamond" pitchFamily="18" charset="0"/>
                <a:ea typeface="휴먼엑스포" pitchFamily="18" charset="-127"/>
                <a:cs typeface="Times New Roman" pitchFamily="18" charset="0"/>
              </a:defRPr>
            </a:lvl2pPr>
            <a:lvl3pPr>
              <a:defRPr sz="2000">
                <a:latin typeface="Garamond" pitchFamily="18" charset="0"/>
                <a:ea typeface="휴먼엑스포" pitchFamily="18" charset="-127"/>
              </a:defRPr>
            </a:lvl3pPr>
            <a:lvl4pPr>
              <a:defRPr sz="1600">
                <a:latin typeface="Garamond" pitchFamily="18" charset="0"/>
                <a:ea typeface="휴먼엑스포" pitchFamily="18" charset="-127"/>
              </a:defRPr>
            </a:lvl4pPr>
            <a:lvl5pPr>
              <a:defRPr sz="1400">
                <a:latin typeface="Garamond" pitchFamily="18" charset="0"/>
                <a:ea typeface="휴먼엑스포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C022-36F5-4D65-A99B-E44078D33F23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29388" y="0"/>
            <a:ext cx="2133600" cy="365125"/>
          </a:xfrm>
        </p:spPr>
        <p:txBody>
          <a:bodyPr/>
          <a:lstStyle/>
          <a:p>
            <a:fld id="{1ED598A1-310B-4035-B397-FD537CFA952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7" name="그림 6" descr="KAIST_1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5550"/>
            <a:ext cx="31527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7354888" y="6353175"/>
          <a:ext cx="1538287" cy="460375"/>
        </p:xfrm>
        <a:graphic>
          <a:graphicData uri="http://schemas.openxmlformats.org/presentationml/2006/ole">
            <p:oleObj spid="_x0000_s1026" name="Image" r:id="rId4" imgW="8584127" imgH="2577778" progId="">
              <p:embed/>
            </p:oleObj>
          </a:graphicData>
        </a:graphic>
      </p:graphicFrame>
      <p:sp>
        <p:nvSpPr>
          <p:cNvPr id="9" name="TextBox 8"/>
          <p:cNvSpPr txBox="1"/>
          <p:nvPr userDrawn="1"/>
        </p:nvSpPr>
        <p:spPr>
          <a:xfrm>
            <a:off x="8392182" y="71414"/>
            <a:ext cx="3850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/20</a:t>
            </a:r>
            <a:endParaRPr lang="ko-KR" alt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BE3F-B4EB-4E8D-8632-4B0A1E869A23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6FEB-3777-4697-946D-2398A2B3B119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D634-0C1F-4528-BB14-1BAA25322702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4DFC-A3ED-475B-8458-34406DFD8B38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577F-A03C-41F4-95AE-12CF90555748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6083-2472-4E29-BCA2-DF64A4E72658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53EE-06B8-45A7-8133-CC69FB83B54D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540C0-D3D6-4B8E-8EDC-E371192C99A6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598A1-310B-4035-B397-FD537CFA95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tat.fsu.edu/pub/diehard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ko-K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</a:rPr>
              <a:t>The optimal method for data hiding based on LSB Matching using inverted pattern</a:t>
            </a:r>
            <a:endParaRPr lang="ko-KR" altLang="en-US" sz="3200" dirty="0">
              <a:solidFill>
                <a:schemeClr val="tx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Advanced Information Security</a:t>
            </a:r>
          </a:p>
          <a:p>
            <a:r>
              <a:rPr lang="en-US" altLang="ko-K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 11, 2010</a:t>
            </a:r>
          </a:p>
          <a:p>
            <a:r>
              <a:rPr lang="en-US" altLang="ko-K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Semin</a:t>
            </a:r>
            <a:r>
              <a:rPr lang="en-US" altLang="ko-K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Kim</a:t>
            </a:r>
            <a:endParaRPr lang="ko-KR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previous matching methods did not consider the pixel’s direction in an image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Chan’s method has higher performance than </a:t>
            </a:r>
            <a:r>
              <a:rPr lang="en-US" altLang="ko-KR" dirty="0" err="1" smtClean="0"/>
              <a:t>Mielikainen’s</a:t>
            </a:r>
            <a:r>
              <a:rPr lang="en-US" altLang="ko-KR" dirty="0" smtClean="0"/>
              <a:t> , but it is not the minimization method for LSB matching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1. Introduction of </a:t>
            </a:r>
            <a:r>
              <a:rPr lang="en-US" altLang="ko-KR" dirty="0" err="1" smtClean="0">
                <a:solidFill>
                  <a:schemeClr val="bg1">
                    <a:lumMod val="85000"/>
                  </a:schemeClr>
                </a:solidFill>
              </a:rPr>
              <a:t>Steganography</a:t>
            </a:r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2. Previous Works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3. Motivation</a:t>
            </a:r>
          </a:p>
          <a:p>
            <a:r>
              <a:rPr lang="en-US" altLang="ko-KR" dirty="0" smtClean="0"/>
              <a:t>4. Proposed Algorithm</a:t>
            </a:r>
          </a:p>
          <a:p>
            <a:pPr lvl="1"/>
            <a:r>
              <a:rPr lang="en-US" altLang="ko-KR" dirty="0" smtClean="0"/>
              <a:t>Consideration for directions</a:t>
            </a:r>
          </a:p>
          <a:p>
            <a:pPr lvl="1"/>
            <a:r>
              <a:rPr lang="en-US" altLang="ko-KR" dirty="0" smtClean="0"/>
              <a:t>Application of Inverted Patterns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5. Experimental Results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6. Conclusion</a:t>
            </a:r>
            <a:endParaRPr lang="ko-KR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 for directions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1. Divide an image into n x n blocks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Make each block to two bit string according to directions except the first pixel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 first pixel has the direction of its block at the 2nd LSB bit.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Apply Wang’s method to reduce the distortion</a:t>
            </a:r>
          </a:p>
          <a:p>
            <a:pPr lvl="2"/>
            <a:r>
              <a:rPr lang="en-US" altLang="ko-KR" dirty="0" err="1" smtClean="0"/>
              <a:t>Steganography</a:t>
            </a:r>
            <a:r>
              <a:rPr lang="en-US" altLang="ko-KR" dirty="0" smtClean="0"/>
              <a:t> of capacity required using modulo operator for embedding secret image, Applied Mathematics and Computation 2005</a:t>
            </a:r>
          </a:p>
          <a:p>
            <a:pPr lvl="2"/>
            <a:r>
              <a:rPr lang="en-US" altLang="ko-KR" dirty="0" err="1" smtClean="0"/>
              <a:t>Shiuh-Jeng</a:t>
            </a:r>
            <a:r>
              <a:rPr lang="en-US" altLang="ko-KR" dirty="0" smtClean="0"/>
              <a:t> Wang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643438" y="150017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4786314" y="150017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929190" y="150017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072066" y="150017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214942" y="150017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5357818" y="150017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5500694" y="150017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643570" y="150017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643438" y="164305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4786314" y="164305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929190" y="164305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5072066" y="164305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214942" y="164305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5357818" y="164305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5500694" y="164305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5643570" y="164305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4643438" y="178592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4786314" y="178592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4929190" y="178592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5072066" y="178592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5214942" y="178592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5357818" y="178592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5500694" y="178592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5643570" y="178592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4643438" y="1928802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4786314" y="1928802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4929190" y="1928802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5072066" y="1928802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5214942" y="1928802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5357818" y="1928802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5500694" y="1928802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5643570" y="1928802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643438" y="2071678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4786314" y="2071678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4929190" y="2071678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/>
        </p:nvSpPr>
        <p:spPr>
          <a:xfrm>
            <a:off x="5072066" y="2071678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5214942" y="2071678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>
          <a:xfrm>
            <a:off x="5357818" y="2071678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5500694" y="2071678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/>
          <p:cNvSpPr/>
          <p:nvPr/>
        </p:nvSpPr>
        <p:spPr>
          <a:xfrm>
            <a:off x="5643570" y="2071678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/>
          <p:cNvSpPr/>
          <p:nvPr/>
        </p:nvSpPr>
        <p:spPr>
          <a:xfrm>
            <a:off x="4643438" y="221455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4786314" y="221455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/>
          <p:cNvSpPr/>
          <p:nvPr/>
        </p:nvSpPr>
        <p:spPr>
          <a:xfrm>
            <a:off x="4929190" y="221455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직사각형 46"/>
          <p:cNvSpPr/>
          <p:nvPr/>
        </p:nvSpPr>
        <p:spPr>
          <a:xfrm>
            <a:off x="5072066" y="221455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/>
          <p:cNvSpPr/>
          <p:nvPr/>
        </p:nvSpPr>
        <p:spPr>
          <a:xfrm>
            <a:off x="5214942" y="221455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5357818" y="221455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직사각형 49"/>
          <p:cNvSpPr/>
          <p:nvPr/>
        </p:nvSpPr>
        <p:spPr>
          <a:xfrm>
            <a:off x="5500694" y="221455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직사각형 50"/>
          <p:cNvSpPr/>
          <p:nvPr/>
        </p:nvSpPr>
        <p:spPr>
          <a:xfrm>
            <a:off x="5643570" y="2214554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직사각형 51"/>
          <p:cNvSpPr/>
          <p:nvPr/>
        </p:nvSpPr>
        <p:spPr>
          <a:xfrm>
            <a:off x="4643438" y="235743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직사각형 52"/>
          <p:cNvSpPr/>
          <p:nvPr/>
        </p:nvSpPr>
        <p:spPr>
          <a:xfrm>
            <a:off x="4786314" y="235743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직사각형 53"/>
          <p:cNvSpPr/>
          <p:nvPr/>
        </p:nvSpPr>
        <p:spPr>
          <a:xfrm>
            <a:off x="4929190" y="235743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직사각형 54"/>
          <p:cNvSpPr/>
          <p:nvPr/>
        </p:nvSpPr>
        <p:spPr>
          <a:xfrm>
            <a:off x="5072066" y="235743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직사각형 55"/>
          <p:cNvSpPr/>
          <p:nvPr/>
        </p:nvSpPr>
        <p:spPr>
          <a:xfrm>
            <a:off x="5214942" y="235743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직사각형 56"/>
          <p:cNvSpPr/>
          <p:nvPr/>
        </p:nvSpPr>
        <p:spPr>
          <a:xfrm>
            <a:off x="5357818" y="235743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직사각형 57"/>
          <p:cNvSpPr/>
          <p:nvPr/>
        </p:nvSpPr>
        <p:spPr>
          <a:xfrm>
            <a:off x="5500694" y="235743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직사각형 58"/>
          <p:cNvSpPr/>
          <p:nvPr/>
        </p:nvSpPr>
        <p:spPr>
          <a:xfrm>
            <a:off x="5643570" y="2357430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사각형 59"/>
          <p:cNvSpPr/>
          <p:nvPr/>
        </p:nvSpPr>
        <p:spPr>
          <a:xfrm>
            <a:off x="4643438" y="250030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직사각형 60"/>
          <p:cNvSpPr/>
          <p:nvPr/>
        </p:nvSpPr>
        <p:spPr>
          <a:xfrm>
            <a:off x="4786314" y="250030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직사각형 61"/>
          <p:cNvSpPr/>
          <p:nvPr/>
        </p:nvSpPr>
        <p:spPr>
          <a:xfrm>
            <a:off x="4929190" y="250030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직사각형 62"/>
          <p:cNvSpPr/>
          <p:nvPr/>
        </p:nvSpPr>
        <p:spPr>
          <a:xfrm>
            <a:off x="5072066" y="250030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직사각형 63"/>
          <p:cNvSpPr/>
          <p:nvPr/>
        </p:nvSpPr>
        <p:spPr>
          <a:xfrm>
            <a:off x="5214942" y="250030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5357818" y="250030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5500694" y="250030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직사각형 66"/>
          <p:cNvSpPr/>
          <p:nvPr/>
        </p:nvSpPr>
        <p:spPr>
          <a:xfrm>
            <a:off x="5643570" y="2500306"/>
            <a:ext cx="142876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직사각형 67"/>
          <p:cNvSpPr/>
          <p:nvPr/>
        </p:nvSpPr>
        <p:spPr>
          <a:xfrm>
            <a:off x="2643174" y="1500174"/>
            <a:ext cx="1143008" cy="11430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2285984" y="3214686"/>
            <a:ext cx="642942" cy="6429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직사각형 90"/>
          <p:cNvSpPr/>
          <p:nvPr/>
        </p:nvSpPr>
        <p:spPr>
          <a:xfrm>
            <a:off x="3714744" y="3214686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92" name="직사각형 91"/>
          <p:cNvSpPr/>
          <p:nvPr/>
        </p:nvSpPr>
        <p:spPr>
          <a:xfrm>
            <a:off x="3929058" y="3214686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2</a:t>
            </a:r>
            <a:endParaRPr lang="ko-KR" altLang="en-US" sz="1400" dirty="0"/>
          </a:p>
        </p:txBody>
      </p:sp>
      <p:sp>
        <p:nvSpPr>
          <p:cNvPr id="93" name="직사각형 92"/>
          <p:cNvSpPr/>
          <p:nvPr/>
        </p:nvSpPr>
        <p:spPr>
          <a:xfrm>
            <a:off x="4143372" y="3214686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3</a:t>
            </a:r>
            <a:endParaRPr lang="ko-KR" altLang="en-US" sz="1400" dirty="0"/>
          </a:p>
        </p:txBody>
      </p:sp>
      <p:sp>
        <p:nvSpPr>
          <p:cNvPr id="94" name="직사각형 93"/>
          <p:cNvSpPr/>
          <p:nvPr/>
        </p:nvSpPr>
        <p:spPr>
          <a:xfrm>
            <a:off x="3714744" y="3429000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4</a:t>
            </a:r>
            <a:endParaRPr lang="ko-KR" altLang="en-US" sz="1400" dirty="0"/>
          </a:p>
        </p:txBody>
      </p:sp>
      <p:sp>
        <p:nvSpPr>
          <p:cNvPr id="95" name="직사각형 94"/>
          <p:cNvSpPr/>
          <p:nvPr/>
        </p:nvSpPr>
        <p:spPr>
          <a:xfrm>
            <a:off x="3929058" y="3429000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5</a:t>
            </a:r>
            <a:endParaRPr lang="ko-KR" altLang="en-US" sz="1400" dirty="0"/>
          </a:p>
        </p:txBody>
      </p:sp>
      <p:sp>
        <p:nvSpPr>
          <p:cNvPr id="96" name="직사각형 95"/>
          <p:cNvSpPr/>
          <p:nvPr/>
        </p:nvSpPr>
        <p:spPr>
          <a:xfrm>
            <a:off x="4143372" y="3429000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6</a:t>
            </a:r>
            <a:endParaRPr lang="ko-KR" altLang="en-US" sz="1400" dirty="0"/>
          </a:p>
        </p:txBody>
      </p:sp>
      <p:sp>
        <p:nvSpPr>
          <p:cNvPr id="97" name="직사각형 96"/>
          <p:cNvSpPr/>
          <p:nvPr/>
        </p:nvSpPr>
        <p:spPr>
          <a:xfrm>
            <a:off x="3714744" y="3643314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7</a:t>
            </a:r>
            <a:endParaRPr lang="ko-KR" altLang="en-US" sz="1400" dirty="0"/>
          </a:p>
        </p:txBody>
      </p:sp>
      <p:sp>
        <p:nvSpPr>
          <p:cNvPr id="98" name="직사각형 97"/>
          <p:cNvSpPr/>
          <p:nvPr/>
        </p:nvSpPr>
        <p:spPr>
          <a:xfrm>
            <a:off x="3929058" y="3643314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8</a:t>
            </a:r>
            <a:endParaRPr lang="ko-KR" altLang="en-US" sz="1400" dirty="0"/>
          </a:p>
        </p:txBody>
      </p:sp>
      <p:sp>
        <p:nvSpPr>
          <p:cNvPr id="99" name="직사각형 98"/>
          <p:cNvSpPr/>
          <p:nvPr/>
        </p:nvSpPr>
        <p:spPr>
          <a:xfrm>
            <a:off x="4143372" y="3643314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9</a:t>
            </a:r>
            <a:endParaRPr lang="ko-KR" alt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142976" y="1857364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Inputted image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072198" y="1857364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n x n blocks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14546" y="3835603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Block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500430" y="3835603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3 x 3 pixels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643438" y="3286124"/>
            <a:ext cx="26432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Horizontal String: 23456789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Vertical String      : </a:t>
            </a:r>
            <a:r>
              <a:rPr lang="en-US" altLang="ko-KR" sz="1400" dirty="0" smtClean="0">
                <a:latin typeface="Garamond" pitchFamily="18" charset="0"/>
              </a:rPr>
              <a:t>47258369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Secret bits : s</a:t>
            </a:r>
            <a:r>
              <a:rPr lang="en-US" altLang="ko-KR" sz="1400" baseline="-25000" dirty="0" smtClean="0">
                <a:latin typeface="Garamond" pitchFamily="18" charset="0"/>
              </a:rPr>
              <a:t>1</a:t>
            </a:r>
            <a:r>
              <a:rPr lang="en-US" altLang="ko-KR" sz="1400" dirty="0" smtClean="0">
                <a:latin typeface="Garamond" pitchFamily="18" charset="0"/>
              </a:rPr>
              <a:t>, s</a:t>
            </a:r>
            <a:r>
              <a:rPr lang="en-US" altLang="ko-KR" sz="1400" baseline="-25000" dirty="0" smtClean="0">
                <a:latin typeface="Garamond" pitchFamily="18" charset="0"/>
              </a:rPr>
              <a:t>2</a:t>
            </a:r>
            <a:r>
              <a:rPr lang="en-US" altLang="ko-KR" sz="1400" dirty="0" smtClean="0">
                <a:latin typeface="Garamond" pitchFamily="18" charset="0"/>
              </a:rPr>
              <a:t>, … , s</a:t>
            </a:r>
            <a:r>
              <a:rPr lang="en-US" altLang="ko-KR" sz="1400" baseline="-25000" dirty="0" smtClean="0">
                <a:latin typeface="Garamond" pitchFamily="18" charset="0"/>
              </a:rPr>
              <a:t>9</a:t>
            </a:r>
            <a:endParaRPr lang="ko-KR" altLang="en-US" sz="1400" baseline="-25000" dirty="0">
              <a:latin typeface="Garamond" pitchFamily="18" charset="0"/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3000364" y="5000636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106" name="직사각형 105"/>
          <p:cNvSpPr/>
          <p:nvPr/>
        </p:nvSpPr>
        <p:spPr>
          <a:xfrm>
            <a:off x="2786050" y="5000636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2</a:t>
            </a:r>
            <a:endParaRPr lang="ko-KR" altLang="en-US" sz="1400" dirty="0"/>
          </a:p>
        </p:txBody>
      </p:sp>
      <p:sp>
        <p:nvSpPr>
          <p:cNvPr id="107" name="직사각형 106"/>
          <p:cNvSpPr/>
          <p:nvPr/>
        </p:nvSpPr>
        <p:spPr>
          <a:xfrm>
            <a:off x="2571736" y="5000636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3</a:t>
            </a:r>
            <a:endParaRPr lang="ko-KR" altLang="en-US" sz="1400" dirty="0"/>
          </a:p>
        </p:txBody>
      </p:sp>
      <p:sp>
        <p:nvSpPr>
          <p:cNvPr id="108" name="직사각형 107"/>
          <p:cNvSpPr/>
          <p:nvPr/>
        </p:nvSpPr>
        <p:spPr>
          <a:xfrm>
            <a:off x="2357422" y="5000636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4</a:t>
            </a:r>
            <a:endParaRPr lang="ko-KR" altLang="en-US" sz="1400" dirty="0"/>
          </a:p>
        </p:txBody>
      </p:sp>
      <p:sp>
        <p:nvSpPr>
          <p:cNvPr id="109" name="직사각형 108"/>
          <p:cNvSpPr/>
          <p:nvPr/>
        </p:nvSpPr>
        <p:spPr>
          <a:xfrm>
            <a:off x="2143108" y="5000636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5</a:t>
            </a:r>
            <a:endParaRPr lang="ko-KR" altLang="en-US" sz="1400" dirty="0"/>
          </a:p>
        </p:txBody>
      </p:sp>
      <p:sp>
        <p:nvSpPr>
          <p:cNvPr id="110" name="직사각형 109"/>
          <p:cNvSpPr/>
          <p:nvPr/>
        </p:nvSpPr>
        <p:spPr>
          <a:xfrm>
            <a:off x="1928794" y="5000636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6</a:t>
            </a:r>
            <a:endParaRPr lang="ko-KR" altLang="en-US" sz="1400" dirty="0"/>
          </a:p>
        </p:txBody>
      </p:sp>
      <p:sp>
        <p:nvSpPr>
          <p:cNvPr id="111" name="직사각형 110"/>
          <p:cNvSpPr/>
          <p:nvPr/>
        </p:nvSpPr>
        <p:spPr>
          <a:xfrm>
            <a:off x="1714480" y="5000636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7</a:t>
            </a:r>
            <a:endParaRPr lang="ko-KR" altLang="en-US" sz="1400" dirty="0"/>
          </a:p>
        </p:txBody>
      </p:sp>
      <p:sp>
        <p:nvSpPr>
          <p:cNvPr id="112" name="직사각형 111"/>
          <p:cNvSpPr/>
          <p:nvPr/>
        </p:nvSpPr>
        <p:spPr>
          <a:xfrm>
            <a:off x="1500166" y="5000636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8</a:t>
            </a:r>
            <a:endParaRPr lang="ko-KR" altLang="en-US" sz="1400" dirty="0"/>
          </a:p>
        </p:txBody>
      </p:sp>
      <p:cxnSp>
        <p:nvCxnSpPr>
          <p:cNvPr id="115" name="Shape 114"/>
          <p:cNvCxnSpPr>
            <a:stCxn id="105" idx="2"/>
          </p:cNvCxnSpPr>
          <p:nvPr/>
        </p:nvCxnSpPr>
        <p:spPr>
          <a:xfrm rot="16200000" flipH="1">
            <a:off x="3482570" y="4839900"/>
            <a:ext cx="142876" cy="8929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857356" y="5214950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Bit planes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857224" y="492919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MSB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214678" y="492919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LSB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714744" y="507207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Embedding a secret bit 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using </a:t>
            </a:r>
            <a:r>
              <a:rPr lang="en-US" altLang="ko-KR" sz="1400" dirty="0" smtClean="0">
                <a:latin typeface="Garamond" pitchFamily="18" charset="0"/>
              </a:rPr>
              <a:t>replacing with s</a:t>
            </a:r>
            <a:r>
              <a:rPr lang="en-US" altLang="ko-KR" sz="1400" baseline="-25000" dirty="0" smtClean="0">
                <a:latin typeface="Garamond" pitchFamily="18" charset="0"/>
              </a:rPr>
              <a:t>1</a:t>
            </a:r>
            <a:endParaRPr lang="ko-KR" altLang="en-US" sz="1400" baseline="-25000" dirty="0">
              <a:latin typeface="Garamond" pitchFamily="18" charset="0"/>
            </a:endParaRPr>
          </a:p>
        </p:txBody>
      </p:sp>
      <p:cxnSp>
        <p:nvCxnSpPr>
          <p:cNvPr id="121" name="Shape 120"/>
          <p:cNvCxnSpPr>
            <a:stCxn id="106" idx="0"/>
          </p:cNvCxnSpPr>
          <p:nvPr/>
        </p:nvCxnSpPr>
        <p:spPr>
          <a:xfrm rot="5400000" flipH="1" flipV="1">
            <a:off x="3303975" y="4304116"/>
            <a:ext cx="285752" cy="110728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3714744" y="4357694"/>
            <a:ext cx="242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Embedding a direction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using replacing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Horizon: 0, Vertical: 1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143636" y="4572008"/>
            <a:ext cx="2428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ex.) Direction: Horizon, 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Secret Bit 1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Pixel: </a:t>
            </a:r>
            <a:r>
              <a:rPr lang="en-US" altLang="ko-KR" sz="1400" dirty="0" smtClean="0">
                <a:latin typeface="Garamond" pitchFamily="18" charset="0"/>
              </a:rPr>
              <a:t>00000001</a:t>
            </a:r>
            <a:endParaRPr lang="en-US" altLang="ko-KR" sz="1400" dirty="0" smtClean="0">
              <a:latin typeface="Garamond" pitchFamily="18" charset="0"/>
            </a:endParaRP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Modified Pixel: </a:t>
            </a:r>
            <a:r>
              <a:rPr lang="en-US" altLang="ko-KR" sz="1400" dirty="0" smtClean="0">
                <a:latin typeface="Garamond" pitchFamily="18" charset="0"/>
              </a:rPr>
              <a:t>00000000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24" name="오른쪽 화살표 123"/>
          <p:cNvSpPr/>
          <p:nvPr/>
        </p:nvSpPr>
        <p:spPr>
          <a:xfrm>
            <a:off x="4071934" y="2000240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슬라이드 번호 개체 틀 1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113" name="직사각형 112"/>
          <p:cNvSpPr/>
          <p:nvPr/>
        </p:nvSpPr>
        <p:spPr>
          <a:xfrm>
            <a:off x="2214546" y="4572008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120" name="직사각형 119"/>
          <p:cNvSpPr/>
          <p:nvPr/>
        </p:nvSpPr>
        <p:spPr>
          <a:xfrm>
            <a:off x="7000892" y="378619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125" name="직사각형 124"/>
          <p:cNvSpPr/>
          <p:nvPr/>
        </p:nvSpPr>
        <p:spPr>
          <a:xfrm>
            <a:off x="7215206" y="378619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127" name="직사각형 126"/>
          <p:cNvSpPr/>
          <p:nvPr/>
        </p:nvSpPr>
        <p:spPr>
          <a:xfrm>
            <a:off x="7429520" y="378619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128" name="직사각형 127"/>
          <p:cNvSpPr/>
          <p:nvPr/>
        </p:nvSpPr>
        <p:spPr>
          <a:xfrm>
            <a:off x="7643834" y="378619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129" name="직사각형 128"/>
          <p:cNvSpPr/>
          <p:nvPr/>
        </p:nvSpPr>
        <p:spPr>
          <a:xfrm>
            <a:off x="7858148" y="378619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130" name="직사각형 129"/>
          <p:cNvSpPr/>
          <p:nvPr/>
        </p:nvSpPr>
        <p:spPr>
          <a:xfrm>
            <a:off x="8072462" y="378619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131" name="직사각형 130"/>
          <p:cNvSpPr/>
          <p:nvPr/>
        </p:nvSpPr>
        <p:spPr>
          <a:xfrm>
            <a:off x="8286776" y="378619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132" name="직사각형 131"/>
          <p:cNvSpPr/>
          <p:nvPr/>
        </p:nvSpPr>
        <p:spPr>
          <a:xfrm>
            <a:off x="8501090" y="378619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133" name="직사각형 132"/>
          <p:cNvSpPr/>
          <p:nvPr/>
        </p:nvSpPr>
        <p:spPr>
          <a:xfrm>
            <a:off x="8715404" y="378619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1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/>
      <p:bldP spid="101" grpId="0"/>
      <p:bldP spid="102" grpId="0"/>
      <p:bldP spid="103" grpId="0"/>
      <p:bldP spid="104" grpId="0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6" grpId="0"/>
      <p:bldP spid="117" grpId="0"/>
      <p:bldP spid="118" grpId="0"/>
      <p:bldP spid="119" grpId="0"/>
      <p:bldP spid="122" grpId="0"/>
      <p:bldP spid="123" grpId="0"/>
      <p:bldP spid="124" grpId="0" animBg="1"/>
      <p:bldP spid="113" grpId="0" animBg="1"/>
      <p:bldP spid="120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Application of Inverted </a:t>
            </a:r>
            <a:r>
              <a:rPr lang="en-US" altLang="ko-KR" dirty="0" smtClean="0"/>
              <a:t>Patterns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3. Embedding Secret bit</a:t>
            </a:r>
          </a:p>
          <a:p>
            <a:pPr lvl="1"/>
            <a:r>
              <a:rPr lang="en-US" altLang="ko-KR" dirty="0"/>
              <a:t>Before embedding secret bit into pixels, </a:t>
            </a:r>
            <a:r>
              <a:rPr lang="en-US" altLang="ko-KR" dirty="0" smtClean="0"/>
              <a:t>we compare to check which pattern is better between secret bits and inverted secret bits to reduce the distortion</a:t>
            </a:r>
          </a:p>
          <a:p>
            <a:pPr lvl="1"/>
            <a:r>
              <a:rPr lang="en-US" altLang="ko-KR" dirty="0" smtClean="0"/>
              <a:t>Ex)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“Inverted </a:t>
            </a:r>
            <a:r>
              <a:rPr lang="en-US" altLang="ko-KR" dirty="0"/>
              <a:t>pattern approach to improve image quality of information hiding by LSB </a:t>
            </a:r>
            <a:r>
              <a:rPr lang="en-US" altLang="ko-KR" dirty="0" smtClean="0"/>
              <a:t>substitution”</a:t>
            </a:r>
            <a:endParaRPr lang="en-US" altLang="ko-KR" dirty="0"/>
          </a:p>
          <a:p>
            <a:pPr lvl="2"/>
            <a:r>
              <a:rPr lang="en-US" altLang="ko-KR" dirty="0" smtClean="0"/>
              <a:t>Cheng-</a:t>
            </a:r>
            <a:r>
              <a:rPr lang="en-US" altLang="ko-KR" dirty="0" err="1" smtClean="0"/>
              <a:t>HsingYang</a:t>
            </a:r>
            <a:r>
              <a:rPr lang="en-US" altLang="ko-KR" dirty="0" smtClean="0"/>
              <a:t> (National </a:t>
            </a:r>
            <a:r>
              <a:rPr lang="en-US" altLang="ko-KR" dirty="0" err="1" smtClean="0"/>
              <a:t>Pingtung</a:t>
            </a:r>
            <a:r>
              <a:rPr lang="en-US" altLang="ko-KR" dirty="0" smtClean="0"/>
              <a:t> University of Education</a:t>
            </a:r>
            <a:r>
              <a:rPr lang="en-US" altLang="ko-KR" dirty="0" smtClean="0"/>
              <a:t>, Taiwan)</a:t>
            </a:r>
          </a:p>
          <a:p>
            <a:pPr lvl="2"/>
            <a:r>
              <a:rPr lang="en-US" altLang="ko-KR" dirty="0" smtClean="0"/>
              <a:t>Pattern Recognition, 2008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143240" y="354759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6" name="직사각형 5"/>
          <p:cNvSpPr/>
          <p:nvPr/>
        </p:nvSpPr>
        <p:spPr>
          <a:xfrm>
            <a:off x="3571868" y="354759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2</a:t>
            </a:r>
            <a:endParaRPr lang="ko-KR" altLang="en-US" sz="1400" dirty="0"/>
          </a:p>
        </p:txBody>
      </p:sp>
      <p:sp>
        <p:nvSpPr>
          <p:cNvPr id="7" name="직사각형 6"/>
          <p:cNvSpPr/>
          <p:nvPr/>
        </p:nvSpPr>
        <p:spPr>
          <a:xfrm>
            <a:off x="3786182" y="354759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3</a:t>
            </a:r>
            <a:endParaRPr lang="ko-KR" altLang="en-US" sz="1400" dirty="0"/>
          </a:p>
        </p:txBody>
      </p:sp>
      <p:sp>
        <p:nvSpPr>
          <p:cNvPr id="8" name="직사각형 7"/>
          <p:cNvSpPr/>
          <p:nvPr/>
        </p:nvSpPr>
        <p:spPr>
          <a:xfrm>
            <a:off x="4000496" y="354759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4</a:t>
            </a:r>
            <a:endParaRPr lang="ko-KR" altLang="en-US" sz="1400" dirty="0"/>
          </a:p>
        </p:txBody>
      </p:sp>
      <p:sp>
        <p:nvSpPr>
          <p:cNvPr id="9" name="직사각형 8"/>
          <p:cNvSpPr/>
          <p:nvPr/>
        </p:nvSpPr>
        <p:spPr>
          <a:xfrm>
            <a:off x="4214810" y="354759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5</a:t>
            </a:r>
            <a:endParaRPr lang="ko-KR" altLang="en-US" sz="1400" dirty="0"/>
          </a:p>
        </p:txBody>
      </p:sp>
      <p:sp>
        <p:nvSpPr>
          <p:cNvPr id="10" name="직사각형 9"/>
          <p:cNvSpPr/>
          <p:nvPr/>
        </p:nvSpPr>
        <p:spPr>
          <a:xfrm>
            <a:off x="4429124" y="354759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6</a:t>
            </a:r>
            <a:endParaRPr lang="ko-KR" altLang="en-US" sz="1400" dirty="0"/>
          </a:p>
        </p:txBody>
      </p:sp>
      <p:sp>
        <p:nvSpPr>
          <p:cNvPr id="11" name="직사각형 10"/>
          <p:cNvSpPr/>
          <p:nvPr/>
        </p:nvSpPr>
        <p:spPr>
          <a:xfrm>
            <a:off x="4643438" y="354759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7</a:t>
            </a:r>
            <a:endParaRPr lang="ko-KR" altLang="en-US" sz="1400" dirty="0"/>
          </a:p>
        </p:txBody>
      </p:sp>
      <p:sp>
        <p:nvSpPr>
          <p:cNvPr id="12" name="직사각형 11"/>
          <p:cNvSpPr/>
          <p:nvPr/>
        </p:nvSpPr>
        <p:spPr>
          <a:xfrm>
            <a:off x="4857752" y="354759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8</a:t>
            </a:r>
            <a:endParaRPr lang="ko-KR" altLang="en-US" sz="1400" dirty="0"/>
          </a:p>
        </p:txBody>
      </p:sp>
      <p:sp>
        <p:nvSpPr>
          <p:cNvPr id="13" name="직사각형 12"/>
          <p:cNvSpPr/>
          <p:nvPr/>
        </p:nvSpPr>
        <p:spPr>
          <a:xfrm>
            <a:off x="5072066" y="354759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9</a:t>
            </a:r>
            <a:endParaRPr lang="ko-KR" altLang="en-US" sz="1400" dirty="0"/>
          </a:p>
        </p:txBody>
      </p:sp>
      <p:sp>
        <p:nvSpPr>
          <p:cNvPr id="15" name="직사각형 14"/>
          <p:cNvSpPr/>
          <p:nvPr/>
        </p:nvSpPr>
        <p:spPr>
          <a:xfrm>
            <a:off x="3143240" y="290465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16" name="직사각형 15"/>
          <p:cNvSpPr/>
          <p:nvPr/>
        </p:nvSpPr>
        <p:spPr>
          <a:xfrm>
            <a:off x="3571868" y="397622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17" name="직사각형 16"/>
          <p:cNvSpPr/>
          <p:nvPr/>
        </p:nvSpPr>
        <p:spPr>
          <a:xfrm>
            <a:off x="3786182" y="397622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18" name="직사각형 17"/>
          <p:cNvSpPr/>
          <p:nvPr/>
        </p:nvSpPr>
        <p:spPr>
          <a:xfrm>
            <a:off x="4000496" y="397622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19" name="직사각형 18"/>
          <p:cNvSpPr/>
          <p:nvPr/>
        </p:nvSpPr>
        <p:spPr>
          <a:xfrm>
            <a:off x="4214810" y="397622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20" name="직사각형 19"/>
          <p:cNvSpPr/>
          <p:nvPr/>
        </p:nvSpPr>
        <p:spPr>
          <a:xfrm>
            <a:off x="4429124" y="397622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21" name="직사각형 20"/>
          <p:cNvSpPr/>
          <p:nvPr/>
        </p:nvSpPr>
        <p:spPr>
          <a:xfrm>
            <a:off x="4643438" y="397622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22" name="직사각형 21"/>
          <p:cNvSpPr/>
          <p:nvPr/>
        </p:nvSpPr>
        <p:spPr>
          <a:xfrm>
            <a:off x="4857752" y="397622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23" name="직사각형 22"/>
          <p:cNvSpPr/>
          <p:nvPr/>
        </p:nvSpPr>
        <p:spPr>
          <a:xfrm>
            <a:off x="5072066" y="397622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715008" y="4047658"/>
            <a:ext cx="2143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Select bits pattern 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having less distortion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using Chan’s method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57356" y="3904782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Normal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928794" y="283321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27" name="직사각형 26"/>
          <p:cNvSpPr/>
          <p:nvPr/>
        </p:nvSpPr>
        <p:spPr>
          <a:xfrm>
            <a:off x="2143108" y="283321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2</a:t>
            </a:r>
            <a:endParaRPr lang="ko-KR" altLang="en-US" sz="1400" dirty="0"/>
          </a:p>
        </p:txBody>
      </p:sp>
      <p:sp>
        <p:nvSpPr>
          <p:cNvPr id="28" name="직사각형 27"/>
          <p:cNvSpPr/>
          <p:nvPr/>
        </p:nvSpPr>
        <p:spPr>
          <a:xfrm>
            <a:off x="2357422" y="283321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3</a:t>
            </a:r>
            <a:endParaRPr lang="ko-KR" altLang="en-US" sz="1400" dirty="0"/>
          </a:p>
        </p:txBody>
      </p:sp>
      <p:sp>
        <p:nvSpPr>
          <p:cNvPr id="29" name="직사각형 28"/>
          <p:cNvSpPr/>
          <p:nvPr/>
        </p:nvSpPr>
        <p:spPr>
          <a:xfrm>
            <a:off x="1928794" y="3047526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4</a:t>
            </a:r>
            <a:endParaRPr lang="ko-KR" altLang="en-US" sz="1400" dirty="0"/>
          </a:p>
        </p:txBody>
      </p:sp>
      <p:sp>
        <p:nvSpPr>
          <p:cNvPr id="30" name="직사각형 29"/>
          <p:cNvSpPr/>
          <p:nvPr/>
        </p:nvSpPr>
        <p:spPr>
          <a:xfrm>
            <a:off x="2143108" y="3047526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5</a:t>
            </a:r>
            <a:endParaRPr lang="ko-KR" altLang="en-US" sz="1400" dirty="0"/>
          </a:p>
        </p:txBody>
      </p:sp>
      <p:sp>
        <p:nvSpPr>
          <p:cNvPr id="31" name="직사각형 30"/>
          <p:cNvSpPr/>
          <p:nvPr/>
        </p:nvSpPr>
        <p:spPr>
          <a:xfrm>
            <a:off x="2357422" y="3047526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6</a:t>
            </a:r>
            <a:endParaRPr lang="ko-KR" altLang="en-US" sz="1400" dirty="0"/>
          </a:p>
        </p:txBody>
      </p:sp>
      <p:sp>
        <p:nvSpPr>
          <p:cNvPr id="32" name="직사각형 31"/>
          <p:cNvSpPr/>
          <p:nvPr/>
        </p:nvSpPr>
        <p:spPr>
          <a:xfrm>
            <a:off x="1928794" y="3261840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7</a:t>
            </a:r>
            <a:endParaRPr lang="ko-KR" altLang="en-US" sz="1400" dirty="0"/>
          </a:p>
        </p:txBody>
      </p:sp>
      <p:sp>
        <p:nvSpPr>
          <p:cNvPr id="33" name="직사각형 32"/>
          <p:cNvSpPr/>
          <p:nvPr/>
        </p:nvSpPr>
        <p:spPr>
          <a:xfrm>
            <a:off x="2143108" y="3261840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8</a:t>
            </a:r>
            <a:endParaRPr lang="ko-KR" altLang="en-US" sz="1400" dirty="0"/>
          </a:p>
        </p:txBody>
      </p:sp>
      <p:sp>
        <p:nvSpPr>
          <p:cNvPr id="34" name="직사각형 33"/>
          <p:cNvSpPr/>
          <p:nvPr/>
        </p:nvSpPr>
        <p:spPr>
          <a:xfrm>
            <a:off x="2357422" y="3261840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9</a:t>
            </a:r>
            <a:endParaRPr lang="ko-KR" altLang="en-US" sz="1400" dirty="0"/>
          </a:p>
        </p:txBody>
      </p:sp>
      <p:sp>
        <p:nvSpPr>
          <p:cNvPr id="35" name="직사각형 34"/>
          <p:cNvSpPr/>
          <p:nvPr/>
        </p:nvSpPr>
        <p:spPr>
          <a:xfrm>
            <a:off x="3143240" y="397622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36" name="직사각형 35"/>
          <p:cNvSpPr/>
          <p:nvPr/>
        </p:nvSpPr>
        <p:spPr>
          <a:xfrm>
            <a:off x="3571868" y="4404848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37" name="직사각형 36"/>
          <p:cNvSpPr/>
          <p:nvPr/>
        </p:nvSpPr>
        <p:spPr>
          <a:xfrm>
            <a:off x="3786182" y="4404848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38" name="직사각형 37"/>
          <p:cNvSpPr/>
          <p:nvPr/>
        </p:nvSpPr>
        <p:spPr>
          <a:xfrm>
            <a:off x="4000496" y="4404848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39" name="직사각형 38"/>
          <p:cNvSpPr/>
          <p:nvPr/>
        </p:nvSpPr>
        <p:spPr>
          <a:xfrm>
            <a:off x="4214810" y="4404848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40" name="직사각형 39"/>
          <p:cNvSpPr/>
          <p:nvPr/>
        </p:nvSpPr>
        <p:spPr>
          <a:xfrm>
            <a:off x="4429124" y="4404848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41" name="직사각형 40"/>
          <p:cNvSpPr/>
          <p:nvPr/>
        </p:nvSpPr>
        <p:spPr>
          <a:xfrm>
            <a:off x="4643438" y="4404848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42" name="직사각형 41"/>
          <p:cNvSpPr/>
          <p:nvPr/>
        </p:nvSpPr>
        <p:spPr>
          <a:xfrm>
            <a:off x="4857752" y="4404848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43" name="직사각형 42"/>
          <p:cNvSpPr/>
          <p:nvPr/>
        </p:nvSpPr>
        <p:spPr>
          <a:xfrm>
            <a:off x="5072066" y="4404848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1857356" y="4333410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Inverted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3143240" y="4404848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46" name="오른쪽 중괄호 45"/>
          <p:cNvSpPr/>
          <p:nvPr/>
        </p:nvSpPr>
        <p:spPr>
          <a:xfrm>
            <a:off x="5286380" y="4047658"/>
            <a:ext cx="571504" cy="5000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직사각형 46"/>
          <p:cNvSpPr/>
          <p:nvPr/>
        </p:nvSpPr>
        <p:spPr>
          <a:xfrm>
            <a:off x="3571868" y="290465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48" name="직사각형 47"/>
          <p:cNvSpPr/>
          <p:nvPr/>
        </p:nvSpPr>
        <p:spPr>
          <a:xfrm>
            <a:off x="3786182" y="290465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49" name="직사각형 48"/>
          <p:cNvSpPr/>
          <p:nvPr/>
        </p:nvSpPr>
        <p:spPr>
          <a:xfrm>
            <a:off x="4000496" y="290465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0</a:t>
            </a:r>
            <a:endParaRPr lang="ko-KR" altLang="en-US" sz="1400" dirty="0"/>
          </a:p>
        </p:txBody>
      </p:sp>
      <p:sp>
        <p:nvSpPr>
          <p:cNvPr id="50" name="직사각형 49"/>
          <p:cNvSpPr/>
          <p:nvPr/>
        </p:nvSpPr>
        <p:spPr>
          <a:xfrm>
            <a:off x="4214810" y="290465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51" name="직사각형 50"/>
          <p:cNvSpPr/>
          <p:nvPr/>
        </p:nvSpPr>
        <p:spPr>
          <a:xfrm>
            <a:off x="4429124" y="290465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52" name="직사각형 51"/>
          <p:cNvSpPr/>
          <p:nvPr/>
        </p:nvSpPr>
        <p:spPr>
          <a:xfrm>
            <a:off x="4643438" y="290465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53" name="직사각형 52"/>
          <p:cNvSpPr/>
          <p:nvPr/>
        </p:nvSpPr>
        <p:spPr>
          <a:xfrm>
            <a:off x="4857752" y="290465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54" name="직사각형 53"/>
          <p:cNvSpPr/>
          <p:nvPr/>
        </p:nvSpPr>
        <p:spPr>
          <a:xfrm>
            <a:off x="5072066" y="290465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3714744" y="247602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Secret bits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85918" y="2476022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Block</a:t>
            </a:r>
            <a:endParaRPr lang="ko-KR" altLang="en-US" sz="14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3" grpId="1" animBg="1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Application of Inverted </a:t>
            </a:r>
            <a:r>
              <a:rPr lang="en-US" altLang="ko-KR" dirty="0" smtClean="0"/>
              <a:t>Patterns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4. The sign bit for invert is stored the last pixel for each block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22" name="직사각형 21"/>
          <p:cNvSpPr/>
          <p:nvPr/>
        </p:nvSpPr>
        <p:spPr>
          <a:xfrm>
            <a:off x="5214942" y="3071810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23" name="직사각형 22"/>
          <p:cNvSpPr/>
          <p:nvPr/>
        </p:nvSpPr>
        <p:spPr>
          <a:xfrm>
            <a:off x="5000628" y="3071810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2</a:t>
            </a:r>
            <a:endParaRPr lang="ko-KR" altLang="en-US" sz="1400" dirty="0"/>
          </a:p>
        </p:txBody>
      </p:sp>
      <p:sp>
        <p:nvSpPr>
          <p:cNvPr id="24" name="직사각형 23"/>
          <p:cNvSpPr/>
          <p:nvPr/>
        </p:nvSpPr>
        <p:spPr>
          <a:xfrm>
            <a:off x="4786314" y="3071810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3</a:t>
            </a:r>
            <a:endParaRPr lang="ko-KR" altLang="en-US" sz="1400" dirty="0"/>
          </a:p>
        </p:txBody>
      </p:sp>
      <p:sp>
        <p:nvSpPr>
          <p:cNvPr id="25" name="직사각형 24"/>
          <p:cNvSpPr/>
          <p:nvPr/>
        </p:nvSpPr>
        <p:spPr>
          <a:xfrm>
            <a:off x="4572000" y="3071810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4</a:t>
            </a:r>
            <a:endParaRPr lang="ko-KR" altLang="en-US" sz="1400" dirty="0"/>
          </a:p>
        </p:txBody>
      </p:sp>
      <p:sp>
        <p:nvSpPr>
          <p:cNvPr id="26" name="직사각형 25"/>
          <p:cNvSpPr/>
          <p:nvPr/>
        </p:nvSpPr>
        <p:spPr>
          <a:xfrm>
            <a:off x="4357686" y="3071810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5</a:t>
            </a:r>
            <a:endParaRPr lang="ko-KR" altLang="en-US" sz="1400" dirty="0"/>
          </a:p>
        </p:txBody>
      </p:sp>
      <p:sp>
        <p:nvSpPr>
          <p:cNvPr id="27" name="직사각형 26"/>
          <p:cNvSpPr/>
          <p:nvPr/>
        </p:nvSpPr>
        <p:spPr>
          <a:xfrm>
            <a:off x="4143372" y="3071810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6</a:t>
            </a:r>
            <a:endParaRPr lang="ko-KR" altLang="en-US" sz="1400" dirty="0"/>
          </a:p>
        </p:txBody>
      </p:sp>
      <p:sp>
        <p:nvSpPr>
          <p:cNvPr id="28" name="직사각형 27"/>
          <p:cNvSpPr/>
          <p:nvPr/>
        </p:nvSpPr>
        <p:spPr>
          <a:xfrm>
            <a:off x="3929058" y="3071810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7</a:t>
            </a:r>
            <a:endParaRPr lang="ko-KR" altLang="en-US" sz="1400" dirty="0"/>
          </a:p>
        </p:txBody>
      </p:sp>
      <p:sp>
        <p:nvSpPr>
          <p:cNvPr id="29" name="직사각형 28"/>
          <p:cNvSpPr/>
          <p:nvPr/>
        </p:nvSpPr>
        <p:spPr>
          <a:xfrm>
            <a:off x="3714744" y="3071810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8</a:t>
            </a:r>
            <a:endParaRPr lang="ko-KR" alt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4071934" y="3286124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Bit planes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71802" y="300037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MSB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9256" y="300037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LSB</a:t>
            </a:r>
            <a:endParaRPr lang="ko-KR" altLang="en-US" sz="1400" dirty="0">
              <a:latin typeface="Garamond" pitchFamily="18" charset="0"/>
            </a:endParaRPr>
          </a:p>
        </p:txBody>
      </p:sp>
      <p:cxnSp>
        <p:nvCxnSpPr>
          <p:cNvPr id="35" name="Shape 34"/>
          <p:cNvCxnSpPr>
            <a:stCxn id="23" idx="2"/>
            <a:endCxn id="36" idx="0"/>
          </p:cNvCxnSpPr>
          <p:nvPr/>
        </p:nvCxnSpPr>
        <p:spPr>
          <a:xfrm rot="5400000">
            <a:off x="4637737" y="3434734"/>
            <a:ext cx="618658" cy="32143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71900" y="3904782"/>
            <a:ext cx="242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Embedding a pattern sign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using replacing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Normal: 0, Inverted: 1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41" name="슬라이드 번호 개체 틀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4071934" y="2518942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Garamond" pitchFamily="18" charset="0"/>
              </a:rPr>
              <a:t>Last Pixel</a:t>
            </a:r>
            <a:endParaRPr lang="ko-KR" altLang="en-US" sz="1600" b="1" dirty="0">
              <a:latin typeface="Garamond" pitchFamily="18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571604" y="2447504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37" name="직사각형 36"/>
          <p:cNvSpPr/>
          <p:nvPr/>
        </p:nvSpPr>
        <p:spPr>
          <a:xfrm>
            <a:off x="1785918" y="2447504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2</a:t>
            </a:r>
            <a:endParaRPr lang="ko-KR" altLang="en-US" sz="1400" dirty="0"/>
          </a:p>
        </p:txBody>
      </p:sp>
      <p:sp>
        <p:nvSpPr>
          <p:cNvPr id="38" name="직사각형 37"/>
          <p:cNvSpPr/>
          <p:nvPr/>
        </p:nvSpPr>
        <p:spPr>
          <a:xfrm>
            <a:off x="2000232" y="2447504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3</a:t>
            </a:r>
            <a:endParaRPr lang="ko-KR" altLang="en-US" sz="1400" dirty="0"/>
          </a:p>
        </p:txBody>
      </p:sp>
      <p:sp>
        <p:nvSpPr>
          <p:cNvPr id="39" name="직사각형 38"/>
          <p:cNvSpPr/>
          <p:nvPr/>
        </p:nvSpPr>
        <p:spPr>
          <a:xfrm>
            <a:off x="1571604" y="2661818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4</a:t>
            </a:r>
            <a:endParaRPr lang="ko-KR" altLang="en-US" sz="1400" dirty="0"/>
          </a:p>
        </p:txBody>
      </p:sp>
      <p:sp>
        <p:nvSpPr>
          <p:cNvPr id="40" name="직사각형 39"/>
          <p:cNvSpPr/>
          <p:nvPr/>
        </p:nvSpPr>
        <p:spPr>
          <a:xfrm>
            <a:off x="1785918" y="2661818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5</a:t>
            </a:r>
            <a:endParaRPr lang="ko-KR" altLang="en-US" sz="1400" dirty="0"/>
          </a:p>
        </p:txBody>
      </p:sp>
      <p:sp>
        <p:nvSpPr>
          <p:cNvPr id="43" name="직사각형 42"/>
          <p:cNvSpPr/>
          <p:nvPr/>
        </p:nvSpPr>
        <p:spPr>
          <a:xfrm>
            <a:off x="2000232" y="2661818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6</a:t>
            </a:r>
            <a:endParaRPr lang="ko-KR" altLang="en-US" sz="1400" dirty="0"/>
          </a:p>
        </p:txBody>
      </p:sp>
      <p:sp>
        <p:nvSpPr>
          <p:cNvPr id="44" name="직사각형 43"/>
          <p:cNvSpPr/>
          <p:nvPr/>
        </p:nvSpPr>
        <p:spPr>
          <a:xfrm>
            <a:off x="1571604" y="287613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7</a:t>
            </a:r>
            <a:endParaRPr lang="ko-KR" altLang="en-US" sz="1400" dirty="0"/>
          </a:p>
        </p:txBody>
      </p:sp>
      <p:sp>
        <p:nvSpPr>
          <p:cNvPr id="45" name="직사각형 44"/>
          <p:cNvSpPr/>
          <p:nvPr/>
        </p:nvSpPr>
        <p:spPr>
          <a:xfrm>
            <a:off x="1785918" y="287613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8</a:t>
            </a:r>
            <a:endParaRPr lang="ko-KR" altLang="en-US" sz="1400" dirty="0"/>
          </a:p>
        </p:txBody>
      </p:sp>
      <p:sp>
        <p:nvSpPr>
          <p:cNvPr id="46" name="직사각형 45"/>
          <p:cNvSpPr/>
          <p:nvPr/>
        </p:nvSpPr>
        <p:spPr>
          <a:xfrm>
            <a:off x="2000232" y="2876132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9</a:t>
            </a:r>
            <a:endParaRPr lang="ko-KR" altLang="en-US" sz="1400" dirty="0"/>
          </a:p>
        </p:txBody>
      </p:sp>
      <p:sp>
        <p:nvSpPr>
          <p:cNvPr id="47" name="직사각형 46"/>
          <p:cNvSpPr/>
          <p:nvPr/>
        </p:nvSpPr>
        <p:spPr>
          <a:xfrm>
            <a:off x="5143536" y="2571744"/>
            <a:ext cx="214314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9</a:t>
            </a:r>
            <a:endParaRPr lang="ko-KR" alt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1500166" y="3161884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Block</a:t>
            </a:r>
            <a:endParaRPr lang="ko-KR" altLang="en-US" sz="1400" dirty="0">
              <a:latin typeface="Garamond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/>
      <p:bldP spid="32" grpId="0"/>
      <p:bldP spid="33" grpId="0"/>
      <p:bldP spid="36" grpId="0"/>
      <p:bldP spid="42" grpId="0"/>
      <p:bldP spid="34" grpId="0" animBg="1"/>
      <p:bldP spid="37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1. Introduction of </a:t>
            </a:r>
            <a:r>
              <a:rPr lang="en-US" altLang="ko-KR" dirty="0" err="1" smtClean="0">
                <a:solidFill>
                  <a:schemeClr val="bg1">
                    <a:lumMod val="85000"/>
                  </a:schemeClr>
                </a:solidFill>
              </a:rPr>
              <a:t>Steganography</a:t>
            </a:r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2. Previous Works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3. Motivation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4. Proposed Algorithm</a:t>
            </a:r>
          </a:p>
          <a:p>
            <a:pPr lvl="1"/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Consideration for directions</a:t>
            </a:r>
          </a:p>
          <a:p>
            <a:pPr lvl="1"/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Application of Inverted Patterns</a:t>
            </a:r>
          </a:p>
          <a:p>
            <a:r>
              <a:rPr lang="en-US" altLang="ko-KR" dirty="0" smtClean="0"/>
              <a:t>5. Experimental Results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6. Conclusion</a:t>
            </a:r>
            <a:endParaRPr lang="ko-KR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Environment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Cover Images:</a:t>
            </a:r>
          </a:p>
          <a:p>
            <a:pPr lvl="1"/>
            <a:r>
              <a:rPr lang="en-US" altLang="ko-KR" dirty="0" smtClean="0"/>
              <a:t>512 x 512 images: </a:t>
            </a:r>
            <a:r>
              <a:rPr lang="en-US" altLang="ko-KR" dirty="0" err="1" smtClean="0"/>
              <a:t>Babbon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Lenna</a:t>
            </a:r>
            <a:r>
              <a:rPr lang="en-US" altLang="ko-KR" dirty="0" smtClean="0"/>
              <a:t>, Pepper</a:t>
            </a:r>
          </a:p>
          <a:p>
            <a:r>
              <a:rPr lang="en-US" altLang="ko-KR" dirty="0" smtClean="0"/>
              <a:t>Secret Bits</a:t>
            </a:r>
          </a:p>
          <a:p>
            <a:pPr lvl="1"/>
            <a:r>
              <a:rPr lang="en-US" altLang="ko-KR" dirty="0" smtClean="0"/>
              <a:t>Random bits</a:t>
            </a:r>
          </a:p>
          <a:p>
            <a:pPr lvl="2"/>
            <a:r>
              <a:rPr lang="en-US" altLang="ko-KR" dirty="0" smtClean="0"/>
              <a:t>File name: ‘Bits.01’</a:t>
            </a:r>
          </a:p>
          <a:p>
            <a:pPr lvl="2"/>
            <a:r>
              <a:rPr lang="en-US" altLang="ko-KR" dirty="0" smtClean="0"/>
              <a:t>Diehard Battery of Tests, Florida State University</a:t>
            </a:r>
          </a:p>
          <a:p>
            <a:pPr lvl="2"/>
            <a:r>
              <a:rPr lang="en-US" altLang="ko-KR" dirty="0" smtClean="0">
                <a:hlinkClick r:id="rId3"/>
              </a:rPr>
              <a:t>http://stat.fsu.edu/pub/diehard/</a:t>
            </a:r>
            <a:endParaRPr lang="en-US" altLang="ko-KR" dirty="0" smtClean="0"/>
          </a:p>
          <a:p>
            <a:r>
              <a:rPr lang="en-US" altLang="ko-KR" dirty="0" smtClean="0"/>
              <a:t>Compare Methods</a:t>
            </a:r>
          </a:p>
          <a:p>
            <a:pPr lvl="1"/>
            <a:r>
              <a:rPr lang="en-US" altLang="ko-KR" dirty="0" smtClean="0"/>
              <a:t>Replacing Method</a:t>
            </a:r>
          </a:p>
          <a:p>
            <a:pPr lvl="1"/>
            <a:r>
              <a:rPr lang="en-US" altLang="ko-KR" dirty="0" err="1" smtClean="0"/>
              <a:t>Jarno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Mielikainen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Chi-</a:t>
            </a:r>
            <a:r>
              <a:rPr lang="en-US" altLang="ko-KR" dirty="0" err="1" smtClean="0"/>
              <a:t>Shiang</a:t>
            </a:r>
            <a:r>
              <a:rPr lang="en-US" altLang="ko-KR" dirty="0" smtClean="0"/>
              <a:t> Chan</a:t>
            </a:r>
          </a:p>
          <a:p>
            <a:pPr lvl="1"/>
            <a:r>
              <a:rPr lang="en-US" altLang="ko-KR" dirty="0" smtClean="0"/>
              <a:t>Proposed Method </a:t>
            </a:r>
          </a:p>
          <a:p>
            <a:r>
              <a:rPr lang="en-US" altLang="ko-KR" dirty="0" smtClean="0"/>
              <a:t>Evaluation Criterion</a:t>
            </a:r>
          </a:p>
          <a:p>
            <a:pPr lvl="1"/>
            <a:r>
              <a:rPr lang="en-US" altLang="ko-KR" dirty="0" smtClean="0"/>
              <a:t>The number of modified pixels after embedding</a:t>
            </a:r>
          </a:p>
          <a:p>
            <a:pPr lvl="1"/>
            <a:r>
              <a:rPr lang="en-US" altLang="ko-KR" dirty="0" smtClean="0"/>
              <a:t>PSNR</a:t>
            </a:r>
          </a:p>
        </p:txBody>
      </p:sp>
      <p:pic>
        <p:nvPicPr>
          <p:cNvPr id="8194" name="Picture 2" descr="D:\MyDocument\Image\Data Hiding\Baboon256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1785926"/>
            <a:ext cx="720000" cy="720000"/>
          </a:xfrm>
          <a:prstGeom prst="rect">
            <a:avLst/>
          </a:prstGeom>
          <a:noFill/>
        </p:spPr>
      </p:pic>
      <p:pic>
        <p:nvPicPr>
          <p:cNvPr id="8195" name="Picture 3" descr="D:\MyDocument\Image\Data Hiding\Lena256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1785926"/>
            <a:ext cx="720000" cy="720000"/>
          </a:xfrm>
          <a:prstGeom prst="rect">
            <a:avLst/>
          </a:prstGeom>
          <a:noFill/>
        </p:spPr>
      </p:pic>
      <p:pic>
        <p:nvPicPr>
          <p:cNvPr id="8196" name="Picture 4" descr="D:\MyDocument\Image\Data Hiding\Pepper256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6314" y="1785926"/>
            <a:ext cx="720000" cy="720000"/>
          </a:xfrm>
          <a:prstGeom prst="rect">
            <a:avLst/>
          </a:prstGeom>
          <a:noFill/>
        </p:spPr>
      </p:pic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Experimental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Embedded one secret bit into one pixel</a:t>
            </a:r>
          </a:p>
          <a:p>
            <a:r>
              <a:rPr lang="en-US" altLang="ko-KR" dirty="0" smtClean="0"/>
              <a:t>Difference (The number of modified Pixels)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PSNR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920892" y="2214554"/>
          <a:ext cx="5080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Replacing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err="1" smtClean="0"/>
                        <a:t>Mielikainen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Chan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Ours</a:t>
                      </a:r>
                      <a:r>
                        <a:rPr lang="en-US" altLang="ko-KR" sz="1100" b="1" baseline="0" dirty="0" smtClean="0"/>
                        <a:t> </a:t>
                      </a:r>
                      <a:endParaRPr lang="ko-KR" altLang="en-US" sz="11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Baboon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130,538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97,974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87,318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80,560</a:t>
                      </a:r>
                      <a:endParaRPr lang="ko-KR" altLang="en-US" sz="11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Lena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131354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98,600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87,293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80,659</a:t>
                      </a:r>
                      <a:endParaRPr lang="ko-KR" altLang="en-US" sz="11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Pepper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131721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98,339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87,148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80,691</a:t>
                      </a:r>
                      <a:endParaRPr lang="ko-KR" altLang="en-US" sz="11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920892" y="4214818"/>
          <a:ext cx="5080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Replacing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err="1" smtClean="0"/>
                        <a:t>Mielikainen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Chan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Ours</a:t>
                      </a:r>
                      <a:r>
                        <a:rPr lang="en-US" altLang="ko-KR" sz="1100" baseline="0" dirty="0" smtClean="0"/>
                        <a:t> </a:t>
                      </a:r>
                      <a:endParaRPr lang="ko-KR" alt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Baboon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51.16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52.41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52.91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53.07</a:t>
                      </a:r>
                      <a:endParaRPr lang="ko-KR" altLang="en-US" sz="11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Lena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51.13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52.38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52.91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53.06</a:t>
                      </a:r>
                      <a:endParaRPr lang="ko-KR" altLang="en-US" sz="11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Pepper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51.12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52.39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52.91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53.06</a:t>
                      </a:r>
                      <a:endParaRPr lang="ko-KR" altLang="en-US" sz="11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1. Introduction of </a:t>
            </a:r>
            <a:r>
              <a:rPr lang="en-US" altLang="ko-KR" dirty="0" err="1" smtClean="0">
                <a:solidFill>
                  <a:schemeClr val="bg1">
                    <a:lumMod val="85000"/>
                  </a:schemeClr>
                </a:solidFill>
              </a:rPr>
              <a:t>Steganography</a:t>
            </a:r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2. Previous Works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3. Motivation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4. Proposed Algorithm</a:t>
            </a:r>
          </a:p>
          <a:p>
            <a:pPr lvl="1"/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Consideration for directions</a:t>
            </a:r>
          </a:p>
          <a:p>
            <a:pPr lvl="1"/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Application of Inverted Patterns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5. Experimental Results</a:t>
            </a:r>
          </a:p>
          <a:p>
            <a:r>
              <a:rPr lang="en-US" altLang="ko-KR" dirty="0" smtClean="0"/>
              <a:t>6. Conclusion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new LSB matching is proposed minimizing the distortion</a:t>
            </a:r>
          </a:p>
          <a:p>
            <a:r>
              <a:rPr lang="en-US" altLang="ko-KR" dirty="0" smtClean="0"/>
              <a:t>Experimental results show the superiority of the proposed method with the previous methods</a:t>
            </a:r>
          </a:p>
          <a:p>
            <a:endParaRPr lang="en-US" altLang="ko-KR" dirty="0"/>
          </a:p>
          <a:p>
            <a:r>
              <a:rPr lang="en-US" altLang="ko-KR" dirty="0" smtClean="0"/>
              <a:t>Novelty</a:t>
            </a:r>
          </a:p>
          <a:p>
            <a:pPr lvl="1"/>
            <a:r>
              <a:rPr lang="en-US" altLang="ko-KR" dirty="0" smtClean="0"/>
              <a:t>Consideration for the pixel’s direction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Contribution</a:t>
            </a:r>
          </a:p>
          <a:p>
            <a:pPr lvl="1"/>
            <a:r>
              <a:rPr lang="en-US" altLang="ko-KR" dirty="0" smtClean="0"/>
              <a:t>Improvement for Chan’s method using the inverted pattern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Introduction of </a:t>
            </a:r>
            <a:r>
              <a:rPr lang="en-US" altLang="ko-KR" dirty="0" err="1" smtClean="0"/>
              <a:t>Steganography</a:t>
            </a:r>
            <a:endParaRPr lang="en-US" altLang="ko-KR" dirty="0" smtClean="0"/>
          </a:p>
          <a:p>
            <a:r>
              <a:rPr lang="en-US" altLang="ko-KR" dirty="0" smtClean="0"/>
              <a:t>2. Previous Works</a:t>
            </a:r>
          </a:p>
          <a:p>
            <a:r>
              <a:rPr lang="en-US" altLang="ko-KR" dirty="0" smtClean="0"/>
              <a:t>3. Motivation</a:t>
            </a:r>
          </a:p>
          <a:p>
            <a:r>
              <a:rPr lang="en-US" altLang="ko-KR" dirty="0" smtClean="0"/>
              <a:t>4. Proposed Algorithm</a:t>
            </a:r>
          </a:p>
          <a:p>
            <a:pPr lvl="1"/>
            <a:r>
              <a:rPr lang="en-US" altLang="ko-KR" dirty="0" smtClean="0"/>
              <a:t>Consideration for directions</a:t>
            </a:r>
          </a:p>
          <a:p>
            <a:pPr lvl="1"/>
            <a:r>
              <a:rPr lang="en-US" altLang="ko-KR" dirty="0" smtClean="0"/>
              <a:t>Application of Inverted Patterns</a:t>
            </a:r>
          </a:p>
          <a:p>
            <a:r>
              <a:rPr lang="en-US" altLang="ko-KR" dirty="0" smtClean="0"/>
              <a:t>5. Experimental Results</a:t>
            </a:r>
          </a:p>
          <a:p>
            <a:r>
              <a:rPr lang="en-US" altLang="ko-KR" dirty="0" smtClean="0"/>
              <a:t>6. Conclusion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Q&amp;A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20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53288" y="2643182"/>
            <a:ext cx="69477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</a:t>
            </a:r>
            <a:r>
              <a:rPr lang="en-US" altLang="ko-KR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You</a:t>
            </a:r>
          </a:p>
          <a:p>
            <a:pPr algn="ctr"/>
            <a:r>
              <a:rPr lang="en-US" altLang="ko-KR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Any question?</a:t>
            </a:r>
            <a:endParaRPr lang="ko-KR" altLang="en-US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Introduction of </a:t>
            </a:r>
            <a:r>
              <a:rPr lang="en-US" altLang="ko-KR" dirty="0" err="1" smtClean="0"/>
              <a:t>Steganography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2. Previous Works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3. Motivation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4. Proposed Algorithm</a:t>
            </a:r>
          </a:p>
          <a:p>
            <a:pPr lvl="1"/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Consideration for directions</a:t>
            </a:r>
          </a:p>
          <a:p>
            <a:pPr lvl="1"/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Application of Inverted Patterns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5. Experimental Results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6. Conclusion</a:t>
            </a:r>
            <a:endParaRPr lang="ko-KR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literary </a:t>
            </a:r>
            <a:r>
              <a:rPr lang="en-US" altLang="ko-KR" dirty="0" smtClean="0"/>
              <a:t>history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BC. 5 by a Greece's historian, Herodotus.</a:t>
            </a:r>
          </a:p>
          <a:p>
            <a:endParaRPr lang="ko-KR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414338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2071678"/>
            <a:ext cx="541337" cy="885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43042" y="4763168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latin typeface="Garamond" pitchFamily="18" charset="0"/>
              </a:rPr>
              <a:t>Histiaeus</a:t>
            </a:r>
            <a:r>
              <a:rPr lang="en-US" altLang="ko-KR" sz="1400" dirty="0" smtClean="0">
                <a:latin typeface="Garamond" pitchFamily="18" charset="0"/>
              </a:rPr>
              <a:t> 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Tyrant(Lord) of Miletus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2977218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latin typeface="Garamond" pitchFamily="18" charset="0"/>
              </a:rPr>
              <a:t>Darious</a:t>
            </a:r>
            <a:endParaRPr lang="en-US" altLang="ko-KR" sz="1400" dirty="0" smtClean="0">
              <a:latin typeface="Garamond" pitchFamily="18" charset="0"/>
            </a:endParaRP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King of Persia</a:t>
            </a:r>
            <a:endParaRPr lang="ko-KR" altLang="en-US" sz="1400" dirty="0">
              <a:latin typeface="Garamond" pitchFamily="18" charset="0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 rot="10800000" flipV="1">
            <a:off x="3000364" y="2714620"/>
            <a:ext cx="1000132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68336" y="4214818"/>
            <a:ext cx="60722" cy="8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직선 화살표 연결선 14"/>
          <p:cNvCxnSpPr/>
          <p:nvPr/>
        </p:nvCxnSpPr>
        <p:spPr>
          <a:xfrm rot="10800000">
            <a:off x="3929058" y="428625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29124" y="414338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Tattoo </a:t>
            </a:r>
            <a:endParaRPr lang="ko-KR" altLang="en-US" sz="1400" dirty="0">
              <a:latin typeface="Garamond" pitchFamily="18" charset="0"/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69457">
            <a:off x="3671732" y="4114306"/>
            <a:ext cx="428628" cy="22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9322" y="3786190"/>
            <a:ext cx="885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0298" y="3714752"/>
            <a:ext cx="7143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5786446" y="4835735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latin typeface="Garamond" pitchFamily="18" charset="0"/>
              </a:rPr>
              <a:t>Aristagoras</a:t>
            </a:r>
            <a:endParaRPr lang="en-US" altLang="ko-KR" sz="1400" dirty="0" smtClean="0">
              <a:latin typeface="Garamond" pitchFamily="18" charset="0"/>
            </a:endParaRPr>
          </a:p>
        </p:txBody>
      </p:sp>
      <p:sp>
        <p:nvSpPr>
          <p:cNvPr id="21" name="슬라이드 번호 개체 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Steganography</a:t>
            </a:r>
            <a:r>
              <a:rPr lang="en-US" altLang="ko-KR" dirty="0" smtClean="0"/>
              <a:t> for Digital Images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Based on Digital Images</a:t>
            </a:r>
          </a:p>
          <a:p>
            <a:pPr lvl="1"/>
            <a:r>
              <a:rPr lang="en-US" altLang="ko-KR" dirty="0" smtClean="0"/>
              <a:t>Raw(Gradient) Images (BMP, TIFF)</a:t>
            </a:r>
          </a:p>
          <a:p>
            <a:pPr lvl="1"/>
            <a:r>
              <a:rPr lang="en-US" altLang="ko-KR" dirty="0" smtClean="0"/>
              <a:t>Index Images (BMP, GIF, PNG)</a:t>
            </a:r>
          </a:p>
          <a:p>
            <a:pPr lvl="1"/>
            <a:r>
              <a:rPr lang="en-US" altLang="ko-KR" dirty="0" smtClean="0"/>
              <a:t>Compressed Images (JPEG)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Two main issues for </a:t>
            </a:r>
            <a:r>
              <a:rPr lang="en-US" altLang="ko-KR" dirty="0" err="1" smtClean="0"/>
              <a:t>Steganography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Distortion</a:t>
            </a:r>
          </a:p>
          <a:p>
            <a:pPr lvl="1"/>
            <a:r>
              <a:rPr lang="en-US" altLang="ko-KR" dirty="0" smtClean="0"/>
              <a:t>Capacity</a:t>
            </a:r>
            <a:endParaRPr lang="ko-KR" altLang="en-US" dirty="0"/>
          </a:p>
        </p:txBody>
      </p:sp>
      <p:sp>
        <p:nvSpPr>
          <p:cNvPr id="17" name="슬라이드 번호 개체 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1. Introduction of </a:t>
            </a:r>
            <a:r>
              <a:rPr lang="en-US" altLang="ko-KR" dirty="0" err="1" smtClean="0">
                <a:solidFill>
                  <a:schemeClr val="bg1">
                    <a:lumMod val="85000"/>
                  </a:schemeClr>
                </a:solidFill>
              </a:rPr>
              <a:t>Steganography</a:t>
            </a:r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/>
              <a:t>2. Previous Works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3. Motivation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4. Proposed Algorithm</a:t>
            </a:r>
          </a:p>
          <a:p>
            <a:pPr lvl="1"/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Consideration for directions</a:t>
            </a:r>
          </a:p>
          <a:p>
            <a:pPr lvl="1"/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Application of Inverted Patterns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5. Experimental Results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6. Conclusion</a:t>
            </a:r>
            <a:endParaRPr lang="ko-KR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LSB Matching Methods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2857519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Title: “LSB </a:t>
            </a:r>
            <a:r>
              <a:rPr lang="en-US" altLang="ko-KR" dirty="0"/>
              <a:t>Matching </a:t>
            </a:r>
            <a:r>
              <a:rPr lang="en-US" altLang="ko-KR" dirty="0" smtClean="0"/>
              <a:t>Revisited”</a:t>
            </a:r>
          </a:p>
          <a:p>
            <a:pPr lvl="1"/>
            <a:r>
              <a:rPr lang="en-US" altLang="ko-KR" dirty="0" err="1"/>
              <a:t>Jarno</a:t>
            </a:r>
            <a:r>
              <a:rPr lang="en-US" altLang="ko-KR" dirty="0"/>
              <a:t> </a:t>
            </a:r>
            <a:r>
              <a:rPr lang="en-US" altLang="ko-KR" dirty="0" err="1" smtClean="0"/>
              <a:t>Mielikainen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(Lappeenranta </a:t>
            </a:r>
            <a:r>
              <a:rPr lang="en-US" altLang="ko-KR" dirty="0"/>
              <a:t>University of Technology, </a:t>
            </a:r>
            <a:r>
              <a:rPr lang="en-US" altLang="ko-KR" dirty="0" smtClean="0"/>
              <a:t>Finland)</a:t>
            </a:r>
          </a:p>
          <a:p>
            <a:pPr lvl="1"/>
            <a:r>
              <a:rPr lang="en-US" altLang="ko-KR" dirty="0"/>
              <a:t>IEEE Signal Processing Letters, 2006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 Difference between Replacing and Matching for LSB</a:t>
            </a:r>
          </a:p>
          <a:p>
            <a:pPr lvl="1"/>
            <a:r>
              <a:rPr lang="en-US" altLang="ko-KR" dirty="0" smtClean="0"/>
              <a:t>At most one of two pixels is changed even if the LSBs and secret bits are totally different.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454885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Pixel1 : 00000001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Pixel 2: 00000001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454885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Bit 1: 0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Bit 2: 0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4263102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Cover Pixels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4263102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Secret Bits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454885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Pixel1 : 00000000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Pixel 2: 00000000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7554" y="426310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Modified Pixels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08" y="3977350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Garamond" pitchFamily="18" charset="0"/>
              </a:rPr>
              <a:t>Replacing</a:t>
            </a:r>
            <a:endParaRPr lang="ko-KR" altLang="en-US" sz="1400" b="1" dirty="0"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583473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Pixel1 : 00000001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Pixel 2: 00000001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14546" y="5834738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Bit 1: 0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Bit 2: 0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786" y="5548986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Cover Pixels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14546" y="5548986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Secret Bits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6116" y="583473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Pixel1 : 00000010</a:t>
            </a:r>
          </a:p>
          <a:p>
            <a:pPr algn="ctr"/>
            <a:r>
              <a:rPr lang="en-US" altLang="ko-KR" sz="1400" dirty="0" smtClean="0">
                <a:latin typeface="Garamond" pitchFamily="18" charset="0"/>
              </a:rPr>
              <a:t>Pixel 2: 00000001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7554" y="554898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Garamond" pitchFamily="18" charset="0"/>
              </a:rPr>
              <a:t>Modified Pixels</a:t>
            </a:r>
            <a:endParaRPr lang="ko-KR" altLang="en-US" sz="1400" dirty="0">
              <a:latin typeface="Garamon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3108" y="5263234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Garamond" pitchFamily="18" charset="0"/>
              </a:rPr>
              <a:t>Matching</a:t>
            </a:r>
            <a:endParaRPr lang="ko-KR" altLang="en-US" sz="1400" b="1" dirty="0">
              <a:latin typeface="Garamond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071942"/>
            <a:ext cx="2183333" cy="220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직사각형 18"/>
          <p:cNvSpPr/>
          <p:nvPr/>
        </p:nvSpPr>
        <p:spPr>
          <a:xfrm>
            <a:off x="7143768" y="4071942"/>
            <a:ext cx="714380" cy="2286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화살표 연결선 20"/>
          <p:cNvCxnSpPr>
            <a:endCxn id="19" idx="0"/>
          </p:cNvCxnSpPr>
          <p:nvPr/>
        </p:nvCxnSpPr>
        <p:spPr>
          <a:xfrm>
            <a:off x="6786578" y="3857628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슬라이드 번호 개체 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LSB Matching Methods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2428891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/>
              <a:t>Title: “On Using LSB Matching Function for Data Hiding in </a:t>
            </a:r>
            <a:r>
              <a:rPr lang="en-US" altLang="ko-KR" dirty="0" smtClean="0"/>
              <a:t>Pixels”</a:t>
            </a:r>
            <a:endParaRPr lang="en-US" altLang="ko-KR" dirty="0"/>
          </a:p>
          <a:p>
            <a:pPr lvl="1"/>
            <a:r>
              <a:rPr lang="en-US" altLang="ko-KR" dirty="0"/>
              <a:t>Chi-</a:t>
            </a:r>
            <a:r>
              <a:rPr lang="en-US" altLang="ko-KR" dirty="0" err="1"/>
              <a:t>Shiang</a:t>
            </a:r>
            <a:r>
              <a:rPr lang="en-US" altLang="ko-KR" dirty="0"/>
              <a:t> </a:t>
            </a:r>
            <a:r>
              <a:rPr lang="en-US" altLang="ko-KR" dirty="0" smtClean="0"/>
              <a:t>Chan</a:t>
            </a:r>
          </a:p>
          <a:p>
            <a:pPr lvl="2"/>
            <a:r>
              <a:rPr lang="en-US" altLang="ko-KR" dirty="0" smtClean="0"/>
              <a:t>(Asia University, Taiwan)</a:t>
            </a:r>
          </a:p>
          <a:p>
            <a:pPr lvl="1"/>
            <a:r>
              <a:rPr lang="en-US" altLang="ko-KR" dirty="0"/>
              <a:t>Fundamental </a:t>
            </a:r>
            <a:r>
              <a:rPr lang="en-US" altLang="ko-KR" dirty="0" err="1"/>
              <a:t>Informaticae</a:t>
            </a:r>
            <a:r>
              <a:rPr lang="en-US" altLang="ko-KR" dirty="0"/>
              <a:t> 96, </a:t>
            </a:r>
            <a:r>
              <a:rPr lang="en-US" altLang="ko-KR" dirty="0" smtClean="0"/>
              <a:t>2009</a:t>
            </a:r>
          </a:p>
          <a:p>
            <a:endParaRPr lang="en-US" altLang="ko-KR" dirty="0"/>
          </a:p>
          <a:p>
            <a:r>
              <a:rPr lang="en-US" altLang="ko-KR" dirty="0" smtClean="0"/>
              <a:t>Enhanced Version </a:t>
            </a:r>
            <a:r>
              <a:rPr lang="en-US" altLang="ko-KR" dirty="0"/>
              <a:t>of </a:t>
            </a:r>
            <a:r>
              <a:rPr lang="en-US" altLang="ko-KR" dirty="0" err="1" smtClean="0"/>
              <a:t>Mielikainen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No Pair</a:t>
            </a:r>
          </a:p>
          <a:p>
            <a:pPr lvl="1"/>
            <a:r>
              <a:rPr lang="en-US" altLang="ko-KR" dirty="0" smtClean="0"/>
              <a:t>Reduced the number of modified pixels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357562"/>
            <a:ext cx="2500330" cy="36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929066"/>
            <a:ext cx="3021962" cy="2615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0994" y="3923315"/>
            <a:ext cx="3113816" cy="264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1. Introduction of </a:t>
            </a:r>
            <a:r>
              <a:rPr lang="en-US" altLang="ko-KR" dirty="0" err="1" smtClean="0">
                <a:solidFill>
                  <a:schemeClr val="bg1">
                    <a:lumMod val="85000"/>
                  </a:schemeClr>
                </a:solidFill>
              </a:rPr>
              <a:t>Steganography</a:t>
            </a:r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2. Previous Works</a:t>
            </a:r>
          </a:p>
          <a:p>
            <a:r>
              <a:rPr lang="en-US" altLang="ko-KR" dirty="0" smtClean="0"/>
              <a:t>3. Motivation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4. Proposed Algorithm</a:t>
            </a:r>
          </a:p>
          <a:p>
            <a:pPr lvl="1"/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Consideration for directions</a:t>
            </a:r>
          </a:p>
          <a:p>
            <a:pPr lvl="1"/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Application of Inverted Patterns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5. Experimental Results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6. Conclusion</a:t>
            </a:r>
            <a:endParaRPr lang="ko-KR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98A1-310B-4035-B397-FD537CFA9524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5610</TotalTime>
  <Words>1041</Words>
  <Application>Microsoft Office PowerPoint</Application>
  <PresentationFormat>화면 슬라이드 쇼(4:3)</PresentationFormat>
  <Paragraphs>398</Paragraphs>
  <Slides>20</Slides>
  <Notes>19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2" baseType="lpstr">
      <vt:lpstr>Office 테마</vt:lpstr>
      <vt:lpstr>Image</vt:lpstr>
      <vt:lpstr>The optimal method for data hiding based on LSB Matching using inverted pattern</vt:lpstr>
      <vt:lpstr>Contents</vt:lpstr>
      <vt:lpstr>Contents</vt:lpstr>
      <vt:lpstr>The literary history</vt:lpstr>
      <vt:lpstr>Steganography for Digital Images</vt:lpstr>
      <vt:lpstr>Contents</vt:lpstr>
      <vt:lpstr>LSB Matching Methods (1/2)</vt:lpstr>
      <vt:lpstr>LSB Matching Methods (2/2)</vt:lpstr>
      <vt:lpstr>Contents</vt:lpstr>
      <vt:lpstr>Motivation</vt:lpstr>
      <vt:lpstr>Contents</vt:lpstr>
      <vt:lpstr>Consideration for directions</vt:lpstr>
      <vt:lpstr>Application of Inverted Patterns (1/2)</vt:lpstr>
      <vt:lpstr>Application of Inverted Patterns (2/2)</vt:lpstr>
      <vt:lpstr>Contents</vt:lpstr>
      <vt:lpstr>Environment</vt:lpstr>
      <vt:lpstr>Experimental Results</vt:lpstr>
      <vt:lpstr>Contents</vt:lpstr>
      <vt:lpstr>Conclusion</vt:lpstr>
      <vt:lpstr>Q&amp;A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Semin_1st</dc:creator>
  <cp:lastModifiedBy>Semin_1st</cp:lastModifiedBy>
  <cp:revision>592</cp:revision>
  <dcterms:created xsi:type="dcterms:W3CDTF">2010-04-28T02:39:10Z</dcterms:created>
  <dcterms:modified xsi:type="dcterms:W3CDTF">2010-05-10T16:09:38Z</dcterms:modified>
</cp:coreProperties>
</file>