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64" r:id="rId3"/>
    <p:sldId id="277" r:id="rId4"/>
    <p:sldId id="278" r:id="rId5"/>
    <p:sldId id="286" r:id="rId6"/>
    <p:sldId id="272" r:id="rId7"/>
    <p:sldId id="273" r:id="rId8"/>
    <p:sldId id="284" r:id="rId9"/>
    <p:sldId id="288" r:id="rId10"/>
    <p:sldId id="281" r:id="rId11"/>
    <p:sldId id="291" r:id="rId12"/>
    <p:sldId id="290" r:id="rId13"/>
    <p:sldId id="283" r:id="rId14"/>
    <p:sldId id="274" r:id="rId15"/>
    <p:sldId id="276" r:id="rId16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1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54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9BAC9-EFB8-4EE8-91E7-E98AA8905791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DA3C2-DA8F-4CC9-8A03-9DBA8741D0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DA3C2-DA8F-4CC9-8A03-9DBA8741D0E5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175" y="2936879"/>
            <a:ext cx="9147175" cy="1063625"/>
            <a:chOff x="-2" y="1536"/>
            <a:chExt cx="5762" cy="67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429396"/>
            <a:ext cx="1905000" cy="27620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121F10-E4C4-4590-891D-BA55137A68A0}" type="datetime1">
              <a:rPr lang="ko-KR" altLang="en-US" smtClean="0"/>
              <a:pPr/>
              <a:t>2010-05-11</a:t>
            </a:fld>
            <a:endParaRPr lang="ko-KR" altLang="en-US" dirty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429396"/>
            <a:ext cx="2895600" cy="27620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29396"/>
            <a:ext cx="1905000" cy="27620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32" name="그림 31" descr="KAIST_뒷배경 투명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0034" y="6286520"/>
            <a:ext cx="642942" cy="178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BF25DA-E5D3-42D4-B020-DF19A5A8FDE9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15E0F4-A9A3-4BD8-BC1F-B9CFB9850976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73163" y="285728"/>
            <a:ext cx="7772400" cy="785818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73163" y="1285860"/>
            <a:ext cx="7772400" cy="5000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 sz="1800"/>
            </a:lvl1pPr>
            <a:lvl2pPr>
              <a:lnSpc>
                <a:spcPct val="100000"/>
              </a:lnSpc>
              <a:buFont typeface="Wingdings" pitchFamily="2" charset="2"/>
              <a:buChar char="§"/>
              <a:defRPr sz="16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173163" y="6429396"/>
            <a:ext cx="1905000" cy="293666"/>
          </a:xfrm>
        </p:spPr>
        <p:txBody>
          <a:bodyPr/>
          <a:lstStyle>
            <a:lvl1pPr>
              <a:defRPr/>
            </a:lvl1pPr>
          </a:lstStyle>
          <a:p>
            <a:fld id="{5DC9AA32-A459-4B9E-A4D3-9310ECE56B09}" type="datetime1">
              <a:rPr lang="ko-KR" altLang="en-US" smtClean="0"/>
              <a:pPr/>
              <a:t>2010-05-11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581400" y="6429396"/>
            <a:ext cx="2895600" cy="276204"/>
          </a:xfrm>
        </p:spPr>
        <p:txBody>
          <a:bodyPr/>
          <a:lstStyle>
            <a:lvl1pPr>
              <a:defRPr/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10400" y="6429396"/>
            <a:ext cx="1905000" cy="276204"/>
          </a:xfrm>
        </p:spPr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그림 6" descr="KAIST_뒷배경 투명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05449" y="6500834"/>
            <a:ext cx="642942" cy="178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9E77FD-6E66-45C6-9E59-AEB75A7DD033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CE9FF-45C0-456C-A8B2-6F778C383173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FB11C-C06D-4DAB-B6E5-FB6767F261F3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D8F3B-223D-4E7A-BDDF-0FD0987ECA71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EE6FBA-4115-434F-92D1-7457D5E0AB21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550744-8427-45F3-B5D1-8133F0FA351E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B88E67-3FFD-408C-97AD-5DE86DC39A7C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  <a:ea typeface="굴림" charset="-127"/>
              </a:defRPr>
            </a:lvl1pPr>
          </a:lstStyle>
          <a:p>
            <a:fld id="{AFB8FD17-0D4B-456D-9F00-AD7BFECD517A}" type="datetime1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  <a:ea typeface="굴림" charset="-127"/>
              </a:defRPr>
            </a:lvl1pPr>
          </a:lstStyle>
          <a:p>
            <a:endParaRPr lang="ko-KR" alt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  <a:ea typeface="굴림" charset="-127"/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30287" y="1285860"/>
            <a:ext cx="7113613" cy="1357322"/>
          </a:xfrm>
        </p:spPr>
        <p:txBody>
          <a:bodyPr/>
          <a:lstStyle/>
          <a:p>
            <a:pPr algn="ctr"/>
            <a:r>
              <a:rPr lang="en-US" altLang="ko-KR" sz="4000" b="1" dirty="0" smtClean="0"/>
              <a:t>Privacy-Preserving</a:t>
            </a:r>
            <a:br>
              <a:rPr lang="en-US" altLang="ko-KR" sz="4000" b="1" dirty="0" smtClean="0"/>
            </a:br>
            <a:r>
              <a:rPr lang="en-US" altLang="ko-KR" sz="4000" b="1" dirty="0" err="1" smtClean="0"/>
              <a:t>Bayes</a:t>
            </a:r>
            <a:r>
              <a:rPr lang="en-US" altLang="ko-KR" sz="4000" b="1" dirty="0" smtClean="0"/>
              <a:t>-Adaptive MDPs</a:t>
            </a:r>
            <a:endParaRPr lang="ko-KR" altLang="en-US" sz="40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85910" y="4500570"/>
            <a:ext cx="6400800" cy="1428760"/>
          </a:xfrm>
        </p:spPr>
        <p:txBody>
          <a:bodyPr/>
          <a:lstStyle/>
          <a:p>
            <a:pPr algn="r"/>
            <a:r>
              <a:rPr lang="en-US" altLang="ko-KR" sz="2000" i="1" dirty="0" smtClean="0"/>
              <a:t>CS548 Term Project</a:t>
            </a:r>
          </a:p>
          <a:p>
            <a:pPr algn="r"/>
            <a:r>
              <a:rPr lang="en-US" altLang="ko-KR" sz="2000" i="1" dirty="0" smtClean="0"/>
              <a:t>Kanghoon Lee, AIPR Lab., KAIST</a:t>
            </a:r>
          </a:p>
          <a:p>
            <a:pPr algn="r"/>
            <a:r>
              <a:rPr lang="en-US" altLang="ko-KR" sz="2000" i="1" dirty="0" smtClean="0"/>
              <a:t>2010.05.11.</a:t>
            </a:r>
            <a:endParaRPr lang="ko-KR" altLang="en-US" sz="2000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03650" y="285728"/>
            <a:ext cx="84597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600" b="1" dirty="0" smtClean="0">
                <a:solidFill>
                  <a:schemeClr val="tx1">
                    <a:tint val="75000"/>
                  </a:schemeClr>
                </a:solidFill>
              </a:rPr>
              <a:t>CS548 Advanced Information Security                                                           Spring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My Approach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Privacy-Preserving BAMDPs  </a:t>
            </a:r>
            <a:r>
              <a:rPr lang="en-US" altLang="ko-KR" sz="2000" dirty="0" smtClean="0"/>
              <a:t>(PP-BAMDPs)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73162" y="1285860"/>
            <a:ext cx="7970837" cy="5000660"/>
          </a:xfrm>
        </p:spPr>
        <p:txBody>
          <a:bodyPr/>
          <a:lstStyle/>
          <a:p>
            <a:r>
              <a:rPr lang="en-US" altLang="ko-KR" dirty="0" err="1" smtClean="0"/>
              <a:t>Bayes</a:t>
            </a:r>
            <a:r>
              <a:rPr lang="en-US" altLang="ko-KR" dirty="0" smtClean="0"/>
              <a:t>-Adaptive MDP with parameterized function </a:t>
            </a:r>
            <a:r>
              <a:rPr lang="en-US" altLang="ko-KR" dirty="0" err="1" smtClean="0"/>
              <a:t>approximators</a:t>
            </a:r>
            <a:r>
              <a:rPr lang="en-US" altLang="ko-KR" dirty="0" smtClean="0"/>
              <a:t> [4]</a:t>
            </a:r>
          </a:p>
          <a:p>
            <a:pPr lvl="1"/>
            <a:r>
              <a:rPr lang="en-US" altLang="ko-KR" dirty="0" smtClean="0"/>
              <a:t>Policy parameterization :</a:t>
            </a:r>
          </a:p>
          <a:p>
            <a:pPr lvl="1"/>
            <a:r>
              <a:rPr lang="en-US" altLang="ko-KR" dirty="0" smtClean="0"/>
              <a:t>Value function parameterization :</a:t>
            </a:r>
          </a:p>
          <a:p>
            <a:r>
              <a:rPr lang="en-US" altLang="ko-KR" dirty="0" smtClean="0"/>
              <a:t>BAMDP find optimal parameter </a:t>
            </a:r>
            <a:r>
              <a:rPr lang="el-GR" altLang="ko-KR" i="1" dirty="0" smtClean="0"/>
              <a:t>η</a:t>
            </a:r>
            <a:r>
              <a:rPr lang="en-US" altLang="ko-KR" i="1" dirty="0" smtClean="0"/>
              <a:t>, </a:t>
            </a:r>
            <a:r>
              <a:rPr lang="el-GR" altLang="ko-KR" i="1" dirty="0" smtClean="0"/>
              <a:t>θ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from sample trajectories</a:t>
            </a:r>
          </a:p>
          <a:p>
            <a:r>
              <a:rPr lang="en-US" altLang="ko-KR" dirty="0" smtClean="0"/>
              <a:t>Problem setting</a:t>
            </a:r>
          </a:p>
          <a:p>
            <a:pPr lvl="1"/>
            <a:r>
              <a:rPr lang="en-US" altLang="ko-KR" dirty="0" smtClean="0"/>
              <a:t>Two agents A, B</a:t>
            </a:r>
          </a:p>
          <a:p>
            <a:pPr lvl="1"/>
            <a:r>
              <a:rPr lang="en-US" altLang="ko-KR" dirty="0" smtClean="0"/>
              <a:t>Each agent acts independently  (in the unknown transition prob. environment)</a:t>
            </a:r>
          </a:p>
          <a:p>
            <a:pPr lvl="1"/>
            <a:r>
              <a:rPr lang="en-US" altLang="ko-KR" dirty="0" smtClean="0"/>
              <a:t>Two agents want to update </a:t>
            </a:r>
            <a:r>
              <a:rPr lang="en-US" altLang="ko-KR" b="1" i="1" dirty="0" smtClean="0"/>
              <a:t>private </a:t>
            </a:r>
            <a:r>
              <a:rPr lang="en-US" altLang="ko-KR" b="1" i="1" dirty="0" smtClean="0"/>
              <a:t>same policy parameter </a:t>
            </a:r>
            <a:r>
              <a:rPr lang="el-GR" altLang="ko-KR" b="1" i="1" dirty="0" smtClean="0"/>
              <a:t>η</a:t>
            </a:r>
            <a:r>
              <a:rPr lang="en-US" altLang="ko-KR" b="1" i="1" dirty="0" smtClean="0"/>
              <a:t>, </a:t>
            </a:r>
            <a:r>
              <a:rPr lang="el-GR" altLang="ko-KR" b="1" i="1" dirty="0" smtClean="0"/>
              <a:t>θ</a:t>
            </a:r>
            <a:endParaRPr lang="en-US" altLang="ko-KR" b="1" i="1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634085"/>
            <a:ext cx="2176468" cy="29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973345"/>
            <a:ext cx="2133605" cy="23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4062322"/>
            <a:ext cx="3500462" cy="208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158994" y="1670761"/>
          <a:ext cx="4357718" cy="4472884"/>
        </p:xfrm>
        <a:graphic>
          <a:graphicData uri="http://schemas.openxmlformats.org/drawingml/2006/table">
            <a:tbl>
              <a:tblPr firstRow="1" bandRow="1">
                <a:effectLst/>
                <a:tableStyleId>{69C7853C-536D-4A76-A0AE-DD22124D55A5}</a:tableStyleId>
              </a:tblPr>
              <a:tblGrid>
                <a:gridCol w="4357718"/>
              </a:tblGrid>
              <a:tr h="447288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124" y="3903519"/>
            <a:ext cx="4148145" cy="67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My Approach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PP-BAMDP  </a:t>
            </a:r>
            <a:r>
              <a:rPr lang="en-US" altLang="ko-KR" dirty="0" smtClean="0"/>
              <a:t>Algorithm  </a:t>
            </a:r>
            <a:r>
              <a:rPr lang="en-US" altLang="ko-KR" sz="2000" dirty="0" smtClean="0"/>
              <a:t>(1)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73163" y="1285860"/>
            <a:ext cx="5470539" cy="5000660"/>
          </a:xfrm>
        </p:spPr>
        <p:txBody>
          <a:bodyPr/>
          <a:lstStyle/>
          <a:p>
            <a:pPr>
              <a:buNone/>
            </a:pPr>
            <a:r>
              <a:rPr lang="en-US" altLang="ko-KR" b="1" i="1" dirty="0" smtClean="0"/>
              <a:t>* Original Actor-Critic Algorithm</a:t>
            </a:r>
            <a:endParaRPr lang="en-US" altLang="ko-KR" sz="100" b="1" i="1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For each </a:t>
            </a:r>
            <a:r>
              <a:rPr lang="en-US" altLang="ko-KR" dirty="0" err="1" smtClean="0"/>
              <a:t>hyperstate</a:t>
            </a:r>
            <a:r>
              <a:rPr lang="en-US" altLang="ko-KR" dirty="0" smtClean="0"/>
              <a:t> trajectory,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1. Generate action a from</a:t>
            </a:r>
          </a:p>
          <a:p>
            <a:pPr>
              <a:spcBef>
                <a:spcPts val="600"/>
              </a:spcBef>
              <a:buNone/>
            </a:pPr>
            <a:endParaRPr lang="en-US" altLang="ko-KR" dirty="0" smtClean="0"/>
          </a:p>
          <a:p>
            <a:pPr>
              <a:spcBef>
                <a:spcPts val="600"/>
              </a:spcBef>
              <a:buNone/>
            </a:pPr>
            <a:endParaRPr lang="en-US" altLang="ko-KR" sz="1200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2. Observe </a:t>
            </a:r>
            <a:r>
              <a:rPr lang="en-US" altLang="ko-KR" dirty="0" err="1" smtClean="0"/>
              <a:t>hyperstate</a:t>
            </a:r>
            <a:endParaRPr lang="en-US" altLang="ko-KR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 and reward  r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3. Update value </a:t>
            </a:r>
            <a:r>
              <a:rPr lang="en-US" altLang="ko-KR" dirty="0" err="1" smtClean="0"/>
              <a:t>ftn</a:t>
            </a:r>
            <a:r>
              <a:rPr lang="en-US" altLang="ko-KR" dirty="0" smtClean="0"/>
              <a:t>. </a:t>
            </a:r>
            <a:r>
              <a:rPr lang="en-US" altLang="ko-KR" dirty="0" err="1" smtClean="0"/>
              <a:t>Param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spcBef>
                <a:spcPts val="600"/>
              </a:spcBef>
              <a:buNone/>
            </a:pPr>
            <a:endParaRPr lang="en-US" altLang="ko-KR" sz="2800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4. Update policy </a:t>
            </a:r>
            <a:r>
              <a:rPr lang="en-US" altLang="ko-KR" dirty="0" err="1" smtClean="0"/>
              <a:t>param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9707" y="2291323"/>
            <a:ext cx="2500330" cy="68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58013" y="3002535"/>
            <a:ext cx="1485904" cy="30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5979" y="4772467"/>
            <a:ext cx="4219583" cy="130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158994" y="1670761"/>
          <a:ext cx="4984642" cy="4758635"/>
        </p:xfrm>
        <a:graphic>
          <a:graphicData uri="http://schemas.openxmlformats.org/drawingml/2006/table">
            <a:tbl>
              <a:tblPr firstRow="1" bandRow="1">
                <a:effectLst/>
                <a:tableStyleId>{69C7853C-536D-4A76-A0AE-DD22124D55A5}</a:tableStyleId>
              </a:tblPr>
              <a:tblGrid>
                <a:gridCol w="4984642"/>
              </a:tblGrid>
              <a:tr h="475863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5725" y="4280671"/>
            <a:ext cx="4357718" cy="62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My Approach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PP-BAMDP  </a:t>
            </a:r>
            <a:r>
              <a:rPr lang="en-US" altLang="ko-KR" dirty="0" smtClean="0"/>
              <a:t>Algorithm  </a:t>
            </a:r>
            <a:r>
              <a:rPr lang="en-US" altLang="ko-KR" sz="2000" dirty="0" smtClean="0"/>
              <a:t>(2)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73163" y="1285860"/>
            <a:ext cx="4970473" cy="5000660"/>
          </a:xfrm>
        </p:spPr>
        <p:txBody>
          <a:bodyPr/>
          <a:lstStyle/>
          <a:p>
            <a:pPr>
              <a:buNone/>
            </a:pPr>
            <a:r>
              <a:rPr lang="en-US" altLang="ko-KR" b="1" i="1" dirty="0" smtClean="0"/>
              <a:t>* </a:t>
            </a:r>
            <a:r>
              <a:rPr lang="en-US" altLang="ko-KR" b="1" i="1" dirty="0" smtClean="0"/>
              <a:t>Privacy-Preserving </a:t>
            </a:r>
            <a:r>
              <a:rPr lang="en-US" altLang="ko-KR" b="1" i="1" dirty="0" smtClean="0"/>
              <a:t>Actor-Critic Algorithm</a:t>
            </a:r>
            <a:endParaRPr lang="en-US" altLang="ko-KR" sz="100" b="1" i="1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For each </a:t>
            </a:r>
            <a:r>
              <a:rPr lang="en-US" altLang="ko-KR" dirty="0" err="1" smtClean="0"/>
              <a:t>hyperstate</a:t>
            </a:r>
            <a:r>
              <a:rPr lang="en-US" altLang="ko-KR" dirty="0" smtClean="0"/>
              <a:t> trajectory,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1. Generate action a from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sz="1200" dirty="0" smtClean="0"/>
              <a:t>    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                                             or   random action</a:t>
            </a:r>
            <a:endParaRPr lang="en-US" altLang="ko-KR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  (if agent has </a:t>
            </a:r>
            <a:r>
              <a:rPr lang="en-US" altLang="ko-KR" dirty="0" err="1" smtClean="0"/>
              <a:t>decryp</a:t>
            </a:r>
            <a:r>
              <a:rPr lang="en-US" altLang="ko-KR" dirty="0" smtClean="0"/>
              <a:t>. </a:t>
            </a:r>
            <a:r>
              <a:rPr lang="en-US" altLang="ko-KR" dirty="0" smtClean="0"/>
              <a:t>k</a:t>
            </a:r>
            <a:r>
              <a:rPr lang="en-US" altLang="ko-KR" dirty="0" smtClean="0"/>
              <a:t>ey)         (otherwise)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2. Observe </a:t>
            </a:r>
            <a:r>
              <a:rPr lang="en-US" altLang="ko-KR" dirty="0" err="1" smtClean="0"/>
              <a:t>hyperstate</a:t>
            </a:r>
            <a:endParaRPr lang="en-US" altLang="ko-KR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 and reward  r</a:t>
            </a:r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3. Update value </a:t>
            </a:r>
            <a:r>
              <a:rPr lang="en-US" altLang="ko-KR" dirty="0" err="1" smtClean="0"/>
              <a:t>ftn</a:t>
            </a:r>
            <a:r>
              <a:rPr lang="en-US" altLang="ko-KR" dirty="0" smtClean="0"/>
              <a:t>. </a:t>
            </a:r>
            <a:r>
              <a:rPr lang="en-US" altLang="ko-KR" dirty="0" err="1" smtClean="0"/>
              <a:t>Param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>
              <a:spcBef>
                <a:spcPts val="600"/>
              </a:spcBef>
              <a:buNone/>
            </a:pPr>
            <a:endParaRPr lang="en-US" altLang="ko-KR" sz="2800" dirty="0" smtClean="0"/>
          </a:p>
          <a:p>
            <a:pPr>
              <a:spcBef>
                <a:spcPts val="600"/>
              </a:spcBef>
              <a:buNone/>
            </a:pPr>
            <a:r>
              <a:rPr lang="en-US" altLang="ko-KR" dirty="0" smtClean="0"/>
              <a:t>4. Update policy </a:t>
            </a:r>
            <a:r>
              <a:rPr lang="en-US" altLang="ko-KR" dirty="0" err="1" smtClean="0"/>
              <a:t>param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9707" y="2291323"/>
            <a:ext cx="2500330" cy="68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58013" y="3321200"/>
            <a:ext cx="1485904" cy="30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직사각형 13"/>
          <p:cNvSpPr/>
          <p:nvPr/>
        </p:nvSpPr>
        <p:spPr bwMode="auto">
          <a:xfrm>
            <a:off x="1901084" y="4420480"/>
            <a:ext cx="357190" cy="35719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9707" y="5133340"/>
            <a:ext cx="4286280" cy="1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직사각형 15"/>
          <p:cNvSpPr/>
          <p:nvPr/>
        </p:nvSpPr>
        <p:spPr bwMode="auto">
          <a:xfrm>
            <a:off x="2228401" y="5118842"/>
            <a:ext cx="357190" cy="35719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New privacy-preserving algorithm for </a:t>
            </a:r>
            <a:r>
              <a:rPr lang="en-US" altLang="ko-KR" dirty="0" err="1" smtClean="0"/>
              <a:t>Bayes</a:t>
            </a:r>
            <a:r>
              <a:rPr lang="en-US" altLang="ko-KR" dirty="0" smtClean="0"/>
              <a:t>-adaptive MDPs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Based on each agent’s sample trajectory, learn the private parameter </a:t>
            </a:r>
            <a:r>
              <a:rPr lang="el-GR" altLang="ko-KR" i="1" dirty="0" smtClean="0"/>
              <a:t>η</a:t>
            </a:r>
            <a:r>
              <a:rPr lang="en-US" altLang="ko-KR" i="1" dirty="0" smtClean="0"/>
              <a:t>, </a:t>
            </a:r>
            <a:r>
              <a:rPr lang="el-GR" altLang="ko-KR" i="1" dirty="0" smtClean="0"/>
              <a:t>θ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using parameterized actor-critic algorithm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All parameters </a:t>
            </a:r>
            <a:r>
              <a:rPr lang="el-GR" altLang="ko-KR" i="1" dirty="0" smtClean="0"/>
              <a:t>η</a:t>
            </a:r>
            <a:r>
              <a:rPr lang="en-US" altLang="ko-KR" i="1" dirty="0" smtClean="0"/>
              <a:t>, </a:t>
            </a:r>
            <a:r>
              <a:rPr lang="el-GR" altLang="ko-KR" i="1" dirty="0" smtClean="0"/>
              <a:t>θ</a:t>
            </a:r>
            <a:r>
              <a:rPr lang="en-US" altLang="ko-KR" dirty="0" smtClean="0"/>
              <a:t> can be learned by several agents, but they never know the values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Future 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Extend to partially observable environments</a:t>
            </a:r>
          </a:p>
          <a:p>
            <a:pPr lvl="1"/>
            <a:r>
              <a:rPr lang="en-US" altLang="ko-KR" dirty="0" smtClean="0"/>
              <a:t>Partially Observable Markov Decision Processes (POMDPs) [3]</a:t>
            </a:r>
          </a:p>
          <a:p>
            <a:pPr lvl="2"/>
            <a:r>
              <a:rPr lang="en-US" altLang="ko-KR" dirty="0" err="1" smtClean="0"/>
              <a:t>Tuple</a:t>
            </a:r>
            <a:r>
              <a:rPr lang="en-US" altLang="ko-KR" dirty="0" smtClean="0"/>
              <a:t> </a:t>
            </a:r>
          </a:p>
          <a:p>
            <a:pPr lvl="2"/>
            <a:r>
              <a:rPr lang="en-US" altLang="ko-KR" b="1" i="1" dirty="0" smtClean="0"/>
              <a:t>State cannot be observed</a:t>
            </a:r>
            <a:r>
              <a:rPr lang="en-US" altLang="ko-KR" dirty="0" smtClean="0"/>
              <a:t>, instead perceives an observation</a:t>
            </a:r>
          </a:p>
          <a:p>
            <a:pPr lvl="2"/>
            <a:r>
              <a:rPr lang="en-US" altLang="ko-KR" dirty="0" smtClean="0"/>
              <a:t>Computationally intractable </a:t>
            </a:r>
            <a:r>
              <a:rPr lang="en-US" altLang="ko-KR" dirty="0" smtClean="0">
                <a:sym typeface="Wingdings" pitchFamily="2" charset="2"/>
              </a:rPr>
              <a:t> (NP-hard)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Apply to </a:t>
            </a:r>
            <a:r>
              <a:rPr lang="en-US" altLang="ko-KR" dirty="0" err="1" smtClean="0"/>
              <a:t>Bayes</a:t>
            </a:r>
            <a:r>
              <a:rPr lang="en-US" altLang="ko-KR" dirty="0" smtClean="0"/>
              <a:t>-Adaptive POMDPs [5]</a:t>
            </a:r>
          </a:p>
          <a:p>
            <a:pPr lvl="2"/>
            <a:r>
              <a:rPr lang="en-US" altLang="ko-KR" dirty="0" smtClean="0"/>
              <a:t>An optimal decision-theoretic algorithm for learning and planning in POMDPs </a:t>
            </a:r>
            <a:r>
              <a:rPr lang="en-US" altLang="ko-KR" b="1" i="1" dirty="0" smtClean="0"/>
              <a:t>under parameter uncertainty</a:t>
            </a:r>
          </a:p>
          <a:p>
            <a:pPr lvl="1"/>
            <a:r>
              <a:rPr lang="en-US" altLang="ko-KR" dirty="0" smtClean="0"/>
              <a:t>Value function &amp; policy function representation</a:t>
            </a:r>
          </a:p>
          <a:p>
            <a:pPr lvl="2"/>
            <a:r>
              <a:rPr lang="en-US" altLang="ko-KR" dirty="0" smtClean="0">
                <a:latin typeface="맑은 고딕"/>
                <a:ea typeface="맑은 고딕"/>
              </a:rPr>
              <a:t>α-vector representation</a:t>
            </a:r>
          </a:p>
          <a:p>
            <a:pPr lvl="2"/>
            <a:r>
              <a:rPr lang="en-US" altLang="ko-KR" dirty="0" smtClean="0">
                <a:latin typeface="맑은 고딕"/>
                <a:ea typeface="맑은 고딕"/>
              </a:rPr>
              <a:t>Stochastic finite state automata</a:t>
            </a:r>
          </a:p>
          <a:p>
            <a:pPr lvl="1"/>
            <a:r>
              <a:rPr lang="en-US" altLang="ko-KR" dirty="0" smtClean="0">
                <a:latin typeface="맑은 고딕"/>
                <a:ea typeface="맑은 고딕"/>
              </a:rPr>
              <a:t>Need more consideration !!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14</a:t>
            </a:fld>
            <a:endParaRPr lang="ko-KR" altLang="en-US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/>
        </p:nvGraphicFramePr>
        <p:xfrm>
          <a:off x="3008020" y="1956512"/>
          <a:ext cx="1750337" cy="271897"/>
        </p:xfrm>
        <a:graphic>
          <a:graphicData uri="http://schemas.openxmlformats.org/presentationml/2006/ole">
            <p:oleObj spid="_x0000_s1026" name="수식" r:id="rId4" imgW="13078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>
              <a:buNone/>
            </a:pPr>
            <a:r>
              <a:rPr lang="en-US" altLang="ko-KR" sz="1200" dirty="0" smtClean="0"/>
              <a:t>[1]  Sakuma, J., Kobayashi, S, and Wright, R. N., </a:t>
            </a:r>
            <a:r>
              <a:rPr lang="en-US" altLang="ko-KR" sz="1200" i="1" dirty="0" smtClean="0"/>
              <a:t>Privacy-Preserving Reinforcement Learning</a:t>
            </a:r>
            <a:r>
              <a:rPr lang="en-US" altLang="ko-KR" sz="1200" dirty="0" smtClean="0"/>
              <a:t>, Proceedings of ICML, 2008</a:t>
            </a:r>
          </a:p>
          <a:p>
            <a:pPr marL="180000">
              <a:buNone/>
            </a:pPr>
            <a:r>
              <a:rPr lang="en-US" altLang="ko-KR" sz="1200" dirty="0" smtClean="0"/>
              <a:t>[2]  Sutton, R. S., and </a:t>
            </a:r>
            <a:r>
              <a:rPr lang="en-US" altLang="ko-KR" sz="1200" dirty="0" err="1" smtClean="0"/>
              <a:t>Barto</a:t>
            </a:r>
            <a:r>
              <a:rPr lang="en-US" altLang="ko-KR" sz="1200" dirty="0" smtClean="0"/>
              <a:t>, A. G., </a:t>
            </a:r>
            <a:r>
              <a:rPr lang="en-US" altLang="ko-KR" sz="1200" i="1" dirty="0" smtClean="0"/>
              <a:t>Reinforcement Learning: An Introduction</a:t>
            </a:r>
            <a:r>
              <a:rPr lang="en-US" altLang="ko-KR" sz="1200" dirty="0" smtClean="0"/>
              <a:t>, MIT Press, 1998</a:t>
            </a:r>
          </a:p>
          <a:p>
            <a:pPr marL="180000">
              <a:buNone/>
            </a:pPr>
            <a:r>
              <a:rPr lang="en-US" altLang="ko-KR" sz="1200" dirty="0" smtClean="0"/>
              <a:t>[3]  </a:t>
            </a:r>
            <a:r>
              <a:rPr lang="en-US" altLang="ko-KR" sz="1200" dirty="0" err="1" smtClean="0"/>
              <a:t>Kaelbling</a:t>
            </a:r>
            <a:r>
              <a:rPr lang="en-US" altLang="ko-KR" sz="1200" dirty="0" smtClean="0"/>
              <a:t>, L. P., Littman, M. L., and Cassandra, A. R., </a:t>
            </a:r>
            <a:r>
              <a:rPr lang="en-US" altLang="ko-KR" sz="1200" i="1" dirty="0" smtClean="0"/>
              <a:t>Planning and acting in partially observable stochastic domains</a:t>
            </a:r>
            <a:r>
              <a:rPr lang="en-US" altLang="ko-KR" sz="1200" dirty="0" smtClean="0"/>
              <a:t>, Journal of Artificial Intelligence, 1998</a:t>
            </a:r>
          </a:p>
          <a:p>
            <a:pPr marL="180000">
              <a:buNone/>
            </a:pPr>
            <a:r>
              <a:rPr lang="en-US" altLang="ko-KR" sz="1200" dirty="0" smtClean="0"/>
              <a:t>[4]  Duff, M., </a:t>
            </a:r>
            <a:r>
              <a:rPr lang="en-US" altLang="ko-KR" sz="1200" i="1" dirty="0" smtClean="0"/>
              <a:t>Design for an Optimal Probe</a:t>
            </a:r>
            <a:r>
              <a:rPr lang="en-US" altLang="ko-KR" sz="1200" dirty="0" smtClean="0"/>
              <a:t>, Proceedings of ICML, 2003</a:t>
            </a:r>
          </a:p>
          <a:p>
            <a:pPr marL="180000">
              <a:buNone/>
            </a:pPr>
            <a:r>
              <a:rPr lang="en-US" altLang="ko-KR" sz="1200" dirty="0" smtClean="0"/>
              <a:t>[5]  Ross, S., </a:t>
            </a:r>
            <a:r>
              <a:rPr lang="en-US" altLang="ko-KR" sz="1200" dirty="0" err="1" smtClean="0"/>
              <a:t>Chaib-draa</a:t>
            </a:r>
            <a:r>
              <a:rPr lang="en-US" altLang="ko-KR" sz="1200" dirty="0" smtClean="0"/>
              <a:t>, B., and </a:t>
            </a:r>
            <a:r>
              <a:rPr lang="en-US" altLang="ko-KR" sz="1200" dirty="0" err="1" smtClean="0"/>
              <a:t>Pineau</a:t>
            </a:r>
            <a:r>
              <a:rPr lang="en-US" altLang="ko-KR" sz="1200" dirty="0" smtClean="0"/>
              <a:t>, J., </a:t>
            </a:r>
            <a:r>
              <a:rPr lang="en-US" altLang="ko-KR" sz="1200" i="1" dirty="0" err="1" smtClean="0"/>
              <a:t>Bayes</a:t>
            </a:r>
            <a:r>
              <a:rPr lang="en-US" altLang="ko-KR" sz="1200" i="1" dirty="0" smtClean="0"/>
              <a:t>-Adaptive POMDPs</a:t>
            </a:r>
            <a:r>
              <a:rPr lang="en-US" altLang="ko-KR" sz="1200" dirty="0" smtClean="0"/>
              <a:t>, Proceedings of NIPS, 2007</a:t>
            </a:r>
          </a:p>
          <a:p>
            <a:pPr marL="180000">
              <a:buNone/>
            </a:pPr>
            <a:r>
              <a:rPr lang="en-US" altLang="ko-KR" sz="1200" dirty="0" smtClean="0"/>
              <a:t>[6]  </a:t>
            </a:r>
            <a:r>
              <a:rPr lang="en-US" altLang="ko-KR" sz="1200" dirty="0" err="1" smtClean="0"/>
              <a:t>Damgard</a:t>
            </a:r>
            <a:r>
              <a:rPr lang="en-US" altLang="ko-KR" sz="1200" dirty="0" smtClean="0"/>
              <a:t>, I. and </a:t>
            </a:r>
            <a:r>
              <a:rPr lang="en-US" altLang="ko-KR" sz="1200" dirty="0" err="1" smtClean="0"/>
              <a:t>Jurik</a:t>
            </a:r>
            <a:r>
              <a:rPr lang="en-US" altLang="ko-KR" sz="1200" dirty="0" smtClean="0"/>
              <a:t>, M., </a:t>
            </a:r>
            <a:r>
              <a:rPr lang="en-US" altLang="ko-KR" sz="1200" i="1" dirty="0" smtClean="0"/>
              <a:t>A Generalization, a Simplification and Some Applications of </a:t>
            </a:r>
            <a:r>
              <a:rPr lang="en-US" altLang="ko-KR" sz="1200" i="1" dirty="0" err="1" smtClean="0"/>
              <a:t>Paillier’s</a:t>
            </a:r>
            <a:r>
              <a:rPr lang="en-US" altLang="ko-KR" sz="1200" i="1" dirty="0" smtClean="0"/>
              <a:t> Probabilistic Public-Key System</a:t>
            </a:r>
            <a:r>
              <a:rPr lang="en-US" altLang="ko-KR" sz="1200" dirty="0" smtClean="0"/>
              <a:t>, Public Key Cryptography, 2001, Springer</a:t>
            </a:r>
          </a:p>
          <a:p>
            <a:pPr marL="180000">
              <a:buNone/>
            </a:pPr>
            <a:r>
              <a:rPr lang="en-US" altLang="ko-KR" sz="1200" dirty="0" smtClean="0"/>
              <a:t>[7]  Abe, N., </a:t>
            </a:r>
            <a:r>
              <a:rPr lang="en-US" altLang="ko-KR" sz="1200" dirty="0" err="1" smtClean="0"/>
              <a:t>Verma</a:t>
            </a:r>
            <a:r>
              <a:rPr lang="en-US" altLang="ko-KR" sz="1200" dirty="0" smtClean="0"/>
              <a:t>, N., </a:t>
            </a:r>
            <a:r>
              <a:rPr lang="en-US" altLang="ko-KR" sz="1200" dirty="0" err="1" smtClean="0"/>
              <a:t>Apte</a:t>
            </a:r>
            <a:r>
              <a:rPr lang="en-US" altLang="ko-KR" sz="1200" dirty="0" smtClean="0"/>
              <a:t>, C., and </a:t>
            </a:r>
            <a:r>
              <a:rPr lang="en-US" altLang="ko-KR" sz="1200" dirty="0" err="1" smtClean="0"/>
              <a:t>Schroko</a:t>
            </a:r>
            <a:r>
              <a:rPr lang="en-US" altLang="ko-KR" sz="1200" dirty="0" smtClean="0"/>
              <a:t>, R., </a:t>
            </a:r>
            <a:r>
              <a:rPr lang="en-US" altLang="ko-KR" sz="1200" i="1" dirty="0" smtClean="0"/>
              <a:t>Cross channel optimized marketing by reinforcement learning</a:t>
            </a:r>
            <a:r>
              <a:rPr lang="en-US" altLang="ko-KR" sz="1200" dirty="0" smtClean="0"/>
              <a:t>, ACM SIGKDD Int’l Conf. on Knowledge Discovery and Data Mining, 2004</a:t>
            </a:r>
          </a:p>
          <a:p>
            <a:pPr marL="180000">
              <a:buNone/>
            </a:pPr>
            <a:r>
              <a:rPr lang="en-US" altLang="ko-KR" sz="1200" dirty="0" smtClean="0"/>
              <a:t>[8]  </a:t>
            </a:r>
            <a:r>
              <a:rPr lang="en-US" altLang="ko-KR" sz="1200" dirty="0" err="1" smtClean="0"/>
              <a:t>Cogill</a:t>
            </a:r>
            <a:r>
              <a:rPr lang="en-US" altLang="ko-KR" sz="1200" dirty="0" smtClean="0"/>
              <a:t>, R., </a:t>
            </a:r>
            <a:r>
              <a:rPr lang="en-US" altLang="ko-KR" sz="1200" dirty="0" err="1" smtClean="0"/>
              <a:t>Rotkowitz</a:t>
            </a:r>
            <a:r>
              <a:rPr lang="en-US" altLang="ko-KR" sz="1200" dirty="0" smtClean="0"/>
              <a:t>, M., Van Roy, B., and </a:t>
            </a:r>
            <a:r>
              <a:rPr lang="en-US" altLang="ko-KR" sz="1200" dirty="0" err="1" smtClean="0"/>
              <a:t>Lall</a:t>
            </a:r>
            <a:r>
              <a:rPr lang="en-US" altLang="ko-KR" sz="1200" dirty="0" smtClean="0"/>
              <a:t>, S., </a:t>
            </a:r>
            <a:r>
              <a:rPr lang="en-US" altLang="ko-KR" sz="1200" i="1" dirty="0" smtClean="0"/>
              <a:t>An Approximate Dynamic Programming Approach to Decentralized Control of Stochastic Systems</a:t>
            </a:r>
            <a:r>
              <a:rPr lang="en-US" altLang="ko-KR" sz="1200" dirty="0" smtClean="0"/>
              <a:t>, LNCIS, 2006</a:t>
            </a:r>
          </a:p>
          <a:p>
            <a:pPr marL="180000">
              <a:buNone/>
            </a:pPr>
            <a:r>
              <a:rPr lang="en-US" altLang="ko-KR" sz="1200" dirty="0" smtClean="0"/>
              <a:t>[9]  Kearns, M., Tan, J., and </a:t>
            </a:r>
            <a:r>
              <a:rPr lang="en-US" altLang="ko-KR" sz="1200" dirty="0" err="1" smtClean="0"/>
              <a:t>Wortman</a:t>
            </a:r>
            <a:r>
              <a:rPr lang="en-US" altLang="ko-KR" sz="1200" dirty="0" smtClean="0"/>
              <a:t>, J., </a:t>
            </a:r>
            <a:r>
              <a:rPr lang="en-US" altLang="ko-KR" sz="1200" i="1" dirty="0" smtClean="0"/>
              <a:t>Privacy-preserving belief propagation and sampling</a:t>
            </a:r>
            <a:r>
              <a:rPr lang="en-US" altLang="ko-KR" sz="1200" dirty="0" smtClean="0"/>
              <a:t>, NIPS, 2007</a:t>
            </a:r>
          </a:p>
          <a:p>
            <a:pPr marL="180000">
              <a:buNone/>
            </a:pPr>
            <a:r>
              <a:rPr lang="en-US" altLang="ko-KR" sz="1200" dirty="0" smtClean="0"/>
              <a:t>[10]  Zhang, S., and </a:t>
            </a:r>
            <a:r>
              <a:rPr lang="en-US" altLang="ko-KR" sz="1200" dirty="0" err="1" smtClean="0"/>
              <a:t>Makedon</a:t>
            </a:r>
            <a:r>
              <a:rPr lang="en-US" altLang="ko-KR" sz="1200" dirty="0" smtClean="0"/>
              <a:t>, F., </a:t>
            </a:r>
            <a:r>
              <a:rPr lang="en-US" altLang="ko-KR" sz="1200" i="1" dirty="0" smtClean="0"/>
              <a:t>Privacy preserving learning in negotiation</a:t>
            </a:r>
            <a:r>
              <a:rPr lang="en-US" altLang="ko-KR" sz="1200" dirty="0" smtClean="0"/>
              <a:t>, ACM SAC, 2005</a:t>
            </a:r>
          </a:p>
          <a:p>
            <a:pPr marL="180000">
              <a:buNone/>
            </a:pPr>
            <a:r>
              <a:rPr lang="en-US" altLang="ko-KR" sz="1200" dirty="0" smtClean="0"/>
              <a:t>[11]  </a:t>
            </a:r>
            <a:r>
              <a:rPr lang="en-US" altLang="ko-KR" sz="1200" dirty="0" err="1" smtClean="0"/>
              <a:t>Lindell</a:t>
            </a:r>
            <a:r>
              <a:rPr lang="en-US" altLang="ko-KR" sz="1200" dirty="0" smtClean="0"/>
              <a:t>, Y., and </a:t>
            </a:r>
            <a:r>
              <a:rPr lang="en-US" altLang="ko-KR" sz="1200" dirty="0" err="1" smtClean="0"/>
              <a:t>Pinkas</a:t>
            </a:r>
            <a:r>
              <a:rPr lang="en-US" altLang="ko-KR" sz="1200" dirty="0" smtClean="0"/>
              <a:t>, B., </a:t>
            </a:r>
            <a:r>
              <a:rPr lang="en-US" altLang="ko-KR" sz="1200" i="1" dirty="0" smtClean="0"/>
              <a:t>Privacy preserving data mining</a:t>
            </a:r>
            <a:r>
              <a:rPr lang="en-US" altLang="ko-KR" sz="1200" dirty="0" smtClean="0"/>
              <a:t>, Journal of Cryptology, 2002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Contents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73163" y="1285860"/>
            <a:ext cx="7756555" cy="5000660"/>
          </a:xfrm>
        </p:spPr>
        <p:txBody>
          <a:bodyPr/>
          <a:lstStyle/>
          <a:p>
            <a:r>
              <a:rPr lang="en-US" altLang="ko-KR" sz="2000" dirty="0" smtClean="0">
                <a:latin typeface="+mj-ea"/>
                <a:ea typeface="+mj-ea"/>
              </a:rPr>
              <a:t>Motivation Problems</a:t>
            </a:r>
          </a:p>
          <a:p>
            <a:r>
              <a:rPr lang="en-US" altLang="ko-KR" sz="2000" dirty="0" smtClean="0">
                <a:latin typeface="+mj-ea"/>
                <a:ea typeface="+mj-ea"/>
              </a:rPr>
              <a:t>Introduction</a:t>
            </a: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Reinforcement Learning and Markov Decision Processes </a:t>
            </a:r>
            <a:r>
              <a:rPr lang="en-US" altLang="ko-KR" sz="1400" dirty="0" smtClean="0">
                <a:latin typeface="+mj-ea"/>
                <a:ea typeface="+mj-ea"/>
              </a:rPr>
              <a:t>(MDPs)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en-US" altLang="ko-KR" dirty="0" err="1" smtClean="0">
                <a:latin typeface="+mj-ea"/>
                <a:ea typeface="+mj-ea"/>
              </a:rPr>
              <a:t>Bayes</a:t>
            </a:r>
            <a:r>
              <a:rPr lang="en-US" altLang="ko-KR" dirty="0" smtClean="0">
                <a:latin typeface="+mj-ea"/>
                <a:ea typeface="+mj-ea"/>
              </a:rPr>
              <a:t>-Adaptive MDPs </a:t>
            </a:r>
            <a:r>
              <a:rPr lang="en-US" altLang="ko-KR" sz="1400" dirty="0" smtClean="0">
                <a:latin typeface="+mj-ea"/>
                <a:ea typeface="+mj-ea"/>
              </a:rPr>
              <a:t>(BAMDPs)</a:t>
            </a:r>
            <a:endParaRPr lang="en-US" altLang="ko-KR" dirty="0" smtClean="0">
              <a:latin typeface="+mj-ea"/>
              <a:ea typeface="+mj-ea"/>
            </a:endParaRP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Privacy-Preserving</a:t>
            </a:r>
          </a:p>
          <a:p>
            <a:r>
              <a:rPr lang="en-US" altLang="ko-KR" sz="2000" dirty="0" smtClean="0">
                <a:latin typeface="+mj-ea"/>
                <a:ea typeface="+mj-ea"/>
              </a:rPr>
              <a:t>Previous Work</a:t>
            </a:r>
          </a:p>
          <a:p>
            <a:pPr lvl="1"/>
            <a:r>
              <a:rPr lang="en-US" altLang="ko-KR" dirty="0" smtClean="0">
                <a:latin typeface="+mj-ea"/>
                <a:ea typeface="+mj-ea"/>
              </a:rPr>
              <a:t>Privacy-Preserving Reinforcement Learning </a:t>
            </a:r>
            <a:r>
              <a:rPr lang="en-US" altLang="ko-KR" sz="1400" dirty="0" smtClean="0">
                <a:latin typeface="+mj-ea"/>
                <a:ea typeface="+mj-ea"/>
              </a:rPr>
              <a:t>(PPRL)</a:t>
            </a:r>
            <a:endParaRPr lang="en-US" altLang="ko-KR" dirty="0" smtClean="0">
              <a:latin typeface="+mj-ea"/>
              <a:ea typeface="+mj-ea"/>
            </a:endParaRPr>
          </a:p>
          <a:p>
            <a:r>
              <a:rPr lang="en-US" altLang="ko-KR" sz="2000" dirty="0" smtClean="0">
                <a:latin typeface="+mj-ea"/>
                <a:ea typeface="+mj-ea"/>
              </a:rPr>
              <a:t>My Approach :</a:t>
            </a:r>
          </a:p>
          <a:p>
            <a:pPr>
              <a:lnSpc>
                <a:spcPct val="50000"/>
              </a:lnSpc>
              <a:buNone/>
            </a:pPr>
            <a:r>
              <a:rPr lang="en-US" altLang="ko-KR" sz="2000" dirty="0" smtClean="0">
                <a:latin typeface="+mj-ea"/>
                <a:ea typeface="+mj-ea"/>
              </a:rPr>
              <a:t>	</a:t>
            </a:r>
            <a:r>
              <a:rPr lang="en-US" altLang="ko-KR" sz="2000" b="1" i="1" dirty="0" smtClean="0">
                <a:solidFill>
                  <a:srgbClr val="C00000"/>
                </a:solidFill>
                <a:latin typeface="+mj-ea"/>
                <a:ea typeface="+mj-ea"/>
              </a:rPr>
              <a:t>Privacy Preserving </a:t>
            </a:r>
            <a:r>
              <a:rPr lang="en-US" altLang="ko-KR" sz="2000" b="1" i="1" dirty="0" err="1" smtClean="0">
                <a:solidFill>
                  <a:srgbClr val="C00000"/>
                </a:solidFill>
                <a:latin typeface="+mj-ea"/>
                <a:ea typeface="+mj-ea"/>
              </a:rPr>
              <a:t>Bayes</a:t>
            </a:r>
            <a:r>
              <a:rPr lang="en-US" altLang="ko-KR" sz="2000" b="1" i="1" dirty="0" smtClean="0">
                <a:solidFill>
                  <a:srgbClr val="C00000"/>
                </a:solidFill>
                <a:latin typeface="+mj-ea"/>
                <a:ea typeface="+mj-ea"/>
              </a:rPr>
              <a:t>-Adaptive MDPs </a:t>
            </a:r>
            <a:r>
              <a:rPr lang="en-US" altLang="ko-KR" sz="1600" dirty="0" smtClean="0">
                <a:latin typeface="+mj-ea"/>
                <a:ea typeface="+mj-ea"/>
              </a:rPr>
              <a:t>(PP-BAMDPs)</a:t>
            </a:r>
            <a:endParaRPr lang="en-US" altLang="ko-KR" dirty="0" smtClean="0">
              <a:latin typeface="+mj-ea"/>
              <a:ea typeface="+mj-ea"/>
            </a:endParaRPr>
          </a:p>
          <a:p>
            <a:r>
              <a:rPr lang="en-US" altLang="ko-KR" sz="2000" dirty="0" smtClean="0">
                <a:latin typeface="+mj-ea"/>
                <a:ea typeface="+mj-ea"/>
              </a:rPr>
              <a:t>Conclusion</a:t>
            </a:r>
            <a:endParaRPr lang="en-US" altLang="ko-KR" sz="2000" dirty="0" smtClean="0">
              <a:latin typeface="+mj-ea"/>
              <a:ea typeface="+mj-ea"/>
            </a:endParaRPr>
          </a:p>
          <a:p>
            <a:r>
              <a:rPr lang="en-US" altLang="ko-KR" sz="2000" dirty="0" smtClean="0">
                <a:latin typeface="+mj-ea"/>
                <a:ea typeface="+mj-ea"/>
              </a:rPr>
              <a:t>Future Works</a:t>
            </a:r>
            <a:endParaRPr lang="en-US" altLang="ko-KR" dirty="0" smtClean="0">
              <a:latin typeface="+mj-ea"/>
              <a:ea typeface="+mj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Problems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Optimized Marketing Problem [1, 7]</a:t>
            </a:r>
          </a:p>
          <a:p>
            <a:pPr lvl="1"/>
            <a:r>
              <a:rPr lang="en-US" altLang="ko-KR" dirty="0" smtClean="0"/>
              <a:t>Modeling of the </a:t>
            </a:r>
            <a:r>
              <a:rPr lang="en-US" altLang="ko-KR" b="1" i="1" dirty="0" smtClean="0"/>
              <a:t>customer’s purchase behavior </a:t>
            </a:r>
            <a:r>
              <a:rPr lang="en-US" altLang="ko-KR" dirty="0" smtClean="0"/>
              <a:t>as a MDP</a:t>
            </a:r>
          </a:p>
          <a:p>
            <a:pPr lvl="1"/>
            <a:r>
              <a:rPr lang="en-US" altLang="ko-KR" dirty="0" smtClean="0"/>
              <a:t>Goal: optimal catalog mailing strategy that maximizes long-term profit</a:t>
            </a:r>
          </a:p>
          <a:p>
            <a:pPr lvl="1"/>
            <a:r>
              <a:rPr lang="en-US" altLang="ko-KR" dirty="0" smtClean="0"/>
              <a:t>Customer status &amp; mailing records, and their purchase patterns</a:t>
            </a:r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n-US" altLang="ko-KR" dirty="0" smtClean="0">
                <a:sym typeface="Wingdings" pitchFamily="2" charset="2"/>
              </a:rPr>
              <a:t>  </a:t>
            </a:r>
            <a:r>
              <a:rPr lang="en-US" altLang="ko-KR" b="1" dirty="0" smtClean="0">
                <a:sym typeface="Wingdings" pitchFamily="2" charset="2"/>
              </a:rPr>
              <a:t>Should be managed </a:t>
            </a:r>
            <a:r>
              <a:rPr lang="en-US" altLang="ko-KR" b="1" i="1" dirty="0" smtClean="0">
                <a:solidFill>
                  <a:srgbClr val="C00000"/>
                </a:solidFill>
                <a:sym typeface="Wingdings" pitchFamily="2" charset="2"/>
              </a:rPr>
              <a:t>separately</a:t>
            </a:r>
            <a:r>
              <a:rPr lang="en-US" altLang="ko-KR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altLang="ko-KR" b="1" dirty="0" smtClean="0">
                <a:sym typeface="Wingdings" pitchFamily="2" charset="2"/>
              </a:rPr>
              <a:t>by two or more enterprises</a:t>
            </a:r>
            <a:endParaRPr lang="en-US" altLang="ko-KR" b="1" dirty="0" smtClean="0"/>
          </a:p>
          <a:p>
            <a:pPr lvl="1">
              <a:buNone/>
            </a:pPr>
            <a:r>
              <a:rPr lang="en-US" altLang="ko-KR" dirty="0" smtClean="0"/>
              <a:t>	But, we still want to</a:t>
            </a:r>
            <a:r>
              <a:rPr lang="en-US" altLang="ko-KR" i="1" dirty="0" smtClean="0"/>
              <a:t> </a:t>
            </a:r>
            <a:r>
              <a:rPr lang="en-US" altLang="ko-KR" b="1" i="1" dirty="0" smtClean="0">
                <a:solidFill>
                  <a:srgbClr val="C00000"/>
                </a:solidFill>
              </a:rPr>
              <a:t>learn the optimal policy</a:t>
            </a:r>
            <a:r>
              <a:rPr lang="en-US" altLang="ko-KR" b="1" dirty="0" smtClean="0">
                <a:solidFill>
                  <a:srgbClr val="C00000"/>
                </a:solidFill>
              </a:rPr>
              <a:t> </a:t>
            </a:r>
            <a:r>
              <a:rPr lang="en-US" altLang="ko-KR" dirty="0" smtClean="0"/>
              <a:t>with the data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Load Balancing [1, 8]</a:t>
            </a:r>
          </a:p>
          <a:p>
            <a:pPr lvl="1"/>
            <a:r>
              <a:rPr lang="en-US" altLang="ko-KR" dirty="0" smtClean="0"/>
              <a:t>Load balancing among competing factories</a:t>
            </a:r>
          </a:p>
          <a:p>
            <a:pPr lvl="1"/>
            <a:r>
              <a:rPr lang="en-US" altLang="ko-KR" dirty="0" smtClean="0"/>
              <a:t>Each factory wants to accept customer jobs, but may need </a:t>
            </a:r>
            <a:r>
              <a:rPr lang="en-US" altLang="ko-KR" b="1" i="1" dirty="0" smtClean="0">
                <a:solidFill>
                  <a:srgbClr val="C00000"/>
                </a:solidFill>
              </a:rPr>
              <a:t>to redirect jobs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when heavily loaded</a:t>
            </a:r>
          </a:p>
          <a:p>
            <a:pPr lvl="1"/>
            <a:r>
              <a:rPr lang="en-US" altLang="ko-KR" dirty="0" smtClean="0"/>
              <a:t>Each factory observe its own backlog, but they do not share their backlogs</a:t>
            </a:r>
          </a:p>
          <a:p>
            <a:pPr lvl="1"/>
            <a:r>
              <a:rPr lang="en-US" altLang="ko-KR" dirty="0" smtClean="0"/>
              <a:t>How to make the optimal decision ?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Introduction  </a:t>
            </a:r>
            <a:r>
              <a:rPr lang="en-US" altLang="ko-KR" dirty="0" smtClean="0"/>
              <a:t>Reinforcement Learning </a:t>
            </a:r>
            <a:r>
              <a:rPr lang="en-US" altLang="ko-KR" sz="2400" dirty="0" smtClean="0"/>
              <a:t>and</a:t>
            </a:r>
            <a:r>
              <a:rPr lang="en-US" altLang="ko-KR" dirty="0" smtClean="0"/>
              <a:t> MDPs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Reinforcement Learning [2]</a:t>
            </a:r>
          </a:p>
          <a:p>
            <a:pPr lvl="1"/>
            <a:r>
              <a:rPr lang="en-US" altLang="ko-KR" dirty="0" smtClean="0"/>
              <a:t>Sub-area of machine learning</a:t>
            </a:r>
          </a:p>
          <a:p>
            <a:pPr lvl="1"/>
            <a:r>
              <a:rPr lang="en-US" altLang="ko-KR" b="1" i="1" dirty="0" smtClean="0"/>
              <a:t>How an agent ought to take actions </a:t>
            </a:r>
            <a:r>
              <a:rPr lang="en-US" altLang="ko-KR" dirty="0" smtClean="0"/>
              <a:t>to maximize long-term rewards</a:t>
            </a:r>
          </a:p>
          <a:p>
            <a:r>
              <a:rPr lang="en-US" altLang="ko-KR" dirty="0" smtClean="0"/>
              <a:t>Markov Decision Processes (MDPs) [2]</a:t>
            </a:r>
          </a:p>
          <a:p>
            <a:pPr lvl="1"/>
            <a:r>
              <a:rPr lang="en-US" altLang="ko-KR" dirty="0" smtClean="0"/>
              <a:t>Common formulation of reinforcement learning</a:t>
            </a:r>
          </a:p>
          <a:p>
            <a:pPr lvl="1"/>
            <a:r>
              <a:rPr lang="en-US" altLang="ko-KR" dirty="0" err="1" smtClean="0"/>
              <a:t>Tuple</a:t>
            </a:r>
            <a:r>
              <a:rPr lang="en-US" altLang="ko-KR" dirty="0" smtClean="0"/>
              <a:t> </a:t>
            </a:r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 :  set of states</a:t>
            </a:r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n-US" altLang="ko-KR" i="1" dirty="0" smtClean="0"/>
              <a:t>A</a:t>
            </a:r>
            <a:r>
              <a:rPr lang="en-US" altLang="ko-KR" dirty="0" smtClean="0"/>
              <a:t> :  set of actions</a:t>
            </a:r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n-US" altLang="ko-KR" i="1" dirty="0" smtClean="0"/>
              <a:t>T :  S x A </a:t>
            </a:r>
            <a:r>
              <a:rPr lang="en-US" altLang="ko-KR" i="1" dirty="0" smtClean="0">
                <a:sym typeface="Wingdings" pitchFamily="2" charset="2"/>
              </a:rPr>
              <a:t> S</a:t>
            </a:r>
            <a:r>
              <a:rPr lang="en-US" altLang="ko-KR" dirty="0" smtClean="0">
                <a:sym typeface="Wingdings" pitchFamily="2" charset="2"/>
              </a:rPr>
              <a:t>,  </a:t>
            </a:r>
            <a:r>
              <a:rPr lang="en-US" altLang="ko-KR" dirty="0" smtClean="0"/>
              <a:t>state transition function</a:t>
            </a:r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n-US" altLang="ko-KR" i="1" dirty="0" smtClean="0"/>
              <a:t>R :  S x A </a:t>
            </a:r>
            <a:r>
              <a:rPr lang="en-US" altLang="ko-KR" i="1" dirty="0" smtClean="0">
                <a:sym typeface="Wingdings" pitchFamily="2" charset="2"/>
              </a:rPr>
              <a:t> </a:t>
            </a:r>
            <a:r>
              <a:rPr lang="en-US" altLang="ko-KR" b="1" i="1" dirty="0" smtClean="0">
                <a:sym typeface="Wingdings" pitchFamily="2" charset="2"/>
              </a:rPr>
              <a:t>R</a:t>
            </a:r>
            <a:r>
              <a:rPr lang="en-US" altLang="ko-KR" dirty="0" smtClean="0">
                <a:sym typeface="Wingdings" pitchFamily="2" charset="2"/>
              </a:rPr>
              <a:t>,  </a:t>
            </a:r>
            <a:r>
              <a:rPr lang="en-US" altLang="ko-KR" dirty="0" smtClean="0"/>
              <a:t>reward function</a:t>
            </a:r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l-GR" altLang="ko-KR" i="1" dirty="0" smtClean="0">
                <a:latin typeface="맑은 고딕"/>
                <a:ea typeface="맑은 고딕"/>
              </a:rPr>
              <a:t>γ</a:t>
            </a:r>
            <a:r>
              <a:rPr lang="en-US" altLang="ko-KR" dirty="0" smtClean="0">
                <a:latin typeface="맑은 고딕"/>
                <a:ea typeface="맑은 고딕"/>
              </a:rPr>
              <a:t> :  discount factor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01609" y="2970934"/>
          <a:ext cx="1308100" cy="271462"/>
        </p:xfrm>
        <a:graphic>
          <a:graphicData uri="http://schemas.openxmlformats.org/presentationml/2006/ole">
            <p:oleObj spid="_x0000_s2050" name="수식" r:id="rId4" imgW="977760" imgH="203040" progId="Equation.3">
              <p:embed/>
            </p:oleObj>
          </a:graphicData>
        </a:graphic>
      </p:graphicFrame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500570"/>
            <a:ext cx="3128233" cy="129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Introduction  </a:t>
            </a:r>
            <a:r>
              <a:rPr lang="en-US" altLang="ko-KR" dirty="0" smtClean="0"/>
              <a:t>Policy and Value Function</a:t>
            </a:r>
            <a:endParaRPr lang="ko-KR" altLang="en-US" sz="2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Policy</a:t>
            </a:r>
          </a:p>
          <a:p>
            <a:pPr lvl="1"/>
            <a:r>
              <a:rPr lang="en-US" altLang="ko-KR" dirty="0" smtClean="0"/>
              <a:t>What the agent does in a certain state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Value of a state: expected return starting from that state under policy </a:t>
            </a:r>
            <a:r>
              <a:rPr lang="el-GR" altLang="ko-KR" i="1" dirty="0" smtClean="0"/>
              <a:t>π</a:t>
            </a:r>
            <a:endParaRPr lang="en-US" altLang="ko-KR" i="1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Value of taking an action in a state under policy</a:t>
            </a:r>
            <a:r>
              <a:rPr lang="el-GR" altLang="ko-KR" i="1" dirty="0" smtClean="0"/>
              <a:t> π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Bellman equation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714620"/>
            <a:ext cx="4762507" cy="72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357422" y="1330403"/>
          <a:ext cx="1071563" cy="293688"/>
        </p:xfrm>
        <a:graphic>
          <a:graphicData uri="http://schemas.openxmlformats.org/presentationml/2006/ole">
            <p:oleObj spid="_x0000_s35842" name="Equation" r:id="rId5" imgW="647640" imgH="177480" progId="Equation.3">
              <p:embed/>
            </p:oleObj>
          </a:graphicData>
        </a:graphic>
      </p:graphicFrame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41375" y="4055886"/>
            <a:ext cx="6286544" cy="73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785918" y="5331213"/>
          <a:ext cx="4391494" cy="536576"/>
        </p:xfrm>
        <a:graphic>
          <a:graphicData uri="http://schemas.openxmlformats.org/presentationml/2006/ole">
            <p:oleObj spid="_x0000_s35844" name="Equation" r:id="rId7" imgW="28191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344631"/>
            <a:ext cx="3357586" cy="237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Introduction</a:t>
            </a:r>
            <a:r>
              <a:rPr lang="en-US" altLang="ko-KR" dirty="0" smtClean="0"/>
              <a:t>  </a:t>
            </a:r>
            <a:r>
              <a:rPr lang="en-US" altLang="ko-KR" dirty="0" err="1" smtClean="0"/>
              <a:t>Bayes</a:t>
            </a:r>
            <a:r>
              <a:rPr lang="en-US" altLang="ko-KR" dirty="0" smtClean="0"/>
              <a:t>-Adaptive MDPs  </a:t>
            </a:r>
            <a:r>
              <a:rPr lang="en-US" altLang="ko-KR" sz="2000" dirty="0" smtClean="0"/>
              <a:t>(BAMDPs)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MDP with Bayesian modeling of unknown transition </a:t>
            </a:r>
            <a:r>
              <a:rPr lang="en-US" altLang="ko-KR" dirty="0" err="1" smtClean="0"/>
              <a:t>probabilites</a:t>
            </a:r>
            <a:endParaRPr lang="en-US" altLang="ko-KR" dirty="0" smtClean="0"/>
          </a:p>
          <a:p>
            <a:r>
              <a:rPr lang="en-US" altLang="ko-KR" dirty="0" err="1" smtClean="0"/>
              <a:t>Hyperstate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&lt;</a:t>
            </a:r>
            <a:r>
              <a:rPr lang="en-US" altLang="ko-KR" i="1" dirty="0" err="1" smtClean="0"/>
              <a:t>s,x</a:t>
            </a:r>
            <a:r>
              <a:rPr lang="en-US" altLang="ko-KR" i="1" dirty="0" smtClean="0"/>
              <a:t>&gt; </a:t>
            </a:r>
            <a:r>
              <a:rPr lang="en-US" altLang="ko-KR" dirty="0" smtClean="0"/>
              <a:t>:  physical state </a:t>
            </a:r>
            <a:r>
              <a:rPr lang="en-US" altLang="ko-KR" i="1" dirty="0" smtClean="0"/>
              <a:t>s</a:t>
            </a:r>
            <a:r>
              <a:rPr lang="en-US" altLang="ko-KR" dirty="0" smtClean="0"/>
              <a:t>, information state </a:t>
            </a:r>
            <a:r>
              <a:rPr lang="en-US" altLang="ko-KR" i="1" dirty="0" smtClean="0"/>
              <a:t>x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 physical states :  s</a:t>
            </a:r>
            <a:r>
              <a:rPr lang="en-US" altLang="ko-KR" baseline="-25000" dirty="0" smtClean="0"/>
              <a:t>1</a:t>
            </a:r>
            <a:r>
              <a:rPr lang="en-US" altLang="ko-KR" dirty="0" smtClean="0"/>
              <a:t> (left), s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 (right)</a:t>
            </a:r>
          </a:p>
          <a:p>
            <a:r>
              <a:rPr lang="en-US" altLang="ko-KR" dirty="0" smtClean="0"/>
              <a:t>4 information states :  (</a:t>
            </a:r>
            <a:r>
              <a:rPr lang="el-GR" altLang="ko-KR" dirty="0" smtClean="0">
                <a:latin typeface="맑은 고딕"/>
                <a:ea typeface="맑은 고딕"/>
              </a:rPr>
              <a:t>α</a:t>
            </a:r>
            <a:r>
              <a:rPr lang="en-US" altLang="ko-KR" baseline="-25000" dirty="0" smtClean="0">
                <a:latin typeface="맑은 고딕"/>
                <a:ea typeface="맑은 고딕"/>
              </a:rPr>
              <a:t>1</a:t>
            </a:r>
            <a:r>
              <a:rPr lang="en-US" altLang="ko-KR" baseline="30000" dirty="0" smtClean="0">
                <a:latin typeface="맑은 고딕"/>
                <a:ea typeface="맑은 고딕"/>
              </a:rPr>
              <a:t>1</a:t>
            </a:r>
            <a:r>
              <a:rPr lang="en-US" altLang="ko-KR" dirty="0" smtClean="0">
                <a:latin typeface="맑은 고딕"/>
                <a:ea typeface="맑은 고딕"/>
              </a:rPr>
              <a:t>,</a:t>
            </a:r>
            <a:r>
              <a:rPr lang="el-GR" altLang="ko-KR" dirty="0" smtClean="0">
                <a:latin typeface="맑은 고딕"/>
                <a:ea typeface="맑은 고딕"/>
              </a:rPr>
              <a:t>β</a:t>
            </a:r>
            <a:r>
              <a:rPr lang="en-US" altLang="ko-KR" baseline="-25000" dirty="0" smtClean="0">
                <a:latin typeface="맑은 고딕"/>
                <a:ea typeface="맑은 고딕"/>
              </a:rPr>
              <a:t>1</a:t>
            </a:r>
            <a:r>
              <a:rPr lang="en-US" altLang="ko-KR" baseline="30000" dirty="0" smtClean="0">
                <a:latin typeface="맑은 고딕"/>
                <a:ea typeface="맑은 고딕"/>
              </a:rPr>
              <a:t>1</a:t>
            </a:r>
            <a:r>
              <a:rPr lang="en-US" altLang="ko-KR" dirty="0" smtClean="0"/>
              <a:t> ), (</a:t>
            </a:r>
            <a:r>
              <a:rPr lang="el-GR" altLang="ko-KR" dirty="0" smtClean="0">
                <a:latin typeface="맑은 고딕"/>
                <a:ea typeface="맑은 고딕"/>
              </a:rPr>
              <a:t>α</a:t>
            </a:r>
            <a:r>
              <a:rPr lang="en-US" altLang="ko-KR" baseline="-25000" dirty="0" smtClean="0">
                <a:latin typeface="맑은 고딕"/>
                <a:ea typeface="맑은 고딕"/>
              </a:rPr>
              <a:t>2</a:t>
            </a:r>
            <a:r>
              <a:rPr lang="en-US" altLang="ko-KR" baseline="30000" dirty="0" smtClean="0">
                <a:latin typeface="맑은 고딕"/>
                <a:ea typeface="맑은 고딕"/>
              </a:rPr>
              <a:t>1</a:t>
            </a:r>
            <a:r>
              <a:rPr lang="en-US" altLang="ko-KR" dirty="0" smtClean="0">
                <a:latin typeface="맑은 고딕"/>
                <a:ea typeface="맑은 고딕"/>
              </a:rPr>
              <a:t>,</a:t>
            </a:r>
            <a:r>
              <a:rPr lang="el-GR" altLang="ko-KR" dirty="0" smtClean="0">
                <a:latin typeface="맑은 고딕"/>
                <a:ea typeface="맑은 고딕"/>
              </a:rPr>
              <a:t>β</a:t>
            </a:r>
            <a:r>
              <a:rPr lang="en-US" altLang="ko-KR" baseline="-25000" dirty="0" smtClean="0">
                <a:latin typeface="맑은 고딕"/>
                <a:ea typeface="맑은 고딕"/>
              </a:rPr>
              <a:t>2</a:t>
            </a:r>
            <a:r>
              <a:rPr lang="en-US" altLang="ko-KR" baseline="30000" dirty="0" smtClean="0">
                <a:latin typeface="맑은 고딕"/>
                <a:ea typeface="맑은 고딕"/>
              </a:rPr>
              <a:t>1</a:t>
            </a:r>
            <a:r>
              <a:rPr lang="en-US" altLang="ko-KR" dirty="0" smtClean="0"/>
              <a:t> ), (</a:t>
            </a:r>
            <a:r>
              <a:rPr lang="el-GR" altLang="ko-KR" dirty="0" smtClean="0">
                <a:latin typeface="맑은 고딕"/>
                <a:ea typeface="맑은 고딕"/>
              </a:rPr>
              <a:t>α</a:t>
            </a:r>
            <a:r>
              <a:rPr lang="en-US" altLang="ko-KR" baseline="-25000" dirty="0" smtClean="0">
                <a:latin typeface="맑은 고딕"/>
                <a:ea typeface="맑은 고딕"/>
              </a:rPr>
              <a:t>1</a:t>
            </a:r>
            <a:r>
              <a:rPr lang="en-US" altLang="ko-KR" baseline="30000" dirty="0" smtClean="0">
                <a:latin typeface="맑은 고딕"/>
                <a:ea typeface="맑은 고딕"/>
              </a:rPr>
              <a:t>2</a:t>
            </a:r>
            <a:r>
              <a:rPr lang="en-US" altLang="ko-KR" dirty="0" smtClean="0">
                <a:latin typeface="맑은 고딕"/>
                <a:ea typeface="맑은 고딕"/>
              </a:rPr>
              <a:t>,</a:t>
            </a:r>
            <a:r>
              <a:rPr lang="el-GR" altLang="ko-KR" dirty="0" smtClean="0">
                <a:latin typeface="맑은 고딕"/>
                <a:ea typeface="맑은 고딕"/>
              </a:rPr>
              <a:t>β</a:t>
            </a:r>
            <a:r>
              <a:rPr lang="en-US" altLang="ko-KR" baseline="-25000" dirty="0" smtClean="0">
                <a:latin typeface="맑은 고딕"/>
                <a:ea typeface="맑은 고딕"/>
              </a:rPr>
              <a:t>1</a:t>
            </a:r>
            <a:r>
              <a:rPr lang="en-US" altLang="ko-KR" baseline="30000" dirty="0" smtClean="0">
                <a:latin typeface="맑은 고딕"/>
                <a:ea typeface="맑은 고딕"/>
              </a:rPr>
              <a:t>2</a:t>
            </a:r>
            <a:r>
              <a:rPr lang="en-US" altLang="ko-KR" dirty="0" smtClean="0"/>
              <a:t> ), (</a:t>
            </a:r>
            <a:r>
              <a:rPr lang="el-GR" altLang="ko-KR" dirty="0" smtClean="0">
                <a:latin typeface="맑은 고딕"/>
                <a:ea typeface="맑은 고딕"/>
              </a:rPr>
              <a:t>α</a:t>
            </a:r>
            <a:r>
              <a:rPr lang="en-US" altLang="ko-KR" baseline="-25000" dirty="0" smtClean="0">
                <a:latin typeface="맑은 고딕"/>
                <a:ea typeface="맑은 고딕"/>
              </a:rPr>
              <a:t>2</a:t>
            </a:r>
            <a:r>
              <a:rPr lang="en-US" altLang="ko-KR" baseline="30000" dirty="0" smtClean="0">
                <a:latin typeface="맑은 고딕"/>
                <a:ea typeface="맑은 고딕"/>
              </a:rPr>
              <a:t>2</a:t>
            </a:r>
            <a:r>
              <a:rPr lang="en-US" altLang="ko-KR" dirty="0" smtClean="0">
                <a:latin typeface="맑은 고딕"/>
                <a:ea typeface="맑은 고딕"/>
              </a:rPr>
              <a:t>,</a:t>
            </a:r>
            <a:r>
              <a:rPr lang="el-GR" altLang="ko-KR" dirty="0" smtClean="0">
                <a:latin typeface="맑은 고딕"/>
                <a:ea typeface="맑은 고딕"/>
              </a:rPr>
              <a:t>β</a:t>
            </a:r>
            <a:r>
              <a:rPr lang="en-US" altLang="ko-KR" baseline="-25000" dirty="0" smtClean="0">
                <a:latin typeface="맑은 고딕"/>
                <a:ea typeface="맑은 고딕"/>
              </a:rPr>
              <a:t>2</a:t>
            </a:r>
            <a:r>
              <a:rPr lang="en-US" altLang="ko-KR" baseline="30000" dirty="0" smtClean="0">
                <a:latin typeface="맑은 고딕"/>
                <a:ea typeface="맑은 고딕"/>
              </a:rPr>
              <a:t>2</a:t>
            </a:r>
            <a:r>
              <a:rPr lang="en-US" altLang="ko-KR" dirty="0" smtClean="0"/>
              <a:t> )</a:t>
            </a:r>
            <a:endParaRPr lang="ko-KR" altLang="en-US" dirty="0" smtClean="0"/>
          </a:p>
          <a:p>
            <a:pPr lvl="1"/>
            <a:r>
              <a:rPr lang="en-US" altLang="ko-KR" dirty="0" smtClean="0"/>
              <a:t>(</a:t>
            </a:r>
            <a:r>
              <a:rPr lang="el-GR" altLang="ko-KR" dirty="0" smtClean="0">
                <a:latin typeface="맑은 고딕"/>
                <a:ea typeface="맑은 고딕"/>
              </a:rPr>
              <a:t>α</a:t>
            </a:r>
            <a:r>
              <a:rPr lang="en-US" altLang="ko-KR" baseline="-25000" dirty="0" err="1" smtClean="0">
                <a:latin typeface="맑은 고딕"/>
                <a:ea typeface="맑은 고딕"/>
              </a:rPr>
              <a:t>i</a:t>
            </a:r>
            <a:r>
              <a:rPr lang="en-US" altLang="ko-KR" baseline="30000" dirty="0" err="1" smtClean="0">
                <a:latin typeface="맑은 고딕"/>
                <a:ea typeface="맑은 고딕"/>
              </a:rPr>
              <a:t>j</a:t>
            </a:r>
            <a:r>
              <a:rPr lang="en-US" altLang="ko-KR" dirty="0" smtClean="0">
                <a:latin typeface="맑은 고딕"/>
                <a:ea typeface="맑은 고딕"/>
              </a:rPr>
              <a:t>,</a:t>
            </a:r>
            <a:r>
              <a:rPr lang="el-GR" altLang="ko-KR" dirty="0" smtClean="0">
                <a:latin typeface="맑은 고딕"/>
                <a:ea typeface="맑은 고딕"/>
              </a:rPr>
              <a:t>β</a:t>
            </a:r>
            <a:r>
              <a:rPr lang="en-US" altLang="ko-KR" baseline="-25000" dirty="0" err="1" smtClean="0">
                <a:latin typeface="맑은 고딕"/>
                <a:ea typeface="맑은 고딕"/>
              </a:rPr>
              <a:t>i</a:t>
            </a:r>
            <a:r>
              <a:rPr lang="en-US" altLang="ko-KR" baseline="30000" dirty="0" err="1" smtClean="0">
                <a:latin typeface="맑은 고딕"/>
                <a:ea typeface="맑은 고딕"/>
              </a:rPr>
              <a:t>j</a:t>
            </a:r>
            <a:r>
              <a:rPr lang="en-US" altLang="ko-KR" dirty="0" smtClean="0"/>
              <a:t> ) :  Beta distribution parameter that represents transition prob. </a:t>
            </a:r>
            <a:r>
              <a:rPr lang="en-US" altLang="ko-KR" dirty="0" err="1" smtClean="0">
                <a:latin typeface="맑은 고딕"/>
                <a:ea typeface="맑은 고딕"/>
              </a:rPr>
              <a:t>p</a:t>
            </a:r>
            <a:r>
              <a:rPr lang="en-US" altLang="ko-KR" baseline="-25000" dirty="0" err="1" smtClean="0">
                <a:latin typeface="맑은 고딕"/>
                <a:ea typeface="맑은 고딕"/>
              </a:rPr>
              <a:t>ii</a:t>
            </a:r>
            <a:r>
              <a:rPr lang="en-US" altLang="ko-KR" baseline="30000" dirty="0" err="1" smtClean="0">
                <a:latin typeface="맑은 고딕"/>
                <a:ea typeface="맑은 고딕"/>
              </a:rPr>
              <a:t>j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5" name="그림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143116"/>
            <a:ext cx="307183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Introduction</a:t>
            </a:r>
            <a:r>
              <a:rPr lang="en-US" altLang="ko-KR" dirty="0" smtClean="0"/>
              <a:t>  Privacy-Preserving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Privacy-Preserving algorithms</a:t>
            </a:r>
          </a:p>
          <a:p>
            <a:pPr lvl="1"/>
            <a:r>
              <a:rPr lang="en-US" altLang="ko-KR" dirty="0" smtClean="0"/>
              <a:t>Learning from environment or data with keeping their privacy</a:t>
            </a:r>
          </a:p>
          <a:p>
            <a:r>
              <a:rPr lang="en-US" altLang="ko-KR" dirty="0" smtClean="0"/>
              <a:t>A lot of privacy-preserving algorithms</a:t>
            </a:r>
          </a:p>
          <a:p>
            <a:pPr lvl="1"/>
            <a:r>
              <a:rPr lang="en-US" altLang="ko-KR" dirty="0" smtClean="0"/>
              <a:t>Privacy-preserving reinforcement learning (ICML 2008) [1]</a:t>
            </a:r>
          </a:p>
          <a:p>
            <a:pPr lvl="1"/>
            <a:r>
              <a:rPr lang="en-US" altLang="ko-KR" dirty="0" smtClean="0"/>
              <a:t>Privacy-preserving belief propagation and sampling (NIPS 2007) [9]</a:t>
            </a:r>
          </a:p>
          <a:p>
            <a:pPr lvl="1"/>
            <a:r>
              <a:rPr lang="en-US" altLang="ko-KR" dirty="0" smtClean="0"/>
              <a:t>Privacy preserving learning in negotiation (ACM SAC 2006) [10]</a:t>
            </a:r>
          </a:p>
          <a:p>
            <a:pPr lvl="1"/>
            <a:r>
              <a:rPr lang="en-US" altLang="ko-KR" dirty="0" smtClean="0"/>
              <a:t>Privacy preserving data mining (Journal of Cryptology 2002) [11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…</a:t>
            </a:r>
            <a:endParaRPr lang="en-US" altLang="ko-KR" dirty="0" smtClean="0"/>
          </a:p>
          <a:p>
            <a:r>
              <a:rPr lang="en-US" altLang="ko-KR" dirty="0" smtClean="0"/>
              <a:t>No paper for POMDPs or </a:t>
            </a:r>
            <a:r>
              <a:rPr lang="en-US" altLang="ko-KR" dirty="0" err="1" smtClean="0"/>
              <a:t>Bayes</a:t>
            </a:r>
            <a:r>
              <a:rPr lang="en-US" altLang="ko-KR" dirty="0" smtClean="0"/>
              <a:t>-adaptive MDPs, POMDPs</a:t>
            </a:r>
          </a:p>
          <a:p>
            <a:r>
              <a:rPr lang="en-US" altLang="ko-KR" dirty="0" smtClean="0"/>
              <a:t>Eventually, extend to Privacy-preserving </a:t>
            </a:r>
            <a:r>
              <a:rPr lang="en-US" altLang="ko-KR" dirty="0" err="1" smtClean="0"/>
              <a:t>Bayes</a:t>
            </a:r>
            <a:r>
              <a:rPr lang="en-US" altLang="ko-KR" dirty="0" smtClean="0"/>
              <a:t>-adaptive POMDPs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555556"/>
            <a:ext cx="6286544" cy="730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Previous Work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Privacy-Preserving Reinforcement Learning </a:t>
            </a:r>
            <a:r>
              <a:rPr lang="en-US" altLang="ko-KR" sz="2000" dirty="0" smtClean="0"/>
              <a:t>(PPRL)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Q-function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SARSA learning,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For private preserving, we encrypt the Q-values by following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6" name="그림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714620"/>
            <a:ext cx="521497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6147" y="3991539"/>
            <a:ext cx="57864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/>
              <a:t>Previous Work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PPRL – Two Partitioning Models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Partitioned-by-time</a:t>
            </a:r>
          </a:p>
          <a:p>
            <a:pPr lvl="1"/>
            <a:r>
              <a:rPr lang="en-US" altLang="ko-KR" dirty="0" smtClean="0"/>
              <a:t>Agent A has perceptions during </a:t>
            </a:r>
            <a:r>
              <a:rPr lang="en-US" altLang="ko-KR" i="1" dirty="0" smtClean="0"/>
              <a:t>T</a:t>
            </a:r>
            <a:r>
              <a:rPr lang="en-US" altLang="ko-KR" i="1" baseline="30000" dirty="0" smtClean="0"/>
              <a:t>A </a:t>
            </a:r>
            <a:r>
              <a:rPr lang="en-US" altLang="ko-KR" i="1" dirty="0" smtClean="0"/>
              <a:t>= { 1, …, t-1 }</a:t>
            </a:r>
          </a:p>
          <a:p>
            <a:pPr lvl="1"/>
            <a:r>
              <a:rPr lang="en-US" altLang="ko-KR" dirty="0" smtClean="0"/>
              <a:t>Agent B has perceptions during </a:t>
            </a:r>
            <a:r>
              <a:rPr lang="en-US" altLang="ko-KR" i="1" dirty="0" smtClean="0"/>
              <a:t>T</a:t>
            </a:r>
            <a:r>
              <a:rPr lang="en-US" altLang="ko-KR" i="1" baseline="30000" dirty="0" smtClean="0"/>
              <a:t>B </a:t>
            </a:r>
            <a:r>
              <a:rPr lang="en-US" altLang="ko-KR" i="1" dirty="0" smtClean="0"/>
              <a:t>= { t }</a:t>
            </a:r>
          </a:p>
          <a:p>
            <a:r>
              <a:rPr lang="en-US" altLang="ko-KR" dirty="0" smtClean="0"/>
              <a:t>Partitioned-by-observation</a:t>
            </a:r>
          </a:p>
          <a:p>
            <a:pPr lvl="1"/>
            <a:r>
              <a:rPr lang="en-US" altLang="ko-KR" dirty="0" smtClean="0"/>
              <a:t>Agent A, B have perceptions respectively</a:t>
            </a:r>
          </a:p>
          <a:p>
            <a:pPr lvl="1"/>
            <a:r>
              <a:rPr lang="en-US" altLang="ko-KR" dirty="0" smtClean="0"/>
              <a:t>Agent A cannot know agent B’s history</a:t>
            </a:r>
          </a:p>
          <a:p>
            <a:pPr lvl="1"/>
            <a:r>
              <a:rPr lang="en-US" altLang="ko-KR" dirty="0" smtClean="0"/>
              <a:t>Agent B cannot know agent A’s history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More issues</a:t>
            </a:r>
          </a:p>
          <a:p>
            <a:pPr lvl="1"/>
            <a:r>
              <a:rPr lang="en-US" altLang="ko-KR" dirty="0" smtClean="0"/>
              <a:t>Use public key cryptosystems [6]</a:t>
            </a:r>
          </a:p>
          <a:p>
            <a:pPr lvl="1"/>
            <a:r>
              <a:rPr lang="en-US" altLang="ko-KR" dirty="0" smtClean="0"/>
              <a:t>Assume all parameter values are </a:t>
            </a:r>
            <a:r>
              <a:rPr lang="en-US" altLang="ko-KR" b="1" i="1" dirty="0" smtClean="0">
                <a:solidFill>
                  <a:srgbClr val="C00000"/>
                </a:solidFill>
              </a:rPr>
              <a:t>rational numbers</a:t>
            </a:r>
            <a:endParaRPr lang="en-US" altLang="ko-KR" dirty="0" smtClean="0"/>
          </a:p>
          <a:p>
            <a:pPr lvl="1">
              <a:buNone/>
            </a:pPr>
            <a:r>
              <a:rPr lang="en-US" altLang="ko-KR" dirty="0" smtClean="0"/>
              <a:t>	</a:t>
            </a:r>
            <a:r>
              <a:rPr lang="en-US" altLang="ko-KR" dirty="0" smtClean="0">
                <a:sym typeface="Wingdings" pitchFamily="2" charset="2"/>
              </a:rPr>
              <a:t>  multiply large integer K to make all values integers</a:t>
            </a:r>
            <a:endParaRPr lang="ko-KR" altLang="en-US" b="1" i="1" dirty="0">
              <a:solidFill>
                <a:srgbClr val="C0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8" name="그림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571876"/>
            <a:ext cx="3857652" cy="14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Dad's tie design template</Template>
  <TotalTime>2109</TotalTime>
  <Words>1024</Words>
  <Application>Microsoft Office PowerPoint</Application>
  <PresentationFormat>화면 슬라이드 쇼(4:3)</PresentationFormat>
  <Paragraphs>189</Paragraphs>
  <Slides>15</Slides>
  <Notes>15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Default Design</vt:lpstr>
      <vt:lpstr>수식</vt:lpstr>
      <vt:lpstr>Equation</vt:lpstr>
      <vt:lpstr>Privacy-Preserving Bayes-Adaptive MDPs</vt:lpstr>
      <vt:lpstr>Contents</vt:lpstr>
      <vt:lpstr>Motivation Problems</vt:lpstr>
      <vt:lpstr>Introduction  Reinforcement Learning and MDPs</vt:lpstr>
      <vt:lpstr>Introduction  Policy and Value Function</vt:lpstr>
      <vt:lpstr>Introduction  Bayes-Adaptive MDPs  (BAMDPs)</vt:lpstr>
      <vt:lpstr>Introduction  Privacy-Preserving</vt:lpstr>
      <vt:lpstr>Previous Work Privacy-Preserving Reinforcement Learning (PPRL)</vt:lpstr>
      <vt:lpstr>Previous Work PPRL – Two Partitioning Models</vt:lpstr>
      <vt:lpstr>My Approach Privacy-Preserving BAMDPs  (PP-BAMDPs)</vt:lpstr>
      <vt:lpstr>My Approach PP-BAMDP  Algorithm  (1)</vt:lpstr>
      <vt:lpstr>My Approach PP-BAMDP  Algorithm  (2)</vt:lpstr>
      <vt:lpstr>Conclusion</vt:lpstr>
      <vt:lpstr>Future Works</vt:lpstr>
      <vt:lpstr>References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Coalitional Game Theory</dc:title>
  <dc:creator>Microsoft Corporation</dc:creator>
  <cp:lastModifiedBy>lkh</cp:lastModifiedBy>
  <cp:revision>286</cp:revision>
  <dcterms:created xsi:type="dcterms:W3CDTF">2006-10-05T04:04:58Z</dcterms:created>
  <dcterms:modified xsi:type="dcterms:W3CDTF">2010-05-11T04:15:49Z</dcterms:modified>
</cp:coreProperties>
</file>