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75" r:id="rId3"/>
    <p:sldId id="257" r:id="rId4"/>
    <p:sldId id="269" r:id="rId5"/>
    <p:sldId id="268" r:id="rId6"/>
    <p:sldId id="272" r:id="rId7"/>
    <p:sldId id="259" r:id="rId8"/>
    <p:sldId id="278" r:id="rId9"/>
    <p:sldId id="258" r:id="rId10"/>
    <p:sldId id="282" r:id="rId11"/>
    <p:sldId id="283" r:id="rId12"/>
    <p:sldId id="273" r:id="rId13"/>
    <p:sldId id="262" r:id="rId14"/>
    <p:sldId id="274" r:id="rId15"/>
    <p:sldId id="266" r:id="rId16"/>
    <p:sldId id="279" r:id="rId17"/>
    <p:sldId id="280" r:id="rId18"/>
    <p:sldId id="261" r:id="rId19"/>
    <p:sldId id="263" r:id="rId20"/>
    <p:sldId id="265" r:id="rId21"/>
    <p:sldId id="271" r:id="rId22"/>
    <p:sldId id="281" r:id="rId23"/>
    <p:sldId id="277" r:id="rId24"/>
    <p:sldId id="264" r:id="rId25"/>
    <p:sldId id="260" r:id="rId26"/>
    <p:sldId id="276" r:id="rId2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281" autoAdjust="0"/>
  </p:normalViewPr>
  <p:slideViewPr>
    <p:cSldViewPr>
      <p:cViewPr varScale="1">
        <p:scale>
          <a:sx n="85" d="100"/>
          <a:sy n="85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925E2-39D2-484D-9D2D-AA29333C9921}" type="datetimeFigureOut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97FC0-F6C3-46F6-A1D7-E72E1E53D6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Hello,</a:t>
            </a:r>
            <a:r>
              <a:rPr lang="en-US" altLang="ko-KR" baseline="0" dirty="0" smtClean="0"/>
              <a:t> here I present the result of analysis and implementation of parallel computation of SHA-3, the next-generation hash functions.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97FC0-F6C3-46F6-A1D7-E72E1E53D650}" type="slidenum">
              <a:rPr lang="ko-KR" altLang="en-US" smtClean="0"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baseline="0" dirty="0" smtClean="0"/>
              <a:t>Exactly.</a:t>
            </a:r>
          </a:p>
          <a:p>
            <a:r>
              <a:rPr lang="en-US" altLang="ko-KR" baseline="0" dirty="0" smtClean="0"/>
              <a:t>Ok, what is GPU and why it matters?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97FC0-F6C3-46F6-A1D7-E72E1E53D650}" type="slidenum">
              <a:rPr lang="ko-KR" altLang="en-US" smtClean="0"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I’ll not try</a:t>
            </a:r>
            <a:r>
              <a:rPr lang="en-US" altLang="ko-KR" baseline="0" dirty="0" smtClean="0"/>
              <a:t> to explain whole specification of each hash functions, rather, I’ll concentrate on the important things only.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97FC0-F6C3-46F6-A1D7-E72E1E53D650}" type="slidenum">
              <a:rPr lang="ko-KR" altLang="en-US" smtClean="0"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7511-9795-4D79-949B-F5C157195743}" type="datetime1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989CC-09F7-417A-A00D-7E7CFDEF52BA}" type="datetime1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F5D6-626A-4CB9-8B7F-66771A69C1C2}" type="datetime1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FD4D-289C-4AF2-9357-501902BFD45B}" type="datetime1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6711-9577-4277-9872-971FA83B322F}" type="datetime1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9063-E7DE-43EA-8317-8F759F3A3B51}" type="datetime1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FEE1-D8AF-4C03-8F0F-AE0CA5E6D147}" type="datetime1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845C-21AA-4070-9E85-3D8888BE0338}" type="datetime1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254-44D2-4FFF-80B1-19039F7550E6}" type="datetime1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AD3D-0A69-4B6C-9181-273F0B89E979}" type="datetime1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5828-19E0-4A56-8CB6-C5762EBF2623}" type="datetime1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AA53B-B3C2-4067-A0FC-84593F727557}" type="datetime1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3756B-CB48-4DC0-9BDD-25A3B0FF6B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math.ut.ee/~uraes/openssl-gp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SHA-3 on GPU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By Lee, Jae-song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212A-60E7-49D9-9482-43BC927D09CB}" type="datetime1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This Work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SHA-3 candidate hash functions</a:t>
            </a:r>
          </a:p>
          <a:p>
            <a:pPr lvl="1"/>
            <a:r>
              <a:rPr lang="en-US" altLang="ko-KR" dirty="0" smtClean="0"/>
              <a:t>BLAKE, CubeHash (and </a:t>
            </a:r>
            <a:r>
              <a:rPr lang="en-US" altLang="ko-KR" dirty="0" smtClean="0"/>
              <a:t>Skein)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F51B-8D15-41F4-8FBE-8E75BDCB2C05}" type="datetime1">
              <a:rPr lang="ko-KR" altLang="en-US" smtClean="0"/>
              <a:t>2010-05-04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This Work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Why hashes?</a:t>
            </a:r>
          </a:p>
          <a:p>
            <a:pPr lvl="1"/>
            <a:r>
              <a:rPr lang="en-US" altLang="ko-KR" dirty="0" smtClean="0"/>
              <a:t>Output is small and fixed</a:t>
            </a:r>
          </a:p>
          <a:p>
            <a:pPr lvl="1"/>
            <a:r>
              <a:rPr lang="en-US" altLang="ko-KR" dirty="0" smtClean="0"/>
              <a:t>Lower overhead to copy GPU </a:t>
            </a:r>
            <a:r>
              <a:rPr lang="ko-KR" altLang="en-US" dirty="0" smtClean="0"/>
              <a:t>→ </a:t>
            </a:r>
            <a:r>
              <a:rPr lang="en-US" altLang="ko-KR" dirty="0" smtClean="0"/>
              <a:t>CPU</a:t>
            </a:r>
          </a:p>
          <a:p>
            <a:pPr lvl="1"/>
            <a:r>
              <a:rPr lang="en-US" altLang="ko-KR" dirty="0" smtClean="0"/>
              <a:t>Has simpler designs than ciphers</a:t>
            </a:r>
          </a:p>
          <a:p>
            <a:pPr lvl="2"/>
            <a:r>
              <a:rPr lang="en-US" altLang="ko-KR" dirty="0" smtClean="0"/>
              <a:t>no need to “decrypt”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Also, few guys has tried it until now!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F51B-8D15-41F4-8FBE-8E75BDCB2C05}" type="datetime1">
              <a:rPr lang="ko-KR" altLang="en-US" smtClean="0"/>
              <a:t>2010-05-04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SHA-3 </a:t>
            </a:r>
            <a:r>
              <a:rPr lang="en-US" altLang="ko-KR" dirty="0" smtClean="0"/>
              <a:t>Candidates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Most </a:t>
            </a:r>
            <a:r>
              <a:rPr lang="en-US" altLang="ko-KR" dirty="0" smtClean="0"/>
              <a:t>uses </a:t>
            </a:r>
            <a:r>
              <a:rPr lang="en-US" altLang="ko-KR" i="1" dirty="0" smtClean="0"/>
              <a:t>modified</a:t>
            </a:r>
            <a:r>
              <a:rPr lang="en-US" altLang="ko-KR" dirty="0" smtClean="0"/>
              <a:t> </a:t>
            </a:r>
            <a:r>
              <a:rPr lang="en-US" altLang="ko-KR" dirty="0" smtClean="0"/>
              <a:t>Merkle-Damgård: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Added “message </a:t>
            </a:r>
            <a:r>
              <a:rPr lang="en-US" altLang="ko-KR" dirty="0" smtClean="0"/>
              <a:t>length” </a:t>
            </a:r>
            <a:r>
              <a:rPr lang="en-US" altLang="ko-KR" dirty="0" smtClean="0">
                <a:solidFill>
                  <a:srgbClr val="FF0000"/>
                </a:solidFill>
              </a:rPr>
              <a:t>|M|</a:t>
            </a:r>
            <a:r>
              <a:rPr lang="en-US" altLang="ko-KR" dirty="0" smtClean="0"/>
              <a:t> </a:t>
            </a:r>
            <a:r>
              <a:rPr lang="en-US" altLang="ko-KR" dirty="0" smtClean="0"/>
              <a:t>for final block</a:t>
            </a:r>
          </a:p>
          <a:p>
            <a:pPr lvl="1"/>
            <a:r>
              <a:rPr lang="en-US" altLang="ko-KR" dirty="0" smtClean="0"/>
              <a:t>prevents chosen-prefix attack like md5</a:t>
            </a:r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348D-983A-4D88-9072-73258AE3772A}" type="datetime1">
              <a:rPr lang="ko-KR" altLang="en-US" smtClean="0"/>
              <a:t>2010-05-04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12</a:t>
            </a:fld>
            <a:endParaRPr lang="ko-KR" altLang="en-US"/>
          </a:p>
        </p:txBody>
      </p:sp>
      <p:grpSp>
        <p:nvGrpSpPr>
          <p:cNvPr id="104" name="그룹 103"/>
          <p:cNvGrpSpPr/>
          <p:nvPr/>
        </p:nvGrpSpPr>
        <p:grpSpPr>
          <a:xfrm>
            <a:off x="285720" y="4071942"/>
            <a:ext cx="8358246" cy="2000264"/>
            <a:chOff x="285720" y="4071942"/>
            <a:chExt cx="8358246" cy="2000264"/>
          </a:xfrm>
        </p:grpSpPr>
        <p:grpSp>
          <p:nvGrpSpPr>
            <p:cNvPr id="49" name="그룹 48"/>
            <p:cNvGrpSpPr/>
            <p:nvPr/>
          </p:nvGrpSpPr>
          <p:grpSpPr>
            <a:xfrm>
              <a:off x="1000100" y="4071942"/>
              <a:ext cx="1071570" cy="2000264"/>
              <a:chOff x="500034" y="4071942"/>
              <a:chExt cx="1071570" cy="2000264"/>
            </a:xfrm>
          </p:grpSpPr>
          <p:grpSp>
            <p:nvGrpSpPr>
              <p:cNvPr id="21" name="그룹 20"/>
              <p:cNvGrpSpPr/>
              <p:nvPr/>
            </p:nvGrpSpPr>
            <p:grpSpPr>
              <a:xfrm>
                <a:off x="857224" y="4714884"/>
                <a:ext cx="714380" cy="1357322"/>
                <a:chOff x="857224" y="4714884"/>
                <a:chExt cx="714380" cy="1357322"/>
              </a:xfrm>
            </p:grpSpPr>
            <p:sp>
              <p:nvSpPr>
                <p:cNvPr id="6" name="자유형 5"/>
                <p:cNvSpPr/>
                <p:nvPr/>
              </p:nvSpPr>
              <p:spPr>
                <a:xfrm>
                  <a:off x="857224" y="4714884"/>
                  <a:ext cx="714380" cy="1357322"/>
                </a:xfrm>
                <a:custGeom>
                  <a:avLst/>
                  <a:gdLst>
                    <a:gd name="connsiteX0" fmla="*/ 0 w 714380"/>
                    <a:gd name="connsiteY0" fmla="*/ 0 h 1357322"/>
                    <a:gd name="connsiteX1" fmla="*/ 357190 w 714380"/>
                    <a:gd name="connsiteY1" fmla="*/ 0 h 1357322"/>
                    <a:gd name="connsiteX2" fmla="*/ 714380 w 714380"/>
                    <a:gd name="connsiteY2" fmla="*/ 357190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357190 w 714380"/>
                    <a:gd name="connsiteY1" fmla="*/ 0 h 1357322"/>
                    <a:gd name="connsiteX2" fmla="*/ 714380 w 714380"/>
                    <a:gd name="connsiteY2" fmla="*/ 571504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571504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714380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14380" h="1357322">
                      <a:moveTo>
                        <a:pt x="0" y="0"/>
                      </a:moveTo>
                      <a:lnTo>
                        <a:pt x="214314" y="0"/>
                      </a:lnTo>
                      <a:lnTo>
                        <a:pt x="714380" y="642942"/>
                      </a:lnTo>
                      <a:lnTo>
                        <a:pt x="714380" y="1357322"/>
                      </a:lnTo>
                      <a:lnTo>
                        <a:pt x="0" y="135732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857224" y="5214950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hash</a:t>
                  </a:r>
                  <a:endParaRPr lang="ko-KR" altLang="en-US" dirty="0"/>
                </a:p>
              </p:txBody>
            </p:sp>
          </p:grpSp>
          <p:cxnSp>
            <p:nvCxnSpPr>
              <p:cNvPr id="26" name="직선 화살표 연결선 25"/>
              <p:cNvCxnSpPr>
                <a:endCxn id="6" idx="1"/>
              </p:cNvCxnSpPr>
              <p:nvPr/>
            </p:nvCxnSpPr>
            <p:spPr>
              <a:xfrm rot="5400000">
                <a:off x="928662" y="4572008"/>
                <a:ext cx="285752" cy="1588"/>
              </a:xfrm>
              <a:prstGeom prst="straightConnector1">
                <a:avLst/>
              </a:prstGeom>
              <a:ln w="19050">
                <a:solidFill>
                  <a:schemeClr val="tx2">
                    <a:lumMod val="60000"/>
                    <a:lumOff val="4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785786" y="4071942"/>
                <a:ext cx="714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i="1" dirty="0" smtClean="0"/>
                  <a:t>M1</a:t>
                </a:r>
                <a:endParaRPr lang="ko-KR" altLang="en-US" i="1" dirty="0"/>
              </a:p>
            </p:txBody>
          </p:sp>
          <p:cxnSp>
            <p:nvCxnSpPr>
              <p:cNvPr id="48" name="직선 화살표 연결선 47"/>
              <p:cNvCxnSpPr/>
              <p:nvPr/>
            </p:nvCxnSpPr>
            <p:spPr>
              <a:xfrm>
                <a:off x="500034" y="5643578"/>
                <a:ext cx="357190" cy="1588"/>
              </a:xfrm>
              <a:prstGeom prst="straightConnector1">
                <a:avLst/>
              </a:prstGeom>
              <a:ln w="19050">
                <a:solidFill>
                  <a:schemeClr val="tx2">
                    <a:lumMod val="60000"/>
                    <a:lumOff val="4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57" name="그룹 56"/>
            <p:cNvGrpSpPr/>
            <p:nvPr/>
          </p:nvGrpSpPr>
          <p:grpSpPr>
            <a:xfrm>
              <a:off x="2071670" y="4071942"/>
              <a:ext cx="1071570" cy="2000264"/>
              <a:chOff x="500034" y="4071942"/>
              <a:chExt cx="1071570" cy="2000264"/>
            </a:xfrm>
          </p:grpSpPr>
          <p:grpSp>
            <p:nvGrpSpPr>
              <p:cNvPr id="58" name="그룹 57"/>
              <p:cNvGrpSpPr/>
              <p:nvPr/>
            </p:nvGrpSpPr>
            <p:grpSpPr>
              <a:xfrm>
                <a:off x="857224" y="4714884"/>
                <a:ext cx="714380" cy="1357322"/>
                <a:chOff x="857224" y="4714884"/>
                <a:chExt cx="714380" cy="1357322"/>
              </a:xfrm>
            </p:grpSpPr>
            <p:sp>
              <p:nvSpPr>
                <p:cNvPr id="62" name="자유형 61"/>
                <p:cNvSpPr/>
                <p:nvPr/>
              </p:nvSpPr>
              <p:spPr>
                <a:xfrm>
                  <a:off x="857224" y="4714884"/>
                  <a:ext cx="714380" cy="1357322"/>
                </a:xfrm>
                <a:custGeom>
                  <a:avLst/>
                  <a:gdLst>
                    <a:gd name="connsiteX0" fmla="*/ 0 w 714380"/>
                    <a:gd name="connsiteY0" fmla="*/ 0 h 1357322"/>
                    <a:gd name="connsiteX1" fmla="*/ 357190 w 714380"/>
                    <a:gd name="connsiteY1" fmla="*/ 0 h 1357322"/>
                    <a:gd name="connsiteX2" fmla="*/ 714380 w 714380"/>
                    <a:gd name="connsiteY2" fmla="*/ 357190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357190 w 714380"/>
                    <a:gd name="connsiteY1" fmla="*/ 0 h 1357322"/>
                    <a:gd name="connsiteX2" fmla="*/ 714380 w 714380"/>
                    <a:gd name="connsiteY2" fmla="*/ 571504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571504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714380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14380" h="1357322">
                      <a:moveTo>
                        <a:pt x="0" y="0"/>
                      </a:moveTo>
                      <a:lnTo>
                        <a:pt x="214314" y="0"/>
                      </a:lnTo>
                      <a:lnTo>
                        <a:pt x="714380" y="642942"/>
                      </a:lnTo>
                      <a:lnTo>
                        <a:pt x="714380" y="1357322"/>
                      </a:lnTo>
                      <a:lnTo>
                        <a:pt x="0" y="135732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857224" y="5214950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hash</a:t>
                  </a:r>
                  <a:endParaRPr lang="ko-KR" altLang="en-US" dirty="0"/>
                </a:p>
              </p:txBody>
            </p:sp>
          </p:grpSp>
          <p:cxnSp>
            <p:nvCxnSpPr>
              <p:cNvPr id="59" name="직선 화살표 연결선 58"/>
              <p:cNvCxnSpPr>
                <a:endCxn id="62" idx="1"/>
              </p:cNvCxnSpPr>
              <p:nvPr/>
            </p:nvCxnSpPr>
            <p:spPr>
              <a:xfrm rot="5400000">
                <a:off x="928662" y="4572008"/>
                <a:ext cx="285752" cy="1588"/>
              </a:xfrm>
              <a:prstGeom prst="straightConnector1">
                <a:avLst/>
              </a:prstGeom>
              <a:ln w="19050">
                <a:solidFill>
                  <a:schemeClr val="tx2">
                    <a:lumMod val="60000"/>
                    <a:lumOff val="4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60" name="TextBox 59"/>
              <p:cNvSpPr txBox="1"/>
              <p:nvPr/>
            </p:nvSpPr>
            <p:spPr>
              <a:xfrm>
                <a:off x="785786" y="4071942"/>
                <a:ext cx="714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i="1" dirty="0" smtClean="0"/>
                  <a:t>M2</a:t>
                </a:r>
                <a:endParaRPr lang="ko-KR" altLang="en-US" i="1" dirty="0"/>
              </a:p>
            </p:txBody>
          </p:sp>
          <p:cxnSp>
            <p:nvCxnSpPr>
              <p:cNvPr id="61" name="직선 화살표 연결선 60"/>
              <p:cNvCxnSpPr/>
              <p:nvPr/>
            </p:nvCxnSpPr>
            <p:spPr>
              <a:xfrm>
                <a:off x="500034" y="5643578"/>
                <a:ext cx="357190" cy="1588"/>
              </a:xfrm>
              <a:prstGeom prst="straightConnector1">
                <a:avLst/>
              </a:prstGeom>
              <a:ln w="19050">
                <a:solidFill>
                  <a:schemeClr val="tx2">
                    <a:lumMod val="60000"/>
                    <a:lumOff val="4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64" name="그룹 63"/>
            <p:cNvGrpSpPr/>
            <p:nvPr/>
          </p:nvGrpSpPr>
          <p:grpSpPr>
            <a:xfrm>
              <a:off x="3143240" y="4071942"/>
              <a:ext cx="1071570" cy="2000264"/>
              <a:chOff x="500034" y="4071942"/>
              <a:chExt cx="1071570" cy="2000264"/>
            </a:xfrm>
          </p:grpSpPr>
          <p:grpSp>
            <p:nvGrpSpPr>
              <p:cNvPr id="65" name="그룹 64"/>
              <p:cNvGrpSpPr/>
              <p:nvPr/>
            </p:nvGrpSpPr>
            <p:grpSpPr>
              <a:xfrm>
                <a:off x="857224" y="4714884"/>
                <a:ext cx="714380" cy="1357322"/>
                <a:chOff x="857224" y="4714884"/>
                <a:chExt cx="714380" cy="1357322"/>
              </a:xfrm>
            </p:grpSpPr>
            <p:sp>
              <p:nvSpPr>
                <p:cNvPr id="69" name="자유형 68"/>
                <p:cNvSpPr/>
                <p:nvPr/>
              </p:nvSpPr>
              <p:spPr>
                <a:xfrm>
                  <a:off x="857224" y="4714884"/>
                  <a:ext cx="714380" cy="1357322"/>
                </a:xfrm>
                <a:custGeom>
                  <a:avLst/>
                  <a:gdLst>
                    <a:gd name="connsiteX0" fmla="*/ 0 w 714380"/>
                    <a:gd name="connsiteY0" fmla="*/ 0 h 1357322"/>
                    <a:gd name="connsiteX1" fmla="*/ 357190 w 714380"/>
                    <a:gd name="connsiteY1" fmla="*/ 0 h 1357322"/>
                    <a:gd name="connsiteX2" fmla="*/ 714380 w 714380"/>
                    <a:gd name="connsiteY2" fmla="*/ 357190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357190 w 714380"/>
                    <a:gd name="connsiteY1" fmla="*/ 0 h 1357322"/>
                    <a:gd name="connsiteX2" fmla="*/ 714380 w 714380"/>
                    <a:gd name="connsiteY2" fmla="*/ 571504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571504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714380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14380" h="1357322">
                      <a:moveTo>
                        <a:pt x="0" y="0"/>
                      </a:moveTo>
                      <a:lnTo>
                        <a:pt x="214314" y="0"/>
                      </a:lnTo>
                      <a:lnTo>
                        <a:pt x="714380" y="642942"/>
                      </a:lnTo>
                      <a:lnTo>
                        <a:pt x="714380" y="1357322"/>
                      </a:lnTo>
                      <a:lnTo>
                        <a:pt x="0" y="135732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857224" y="5214950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hash</a:t>
                  </a:r>
                  <a:endParaRPr lang="ko-KR" altLang="en-US" dirty="0"/>
                </a:p>
              </p:txBody>
            </p:sp>
          </p:grpSp>
          <p:cxnSp>
            <p:nvCxnSpPr>
              <p:cNvPr id="66" name="직선 화살표 연결선 65"/>
              <p:cNvCxnSpPr>
                <a:endCxn id="69" idx="1"/>
              </p:cNvCxnSpPr>
              <p:nvPr/>
            </p:nvCxnSpPr>
            <p:spPr>
              <a:xfrm rot="5400000">
                <a:off x="928662" y="4572008"/>
                <a:ext cx="285752" cy="1588"/>
              </a:xfrm>
              <a:prstGeom prst="straightConnector1">
                <a:avLst/>
              </a:prstGeom>
              <a:ln w="19050">
                <a:solidFill>
                  <a:schemeClr val="tx2">
                    <a:lumMod val="60000"/>
                    <a:lumOff val="4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67" name="TextBox 66"/>
              <p:cNvSpPr txBox="1"/>
              <p:nvPr/>
            </p:nvSpPr>
            <p:spPr>
              <a:xfrm>
                <a:off x="785786" y="4071942"/>
                <a:ext cx="714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i="1" dirty="0" smtClean="0"/>
                  <a:t>M3</a:t>
                </a:r>
                <a:endParaRPr lang="ko-KR" altLang="en-US" i="1" dirty="0"/>
              </a:p>
            </p:txBody>
          </p:sp>
          <p:cxnSp>
            <p:nvCxnSpPr>
              <p:cNvPr id="68" name="직선 화살표 연결선 67"/>
              <p:cNvCxnSpPr/>
              <p:nvPr/>
            </p:nvCxnSpPr>
            <p:spPr>
              <a:xfrm>
                <a:off x="500034" y="5643578"/>
                <a:ext cx="357190" cy="1588"/>
              </a:xfrm>
              <a:prstGeom prst="straightConnector1">
                <a:avLst/>
              </a:prstGeom>
              <a:ln w="19050">
                <a:solidFill>
                  <a:schemeClr val="tx2">
                    <a:lumMod val="60000"/>
                    <a:lumOff val="4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78" name="그룹 77"/>
            <p:cNvGrpSpPr/>
            <p:nvPr/>
          </p:nvGrpSpPr>
          <p:grpSpPr>
            <a:xfrm>
              <a:off x="5286380" y="4071942"/>
              <a:ext cx="1071570" cy="2000264"/>
              <a:chOff x="500034" y="4071942"/>
              <a:chExt cx="1071570" cy="2000264"/>
            </a:xfrm>
          </p:grpSpPr>
          <p:grpSp>
            <p:nvGrpSpPr>
              <p:cNvPr id="79" name="그룹 78"/>
              <p:cNvGrpSpPr/>
              <p:nvPr/>
            </p:nvGrpSpPr>
            <p:grpSpPr>
              <a:xfrm>
                <a:off x="857224" y="4714884"/>
                <a:ext cx="714380" cy="1357322"/>
                <a:chOff x="857224" y="4714884"/>
                <a:chExt cx="714380" cy="1357322"/>
              </a:xfrm>
            </p:grpSpPr>
            <p:sp>
              <p:nvSpPr>
                <p:cNvPr id="83" name="자유형 82"/>
                <p:cNvSpPr/>
                <p:nvPr/>
              </p:nvSpPr>
              <p:spPr>
                <a:xfrm>
                  <a:off x="857224" y="4714884"/>
                  <a:ext cx="714380" cy="1357322"/>
                </a:xfrm>
                <a:custGeom>
                  <a:avLst/>
                  <a:gdLst>
                    <a:gd name="connsiteX0" fmla="*/ 0 w 714380"/>
                    <a:gd name="connsiteY0" fmla="*/ 0 h 1357322"/>
                    <a:gd name="connsiteX1" fmla="*/ 357190 w 714380"/>
                    <a:gd name="connsiteY1" fmla="*/ 0 h 1357322"/>
                    <a:gd name="connsiteX2" fmla="*/ 714380 w 714380"/>
                    <a:gd name="connsiteY2" fmla="*/ 357190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357190 w 714380"/>
                    <a:gd name="connsiteY1" fmla="*/ 0 h 1357322"/>
                    <a:gd name="connsiteX2" fmla="*/ 714380 w 714380"/>
                    <a:gd name="connsiteY2" fmla="*/ 571504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571504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714380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14380" h="1357322">
                      <a:moveTo>
                        <a:pt x="0" y="0"/>
                      </a:moveTo>
                      <a:lnTo>
                        <a:pt x="214314" y="0"/>
                      </a:lnTo>
                      <a:lnTo>
                        <a:pt x="714380" y="642942"/>
                      </a:lnTo>
                      <a:lnTo>
                        <a:pt x="714380" y="1357322"/>
                      </a:lnTo>
                      <a:lnTo>
                        <a:pt x="0" y="135732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84" name="TextBox 83"/>
                <p:cNvSpPr txBox="1"/>
                <p:nvPr/>
              </p:nvSpPr>
              <p:spPr>
                <a:xfrm>
                  <a:off x="857224" y="5214950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hash</a:t>
                  </a:r>
                  <a:endParaRPr lang="ko-KR" altLang="en-US" dirty="0"/>
                </a:p>
              </p:txBody>
            </p:sp>
          </p:grpSp>
          <p:cxnSp>
            <p:nvCxnSpPr>
              <p:cNvPr id="80" name="직선 화살표 연결선 79"/>
              <p:cNvCxnSpPr>
                <a:endCxn id="83" idx="1"/>
              </p:cNvCxnSpPr>
              <p:nvPr/>
            </p:nvCxnSpPr>
            <p:spPr>
              <a:xfrm rot="5400000">
                <a:off x="928662" y="4572008"/>
                <a:ext cx="285752" cy="1588"/>
              </a:xfrm>
              <a:prstGeom prst="straightConnector1">
                <a:avLst/>
              </a:prstGeom>
              <a:ln w="19050">
                <a:solidFill>
                  <a:schemeClr val="tx2">
                    <a:lumMod val="60000"/>
                    <a:lumOff val="4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1" name="TextBox 80"/>
              <p:cNvSpPr txBox="1"/>
              <p:nvPr/>
            </p:nvSpPr>
            <p:spPr>
              <a:xfrm>
                <a:off x="785786" y="4071942"/>
                <a:ext cx="714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i="1" dirty="0" smtClean="0"/>
                  <a:t>Mn</a:t>
                </a:r>
                <a:endParaRPr lang="ko-KR" altLang="en-US" i="1" dirty="0"/>
              </a:p>
            </p:txBody>
          </p:sp>
          <p:cxnSp>
            <p:nvCxnSpPr>
              <p:cNvPr id="82" name="직선 화살표 연결선 81"/>
              <p:cNvCxnSpPr/>
              <p:nvPr/>
            </p:nvCxnSpPr>
            <p:spPr>
              <a:xfrm>
                <a:off x="500034" y="5643578"/>
                <a:ext cx="357190" cy="1588"/>
              </a:xfrm>
              <a:prstGeom prst="straightConnector1">
                <a:avLst/>
              </a:prstGeom>
              <a:ln w="19050">
                <a:solidFill>
                  <a:schemeClr val="tx2">
                    <a:lumMod val="60000"/>
                    <a:lumOff val="4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85" name="그룹 84"/>
            <p:cNvGrpSpPr/>
            <p:nvPr/>
          </p:nvGrpSpPr>
          <p:grpSpPr>
            <a:xfrm>
              <a:off x="6357950" y="4071942"/>
              <a:ext cx="1071570" cy="2000264"/>
              <a:chOff x="500034" y="4071942"/>
              <a:chExt cx="1071570" cy="2000264"/>
            </a:xfrm>
          </p:grpSpPr>
          <p:grpSp>
            <p:nvGrpSpPr>
              <p:cNvPr id="86" name="그룹 85"/>
              <p:cNvGrpSpPr/>
              <p:nvPr/>
            </p:nvGrpSpPr>
            <p:grpSpPr>
              <a:xfrm>
                <a:off x="857224" y="4714884"/>
                <a:ext cx="714380" cy="1357322"/>
                <a:chOff x="857224" y="4714884"/>
                <a:chExt cx="714380" cy="1357322"/>
              </a:xfrm>
            </p:grpSpPr>
            <p:sp>
              <p:nvSpPr>
                <p:cNvPr id="90" name="자유형 89"/>
                <p:cNvSpPr/>
                <p:nvPr/>
              </p:nvSpPr>
              <p:spPr>
                <a:xfrm>
                  <a:off x="857224" y="4714884"/>
                  <a:ext cx="714380" cy="1357322"/>
                </a:xfrm>
                <a:custGeom>
                  <a:avLst/>
                  <a:gdLst>
                    <a:gd name="connsiteX0" fmla="*/ 0 w 714380"/>
                    <a:gd name="connsiteY0" fmla="*/ 0 h 1357322"/>
                    <a:gd name="connsiteX1" fmla="*/ 357190 w 714380"/>
                    <a:gd name="connsiteY1" fmla="*/ 0 h 1357322"/>
                    <a:gd name="connsiteX2" fmla="*/ 714380 w 714380"/>
                    <a:gd name="connsiteY2" fmla="*/ 357190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357190 w 714380"/>
                    <a:gd name="connsiteY1" fmla="*/ 0 h 1357322"/>
                    <a:gd name="connsiteX2" fmla="*/ 714380 w 714380"/>
                    <a:gd name="connsiteY2" fmla="*/ 571504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571504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714380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14380" h="1357322">
                      <a:moveTo>
                        <a:pt x="0" y="0"/>
                      </a:moveTo>
                      <a:lnTo>
                        <a:pt x="214314" y="0"/>
                      </a:lnTo>
                      <a:lnTo>
                        <a:pt x="714380" y="642942"/>
                      </a:lnTo>
                      <a:lnTo>
                        <a:pt x="714380" y="1357322"/>
                      </a:lnTo>
                      <a:lnTo>
                        <a:pt x="0" y="135732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91" name="TextBox 90"/>
                <p:cNvSpPr txBox="1"/>
                <p:nvPr/>
              </p:nvSpPr>
              <p:spPr>
                <a:xfrm>
                  <a:off x="857224" y="5214950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hash</a:t>
                  </a:r>
                  <a:endParaRPr lang="ko-KR" altLang="en-US" dirty="0"/>
                </a:p>
              </p:txBody>
            </p:sp>
          </p:grpSp>
          <p:cxnSp>
            <p:nvCxnSpPr>
              <p:cNvPr id="87" name="직선 화살표 연결선 86"/>
              <p:cNvCxnSpPr>
                <a:endCxn id="90" idx="1"/>
              </p:cNvCxnSpPr>
              <p:nvPr/>
            </p:nvCxnSpPr>
            <p:spPr>
              <a:xfrm rot="5400000">
                <a:off x="928662" y="4572008"/>
                <a:ext cx="285752" cy="1588"/>
              </a:xfrm>
              <a:prstGeom prst="straightConnector1">
                <a:avLst/>
              </a:prstGeom>
              <a:ln w="19050">
                <a:solidFill>
                  <a:schemeClr val="tx2">
                    <a:lumMod val="60000"/>
                    <a:lumOff val="4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8" name="TextBox 87"/>
              <p:cNvSpPr txBox="1"/>
              <p:nvPr/>
            </p:nvSpPr>
            <p:spPr>
              <a:xfrm>
                <a:off x="785786" y="4071942"/>
                <a:ext cx="714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>
                    <a:solidFill>
                      <a:srgbClr val="FF0000"/>
                    </a:solidFill>
                  </a:rPr>
                  <a:t>|</a:t>
                </a:r>
                <a:r>
                  <a:rPr lang="en-US" altLang="ko-KR" i="1" dirty="0" smtClean="0">
                    <a:solidFill>
                      <a:srgbClr val="FF0000"/>
                    </a:solidFill>
                  </a:rPr>
                  <a:t>M </a:t>
                </a:r>
                <a:r>
                  <a:rPr lang="en-US" altLang="ko-KR" dirty="0" smtClean="0">
                    <a:solidFill>
                      <a:srgbClr val="FF0000"/>
                    </a:solidFill>
                  </a:rPr>
                  <a:t>|</a:t>
                </a: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89" name="직선 화살표 연결선 88"/>
              <p:cNvCxnSpPr/>
              <p:nvPr/>
            </p:nvCxnSpPr>
            <p:spPr>
              <a:xfrm>
                <a:off x="500034" y="5643578"/>
                <a:ext cx="357190" cy="1588"/>
              </a:xfrm>
              <a:prstGeom prst="straightConnector1">
                <a:avLst/>
              </a:prstGeom>
              <a:ln w="19050">
                <a:solidFill>
                  <a:schemeClr val="tx2">
                    <a:lumMod val="60000"/>
                    <a:lumOff val="4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92" name="직선 화살표 연결선 91"/>
            <p:cNvCxnSpPr/>
            <p:nvPr/>
          </p:nvCxnSpPr>
          <p:spPr>
            <a:xfrm>
              <a:off x="7429520" y="5643578"/>
              <a:ext cx="357190" cy="1588"/>
            </a:xfrm>
            <a:prstGeom prst="straightConnector1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285720" y="5429264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i="1" dirty="0" smtClean="0"/>
                <a:t>initial</a:t>
              </a:r>
              <a:endParaRPr lang="ko-KR" altLang="en-US" i="1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786710" y="5429264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i="1" dirty="0" smtClean="0"/>
                <a:t>result</a:t>
              </a:r>
              <a:endParaRPr lang="ko-KR" altLang="en-US" i="1" dirty="0"/>
            </a:p>
          </p:txBody>
        </p:sp>
        <p:cxnSp>
          <p:nvCxnSpPr>
            <p:cNvPr id="101" name="직선 화살표 연결선 100"/>
            <p:cNvCxnSpPr/>
            <p:nvPr/>
          </p:nvCxnSpPr>
          <p:spPr>
            <a:xfrm>
              <a:off x="4214810" y="5643578"/>
              <a:ext cx="357190" cy="1588"/>
            </a:xfrm>
            <a:prstGeom prst="straightConnector1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4643438" y="5214950"/>
              <a:ext cx="50006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2800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...</a:t>
              </a:r>
              <a:endParaRPr lang="ko-KR" altLang="en-US" sz="2800" i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SHA-3 </a:t>
            </a:r>
            <a:r>
              <a:rPr lang="en-US" altLang="ko-KR" dirty="0" smtClean="0"/>
              <a:t>Candidates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each hash function,</a:t>
            </a:r>
            <a:br>
              <a:rPr lang="en-US" altLang="ko-KR" dirty="0" smtClean="0"/>
            </a:br>
            <a:r>
              <a:rPr lang="en-US" altLang="ko-KR" dirty="0" smtClean="0"/>
              <a:t>unique </a:t>
            </a:r>
            <a:r>
              <a:rPr lang="en-US" altLang="ko-KR" dirty="0" smtClean="0"/>
              <a:t>cipher </a:t>
            </a:r>
            <a:r>
              <a:rPr lang="en-US" altLang="ko-KR" dirty="0" smtClean="0"/>
              <a:t>design </a:t>
            </a:r>
            <a:r>
              <a:rPr lang="en-US" altLang="ko-KR" dirty="0" smtClean="0"/>
              <a:t>is used</a:t>
            </a:r>
          </a:p>
          <a:p>
            <a:pPr lvl="1"/>
            <a:r>
              <a:rPr lang="en-US" altLang="ko-KR" dirty="0" smtClean="0"/>
              <a:t>We can make the component on GPU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348D-983A-4D88-9072-73258AE3772A}" type="datetime1">
              <a:rPr lang="ko-KR" altLang="en-US" smtClean="0"/>
              <a:t>2010-05-04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13</a:t>
            </a:fld>
            <a:endParaRPr lang="ko-KR" altLang="en-US"/>
          </a:p>
        </p:txBody>
      </p:sp>
      <p:grpSp>
        <p:nvGrpSpPr>
          <p:cNvPr id="47" name="그룹 46"/>
          <p:cNvGrpSpPr/>
          <p:nvPr/>
        </p:nvGrpSpPr>
        <p:grpSpPr>
          <a:xfrm>
            <a:off x="285720" y="4071942"/>
            <a:ext cx="8358246" cy="2000264"/>
            <a:chOff x="285720" y="4071942"/>
            <a:chExt cx="8358246" cy="2000264"/>
          </a:xfrm>
        </p:grpSpPr>
        <p:grpSp>
          <p:nvGrpSpPr>
            <p:cNvPr id="48" name="그룹 48"/>
            <p:cNvGrpSpPr/>
            <p:nvPr/>
          </p:nvGrpSpPr>
          <p:grpSpPr>
            <a:xfrm>
              <a:off x="1000100" y="4071942"/>
              <a:ext cx="1071570" cy="2000264"/>
              <a:chOff x="500034" y="4071942"/>
              <a:chExt cx="1071570" cy="2000264"/>
            </a:xfrm>
          </p:grpSpPr>
          <p:grpSp>
            <p:nvGrpSpPr>
              <p:cNvPr id="82" name="그룹 20"/>
              <p:cNvGrpSpPr/>
              <p:nvPr/>
            </p:nvGrpSpPr>
            <p:grpSpPr>
              <a:xfrm>
                <a:off x="857224" y="4714884"/>
                <a:ext cx="714380" cy="1357322"/>
                <a:chOff x="857224" y="4714884"/>
                <a:chExt cx="714380" cy="1357322"/>
              </a:xfrm>
            </p:grpSpPr>
            <p:sp>
              <p:nvSpPr>
                <p:cNvPr id="86" name="자유형 5"/>
                <p:cNvSpPr/>
                <p:nvPr/>
              </p:nvSpPr>
              <p:spPr>
                <a:xfrm>
                  <a:off x="857224" y="4714884"/>
                  <a:ext cx="714380" cy="1357322"/>
                </a:xfrm>
                <a:custGeom>
                  <a:avLst/>
                  <a:gdLst>
                    <a:gd name="connsiteX0" fmla="*/ 0 w 714380"/>
                    <a:gd name="connsiteY0" fmla="*/ 0 h 1357322"/>
                    <a:gd name="connsiteX1" fmla="*/ 357190 w 714380"/>
                    <a:gd name="connsiteY1" fmla="*/ 0 h 1357322"/>
                    <a:gd name="connsiteX2" fmla="*/ 714380 w 714380"/>
                    <a:gd name="connsiteY2" fmla="*/ 357190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357190 w 714380"/>
                    <a:gd name="connsiteY1" fmla="*/ 0 h 1357322"/>
                    <a:gd name="connsiteX2" fmla="*/ 714380 w 714380"/>
                    <a:gd name="connsiteY2" fmla="*/ 571504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571504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714380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14380" h="1357322">
                      <a:moveTo>
                        <a:pt x="0" y="0"/>
                      </a:moveTo>
                      <a:lnTo>
                        <a:pt x="214314" y="0"/>
                      </a:lnTo>
                      <a:lnTo>
                        <a:pt x="714380" y="642942"/>
                      </a:lnTo>
                      <a:lnTo>
                        <a:pt x="714380" y="1357322"/>
                      </a:lnTo>
                      <a:lnTo>
                        <a:pt x="0" y="135732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857224" y="5214950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hash</a:t>
                  </a:r>
                  <a:endParaRPr lang="ko-KR" altLang="en-US" dirty="0"/>
                </a:p>
              </p:txBody>
            </p:sp>
          </p:grpSp>
          <p:cxnSp>
            <p:nvCxnSpPr>
              <p:cNvPr id="83" name="직선 화살표 연결선 82"/>
              <p:cNvCxnSpPr/>
              <p:nvPr/>
            </p:nvCxnSpPr>
            <p:spPr>
              <a:xfrm rot="5400000">
                <a:off x="928662" y="4572008"/>
                <a:ext cx="285752" cy="1588"/>
              </a:xfrm>
              <a:prstGeom prst="straightConnector1">
                <a:avLst/>
              </a:prstGeom>
              <a:ln w="19050">
                <a:solidFill>
                  <a:schemeClr val="tx2">
                    <a:lumMod val="60000"/>
                    <a:lumOff val="4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4" name="TextBox 83"/>
              <p:cNvSpPr txBox="1"/>
              <p:nvPr/>
            </p:nvSpPr>
            <p:spPr>
              <a:xfrm>
                <a:off x="785786" y="4071942"/>
                <a:ext cx="714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i="1" dirty="0" smtClean="0"/>
                  <a:t>M1</a:t>
                </a:r>
                <a:endParaRPr lang="ko-KR" altLang="en-US" i="1" dirty="0"/>
              </a:p>
            </p:txBody>
          </p:sp>
          <p:cxnSp>
            <p:nvCxnSpPr>
              <p:cNvPr id="85" name="직선 화살표 연결선 84"/>
              <p:cNvCxnSpPr/>
              <p:nvPr/>
            </p:nvCxnSpPr>
            <p:spPr>
              <a:xfrm>
                <a:off x="500034" y="5643578"/>
                <a:ext cx="357190" cy="1588"/>
              </a:xfrm>
              <a:prstGeom prst="straightConnector1">
                <a:avLst/>
              </a:prstGeom>
              <a:ln w="19050">
                <a:solidFill>
                  <a:schemeClr val="tx2">
                    <a:lumMod val="60000"/>
                    <a:lumOff val="4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49" name="그룹 56"/>
            <p:cNvGrpSpPr/>
            <p:nvPr/>
          </p:nvGrpSpPr>
          <p:grpSpPr>
            <a:xfrm>
              <a:off x="2071670" y="4071942"/>
              <a:ext cx="1071570" cy="2000264"/>
              <a:chOff x="500034" y="4071942"/>
              <a:chExt cx="1071570" cy="2000264"/>
            </a:xfrm>
          </p:grpSpPr>
          <p:grpSp>
            <p:nvGrpSpPr>
              <p:cNvPr id="76" name="그룹 57"/>
              <p:cNvGrpSpPr/>
              <p:nvPr/>
            </p:nvGrpSpPr>
            <p:grpSpPr>
              <a:xfrm>
                <a:off x="857224" y="4714884"/>
                <a:ext cx="714380" cy="1357322"/>
                <a:chOff x="857224" y="4714884"/>
                <a:chExt cx="714380" cy="1357322"/>
              </a:xfrm>
            </p:grpSpPr>
            <p:sp>
              <p:nvSpPr>
                <p:cNvPr id="80" name="자유형 79"/>
                <p:cNvSpPr/>
                <p:nvPr/>
              </p:nvSpPr>
              <p:spPr>
                <a:xfrm>
                  <a:off x="857224" y="4714884"/>
                  <a:ext cx="714380" cy="1357322"/>
                </a:xfrm>
                <a:custGeom>
                  <a:avLst/>
                  <a:gdLst>
                    <a:gd name="connsiteX0" fmla="*/ 0 w 714380"/>
                    <a:gd name="connsiteY0" fmla="*/ 0 h 1357322"/>
                    <a:gd name="connsiteX1" fmla="*/ 357190 w 714380"/>
                    <a:gd name="connsiteY1" fmla="*/ 0 h 1357322"/>
                    <a:gd name="connsiteX2" fmla="*/ 714380 w 714380"/>
                    <a:gd name="connsiteY2" fmla="*/ 357190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357190 w 714380"/>
                    <a:gd name="connsiteY1" fmla="*/ 0 h 1357322"/>
                    <a:gd name="connsiteX2" fmla="*/ 714380 w 714380"/>
                    <a:gd name="connsiteY2" fmla="*/ 571504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571504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714380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14380" h="1357322">
                      <a:moveTo>
                        <a:pt x="0" y="0"/>
                      </a:moveTo>
                      <a:lnTo>
                        <a:pt x="214314" y="0"/>
                      </a:lnTo>
                      <a:lnTo>
                        <a:pt x="714380" y="642942"/>
                      </a:lnTo>
                      <a:lnTo>
                        <a:pt x="714380" y="1357322"/>
                      </a:lnTo>
                      <a:lnTo>
                        <a:pt x="0" y="135732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81" name="TextBox 80"/>
                <p:cNvSpPr txBox="1"/>
                <p:nvPr/>
              </p:nvSpPr>
              <p:spPr>
                <a:xfrm>
                  <a:off x="857224" y="5214950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hash</a:t>
                  </a:r>
                  <a:endParaRPr lang="ko-KR" altLang="en-US" dirty="0"/>
                </a:p>
              </p:txBody>
            </p:sp>
          </p:grpSp>
          <p:cxnSp>
            <p:nvCxnSpPr>
              <p:cNvPr id="77" name="직선 화살표 연결선 76"/>
              <p:cNvCxnSpPr>
                <a:endCxn id="80" idx="1"/>
              </p:cNvCxnSpPr>
              <p:nvPr/>
            </p:nvCxnSpPr>
            <p:spPr>
              <a:xfrm rot="5400000">
                <a:off x="928662" y="4572008"/>
                <a:ext cx="285752" cy="1588"/>
              </a:xfrm>
              <a:prstGeom prst="straightConnector1">
                <a:avLst/>
              </a:prstGeom>
              <a:ln w="19050">
                <a:solidFill>
                  <a:schemeClr val="tx2">
                    <a:lumMod val="60000"/>
                    <a:lumOff val="4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78" name="TextBox 77"/>
              <p:cNvSpPr txBox="1"/>
              <p:nvPr/>
            </p:nvSpPr>
            <p:spPr>
              <a:xfrm>
                <a:off x="785786" y="4071942"/>
                <a:ext cx="714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i="1" dirty="0" smtClean="0"/>
                  <a:t>M2</a:t>
                </a:r>
                <a:endParaRPr lang="ko-KR" altLang="en-US" i="1" dirty="0"/>
              </a:p>
            </p:txBody>
          </p:sp>
          <p:cxnSp>
            <p:nvCxnSpPr>
              <p:cNvPr id="79" name="직선 화살표 연결선 78"/>
              <p:cNvCxnSpPr/>
              <p:nvPr/>
            </p:nvCxnSpPr>
            <p:spPr>
              <a:xfrm>
                <a:off x="500034" y="5643578"/>
                <a:ext cx="357190" cy="1588"/>
              </a:xfrm>
              <a:prstGeom prst="straightConnector1">
                <a:avLst/>
              </a:prstGeom>
              <a:ln w="19050">
                <a:solidFill>
                  <a:schemeClr val="tx2">
                    <a:lumMod val="60000"/>
                    <a:lumOff val="4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50" name="그룹 63"/>
            <p:cNvGrpSpPr/>
            <p:nvPr/>
          </p:nvGrpSpPr>
          <p:grpSpPr>
            <a:xfrm>
              <a:off x="3143240" y="4071942"/>
              <a:ext cx="1071570" cy="2000264"/>
              <a:chOff x="500034" y="4071942"/>
              <a:chExt cx="1071570" cy="2000264"/>
            </a:xfrm>
          </p:grpSpPr>
          <p:grpSp>
            <p:nvGrpSpPr>
              <p:cNvPr id="70" name="그룹 64"/>
              <p:cNvGrpSpPr/>
              <p:nvPr/>
            </p:nvGrpSpPr>
            <p:grpSpPr>
              <a:xfrm>
                <a:off x="857224" y="4714884"/>
                <a:ext cx="714380" cy="1357322"/>
                <a:chOff x="857224" y="4714884"/>
                <a:chExt cx="714380" cy="1357322"/>
              </a:xfrm>
            </p:grpSpPr>
            <p:sp>
              <p:nvSpPr>
                <p:cNvPr id="74" name="자유형 73"/>
                <p:cNvSpPr/>
                <p:nvPr/>
              </p:nvSpPr>
              <p:spPr>
                <a:xfrm>
                  <a:off x="857224" y="4714884"/>
                  <a:ext cx="714380" cy="1357322"/>
                </a:xfrm>
                <a:custGeom>
                  <a:avLst/>
                  <a:gdLst>
                    <a:gd name="connsiteX0" fmla="*/ 0 w 714380"/>
                    <a:gd name="connsiteY0" fmla="*/ 0 h 1357322"/>
                    <a:gd name="connsiteX1" fmla="*/ 357190 w 714380"/>
                    <a:gd name="connsiteY1" fmla="*/ 0 h 1357322"/>
                    <a:gd name="connsiteX2" fmla="*/ 714380 w 714380"/>
                    <a:gd name="connsiteY2" fmla="*/ 357190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357190 w 714380"/>
                    <a:gd name="connsiteY1" fmla="*/ 0 h 1357322"/>
                    <a:gd name="connsiteX2" fmla="*/ 714380 w 714380"/>
                    <a:gd name="connsiteY2" fmla="*/ 571504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571504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714380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14380" h="1357322">
                      <a:moveTo>
                        <a:pt x="0" y="0"/>
                      </a:moveTo>
                      <a:lnTo>
                        <a:pt x="214314" y="0"/>
                      </a:lnTo>
                      <a:lnTo>
                        <a:pt x="714380" y="642942"/>
                      </a:lnTo>
                      <a:lnTo>
                        <a:pt x="714380" y="1357322"/>
                      </a:lnTo>
                      <a:lnTo>
                        <a:pt x="0" y="135732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857224" y="5214950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hash</a:t>
                  </a:r>
                  <a:endParaRPr lang="ko-KR" altLang="en-US" dirty="0"/>
                </a:p>
              </p:txBody>
            </p:sp>
          </p:grpSp>
          <p:cxnSp>
            <p:nvCxnSpPr>
              <p:cNvPr id="71" name="직선 화살표 연결선 70"/>
              <p:cNvCxnSpPr>
                <a:endCxn id="74" idx="1"/>
              </p:cNvCxnSpPr>
              <p:nvPr/>
            </p:nvCxnSpPr>
            <p:spPr>
              <a:xfrm rot="5400000">
                <a:off x="928662" y="4572008"/>
                <a:ext cx="285752" cy="1588"/>
              </a:xfrm>
              <a:prstGeom prst="straightConnector1">
                <a:avLst/>
              </a:prstGeom>
              <a:ln w="19050">
                <a:solidFill>
                  <a:schemeClr val="tx2">
                    <a:lumMod val="60000"/>
                    <a:lumOff val="4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72" name="TextBox 71"/>
              <p:cNvSpPr txBox="1"/>
              <p:nvPr/>
            </p:nvSpPr>
            <p:spPr>
              <a:xfrm>
                <a:off x="785786" y="4071942"/>
                <a:ext cx="714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i="1" dirty="0" smtClean="0"/>
                  <a:t>M3</a:t>
                </a:r>
                <a:endParaRPr lang="ko-KR" altLang="en-US" i="1" dirty="0"/>
              </a:p>
            </p:txBody>
          </p:sp>
          <p:cxnSp>
            <p:nvCxnSpPr>
              <p:cNvPr id="73" name="직선 화살표 연결선 72"/>
              <p:cNvCxnSpPr/>
              <p:nvPr/>
            </p:nvCxnSpPr>
            <p:spPr>
              <a:xfrm>
                <a:off x="500034" y="5643578"/>
                <a:ext cx="357190" cy="1588"/>
              </a:xfrm>
              <a:prstGeom prst="straightConnector1">
                <a:avLst/>
              </a:prstGeom>
              <a:ln w="19050">
                <a:solidFill>
                  <a:schemeClr val="tx2">
                    <a:lumMod val="60000"/>
                    <a:lumOff val="4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51" name="그룹 77"/>
            <p:cNvGrpSpPr/>
            <p:nvPr/>
          </p:nvGrpSpPr>
          <p:grpSpPr>
            <a:xfrm>
              <a:off x="5286380" y="4071942"/>
              <a:ext cx="1071570" cy="2000264"/>
              <a:chOff x="500034" y="4071942"/>
              <a:chExt cx="1071570" cy="2000264"/>
            </a:xfrm>
          </p:grpSpPr>
          <p:grpSp>
            <p:nvGrpSpPr>
              <p:cNvPr id="64" name="그룹 78"/>
              <p:cNvGrpSpPr/>
              <p:nvPr/>
            </p:nvGrpSpPr>
            <p:grpSpPr>
              <a:xfrm>
                <a:off x="857224" y="4714884"/>
                <a:ext cx="714380" cy="1357322"/>
                <a:chOff x="857224" y="4714884"/>
                <a:chExt cx="714380" cy="1357322"/>
              </a:xfrm>
            </p:grpSpPr>
            <p:sp>
              <p:nvSpPr>
                <p:cNvPr id="68" name="자유형 67"/>
                <p:cNvSpPr/>
                <p:nvPr/>
              </p:nvSpPr>
              <p:spPr>
                <a:xfrm>
                  <a:off x="857224" y="4714884"/>
                  <a:ext cx="714380" cy="1357322"/>
                </a:xfrm>
                <a:custGeom>
                  <a:avLst/>
                  <a:gdLst>
                    <a:gd name="connsiteX0" fmla="*/ 0 w 714380"/>
                    <a:gd name="connsiteY0" fmla="*/ 0 h 1357322"/>
                    <a:gd name="connsiteX1" fmla="*/ 357190 w 714380"/>
                    <a:gd name="connsiteY1" fmla="*/ 0 h 1357322"/>
                    <a:gd name="connsiteX2" fmla="*/ 714380 w 714380"/>
                    <a:gd name="connsiteY2" fmla="*/ 357190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357190 w 714380"/>
                    <a:gd name="connsiteY1" fmla="*/ 0 h 1357322"/>
                    <a:gd name="connsiteX2" fmla="*/ 714380 w 714380"/>
                    <a:gd name="connsiteY2" fmla="*/ 571504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571504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714380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14380" h="1357322">
                      <a:moveTo>
                        <a:pt x="0" y="0"/>
                      </a:moveTo>
                      <a:lnTo>
                        <a:pt x="214314" y="0"/>
                      </a:lnTo>
                      <a:lnTo>
                        <a:pt x="714380" y="642942"/>
                      </a:lnTo>
                      <a:lnTo>
                        <a:pt x="714380" y="1357322"/>
                      </a:lnTo>
                      <a:lnTo>
                        <a:pt x="0" y="135732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>
                  <a:off x="857224" y="5214950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hash</a:t>
                  </a:r>
                  <a:endParaRPr lang="ko-KR" altLang="en-US" dirty="0"/>
                </a:p>
              </p:txBody>
            </p:sp>
          </p:grpSp>
          <p:cxnSp>
            <p:nvCxnSpPr>
              <p:cNvPr id="65" name="직선 화살표 연결선 64"/>
              <p:cNvCxnSpPr>
                <a:endCxn id="68" idx="1"/>
              </p:cNvCxnSpPr>
              <p:nvPr/>
            </p:nvCxnSpPr>
            <p:spPr>
              <a:xfrm rot="5400000">
                <a:off x="928662" y="4572008"/>
                <a:ext cx="285752" cy="1588"/>
              </a:xfrm>
              <a:prstGeom prst="straightConnector1">
                <a:avLst/>
              </a:prstGeom>
              <a:ln w="19050">
                <a:solidFill>
                  <a:schemeClr val="tx2">
                    <a:lumMod val="60000"/>
                    <a:lumOff val="4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66" name="TextBox 65"/>
              <p:cNvSpPr txBox="1"/>
              <p:nvPr/>
            </p:nvSpPr>
            <p:spPr>
              <a:xfrm>
                <a:off x="785786" y="4071942"/>
                <a:ext cx="714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i="1" dirty="0" smtClean="0"/>
                  <a:t>Mn</a:t>
                </a:r>
                <a:endParaRPr lang="ko-KR" altLang="en-US" i="1" dirty="0"/>
              </a:p>
            </p:txBody>
          </p:sp>
          <p:cxnSp>
            <p:nvCxnSpPr>
              <p:cNvPr id="67" name="직선 화살표 연결선 66"/>
              <p:cNvCxnSpPr/>
              <p:nvPr/>
            </p:nvCxnSpPr>
            <p:spPr>
              <a:xfrm>
                <a:off x="500034" y="5643578"/>
                <a:ext cx="357190" cy="1588"/>
              </a:xfrm>
              <a:prstGeom prst="straightConnector1">
                <a:avLst/>
              </a:prstGeom>
              <a:ln w="19050">
                <a:solidFill>
                  <a:schemeClr val="tx2">
                    <a:lumMod val="60000"/>
                    <a:lumOff val="4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52" name="그룹 84"/>
            <p:cNvGrpSpPr/>
            <p:nvPr/>
          </p:nvGrpSpPr>
          <p:grpSpPr>
            <a:xfrm>
              <a:off x="6357950" y="4071942"/>
              <a:ext cx="1071570" cy="2000264"/>
              <a:chOff x="500034" y="4071942"/>
              <a:chExt cx="1071570" cy="2000264"/>
            </a:xfrm>
          </p:grpSpPr>
          <p:grpSp>
            <p:nvGrpSpPr>
              <p:cNvPr id="58" name="그룹 85"/>
              <p:cNvGrpSpPr/>
              <p:nvPr/>
            </p:nvGrpSpPr>
            <p:grpSpPr>
              <a:xfrm>
                <a:off x="857224" y="4714884"/>
                <a:ext cx="714380" cy="1357322"/>
                <a:chOff x="857224" y="4714884"/>
                <a:chExt cx="714380" cy="1357322"/>
              </a:xfrm>
            </p:grpSpPr>
            <p:sp>
              <p:nvSpPr>
                <p:cNvPr id="62" name="자유형 61"/>
                <p:cNvSpPr/>
                <p:nvPr/>
              </p:nvSpPr>
              <p:spPr>
                <a:xfrm>
                  <a:off x="857224" y="4714884"/>
                  <a:ext cx="714380" cy="1357322"/>
                </a:xfrm>
                <a:custGeom>
                  <a:avLst/>
                  <a:gdLst>
                    <a:gd name="connsiteX0" fmla="*/ 0 w 714380"/>
                    <a:gd name="connsiteY0" fmla="*/ 0 h 1357322"/>
                    <a:gd name="connsiteX1" fmla="*/ 357190 w 714380"/>
                    <a:gd name="connsiteY1" fmla="*/ 0 h 1357322"/>
                    <a:gd name="connsiteX2" fmla="*/ 714380 w 714380"/>
                    <a:gd name="connsiteY2" fmla="*/ 357190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357190 w 714380"/>
                    <a:gd name="connsiteY1" fmla="*/ 0 h 1357322"/>
                    <a:gd name="connsiteX2" fmla="*/ 714380 w 714380"/>
                    <a:gd name="connsiteY2" fmla="*/ 571504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571504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714380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  <a:gd name="connsiteX0" fmla="*/ 0 w 714380"/>
                    <a:gd name="connsiteY0" fmla="*/ 0 h 1357322"/>
                    <a:gd name="connsiteX1" fmla="*/ 214314 w 714380"/>
                    <a:gd name="connsiteY1" fmla="*/ 0 h 1357322"/>
                    <a:gd name="connsiteX2" fmla="*/ 714380 w 714380"/>
                    <a:gd name="connsiteY2" fmla="*/ 642942 h 1357322"/>
                    <a:gd name="connsiteX3" fmla="*/ 714380 w 714380"/>
                    <a:gd name="connsiteY3" fmla="*/ 1357322 h 1357322"/>
                    <a:gd name="connsiteX4" fmla="*/ 0 w 714380"/>
                    <a:gd name="connsiteY4" fmla="*/ 1357322 h 1357322"/>
                    <a:gd name="connsiteX5" fmla="*/ 0 w 714380"/>
                    <a:gd name="connsiteY5" fmla="*/ 0 h 13573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14380" h="1357322">
                      <a:moveTo>
                        <a:pt x="0" y="0"/>
                      </a:moveTo>
                      <a:lnTo>
                        <a:pt x="214314" y="0"/>
                      </a:lnTo>
                      <a:lnTo>
                        <a:pt x="714380" y="642942"/>
                      </a:lnTo>
                      <a:lnTo>
                        <a:pt x="714380" y="1357322"/>
                      </a:lnTo>
                      <a:lnTo>
                        <a:pt x="0" y="135732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857224" y="5214950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hash</a:t>
                  </a:r>
                  <a:endParaRPr lang="ko-KR" altLang="en-US" dirty="0"/>
                </a:p>
              </p:txBody>
            </p:sp>
          </p:grpSp>
          <p:cxnSp>
            <p:nvCxnSpPr>
              <p:cNvPr id="59" name="직선 화살표 연결선 58"/>
              <p:cNvCxnSpPr>
                <a:endCxn id="62" idx="1"/>
              </p:cNvCxnSpPr>
              <p:nvPr/>
            </p:nvCxnSpPr>
            <p:spPr>
              <a:xfrm rot="5400000">
                <a:off x="928662" y="4572008"/>
                <a:ext cx="285752" cy="1588"/>
              </a:xfrm>
              <a:prstGeom prst="straightConnector1">
                <a:avLst/>
              </a:prstGeom>
              <a:ln w="19050">
                <a:solidFill>
                  <a:schemeClr val="tx2">
                    <a:lumMod val="60000"/>
                    <a:lumOff val="4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60" name="TextBox 59"/>
              <p:cNvSpPr txBox="1"/>
              <p:nvPr/>
            </p:nvSpPr>
            <p:spPr>
              <a:xfrm>
                <a:off x="785786" y="4071942"/>
                <a:ext cx="714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>
                    <a:solidFill>
                      <a:srgbClr val="FF0000"/>
                    </a:solidFill>
                  </a:rPr>
                  <a:t>|</a:t>
                </a:r>
                <a:r>
                  <a:rPr lang="en-US" altLang="ko-KR" i="1" dirty="0" smtClean="0">
                    <a:solidFill>
                      <a:srgbClr val="FF0000"/>
                    </a:solidFill>
                  </a:rPr>
                  <a:t>M </a:t>
                </a:r>
                <a:r>
                  <a:rPr lang="en-US" altLang="ko-KR" dirty="0" smtClean="0">
                    <a:solidFill>
                      <a:srgbClr val="FF0000"/>
                    </a:solidFill>
                  </a:rPr>
                  <a:t>|</a:t>
                </a: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61" name="직선 화살표 연결선 60"/>
              <p:cNvCxnSpPr/>
              <p:nvPr/>
            </p:nvCxnSpPr>
            <p:spPr>
              <a:xfrm>
                <a:off x="500034" y="5643578"/>
                <a:ext cx="357190" cy="1588"/>
              </a:xfrm>
              <a:prstGeom prst="straightConnector1">
                <a:avLst/>
              </a:prstGeom>
              <a:ln w="19050">
                <a:solidFill>
                  <a:schemeClr val="tx2">
                    <a:lumMod val="60000"/>
                    <a:lumOff val="4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53" name="직선 화살표 연결선 52"/>
            <p:cNvCxnSpPr/>
            <p:nvPr/>
          </p:nvCxnSpPr>
          <p:spPr>
            <a:xfrm>
              <a:off x="7429520" y="5643578"/>
              <a:ext cx="357190" cy="1588"/>
            </a:xfrm>
            <a:prstGeom prst="straightConnector1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285720" y="5429264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i="1" dirty="0" smtClean="0"/>
                <a:t>initial</a:t>
              </a:r>
              <a:endParaRPr lang="ko-KR" altLang="en-US" i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786710" y="5429264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i="1" dirty="0" smtClean="0"/>
                <a:t>result</a:t>
              </a:r>
              <a:endParaRPr lang="ko-KR" altLang="en-US" i="1" dirty="0"/>
            </a:p>
          </p:txBody>
        </p:sp>
        <p:cxnSp>
          <p:nvCxnSpPr>
            <p:cNvPr id="56" name="직선 화살표 연결선 55"/>
            <p:cNvCxnSpPr/>
            <p:nvPr/>
          </p:nvCxnSpPr>
          <p:spPr>
            <a:xfrm>
              <a:off x="4214810" y="5643578"/>
              <a:ext cx="357190" cy="1588"/>
            </a:xfrm>
            <a:prstGeom prst="straightConnector1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4643438" y="5214950"/>
              <a:ext cx="50006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2800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...</a:t>
              </a:r>
              <a:endParaRPr lang="ko-KR" altLang="en-US" sz="2800" i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88" name="왼쪽 중괄호 87"/>
          <p:cNvSpPr/>
          <p:nvPr/>
        </p:nvSpPr>
        <p:spPr>
          <a:xfrm rot="5400000">
            <a:off x="4143372" y="714356"/>
            <a:ext cx="428628" cy="6286544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BLAKE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/>
              <a:t>Simple design</a:t>
            </a:r>
          </a:p>
          <a:p>
            <a:r>
              <a:rPr lang="en-US" altLang="ko-KR" dirty="0" smtClean="0"/>
              <a:t>Seems AES-like:</a:t>
            </a:r>
            <a:br>
              <a:rPr lang="en-US" altLang="ko-KR" dirty="0" smtClean="0"/>
            </a:br>
            <a:r>
              <a:rPr lang="en-US" altLang="ko-KR" dirty="0" smtClean="0"/>
              <a:t>4*4 blocks</a:t>
            </a:r>
          </a:p>
          <a:p>
            <a:r>
              <a:rPr lang="en-US" altLang="ko-KR" dirty="0" smtClean="0"/>
              <a:t>For each iterations,</a:t>
            </a:r>
            <a:br>
              <a:rPr lang="en-US" altLang="ko-KR" dirty="0" smtClean="0"/>
            </a:br>
            <a:r>
              <a:rPr lang="en-US" altLang="ko-KR" dirty="0" smtClean="0"/>
              <a:t>do nonlinear function</a:t>
            </a:r>
          </a:p>
          <a:p>
            <a:pPr lvl="1"/>
            <a:r>
              <a:rPr lang="en-US" altLang="ko-KR" dirty="0" smtClean="0"/>
              <a:t>to columns</a:t>
            </a:r>
          </a:p>
          <a:p>
            <a:pPr lvl="1"/>
            <a:r>
              <a:rPr lang="en-US" altLang="ko-KR" dirty="0" smtClean="0"/>
              <a:t>t</a:t>
            </a:r>
            <a:r>
              <a:rPr lang="en-US" altLang="ko-KR" dirty="0" smtClean="0"/>
              <a:t>o diagonals</a:t>
            </a:r>
            <a:endParaRPr lang="en-US" altLang="ko-KR" dirty="0" smtClean="0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1214412" y="1500174"/>
          <a:ext cx="2214580" cy="1963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3645"/>
                <a:gridCol w="553645"/>
                <a:gridCol w="553645"/>
                <a:gridCol w="553645"/>
              </a:tblGrid>
              <a:tr h="4907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A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A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A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A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907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B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B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B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B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907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C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C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C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C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907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D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D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D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D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1214412" y="4109102"/>
          <a:ext cx="2214580" cy="1963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3645"/>
                <a:gridCol w="553645"/>
                <a:gridCol w="553645"/>
                <a:gridCol w="553645"/>
              </a:tblGrid>
              <a:tr h="4907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A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A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A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A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907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B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B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B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B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4907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C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C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C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C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907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D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D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D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D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9" name="날짜 개체 틀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40FA-1EB4-44DC-A4C0-F0D05D736374}" type="datetime1">
              <a:rPr lang="ko-KR" altLang="en-US" smtClean="0"/>
              <a:t>2010-05-04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BLAKE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/>
              <a:t>Nonlinear function</a:t>
            </a:r>
            <a:br>
              <a:rPr lang="en-US" altLang="ko-KR" dirty="0" smtClean="0"/>
            </a:br>
            <a:r>
              <a:rPr lang="en-US" altLang="ko-KR" dirty="0" smtClean="0"/>
              <a:t>ChaCha(a,b,c,d)</a:t>
            </a:r>
          </a:p>
          <a:p>
            <a:r>
              <a:rPr lang="en-US" altLang="ko-KR" dirty="0" smtClean="0"/>
              <a:t>Each ChaCha is</a:t>
            </a:r>
            <a:br>
              <a:rPr lang="en-US" altLang="ko-KR" dirty="0" smtClean="0"/>
            </a:br>
            <a:r>
              <a:rPr lang="en-US" altLang="ko-KR" dirty="0" smtClean="0"/>
              <a:t>independent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Do </a:t>
            </a:r>
            <a:r>
              <a:rPr lang="en-US" altLang="ko-KR" dirty="0" smtClean="0"/>
              <a:t>it in </a:t>
            </a:r>
            <a:r>
              <a:rPr lang="en-US" altLang="ko-KR" i="1" dirty="0" smtClean="0"/>
              <a:t>parallel!</a:t>
            </a:r>
          </a:p>
        </p:txBody>
      </p:sp>
      <p:sp>
        <p:nvSpPr>
          <p:cNvPr id="9" name="날짜 개체 틀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40FA-1EB4-44DC-A4C0-F0D05D736374}" type="datetime1">
              <a:rPr lang="ko-KR" altLang="en-US" smtClean="0"/>
              <a:t>2010-05-04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15</a:t>
            </a:fld>
            <a:endParaRPr lang="ko-KR" altLang="en-US"/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1214412" y="1500174"/>
          <a:ext cx="2214580" cy="1963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3645"/>
                <a:gridCol w="553645"/>
                <a:gridCol w="553645"/>
                <a:gridCol w="553645"/>
              </a:tblGrid>
              <a:tr h="4907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A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A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A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A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907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B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B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B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B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907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C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C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C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C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907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D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D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D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D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1214412" y="4109102"/>
          <a:ext cx="2214580" cy="1963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3645"/>
                <a:gridCol w="553645"/>
                <a:gridCol w="553645"/>
                <a:gridCol w="553645"/>
              </a:tblGrid>
              <a:tr h="4907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A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A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A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A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907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B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B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B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B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4907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C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C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C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C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907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D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D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D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D</a:t>
                      </a:r>
                      <a:endParaRPr lang="ko-KR" altLang="en-US" sz="2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CubeHash</a:t>
            </a:r>
            <a:endParaRPr lang="ko-KR" altLang="en-US" dirty="0"/>
          </a:p>
        </p:txBody>
      </p:sp>
      <p:sp>
        <p:nvSpPr>
          <p:cNvPr id="58" name="내용 개체 틀 5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Works on 2^5 = 32 blocks</a:t>
            </a:r>
          </a:p>
          <a:p>
            <a:pPr lvl="1"/>
            <a:r>
              <a:rPr lang="en-US" altLang="ko-KR" dirty="0" smtClean="0"/>
              <a:t>A[</a:t>
            </a:r>
            <a:r>
              <a:rPr lang="en-US" altLang="ko-KR" sz="2400" dirty="0" smtClean="0"/>
              <a:t>00000</a:t>
            </a:r>
            <a:r>
              <a:rPr lang="en-US" altLang="ko-KR" dirty="0" smtClean="0"/>
              <a:t>], A[</a:t>
            </a:r>
            <a:r>
              <a:rPr lang="en-US" altLang="ko-KR" sz="2400" dirty="0" smtClean="0"/>
              <a:t>00001</a:t>
            </a:r>
            <a:r>
              <a:rPr lang="en-US" altLang="ko-KR" dirty="0" smtClean="0"/>
              <a:t>], ..., A[</a:t>
            </a:r>
            <a:r>
              <a:rPr lang="en-US" altLang="ko-KR" sz="2400" dirty="0" smtClean="0"/>
              <a:t>11111</a:t>
            </a:r>
            <a:r>
              <a:rPr lang="en-US" altLang="ko-KR" dirty="0" smtClean="0"/>
              <a:t>]</a:t>
            </a:r>
          </a:p>
          <a:p>
            <a:r>
              <a:rPr lang="en-US" altLang="ko-KR" dirty="0" smtClean="0"/>
              <a:t>For each iteration,</a:t>
            </a:r>
          </a:p>
          <a:p>
            <a:pPr lvl="1"/>
            <a:r>
              <a:rPr lang="en-US" altLang="ko-KR" dirty="0" smtClean="0"/>
              <a:t>each two blocks are</a:t>
            </a:r>
            <a:br>
              <a:rPr lang="en-US" altLang="ko-KR" dirty="0" smtClean="0"/>
            </a:br>
            <a:r>
              <a:rPr lang="en-US" altLang="ko-KR" dirty="0" smtClean="0"/>
              <a:t>added, rotated, swaped, or XORed</a:t>
            </a:r>
          </a:p>
          <a:p>
            <a:pPr lvl="1"/>
            <a:r>
              <a:rPr lang="en-US" altLang="ko-KR" i="1" dirty="0" smtClean="0"/>
              <a:t>independently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0" name="날짜 개체 틀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8495-A0AE-4C88-9EDE-33967AA24FF2}" type="datetime1">
              <a:rPr lang="ko-KR" altLang="en-US" smtClean="0"/>
              <a:t>2010-05-04</a:t>
            </a:fld>
            <a:endParaRPr lang="ko-KR" altLang="en-US"/>
          </a:p>
        </p:txBody>
      </p:sp>
      <p:sp>
        <p:nvSpPr>
          <p:cNvPr id="49" name="슬라이드 번호 개체 틀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CubeHash</a:t>
            </a:r>
            <a:endParaRPr lang="ko-KR" altLang="en-US" dirty="0"/>
          </a:p>
        </p:txBody>
      </p:sp>
      <p:sp>
        <p:nvSpPr>
          <p:cNvPr id="58" name="내용 개체 틀 5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A[</a:t>
            </a:r>
            <a:r>
              <a:rPr lang="en-US" altLang="ko-KR" sz="2800" dirty="0" smtClean="0"/>
              <a:t>1</a:t>
            </a:r>
            <a:r>
              <a:rPr lang="en-US" altLang="ko-KR" sz="2800" dirty="0" smtClean="0">
                <a:solidFill>
                  <a:srgbClr val="FF0000"/>
                </a:solidFill>
              </a:rPr>
              <a:t>xxxx</a:t>
            </a:r>
            <a:r>
              <a:rPr lang="en-US" altLang="ko-KR" dirty="0" smtClean="0"/>
              <a:t>] += A[</a:t>
            </a:r>
            <a:r>
              <a:rPr lang="en-US" altLang="ko-KR" sz="2800" dirty="0" smtClean="0"/>
              <a:t>0</a:t>
            </a:r>
            <a:r>
              <a:rPr lang="en-US" altLang="ko-KR" sz="2800" dirty="0" smtClean="0">
                <a:solidFill>
                  <a:srgbClr val="FF0000"/>
                </a:solidFill>
              </a:rPr>
              <a:t>xxxx</a:t>
            </a:r>
            <a:r>
              <a:rPr lang="en-US" altLang="ko-KR" dirty="0" smtClean="0"/>
              <a:t>]</a:t>
            </a:r>
          </a:p>
          <a:p>
            <a:r>
              <a:rPr lang="en-US" altLang="ko-KR" dirty="0" smtClean="0"/>
              <a:t>A[</a:t>
            </a:r>
            <a:r>
              <a:rPr lang="en-US" altLang="ko-KR" sz="2800" dirty="0" smtClean="0"/>
              <a:t>0</a:t>
            </a:r>
            <a:r>
              <a:rPr lang="en-US" altLang="ko-KR" sz="2800" dirty="0" smtClean="0">
                <a:solidFill>
                  <a:srgbClr val="FF0000"/>
                </a:solidFill>
              </a:rPr>
              <a:t>xxxx</a:t>
            </a:r>
            <a:r>
              <a:rPr lang="en-US" altLang="ko-KR" dirty="0" smtClean="0"/>
              <a:t>] </a:t>
            </a:r>
            <a:r>
              <a:rPr lang="en-US" altLang="ko-KR" spc="-600" dirty="0" smtClean="0"/>
              <a:t>&lt;&lt;&lt;</a:t>
            </a:r>
            <a:r>
              <a:rPr lang="en-US" altLang="ko-KR" dirty="0" smtClean="0"/>
              <a:t>= 7</a:t>
            </a:r>
          </a:p>
          <a:p>
            <a:r>
              <a:rPr lang="en-US" altLang="ko-KR" dirty="0" smtClean="0">
                <a:solidFill>
                  <a:prstClr val="black"/>
                </a:solidFill>
              </a:rPr>
              <a:t>A[</a:t>
            </a:r>
            <a:r>
              <a:rPr lang="en-US" altLang="ko-KR" sz="2800" dirty="0" smtClean="0">
                <a:solidFill>
                  <a:prstClr val="black"/>
                </a:solidFill>
              </a:rPr>
              <a:t>00</a:t>
            </a:r>
            <a:r>
              <a:rPr lang="en-US" altLang="ko-KR" sz="2800" dirty="0" smtClean="0">
                <a:solidFill>
                  <a:srgbClr val="FF0000"/>
                </a:solidFill>
              </a:rPr>
              <a:t>xxx</a:t>
            </a:r>
            <a:r>
              <a:rPr lang="en-US" altLang="ko-KR" dirty="0" smtClean="0">
                <a:solidFill>
                  <a:prstClr val="black"/>
                </a:solidFill>
              </a:rPr>
              <a:t>] </a:t>
            </a:r>
            <a:r>
              <a:rPr lang="ko-KR" altLang="en-US" dirty="0" smtClean="0">
                <a:solidFill>
                  <a:prstClr val="black"/>
                </a:solidFill>
              </a:rPr>
              <a:t>↔ </a:t>
            </a:r>
            <a:r>
              <a:rPr lang="en-US" altLang="ko-KR" dirty="0" smtClean="0">
                <a:solidFill>
                  <a:prstClr val="black"/>
                </a:solidFill>
              </a:rPr>
              <a:t>A[</a:t>
            </a:r>
            <a:r>
              <a:rPr lang="en-US" altLang="ko-KR" sz="2800" dirty="0" smtClean="0">
                <a:solidFill>
                  <a:prstClr val="black"/>
                </a:solidFill>
              </a:rPr>
              <a:t>01</a:t>
            </a:r>
            <a:r>
              <a:rPr lang="en-US" altLang="ko-KR" sz="2800" dirty="0" smtClean="0">
                <a:solidFill>
                  <a:srgbClr val="FF0000"/>
                </a:solidFill>
              </a:rPr>
              <a:t>xxx</a:t>
            </a:r>
            <a:r>
              <a:rPr lang="en-US" altLang="ko-KR" dirty="0" smtClean="0">
                <a:solidFill>
                  <a:prstClr val="black"/>
                </a:solidFill>
              </a:rPr>
              <a:t>]</a:t>
            </a:r>
          </a:p>
          <a:p>
            <a:r>
              <a:rPr lang="en-US" altLang="ko-KR" dirty="0" smtClean="0">
                <a:solidFill>
                  <a:prstClr val="black"/>
                </a:solidFill>
              </a:rPr>
              <a:t>A[</a:t>
            </a:r>
            <a:r>
              <a:rPr lang="en-US" altLang="ko-KR" sz="2800" dirty="0" smtClean="0">
                <a:solidFill>
                  <a:prstClr val="black"/>
                </a:solidFill>
              </a:rPr>
              <a:t>1</a:t>
            </a:r>
            <a:r>
              <a:rPr lang="en-US" altLang="ko-KR" sz="2800" dirty="0" smtClean="0">
                <a:solidFill>
                  <a:srgbClr val="FF0000"/>
                </a:solidFill>
              </a:rPr>
              <a:t>xxxx</a:t>
            </a:r>
            <a:r>
              <a:rPr lang="en-US" altLang="ko-KR" dirty="0" smtClean="0">
                <a:solidFill>
                  <a:prstClr val="black"/>
                </a:solidFill>
              </a:rPr>
              <a:t>] </a:t>
            </a:r>
            <a:r>
              <a:rPr lang="en-US" altLang="ko-KR" dirty="0" smtClean="0"/>
              <a:t>⊕</a:t>
            </a:r>
            <a:r>
              <a:rPr lang="en-US" altLang="ko-KR" dirty="0" smtClean="0">
                <a:solidFill>
                  <a:prstClr val="black"/>
                </a:solidFill>
              </a:rPr>
              <a:t>= A[0</a:t>
            </a:r>
            <a:r>
              <a:rPr lang="en-US" altLang="ko-KR" sz="2800" dirty="0" smtClean="0">
                <a:solidFill>
                  <a:srgbClr val="FF0000"/>
                </a:solidFill>
              </a:rPr>
              <a:t>xxxx</a:t>
            </a:r>
            <a:r>
              <a:rPr lang="en-US" altLang="ko-KR" dirty="0" smtClean="0">
                <a:solidFill>
                  <a:prstClr val="black"/>
                </a:solidFill>
              </a:rPr>
              <a:t>]</a:t>
            </a:r>
          </a:p>
          <a:p>
            <a:r>
              <a:rPr lang="en-US" altLang="ko-KR" dirty="0" smtClean="0">
                <a:solidFill>
                  <a:prstClr val="black"/>
                </a:solidFill>
              </a:rPr>
              <a:t>A[</a:t>
            </a:r>
            <a:r>
              <a:rPr lang="en-US" altLang="ko-KR" sz="2800" dirty="0" smtClean="0">
                <a:solidFill>
                  <a:prstClr val="black"/>
                </a:solidFill>
              </a:rPr>
              <a:t>1</a:t>
            </a:r>
            <a:r>
              <a:rPr lang="en-US" altLang="ko-KR" sz="2800" dirty="0" smtClean="0">
                <a:solidFill>
                  <a:srgbClr val="FF0000"/>
                </a:solidFill>
              </a:rPr>
              <a:t>xx</a:t>
            </a:r>
            <a:r>
              <a:rPr lang="en-US" altLang="ko-KR" sz="2800" dirty="0" smtClean="0"/>
              <a:t>0</a:t>
            </a:r>
            <a:r>
              <a:rPr lang="en-US" altLang="ko-KR" sz="2800" dirty="0" smtClean="0">
                <a:solidFill>
                  <a:srgbClr val="FF0000"/>
                </a:solidFill>
              </a:rPr>
              <a:t>x</a:t>
            </a:r>
            <a:r>
              <a:rPr lang="en-US" altLang="ko-KR" dirty="0" smtClean="0">
                <a:solidFill>
                  <a:prstClr val="black"/>
                </a:solidFill>
              </a:rPr>
              <a:t>]</a:t>
            </a:r>
            <a:r>
              <a:rPr lang="ko-KR" altLang="en-US" dirty="0" smtClean="0">
                <a:solidFill>
                  <a:prstClr val="black"/>
                </a:solidFill>
              </a:rPr>
              <a:t> ↔ </a:t>
            </a:r>
            <a:r>
              <a:rPr lang="en-US" altLang="ko-KR" dirty="0" smtClean="0">
                <a:solidFill>
                  <a:prstClr val="black"/>
                </a:solidFill>
              </a:rPr>
              <a:t>A[</a:t>
            </a:r>
            <a:r>
              <a:rPr lang="en-US" altLang="ko-KR" sz="2800" dirty="0" smtClean="0">
                <a:solidFill>
                  <a:prstClr val="black"/>
                </a:solidFill>
              </a:rPr>
              <a:t>1</a:t>
            </a:r>
            <a:r>
              <a:rPr lang="en-US" altLang="ko-KR" sz="2800" dirty="0" smtClean="0">
                <a:solidFill>
                  <a:srgbClr val="FF0000"/>
                </a:solidFill>
              </a:rPr>
              <a:t>xx</a:t>
            </a:r>
            <a:r>
              <a:rPr lang="en-US" altLang="ko-KR" sz="2800" dirty="0" smtClean="0"/>
              <a:t>1</a:t>
            </a:r>
            <a:r>
              <a:rPr lang="en-US" altLang="ko-KR" sz="2800" dirty="0" smtClean="0">
                <a:solidFill>
                  <a:srgbClr val="FF0000"/>
                </a:solidFill>
              </a:rPr>
              <a:t>x</a:t>
            </a:r>
            <a:r>
              <a:rPr lang="en-US" altLang="ko-KR" dirty="0" smtClean="0">
                <a:solidFill>
                  <a:prstClr val="black"/>
                </a:solidFill>
              </a:rPr>
              <a:t>]</a:t>
            </a:r>
          </a:p>
          <a:p>
            <a:r>
              <a:rPr lang="en-US" altLang="ko-KR" dirty="0" smtClean="0"/>
              <a:t>...</a:t>
            </a:r>
          </a:p>
          <a:p>
            <a:r>
              <a:rPr lang="en-US" altLang="ko-KR" dirty="0" smtClean="0"/>
              <a:t>For all </a:t>
            </a:r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0" name="날짜 개체 틀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8495-A0AE-4C88-9EDE-33967AA24FF2}" type="datetime1">
              <a:rPr lang="ko-KR" altLang="en-US" smtClean="0"/>
              <a:t>2010-05-04</a:t>
            </a:fld>
            <a:endParaRPr lang="ko-KR" altLang="en-US"/>
          </a:p>
        </p:txBody>
      </p:sp>
      <p:sp>
        <p:nvSpPr>
          <p:cNvPr id="49" name="슬라이드 번호 개체 틀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Skein*</a:t>
            </a:r>
            <a:endParaRPr lang="ko-KR" altLang="en-US" dirty="0"/>
          </a:p>
        </p:txBody>
      </p:sp>
      <p:sp>
        <p:nvSpPr>
          <p:cNvPr id="10" name="내용 개체 틀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Uses </a:t>
            </a:r>
            <a:r>
              <a:rPr lang="en-US" altLang="ko-KR" dirty="0" smtClean="0"/>
              <a:t>“Threefish”: tweakable </a:t>
            </a:r>
            <a:r>
              <a:rPr lang="en-US" altLang="ko-KR" dirty="0" smtClean="0"/>
              <a:t>block </a:t>
            </a:r>
            <a:r>
              <a:rPr lang="en-US" altLang="ko-KR" dirty="0" smtClean="0"/>
              <a:t>cipher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Sets additional three </a:t>
            </a:r>
            <a:r>
              <a:rPr lang="en-US" altLang="ko-KR" dirty="0" smtClean="0"/>
              <a:t>constants</a:t>
            </a:r>
          </a:p>
          <a:p>
            <a:pPr lvl="1"/>
            <a:r>
              <a:rPr lang="en-US" altLang="ko-KR" dirty="0" smtClean="0"/>
              <a:t>It </a:t>
            </a:r>
            <a:r>
              <a:rPr lang="en-US" altLang="ko-KR" dirty="0" smtClean="0"/>
              <a:t>provides great nonlinearlity</a:t>
            </a:r>
          </a:p>
          <a:p>
            <a:r>
              <a:rPr lang="en-US" altLang="ko-KR" dirty="0" smtClean="0"/>
              <a:t>Uses Unique Block Iteration (UBI) mode</a:t>
            </a:r>
            <a:endParaRPr lang="en-US" altLang="ko-KR" dirty="0" smtClean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1163" y="3781425"/>
            <a:ext cx="578167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252A-A860-4226-A704-91F6C499A366}" type="datetime1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Skein*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/>
              <a:t>Does not use</a:t>
            </a:r>
            <a:br>
              <a:rPr lang="en-US" altLang="ko-KR" dirty="0" smtClean="0"/>
            </a:br>
            <a:r>
              <a:rPr lang="en-US" altLang="ko-KR" dirty="0" smtClean="0"/>
              <a:t>any S-box</a:t>
            </a:r>
          </a:p>
          <a:p>
            <a:pPr lvl="1"/>
            <a:r>
              <a:rPr lang="en-US" altLang="ko-KR" dirty="0" smtClean="0"/>
              <a:t>Prevents L2 cache side-channel attack</a:t>
            </a:r>
          </a:p>
          <a:p>
            <a:r>
              <a:rPr lang="en-US" altLang="ko-KR" dirty="0" smtClean="0"/>
              <a:t>Only uses</a:t>
            </a:r>
            <a:br>
              <a:rPr lang="en-US" altLang="ko-KR" dirty="0" smtClean="0"/>
            </a:br>
            <a:r>
              <a:rPr lang="en-US" altLang="ko-KR" dirty="0" smtClean="0"/>
              <a:t>XOR, Rotation, and</a:t>
            </a:r>
            <a:br>
              <a:rPr lang="en-US" altLang="ko-KR" dirty="0" smtClean="0"/>
            </a:br>
            <a:r>
              <a:rPr lang="en-US" altLang="ko-KR" dirty="0" smtClean="0"/>
              <a:t>Addition (all in Mix)</a:t>
            </a:r>
            <a:endParaRPr lang="en-US" altLang="ko-KR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285860"/>
            <a:ext cx="4380819" cy="4919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6530-BA14-43E8-9587-6CB38D8B77E3}" type="datetime1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is this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pPr algn="ctr">
              <a:buNone/>
            </a:pPr>
            <a:r>
              <a:rPr lang="en-US" altLang="ko-KR" dirty="0" smtClean="0"/>
              <a:t>Implements some</a:t>
            </a:r>
            <a:br>
              <a:rPr lang="en-US" altLang="ko-KR" dirty="0" smtClean="0"/>
            </a:br>
            <a:r>
              <a:rPr lang="en-US" altLang="ko-KR" dirty="0" smtClean="0">
                <a:solidFill>
                  <a:srgbClr val="FF0000"/>
                </a:solidFill>
              </a:rPr>
              <a:t>SHA-3</a:t>
            </a:r>
            <a:r>
              <a:rPr lang="en-US" altLang="ko-KR" dirty="0" smtClean="0"/>
              <a:t> hash submissions</a:t>
            </a:r>
            <a:br>
              <a:rPr lang="en-US" altLang="ko-KR" dirty="0" smtClean="0"/>
            </a:br>
            <a:r>
              <a:rPr lang="en-US" altLang="ko-KR" dirty="0" smtClean="0"/>
              <a:t>on nVIDIA </a:t>
            </a:r>
            <a:r>
              <a:rPr lang="en-US" altLang="ko-KR" dirty="0" smtClean="0">
                <a:solidFill>
                  <a:srgbClr val="FF0000"/>
                </a:solidFill>
              </a:rPr>
              <a:t>GPU</a:t>
            </a:r>
            <a:r>
              <a:rPr lang="en-US" altLang="ko-KR" dirty="0" smtClean="0"/>
              <a:t> (CUDA)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with reasonable performance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AAA6-B3B5-4502-A783-C7397548D666}" type="datetime1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Skein*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/>
              <a:t>MIX in same row is</a:t>
            </a:r>
            <a:br>
              <a:rPr lang="en-US" altLang="ko-KR" dirty="0" smtClean="0"/>
            </a:br>
            <a:r>
              <a:rPr lang="en-US" altLang="ko-KR" dirty="0" smtClean="0"/>
              <a:t>independent to</a:t>
            </a:r>
            <a:br>
              <a:rPr lang="en-US" altLang="ko-KR" dirty="0" smtClean="0"/>
            </a:br>
            <a:r>
              <a:rPr lang="en-US" altLang="ko-KR" dirty="0" smtClean="0"/>
              <a:t>others</a:t>
            </a:r>
            <a:br>
              <a:rPr lang="en-US" altLang="ko-KR" dirty="0" smtClean="0"/>
            </a:br>
            <a:endParaRPr lang="en-US" altLang="ko-KR" dirty="0" smtClean="0"/>
          </a:p>
          <a:p>
            <a:r>
              <a:rPr lang="en-US" altLang="ko-KR" dirty="0" smtClean="0"/>
              <a:t>Unroll permutation</a:t>
            </a:r>
          </a:p>
          <a:p>
            <a:pPr lvl="1"/>
            <a:r>
              <a:rPr lang="en-US" altLang="ko-KR" dirty="0" smtClean="0"/>
              <a:t>P(P(P(P(i</a:t>
            </a:r>
            <a:r>
              <a:rPr lang="en-US" altLang="ko-KR" dirty="0" smtClean="0"/>
              <a:t>)))) = i</a:t>
            </a:r>
          </a:p>
          <a:p>
            <a:pPr lvl="1"/>
            <a:r>
              <a:rPr lang="en-US" altLang="ko-KR" dirty="0" smtClean="0"/>
              <a:t>Unroll 4 </a:t>
            </a:r>
            <a:r>
              <a:rPr lang="en-US" altLang="ko-KR" dirty="0" smtClean="0"/>
              <a:t>rounds</a:t>
            </a:r>
            <a:endParaRPr lang="ko-KR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285860"/>
            <a:ext cx="4380819" cy="4919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직선 화살표 연결선 8"/>
          <p:cNvCxnSpPr/>
          <p:nvPr/>
        </p:nvCxnSpPr>
        <p:spPr>
          <a:xfrm>
            <a:off x="1757343" y="2786058"/>
            <a:ext cx="814393" cy="214314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>
            <a:off x="2500298" y="2786058"/>
            <a:ext cx="785818" cy="21431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 rot="5400000">
            <a:off x="2036745" y="2892421"/>
            <a:ext cx="214314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>
            <a:off x="3305165" y="2786058"/>
            <a:ext cx="838207" cy="21431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 rot="5400000">
            <a:off x="3608381" y="2892421"/>
            <a:ext cx="214314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>
            <a:off x="2928926" y="2786058"/>
            <a:ext cx="1571636" cy="21431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/>
          <p:nvPr/>
        </p:nvCxnSpPr>
        <p:spPr>
          <a:xfrm rot="10800000" flipV="1">
            <a:off x="2928926" y="2786058"/>
            <a:ext cx="1573224" cy="21431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/>
          <p:nvPr/>
        </p:nvCxnSpPr>
        <p:spPr>
          <a:xfrm rot="10800000" flipV="1">
            <a:off x="1785918" y="2786058"/>
            <a:ext cx="2286016" cy="21431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직선 화살표 연결선 31"/>
          <p:cNvCxnSpPr/>
          <p:nvPr/>
        </p:nvCxnSpPr>
        <p:spPr>
          <a:xfrm>
            <a:off x="1733530" y="3590926"/>
            <a:ext cx="814393" cy="21431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직선 화살표 연결선 32"/>
          <p:cNvCxnSpPr/>
          <p:nvPr/>
        </p:nvCxnSpPr>
        <p:spPr>
          <a:xfrm>
            <a:off x="2476485" y="3590926"/>
            <a:ext cx="785818" cy="214314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직선 화살표 연결선 33"/>
          <p:cNvCxnSpPr/>
          <p:nvPr/>
        </p:nvCxnSpPr>
        <p:spPr>
          <a:xfrm rot="5400000">
            <a:off x="2012932" y="3697289"/>
            <a:ext cx="214314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직선 화살표 연결선 34"/>
          <p:cNvCxnSpPr/>
          <p:nvPr/>
        </p:nvCxnSpPr>
        <p:spPr>
          <a:xfrm>
            <a:off x="3281352" y="3590926"/>
            <a:ext cx="838207" cy="21431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/>
          <p:nvPr/>
        </p:nvCxnSpPr>
        <p:spPr>
          <a:xfrm rot="5400000">
            <a:off x="3584568" y="3697289"/>
            <a:ext cx="214314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직선 화살표 연결선 36"/>
          <p:cNvCxnSpPr/>
          <p:nvPr/>
        </p:nvCxnSpPr>
        <p:spPr>
          <a:xfrm>
            <a:off x="2905113" y="3590926"/>
            <a:ext cx="1571636" cy="21431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직선 화살표 연결선 37"/>
          <p:cNvCxnSpPr/>
          <p:nvPr/>
        </p:nvCxnSpPr>
        <p:spPr>
          <a:xfrm rot="10800000" flipV="1">
            <a:off x="2905113" y="3590926"/>
            <a:ext cx="1573224" cy="21431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직선 화살표 연결선 38"/>
          <p:cNvCxnSpPr/>
          <p:nvPr/>
        </p:nvCxnSpPr>
        <p:spPr>
          <a:xfrm rot="10800000" flipV="1">
            <a:off x="1762105" y="3590926"/>
            <a:ext cx="2286016" cy="21431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직선 화살표 연결선 40"/>
          <p:cNvCxnSpPr/>
          <p:nvPr/>
        </p:nvCxnSpPr>
        <p:spPr>
          <a:xfrm>
            <a:off x="1757343" y="4400557"/>
            <a:ext cx="814393" cy="21431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/>
          <p:nvPr/>
        </p:nvCxnSpPr>
        <p:spPr>
          <a:xfrm>
            <a:off x="2500298" y="4400557"/>
            <a:ext cx="785818" cy="21431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직선 화살표 연결선 42"/>
          <p:cNvCxnSpPr/>
          <p:nvPr/>
        </p:nvCxnSpPr>
        <p:spPr>
          <a:xfrm rot="5400000">
            <a:off x="2036745" y="4506920"/>
            <a:ext cx="214314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직선 화살표 연결선 43"/>
          <p:cNvCxnSpPr/>
          <p:nvPr/>
        </p:nvCxnSpPr>
        <p:spPr>
          <a:xfrm>
            <a:off x="3305165" y="4400557"/>
            <a:ext cx="838207" cy="214314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/>
          <p:nvPr/>
        </p:nvCxnSpPr>
        <p:spPr>
          <a:xfrm rot="5400000">
            <a:off x="3608381" y="4506920"/>
            <a:ext cx="214314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/>
          <p:nvPr/>
        </p:nvCxnSpPr>
        <p:spPr>
          <a:xfrm>
            <a:off x="2928926" y="4400557"/>
            <a:ext cx="1571636" cy="21431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직선 화살표 연결선 46"/>
          <p:cNvCxnSpPr/>
          <p:nvPr/>
        </p:nvCxnSpPr>
        <p:spPr>
          <a:xfrm rot="10800000" flipV="1">
            <a:off x="2928926" y="4400557"/>
            <a:ext cx="1573224" cy="21431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직선 화살표 연결선 47"/>
          <p:cNvCxnSpPr/>
          <p:nvPr/>
        </p:nvCxnSpPr>
        <p:spPr>
          <a:xfrm rot="10800000" flipV="1">
            <a:off x="1785918" y="4400557"/>
            <a:ext cx="2286016" cy="21431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직선 화살표 연결선 49"/>
          <p:cNvCxnSpPr/>
          <p:nvPr/>
        </p:nvCxnSpPr>
        <p:spPr>
          <a:xfrm>
            <a:off x="1733530" y="5214950"/>
            <a:ext cx="814393" cy="21431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직선 화살표 연결선 50"/>
          <p:cNvCxnSpPr/>
          <p:nvPr/>
        </p:nvCxnSpPr>
        <p:spPr>
          <a:xfrm>
            <a:off x="2476485" y="5214950"/>
            <a:ext cx="785818" cy="21431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직선 화살표 연결선 51"/>
          <p:cNvCxnSpPr/>
          <p:nvPr/>
        </p:nvCxnSpPr>
        <p:spPr>
          <a:xfrm rot="5400000">
            <a:off x="2012932" y="5321313"/>
            <a:ext cx="214314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직선 화살표 연결선 52"/>
          <p:cNvCxnSpPr/>
          <p:nvPr/>
        </p:nvCxnSpPr>
        <p:spPr>
          <a:xfrm>
            <a:off x="3281352" y="5214950"/>
            <a:ext cx="838207" cy="21431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직선 화살표 연결선 53"/>
          <p:cNvCxnSpPr/>
          <p:nvPr/>
        </p:nvCxnSpPr>
        <p:spPr>
          <a:xfrm rot="5400000">
            <a:off x="3584568" y="5321313"/>
            <a:ext cx="214314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직선 화살표 연결선 54"/>
          <p:cNvCxnSpPr/>
          <p:nvPr/>
        </p:nvCxnSpPr>
        <p:spPr>
          <a:xfrm>
            <a:off x="2905113" y="5214950"/>
            <a:ext cx="1571636" cy="21431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직선 화살표 연결선 55"/>
          <p:cNvCxnSpPr/>
          <p:nvPr/>
        </p:nvCxnSpPr>
        <p:spPr>
          <a:xfrm rot="10800000" flipV="1">
            <a:off x="2905113" y="5214950"/>
            <a:ext cx="1573224" cy="21431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직선 화살표 연결선 56"/>
          <p:cNvCxnSpPr/>
          <p:nvPr/>
        </p:nvCxnSpPr>
        <p:spPr>
          <a:xfrm rot="10800000" flipV="1">
            <a:off x="1762105" y="5214950"/>
            <a:ext cx="2286016" cy="214314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날짜 개체 틀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8495-A0AE-4C88-9EDE-33967AA24FF2}" type="datetime1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49" name="슬라이드 번호 개체 틀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Implementation Results</a:t>
            </a:r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Run on</a:t>
            </a:r>
          </a:p>
          <a:p>
            <a:pPr lvl="1"/>
            <a:r>
              <a:rPr lang="en-US" altLang="ko-KR" dirty="0" smtClean="0"/>
              <a:t>CPU: AMD Athlon 64 X2 5000+ (2.6GHz)</a:t>
            </a:r>
          </a:p>
          <a:p>
            <a:pPr lvl="1"/>
            <a:r>
              <a:rPr lang="en-US" altLang="ko-KR" dirty="0" smtClean="0"/>
              <a:t>GPU: GeForce 8600GT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Not yet a completely optimized result!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9063-E7DE-43EA-8317-8F759F3A3B51}" type="datetime1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Implementation 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BLAKE</a:t>
            </a:r>
          </a:p>
          <a:p>
            <a:pPr lvl="1"/>
            <a:r>
              <a:rPr lang="en-US" altLang="ko-KR" dirty="0" smtClean="0"/>
              <a:t>Tested for basic block</a:t>
            </a:r>
          </a:p>
          <a:p>
            <a:r>
              <a:rPr lang="en-US" altLang="ko-KR" dirty="0" smtClean="0"/>
              <a:t>10000 bytes</a:t>
            </a:r>
          </a:p>
          <a:p>
            <a:pPr lvl="1"/>
            <a:r>
              <a:rPr lang="en-US" altLang="ko-KR" dirty="0" smtClean="0"/>
              <a:t>CPU: 0.1076 sec, 0.1 s/kB</a:t>
            </a:r>
          </a:p>
          <a:p>
            <a:pPr lvl="1"/>
            <a:r>
              <a:rPr lang="en-US" altLang="ko-KR" dirty="0" smtClean="0"/>
              <a:t>GPU: 0.6223 sec, 0.6 s/kB</a:t>
            </a:r>
          </a:p>
          <a:p>
            <a:r>
              <a:rPr lang="en-US" altLang="ko-KR" dirty="0" smtClean="0"/>
              <a:t>Slower, but little CPU usage</a:t>
            </a:r>
          </a:p>
          <a:p>
            <a:pPr lvl="1"/>
            <a:r>
              <a:rPr lang="en-US" altLang="ko-KR" dirty="0" smtClean="0"/>
              <a:t>It is being tuned – better result expected</a:t>
            </a:r>
          </a:p>
          <a:p>
            <a:pPr lvl="1"/>
            <a:r>
              <a:rPr lang="en-US" altLang="ko-KR" dirty="0" smtClean="0"/>
              <a:t>Or, time-CPU trade-off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FD4D-289C-4AF2-9357-501902BFD45B}" type="datetime1">
              <a:rPr lang="ko-KR" altLang="en-US" smtClean="0"/>
              <a:t>2010-05-04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Implementation 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Whole</a:t>
            </a:r>
            <a:r>
              <a:rPr lang="en-US" altLang="ko-KR" dirty="0" smtClean="0"/>
              <a:t> CubeHash</a:t>
            </a:r>
          </a:p>
          <a:p>
            <a:pPr lvl="1"/>
            <a:r>
              <a:rPr lang="en-US" altLang="ko-KR" dirty="0" smtClean="0"/>
              <a:t>including CPU-GPU copy workload</a:t>
            </a:r>
          </a:p>
          <a:p>
            <a:r>
              <a:rPr lang="en-US" altLang="ko-KR" dirty="0" smtClean="0"/>
              <a:t>1000000 bytes</a:t>
            </a:r>
          </a:p>
          <a:p>
            <a:pPr lvl="1"/>
            <a:r>
              <a:rPr lang="en-US" altLang="ko-KR" dirty="0" smtClean="0"/>
              <a:t>CPU: 10.1765 sec.</a:t>
            </a:r>
          </a:p>
          <a:p>
            <a:pPr lvl="1"/>
            <a:r>
              <a:rPr lang="en-US" altLang="ko-KR" dirty="0" smtClean="0"/>
              <a:t>GPU: 7.438631 sec.</a:t>
            </a:r>
          </a:p>
          <a:p>
            <a:r>
              <a:rPr lang="en-US" altLang="ko-KR" dirty="0" smtClean="0"/>
              <a:t>1.2~1.3x faster, with little CPU usage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FD4D-289C-4AF2-9357-501902BFD45B}" type="datetime1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Other possibilities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Other computation frameworks</a:t>
            </a:r>
            <a:br>
              <a:rPr lang="en-US" altLang="ko-KR" dirty="0" smtClean="0"/>
            </a:br>
            <a:r>
              <a:rPr lang="en-US" altLang="ko-KR" dirty="0" smtClean="0"/>
              <a:t>for CPU/GPU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OpenMP, OpenCL, </a:t>
            </a:r>
            <a:r>
              <a:rPr lang="en-US" altLang="ko-KR" dirty="0" smtClean="0"/>
              <a:t>...</a:t>
            </a:r>
          </a:p>
          <a:p>
            <a:r>
              <a:rPr lang="en-US" altLang="ko-KR" dirty="0" smtClean="0"/>
              <a:t>Intel/AMD </a:t>
            </a:r>
            <a:r>
              <a:rPr lang="en-US" altLang="ko-KR" dirty="0" smtClean="0"/>
              <a:t>AES instruction </a:t>
            </a:r>
            <a:r>
              <a:rPr lang="en-US" altLang="ko-KR" dirty="0" smtClean="0"/>
              <a:t>set</a:t>
            </a:r>
          </a:p>
          <a:p>
            <a:pPr lvl="1"/>
            <a:r>
              <a:rPr lang="en-US" altLang="ko-KR" dirty="0" smtClean="0"/>
              <a:t>Actually,</a:t>
            </a:r>
            <a:br>
              <a:rPr lang="en-US" altLang="ko-KR" dirty="0" smtClean="0"/>
            </a:br>
            <a:r>
              <a:rPr lang="en-US" altLang="ko-KR" dirty="0" smtClean="0"/>
              <a:t>parallelism was one </a:t>
            </a:r>
            <a:r>
              <a:rPr lang="en-US" altLang="ko-KR" dirty="0" smtClean="0"/>
              <a:t>of the goals of </a:t>
            </a:r>
            <a:r>
              <a:rPr lang="en-US" altLang="ko-KR" dirty="0" smtClean="0"/>
              <a:t>AES</a:t>
            </a:r>
          </a:p>
          <a:p>
            <a:pPr lvl="1"/>
            <a:r>
              <a:rPr lang="en-US" altLang="ko-KR" dirty="0" smtClean="0"/>
              <a:t>Some SHA-3 candidates use the instructions</a:t>
            </a:r>
          </a:p>
          <a:p>
            <a:pPr lvl="2"/>
            <a:r>
              <a:rPr lang="en-US" altLang="ko-KR" dirty="0" smtClean="0"/>
              <a:t>e.g. </a:t>
            </a:r>
            <a:r>
              <a:rPr lang="en-US" altLang="ko-KR" dirty="0" smtClean="0"/>
              <a:t>ECHO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2D19-BA4F-49EF-89D6-8D3C985B458A}" type="datetime1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Closing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GPU is growing and interesting area;</a:t>
            </a:r>
            <a:br>
              <a:rPr lang="en-US" altLang="ko-KR" dirty="0" smtClean="0"/>
            </a:br>
            <a:r>
              <a:rPr lang="en-US" altLang="ko-KR" dirty="0" smtClean="0"/>
              <a:t>it’ll be worth to experience</a:t>
            </a:r>
          </a:p>
          <a:p>
            <a:pPr lvl="1"/>
            <a:r>
              <a:rPr lang="en-US" altLang="ko-KR" dirty="0" smtClean="0"/>
              <a:t>Naive </a:t>
            </a:r>
            <a:r>
              <a:rPr lang="en-US" altLang="ko-KR" dirty="0" smtClean="0"/>
              <a:t>implementation drops performance</a:t>
            </a:r>
            <a:br>
              <a:rPr lang="en-US" altLang="ko-KR" dirty="0" smtClean="0"/>
            </a:br>
            <a:r>
              <a:rPr lang="en-US" altLang="ko-KR" dirty="0" smtClean="0"/>
              <a:t>So you have to learn deeply to use it</a:t>
            </a:r>
            <a:endParaRPr lang="en-US" altLang="ko-KR" dirty="0" smtClean="0"/>
          </a:p>
          <a:p>
            <a:r>
              <a:rPr lang="en-US" altLang="ko-KR" dirty="0" smtClean="0"/>
              <a:t>Good crypto </a:t>
            </a:r>
            <a:r>
              <a:rPr lang="en-US" altLang="ko-KR" dirty="0" smtClean="0"/>
              <a:t>designs expose </a:t>
            </a:r>
            <a:r>
              <a:rPr lang="en-US" altLang="ko-KR" dirty="0" smtClean="0"/>
              <a:t>parallelism</a:t>
            </a:r>
            <a:br>
              <a:rPr lang="en-US" altLang="ko-KR" dirty="0" smtClean="0"/>
            </a:br>
            <a:r>
              <a:rPr lang="en-US" altLang="ko-KR" dirty="0" smtClean="0"/>
              <a:t>while not breaking streangth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Questions?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4B5-5BA4-4237-864D-29A9C069296C}" type="datetime1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[Rosenberg07</a:t>
            </a:r>
            <a:r>
              <a:rPr lang="en-US" altLang="ko-KR" sz="2400" dirty="0" smtClean="0"/>
              <a:t>] </a:t>
            </a:r>
            <a:r>
              <a:rPr lang="en-US" altLang="ko-KR" sz="2400" dirty="0" smtClean="0">
                <a:hlinkClick r:id="rId2"/>
              </a:rPr>
              <a:t>http://math.ut.ee/~uraes/openssl-gpu</a:t>
            </a:r>
            <a:r>
              <a:rPr lang="en-US" altLang="ko-KR" sz="2400" dirty="0" smtClean="0">
                <a:hlinkClick r:id="rId2"/>
              </a:rPr>
              <a:t>/</a:t>
            </a:r>
            <a:endParaRPr lang="en-US" altLang="ko-KR" sz="2400" dirty="0" smtClean="0"/>
          </a:p>
          <a:p>
            <a:r>
              <a:rPr lang="en-US" altLang="ko-KR" sz="2400" dirty="0" smtClean="0"/>
              <a:t>[Manavski07] CUDA </a:t>
            </a:r>
            <a:r>
              <a:rPr lang="en-US" altLang="ko-KR" sz="2400" dirty="0" smtClean="0"/>
              <a:t>compatible </a:t>
            </a:r>
            <a:r>
              <a:rPr lang="en-US" altLang="ko-KR" sz="2400" dirty="0" smtClean="0"/>
              <a:t>GPU </a:t>
            </a:r>
            <a:r>
              <a:rPr lang="en-US" altLang="ko-KR" sz="2400" dirty="0" smtClean="0"/>
              <a:t>as an efficient hardware accelerator for AES </a:t>
            </a:r>
            <a:r>
              <a:rPr lang="en-US" altLang="ko-KR" sz="2400" dirty="0" smtClean="0"/>
              <a:t>cryptography</a:t>
            </a:r>
          </a:p>
          <a:p>
            <a:r>
              <a:rPr lang="en-US" altLang="ko-KR" sz="2400" dirty="0" smtClean="0"/>
              <a:t>[Yeom08] GPU</a:t>
            </a:r>
            <a:r>
              <a:rPr lang="ko-KR" altLang="en-US" sz="2400" dirty="0" smtClean="0"/>
              <a:t>용 고속 라이브러리 </a:t>
            </a:r>
            <a:r>
              <a:rPr lang="en-US" altLang="ko-KR" sz="2400" dirty="0" smtClean="0"/>
              <a:t>CUDA</a:t>
            </a:r>
            <a:r>
              <a:rPr lang="ko-KR" altLang="en-US" sz="2400" dirty="0" smtClean="0"/>
              <a:t>를 이용한 블록암호 고속 구현</a:t>
            </a:r>
            <a:endParaRPr lang="en-US" altLang="ko-KR" sz="2400" dirty="0" smtClean="0"/>
          </a:p>
          <a:p>
            <a:r>
              <a:rPr lang="en-US" altLang="ko-KR" sz="2400" dirty="0" smtClean="0"/>
              <a:t>[Osa09] Fast Implementation of Two Hash Algorithms on nVidia CUDA </a:t>
            </a:r>
            <a:r>
              <a:rPr lang="en-US" altLang="ko-KR" sz="2400" dirty="0" smtClean="0"/>
              <a:t>GPU (deadlink?)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FD4D-289C-4AF2-9357-501902BFD45B}" type="datetime1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Why GPU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Everyone has own GPU</a:t>
            </a:r>
          </a:p>
          <a:p>
            <a:r>
              <a:rPr lang="en-US" altLang="ko-KR" dirty="0" smtClean="0"/>
              <a:t>It supports for great parallel </a:t>
            </a:r>
            <a:r>
              <a:rPr lang="en-US" altLang="ko-KR" dirty="0" smtClean="0"/>
              <a:t>tasks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ordinary task,</a:t>
            </a:r>
            <a:br>
              <a:rPr lang="en-US" altLang="ko-KR" dirty="0" smtClean="0"/>
            </a:br>
            <a:r>
              <a:rPr lang="en-US" altLang="ko-KR" dirty="0" smtClean="0"/>
              <a:t>we don’t use GPU heavily</a:t>
            </a:r>
          </a:p>
          <a:p>
            <a:r>
              <a:rPr lang="en-US" altLang="ko-KR" dirty="0" smtClean="0"/>
              <a:t>Utilize GPU and save CPU usage!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AAA6-B3B5-4502-A783-C7397548D666}" type="datetime1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is CUDA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GPU framework by nVIDIA</a:t>
            </a:r>
          </a:p>
          <a:p>
            <a:r>
              <a:rPr lang="en-US" altLang="ko-KR" dirty="0" smtClean="0"/>
              <a:t>You simply can program GPU</a:t>
            </a:r>
            <a:br>
              <a:rPr lang="en-US" altLang="ko-KR" dirty="0" smtClean="0"/>
            </a:br>
            <a:r>
              <a:rPr lang="en-US" altLang="ko-KR" dirty="0" smtClean="0"/>
              <a:t>with familiar C/C++</a:t>
            </a:r>
          </a:p>
          <a:p>
            <a:pPr lvl="1"/>
            <a:r>
              <a:rPr lang="en-US" altLang="ko-KR" dirty="0" smtClean="0"/>
              <a:t>with extended keywords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FD4D-289C-4AF2-9357-501902BFD45B}" type="datetime1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CUDA How-to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Steps:</a:t>
            </a:r>
          </a:p>
          <a:p>
            <a:pPr lvl="1"/>
            <a:r>
              <a:rPr lang="en-US" altLang="ko-KR" dirty="0" smtClean="0"/>
              <a:t>Copy inputs from CPU to GPU</a:t>
            </a:r>
          </a:p>
          <a:p>
            <a:pPr lvl="1"/>
            <a:r>
              <a:rPr lang="en-US" altLang="ko-KR" dirty="0" smtClean="0"/>
              <a:t>Compute on GPU in parallel</a:t>
            </a:r>
          </a:p>
          <a:p>
            <a:pPr lvl="1"/>
            <a:r>
              <a:rPr lang="en-US" altLang="ko-KR" dirty="0" smtClean="0"/>
              <a:t>Copy results back from GPU to CPU</a:t>
            </a:r>
            <a:br>
              <a:rPr lang="en-US" altLang="ko-KR" dirty="0" smtClean="0"/>
            </a:br>
            <a:r>
              <a:rPr lang="en-US" altLang="ko-KR" dirty="0" smtClean="0"/>
              <a:t>when done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FD4D-289C-4AF2-9357-501902BFD45B}" type="datetime1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CUDA Example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CPU (host) code:</a:t>
            </a:r>
          </a:p>
          <a:p>
            <a:pPr lvl="1">
              <a:buNone/>
            </a:pPr>
            <a:r>
              <a:rPr lang="en-US" altLang="ko-KR" dirty="0" smtClean="0"/>
              <a:t>void func(</a:t>
            </a:r>
            <a:r>
              <a:rPr lang="en-US" altLang="ko-KR" sz="2000" dirty="0" smtClean="0"/>
              <a:t>int* data1,</a:t>
            </a:r>
          </a:p>
          <a:p>
            <a:pPr lvl="1">
              <a:buNone/>
            </a:pPr>
            <a:r>
              <a:rPr lang="en-US" altLang="ko-KR" sz="2000" dirty="0" smtClean="0"/>
              <a:t>int* data2, size_t size</a:t>
            </a:r>
            <a:r>
              <a:rPr lang="en-US" altLang="ko-KR" dirty="0" smtClean="0"/>
              <a:t>) {</a:t>
            </a:r>
          </a:p>
          <a:p>
            <a:pPr lvl="1">
              <a:buNone/>
            </a:pPr>
            <a:r>
              <a:rPr lang="en-US" altLang="ko-KR" dirty="0" smtClean="0"/>
              <a:t>  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</a:rPr>
              <a:t>func_kernel</a:t>
            </a:r>
            <a:r>
              <a:rPr lang="en-US" altLang="ko-KR" spc="-600" dirty="0" smtClean="0">
                <a:solidFill>
                  <a:srgbClr val="FF0000"/>
                </a:solidFill>
              </a:rPr>
              <a:t>&lt;&lt;&lt; </a:t>
            </a:r>
            <a:r>
              <a:rPr lang="en-US" altLang="ko-KR" sz="2400" dirty="0" smtClean="0">
                <a:solidFill>
                  <a:srgbClr val="FF0000"/>
                </a:solidFill>
              </a:rPr>
              <a:t>1, size</a:t>
            </a:r>
            <a:r>
              <a:rPr lang="en-US" altLang="ko-KR" spc="-600" dirty="0" smtClean="0">
                <a:solidFill>
                  <a:srgbClr val="FF0000"/>
                </a:solidFill>
              </a:rPr>
              <a:t>&gt;&gt;&gt;  </a:t>
            </a:r>
            <a:r>
              <a:rPr lang="en-US" altLang="ko-KR" dirty="0" smtClean="0"/>
              <a:t>(</a:t>
            </a:r>
            <a:r>
              <a:rPr lang="en-US" altLang="ko-KR" sz="2400" dirty="0" smtClean="0"/>
              <a:t>data1, data2</a:t>
            </a:r>
            <a:r>
              <a:rPr lang="en-US" altLang="ko-KR" dirty="0" smtClean="0"/>
              <a:t>);</a:t>
            </a:r>
          </a:p>
          <a:p>
            <a:pPr lvl="1">
              <a:buNone/>
            </a:pPr>
            <a:r>
              <a:rPr lang="en-US" altLang="ko-KR" dirty="0" smtClean="0"/>
              <a:t>}</a:t>
            </a:r>
          </a:p>
        </p:txBody>
      </p:sp>
      <p:sp>
        <p:nvSpPr>
          <p:cNvPr id="8" name="내용 개체 틀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/>
              <a:t>GPU (device) code:</a:t>
            </a:r>
          </a:p>
          <a:p>
            <a:pPr lvl="1">
              <a:buNone/>
            </a:pPr>
            <a:r>
              <a:rPr lang="en-US" altLang="ko-KR" dirty="0" smtClean="0">
                <a:solidFill>
                  <a:srgbClr val="FF0000"/>
                </a:solidFill>
              </a:rPr>
              <a:t>__global__</a:t>
            </a:r>
            <a:r>
              <a:rPr lang="en-US" altLang="ko-KR" dirty="0" smtClean="0"/>
              <a:t> </a:t>
            </a:r>
            <a:r>
              <a:rPr lang="en-US" altLang="ko-KR" dirty="0" smtClean="0"/>
              <a:t>void</a:t>
            </a:r>
          </a:p>
          <a:p>
            <a:pPr lvl="1">
              <a:buNone/>
            </a:pP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</a:rPr>
              <a:t>func_kernel</a:t>
            </a:r>
            <a:r>
              <a:rPr lang="en-US" altLang="ko-KR" dirty="0" smtClean="0"/>
              <a:t>(</a:t>
            </a:r>
            <a:r>
              <a:rPr lang="en-US" altLang="ko-KR" sz="2000" dirty="0" smtClean="0">
                <a:solidFill>
                  <a:prstClr val="black"/>
                </a:solidFill>
              </a:rPr>
              <a:t>int</a:t>
            </a:r>
            <a:r>
              <a:rPr lang="en-US" altLang="ko-KR" sz="2000" dirty="0" smtClean="0">
                <a:solidFill>
                  <a:prstClr val="black"/>
                </a:solidFill>
              </a:rPr>
              <a:t>* data1</a:t>
            </a:r>
            <a:r>
              <a:rPr lang="en-US" altLang="ko-KR" sz="2000" dirty="0" smtClean="0">
                <a:solidFill>
                  <a:prstClr val="black"/>
                </a:solidFill>
              </a:rPr>
              <a:t>,</a:t>
            </a:r>
          </a:p>
          <a:p>
            <a:pPr lvl="1">
              <a:buNone/>
            </a:pPr>
            <a:r>
              <a:rPr lang="en-US" altLang="ko-KR" sz="2000" dirty="0" smtClean="0">
                <a:solidFill>
                  <a:prstClr val="black"/>
                </a:solidFill>
              </a:rPr>
              <a:t>int</a:t>
            </a:r>
            <a:r>
              <a:rPr lang="en-US" altLang="ko-KR" sz="2000" dirty="0" smtClean="0">
                <a:solidFill>
                  <a:prstClr val="black"/>
                </a:solidFill>
              </a:rPr>
              <a:t>* data2</a:t>
            </a:r>
            <a:r>
              <a:rPr lang="en-US" altLang="ko-KR" dirty="0" smtClean="0">
                <a:solidFill>
                  <a:prstClr val="black"/>
                </a:solidFill>
              </a:rPr>
              <a:t>) </a:t>
            </a:r>
            <a:r>
              <a:rPr lang="en-US" altLang="ko-KR" dirty="0" smtClean="0">
                <a:solidFill>
                  <a:prstClr val="black"/>
                </a:solidFill>
              </a:rPr>
              <a:t>{</a:t>
            </a:r>
          </a:p>
          <a:p>
            <a:pPr lvl="1"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</a:t>
            </a:r>
            <a:r>
              <a:rPr lang="en-US" altLang="ko-KR" dirty="0" smtClean="0">
                <a:solidFill>
                  <a:prstClr val="black"/>
                </a:solidFill>
              </a:rPr>
              <a:t> int </a:t>
            </a:r>
            <a:r>
              <a:rPr lang="en-US" altLang="ko-KR" dirty="0" smtClean="0">
                <a:solidFill>
                  <a:prstClr val="black"/>
                </a:solidFill>
              </a:rPr>
              <a:t>i = </a:t>
            </a:r>
            <a:r>
              <a:rPr lang="en-US" altLang="ko-KR" dirty="0" smtClean="0">
                <a:solidFill>
                  <a:srgbClr val="FF0000"/>
                </a:solidFill>
              </a:rPr>
              <a:t>threadIdx</a:t>
            </a:r>
            <a:r>
              <a:rPr lang="en-US" altLang="ko-KR" dirty="0" smtClean="0">
                <a:solidFill>
                  <a:prstClr val="black"/>
                </a:solidFill>
              </a:rPr>
              <a:t>.x;</a:t>
            </a:r>
          </a:p>
          <a:p>
            <a:pPr lvl="1"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</a:t>
            </a:r>
            <a:r>
              <a:rPr lang="en-US" altLang="ko-KR" dirty="0" smtClean="0">
                <a:solidFill>
                  <a:prstClr val="black"/>
                </a:solidFill>
              </a:rPr>
              <a:t> data1[i</a:t>
            </a:r>
            <a:r>
              <a:rPr lang="en-US" altLang="ko-KR" dirty="0" smtClean="0">
                <a:solidFill>
                  <a:prstClr val="black"/>
                </a:solidFill>
              </a:rPr>
              <a:t>] += data2[i</a:t>
            </a:r>
            <a:r>
              <a:rPr lang="en-US" altLang="ko-KR" dirty="0" smtClean="0">
                <a:solidFill>
                  <a:prstClr val="black"/>
                </a:solidFill>
              </a:rPr>
              <a:t>];</a:t>
            </a:r>
          </a:p>
          <a:p>
            <a:pPr lvl="1"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</a:t>
            </a:r>
            <a:r>
              <a:rPr lang="en-US" altLang="ko-KR" dirty="0" smtClean="0">
                <a:solidFill>
                  <a:prstClr val="black"/>
                </a:solidFill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</a:rPr>
              <a:t>__syncthreads</a:t>
            </a:r>
            <a:r>
              <a:rPr lang="en-US" altLang="ko-KR" dirty="0" smtClean="0">
                <a:solidFill>
                  <a:prstClr val="black"/>
                </a:solidFill>
              </a:rPr>
              <a:t>();</a:t>
            </a:r>
          </a:p>
          <a:p>
            <a:pPr lvl="1"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</a:t>
            </a:r>
            <a:r>
              <a:rPr lang="en-US" altLang="ko-KR" dirty="0" smtClean="0">
                <a:solidFill>
                  <a:prstClr val="black"/>
                </a:solidFill>
              </a:rPr>
              <a:t> data2[i</a:t>
            </a:r>
            <a:r>
              <a:rPr lang="en-US" altLang="ko-KR" dirty="0" smtClean="0">
                <a:solidFill>
                  <a:prstClr val="black"/>
                </a:solidFill>
              </a:rPr>
              <a:t>] </a:t>
            </a:r>
            <a:r>
              <a:rPr lang="en-US" altLang="ko-KR" dirty="0" smtClean="0">
                <a:solidFill>
                  <a:prstClr val="black"/>
                </a:solidFill>
              </a:rPr>
              <a:t>^= data1[i];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1"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}</a:t>
            </a:r>
            <a:endParaRPr lang="ko-KR" altLang="en-US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FD4D-289C-4AF2-9357-501902BFD45B}" type="datetime1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Problems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Copying </a:t>
            </a:r>
            <a:r>
              <a:rPr lang="en-US" altLang="ko-KR" dirty="0" smtClean="0"/>
              <a:t>GPU </a:t>
            </a:r>
            <a:r>
              <a:rPr lang="ko-KR" altLang="en-US" dirty="0" smtClean="0"/>
              <a:t>↔</a:t>
            </a:r>
            <a:r>
              <a:rPr lang="en-US" altLang="ko-KR" dirty="0" smtClean="0"/>
              <a:t> memory is slow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Should be avoided if </a:t>
            </a:r>
            <a:r>
              <a:rPr lang="en-US" altLang="ko-KR" dirty="0" smtClean="0"/>
              <a:t>possible</a:t>
            </a:r>
          </a:p>
          <a:p>
            <a:r>
              <a:rPr lang="en-US" altLang="ko-KR" dirty="0" smtClean="0"/>
              <a:t>CUDA </a:t>
            </a:r>
            <a:r>
              <a:rPr lang="en-US" altLang="ko-KR" dirty="0" smtClean="0"/>
              <a:t>is </a:t>
            </a:r>
            <a:r>
              <a:rPr lang="en-US" altLang="ko-KR" dirty="0" smtClean="0"/>
              <a:t>still </a:t>
            </a:r>
            <a:r>
              <a:rPr lang="en-US" altLang="ko-KR" dirty="0" smtClean="0"/>
              <a:t>a bit messy</a:t>
            </a:r>
          </a:p>
          <a:p>
            <a:pPr lvl="1"/>
            <a:r>
              <a:rPr lang="en-US" altLang="ko-KR" dirty="0" smtClean="0"/>
              <a:t>First, how to debug GPU?</a:t>
            </a:r>
          </a:p>
          <a:p>
            <a:pPr lvl="1"/>
            <a:r>
              <a:rPr lang="en-US" altLang="ko-KR" dirty="0" smtClean="0"/>
              <a:t>Some annoying bugs reside (v.2.3)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CC95-581C-4163-B2E6-98CD8404B6D8}" type="datetime1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Problems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sz="3200" dirty="0" smtClean="0"/>
              <a:t>Design matters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It </a:t>
            </a:r>
            <a:r>
              <a:rPr lang="en-US" altLang="ko-KR" dirty="0" smtClean="0"/>
              <a:t>seems </a:t>
            </a:r>
            <a:r>
              <a:rPr lang="en-US" altLang="ko-KR" i="1" dirty="0" smtClean="0"/>
              <a:t>impossible</a:t>
            </a:r>
            <a:br>
              <a:rPr lang="en-US" altLang="ko-KR" i="1" dirty="0" smtClean="0"/>
            </a:br>
            <a:r>
              <a:rPr lang="en-US" altLang="ko-KR" dirty="0" smtClean="0"/>
              <a:t>to think (e.g.) SEED</a:t>
            </a:r>
            <a:br>
              <a:rPr lang="en-US" altLang="ko-KR" dirty="0" smtClean="0"/>
            </a:br>
            <a:r>
              <a:rPr lang="en-US" altLang="ko-KR" dirty="0" smtClean="0"/>
              <a:t>in parallel</a:t>
            </a:r>
          </a:p>
          <a:p>
            <a:pPr lvl="1"/>
            <a:r>
              <a:rPr lang="en-US" altLang="ko-KR" dirty="0" smtClean="0"/>
              <a:t>Also other many Feistels</a:t>
            </a:r>
            <a:endParaRPr lang="en-US" altLang="ko-KR" dirty="0" smtClean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CC95-581C-4163-B2E6-98CD8404B6D8}" type="datetime1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8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5357818" y="2214554"/>
            <a:ext cx="128588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6858016" y="2214554"/>
            <a:ext cx="128588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직선 화살표 연결선 10"/>
          <p:cNvCxnSpPr>
            <a:endCxn id="22" idx="0"/>
          </p:cNvCxnSpPr>
          <p:nvPr/>
        </p:nvCxnSpPr>
        <p:spPr>
          <a:xfrm rot="5400000">
            <a:off x="5073654" y="3213892"/>
            <a:ext cx="1427966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5357818" y="4500570"/>
            <a:ext cx="128588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6858016" y="4500570"/>
            <a:ext cx="1285884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화살표 연결선 15"/>
          <p:cNvCxnSpPr>
            <a:stCxn id="9" idx="2"/>
          </p:cNvCxnSpPr>
          <p:nvPr/>
        </p:nvCxnSpPr>
        <p:spPr>
          <a:xfrm rot="5400000">
            <a:off x="7215206" y="2786058"/>
            <a:ext cx="57150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>
            <a:endCxn id="22" idx="6"/>
          </p:cNvCxnSpPr>
          <p:nvPr/>
        </p:nvCxnSpPr>
        <p:spPr>
          <a:xfrm rot="10800000">
            <a:off x="5930116" y="4071148"/>
            <a:ext cx="1570842" cy="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타원 21"/>
          <p:cNvSpPr/>
          <p:nvPr/>
        </p:nvSpPr>
        <p:spPr>
          <a:xfrm>
            <a:off x="5644364" y="3928272"/>
            <a:ext cx="285752" cy="285752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3" name="직선 화살표 연결선 22"/>
          <p:cNvCxnSpPr>
            <a:stCxn id="22" idx="6"/>
            <a:endCxn id="22" idx="2"/>
          </p:cNvCxnSpPr>
          <p:nvPr/>
        </p:nvCxnSpPr>
        <p:spPr>
          <a:xfrm flipH="1">
            <a:off x="5644364" y="4071148"/>
            <a:ext cx="285752" cy="1588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화살표 연결선 34"/>
          <p:cNvCxnSpPr>
            <a:stCxn id="39" idx="2"/>
          </p:cNvCxnSpPr>
          <p:nvPr/>
        </p:nvCxnSpPr>
        <p:spPr>
          <a:xfrm rot="5400000">
            <a:off x="7250925" y="3821909"/>
            <a:ext cx="500066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직사각형 38"/>
          <p:cNvSpPr/>
          <p:nvPr/>
        </p:nvSpPr>
        <p:spPr>
          <a:xfrm>
            <a:off x="6858016" y="3071810"/>
            <a:ext cx="1285884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TextBox 40"/>
          <p:cNvSpPr txBox="1"/>
          <p:nvPr/>
        </p:nvSpPr>
        <p:spPr>
          <a:xfrm>
            <a:off x="7286644" y="307181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i="1" dirty="0" smtClean="0">
                <a:solidFill>
                  <a:schemeClr val="accent1">
                    <a:lumMod val="75000"/>
                  </a:schemeClr>
                </a:solidFill>
              </a:rPr>
              <a:t>F</a:t>
            </a:r>
            <a:endParaRPr lang="ko-KR" altLang="en-US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2" name="직선 화살표 연결선 41"/>
          <p:cNvCxnSpPr/>
          <p:nvPr/>
        </p:nvCxnSpPr>
        <p:spPr>
          <a:xfrm rot="5400000">
            <a:off x="5537207" y="3392487"/>
            <a:ext cx="1785950" cy="1588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/>
          <p:nvPr/>
        </p:nvCxnSpPr>
        <p:spPr>
          <a:xfrm rot="10800000">
            <a:off x="6429388" y="4286256"/>
            <a:ext cx="1071570" cy="1588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화살표 연결선 47"/>
          <p:cNvCxnSpPr>
            <a:endCxn id="13" idx="0"/>
          </p:cNvCxnSpPr>
          <p:nvPr/>
        </p:nvCxnSpPr>
        <p:spPr>
          <a:xfrm rot="5400000">
            <a:off x="7394595" y="4393413"/>
            <a:ext cx="213520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화살표 연결선 60"/>
          <p:cNvCxnSpPr>
            <a:stCxn id="22" idx="4"/>
          </p:cNvCxnSpPr>
          <p:nvPr/>
        </p:nvCxnSpPr>
        <p:spPr>
          <a:xfrm rot="5400000">
            <a:off x="5643967" y="4356503"/>
            <a:ext cx="285752" cy="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화살표 연결선 62"/>
          <p:cNvCxnSpPr>
            <a:stCxn id="22" idx="0"/>
            <a:endCxn id="22" idx="4"/>
          </p:cNvCxnSpPr>
          <p:nvPr/>
        </p:nvCxnSpPr>
        <p:spPr>
          <a:xfrm rot="16200000" flipH="1">
            <a:off x="5644364" y="4071148"/>
            <a:ext cx="285752" cy="1588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Previous </a:t>
            </a:r>
            <a:r>
              <a:rPr lang="en-US" altLang="ko-KR" dirty="0" smtClean="0"/>
              <a:t>Works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AES on OpenGL/CUDA</a:t>
            </a:r>
          </a:p>
          <a:p>
            <a:pPr lvl="1"/>
            <a:r>
              <a:rPr lang="en-US" altLang="ko-KR" dirty="0" smtClean="0"/>
              <a:t>by [</a:t>
            </a:r>
            <a:r>
              <a:rPr lang="en-US" altLang="ko-KR" dirty="0" smtClean="0"/>
              <a:t>Rosenberg07]: 0~5% improvements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by </a:t>
            </a:r>
            <a:r>
              <a:rPr lang="en-US" altLang="ko-KR" dirty="0" smtClean="0"/>
              <a:t>[</a:t>
            </a:r>
            <a:r>
              <a:rPr lang="en-US" altLang="ko-KR" dirty="0" smtClean="0"/>
              <a:t>Manavski07]: 5x </a:t>
            </a:r>
            <a:r>
              <a:rPr lang="en-US" altLang="ko-KR" dirty="0" smtClean="0"/>
              <a:t>faster than CPU</a:t>
            </a:r>
            <a:endParaRPr lang="en-US" altLang="ko-KR" dirty="0" smtClean="0"/>
          </a:p>
          <a:p>
            <a:r>
              <a:rPr lang="en-US" altLang="ko-KR" dirty="0" smtClean="0"/>
              <a:t>AES</a:t>
            </a:r>
            <a:r>
              <a:rPr lang="en-US" altLang="ko-KR" dirty="0" smtClean="0"/>
              <a:t>, ARIA, DES </a:t>
            </a:r>
            <a:r>
              <a:rPr lang="en-US" altLang="ko-KR" dirty="0" smtClean="0"/>
              <a:t>on CUDA by </a:t>
            </a:r>
            <a:r>
              <a:rPr lang="en-US" altLang="ko-KR" dirty="0" smtClean="0"/>
              <a:t>[</a:t>
            </a:r>
            <a:r>
              <a:rPr lang="en-US" altLang="ko-KR" sz="2800" dirty="0" smtClean="0"/>
              <a:t>Yeom08</a:t>
            </a:r>
            <a:r>
              <a:rPr lang="en-US" altLang="ko-KR" dirty="0" smtClean="0"/>
              <a:t>]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SpectralHash(SHA3) </a:t>
            </a:r>
            <a:r>
              <a:rPr lang="en-US" altLang="ko-KR" smtClean="0"/>
              <a:t>by </a:t>
            </a:r>
            <a:r>
              <a:rPr lang="en-US" altLang="ko-KR" sz="2800" smtClean="0"/>
              <a:t>Cudahash</a:t>
            </a:r>
            <a:endParaRPr lang="en-US" altLang="ko-KR" dirty="0" smtClean="0"/>
          </a:p>
          <a:p>
            <a:r>
              <a:rPr lang="en-US" altLang="ko-KR" dirty="0" smtClean="0"/>
              <a:t>Blue Midnight Wish(SHA3) by [</a:t>
            </a:r>
            <a:r>
              <a:rPr lang="en-US" altLang="ko-KR" sz="2800" dirty="0" smtClean="0"/>
              <a:t>Osa09</a:t>
            </a:r>
            <a:r>
              <a:rPr lang="en-US" altLang="ko-KR" dirty="0" smtClean="0"/>
              <a:t>]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F51B-8D15-41F4-8FBE-8E75BDCB2C05}" type="datetime1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756B-CB48-4DC0-9BDD-25A3B0FF6B61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1904</TotalTime>
  <Words>765</Words>
  <Application>Microsoft Office PowerPoint</Application>
  <PresentationFormat>화면 슬라이드 쇼(4:3)</PresentationFormat>
  <Paragraphs>299</Paragraphs>
  <Slides>26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27" baseType="lpstr">
      <vt:lpstr>Office 테마</vt:lpstr>
      <vt:lpstr>SHA-3 on GPU</vt:lpstr>
      <vt:lpstr>What is this</vt:lpstr>
      <vt:lpstr>Why GPU</vt:lpstr>
      <vt:lpstr>What is CUDA</vt:lpstr>
      <vt:lpstr>CUDA How-to</vt:lpstr>
      <vt:lpstr>CUDA Example</vt:lpstr>
      <vt:lpstr>Problems</vt:lpstr>
      <vt:lpstr>Problems</vt:lpstr>
      <vt:lpstr>Previous Works</vt:lpstr>
      <vt:lpstr>This Work</vt:lpstr>
      <vt:lpstr>This Work</vt:lpstr>
      <vt:lpstr>SHA-3 Candidates</vt:lpstr>
      <vt:lpstr>SHA-3 Candidates</vt:lpstr>
      <vt:lpstr>BLAKE</vt:lpstr>
      <vt:lpstr>BLAKE</vt:lpstr>
      <vt:lpstr>CubeHash</vt:lpstr>
      <vt:lpstr>CubeHash</vt:lpstr>
      <vt:lpstr>Skein*</vt:lpstr>
      <vt:lpstr>Skein*</vt:lpstr>
      <vt:lpstr>Skein*</vt:lpstr>
      <vt:lpstr>Implementation Results</vt:lpstr>
      <vt:lpstr>Implementation Results</vt:lpstr>
      <vt:lpstr>Implementation Results</vt:lpstr>
      <vt:lpstr>Other possibilities</vt:lpstr>
      <vt:lpstr>Closing</vt:lpstr>
      <vt:lpstr>References</vt:lpstr>
    </vt:vector>
  </TitlesOfParts>
  <Company>ASDF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SHA-3 on GPU</dc:title>
  <dc:creator>lemming</dc:creator>
  <cp:lastModifiedBy>lemming</cp:lastModifiedBy>
  <cp:revision>241</cp:revision>
  <dcterms:created xsi:type="dcterms:W3CDTF">2010-05-02T15:59:32Z</dcterms:created>
  <dcterms:modified xsi:type="dcterms:W3CDTF">2010-05-04T01:04:43Z</dcterms:modified>
</cp:coreProperties>
</file>