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76" r:id="rId3"/>
    <p:sldId id="257" r:id="rId4"/>
    <p:sldId id="258" r:id="rId5"/>
    <p:sldId id="259" r:id="rId6"/>
    <p:sldId id="279" r:id="rId7"/>
    <p:sldId id="280" r:id="rId8"/>
    <p:sldId id="281" r:id="rId9"/>
    <p:sldId id="260" r:id="rId10"/>
    <p:sldId id="261" r:id="rId11"/>
    <p:sldId id="282" r:id="rId12"/>
    <p:sldId id="283" r:id="rId13"/>
    <p:sldId id="284" r:id="rId14"/>
    <p:sldId id="285" r:id="rId15"/>
    <p:sldId id="286" r:id="rId16"/>
  </p:sldIdLst>
  <p:sldSz cx="9144000" cy="6858000" type="screen4x3"/>
  <p:notesSz cx="6797675" cy="9928225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867E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14" autoAdjust="0"/>
  </p:normalViewPr>
  <p:slideViewPr>
    <p:cSldViewPr>
      <p:cViewPr>
        <p:scale>
          <a:sx n="100" d="100"/>
          <a:sy n="100" d="100"/>
        </p:scale>
        <p:origin x="-1104" y="-6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136E50-ECFA-4E79-B65B-91D92C06DC60}" type="datetimeFigureOut">
              <a:rPr lang="ko-KR" altLang="en-US" smtClean="0"/>
              <a:pPr/>
              <a:t>2010-03-11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C3C3C9-DFA5-4846-BAB9-86407BA869A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D53EC-A51E-45B9-85C6-97B0AAC8155D}" type="datetime1">
              <a:rPr lang="ko-KR" altLang="en-US" smtClean="0"/>
              <a:pPr/>
              <a:t>2010-03-11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8CF0E-E1F2-43BD-B836-791E600309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6CB7C-31DF-4B16-86FB-3759A45B9761}" type="datetime1">
              <a:rPr lang="ko-KR" altLang="en-US" smtClean="0"/>
              <a:pPr/>
              <a:t>2010-03-11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8CF0E-E1F2-43BD-B836-791E60030941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직사각형 6"/>
          <p:cNvSpPr/>
          <p:nvPr userDrawn="1"/>
        </p:nvSpPr>
        <p:spPr>
          <a:xfrm>
            <a:off x="0" y="0"/>
            <a:ext cx="9144000" cy="114298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45E04-3F39-4F6B-92F9-C2DA1BCC8DF0}" type="datetime1">
              <a:rPr lang="ko-KR" altLang="en-US" smtClean="0"/>
              <a:pPr/>
              <a:t>2010-03-11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8CF0E-E1F2-43BD-B836-791E60030941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직사각형 6"/>
          <p:cNvSpPr/>
          <p:nvPr userDrawn="1"/>
        </p:nvSpPr>
        <p:spPr>
          <a:xfrm>
            <a:off x="0" y="0"/>
            <a:ext cx="9144000" cy="114298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29BA5-A528-4D42-B3F4-DC30E9DF8ABC}" type="datetime1">
              <a:rPr lang="ko-KR" altLang="en-US" smtClean="0"/>
              <a:pPr/>
              <a:t>2010-03-11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8CF0E-E1F2-43BD-B836-791E60030941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직사각형 6"/>
          <p:cNvSpPr/>
          <p:nvPr userDrawn="1"/>
        </p:nvSpPr>
        <p:spPr>
          <a:xfrm>
            <a:off x="0" y="0"/>
            <a:ext cx="9144000" cy="114298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B8CF8-D318-4CE3-8ED6-F72BF7E56FCC}" type="datetime1">
              <a:rPr lang="ko-KR" altLang="en-US" smtClean="0"/>
              <a:pPr/>
              <a:t>2010-03-11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8CF0E-E1F2-43BD-B836-791E60030941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직사각형 6"/>
          <p:cNvSpPr/>
          <p:nvPr userDrawn="1"/>
        </p:nvSpPr>
        <p:spPr>
          <a:xfrm>
            <a:off x="0" y="0"/>
            <a:ext cx="9144000" cy="114298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09F7E-54BD-42A9-85A2-86B3CE31ED1D}" type="datetime1">
              <a:rPr lang="ko-KR" altLang="en-US" smtClean="0"/>
              <a:pPr/>
              <a:t>2010-03-11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8CF0E-E1F2-43BD-B836-791E60030941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직사각형 7"/>
          <p:cNvSpPr/>
          <p:nvPr userDrawn="1"/>
        </p:nvSpPr>
        <p:spPr>
          <a:xfrm>
            <a:off x="0" y="0"/>
            <a:ext cx="9144000" cy="114298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5D376-410F-4C28-B65A-38F4FFA507DC}" type="datetime1">
              <a:rPr lang="ko-KR" altLang="en-US" smtClean="0"/>
              <a:pPr/>
              <a:t>2010-03-11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8CF0E-E1F2-43BD-B836-791E60030941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0" name="직사각형 9"/>
          <p:cNvSpPr/>
          <p:nvPr userDrawn="1"/>
        </p:nvSpPr>
        <p:spPr>
          <a:xfrm>
            <a:off x="0" y="0"/>
            <a:ext cx="9144000" cy="114298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13BBE-2E39-4D16-94E7-55F1CDEC5A3B}" type="datetime1">
              <a:rPr lang="ko-KR" altLang="en-US" smtClean="0"/>
              <a:pPr/>
              <a:t>2010-03-11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8CF0E-E1F2-43BD-B836-791E60030941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6" name="직사각형 5"/>
          <p:cNvSpPr/>
          <p:nvPr userDrawn="1"/>
        </p:nvSpPr>
        <p:spPr>
          <a:xfrm>
            <a:off x="0" y="0"/>
            <a:ext cx="9144000" cy="114298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5D1D2-3A54-40B0-8923-BFFC88D04B41}" type="datetime1">
              <a:rPr lang="ko-KR" altLang="en-US" smtClean="0"/>
              <a:pPr/>
              <a:t>2010-03-11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8CF0E-E1F2-43BD-B836-791E60030941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5" name="직사각형 4"/>
          <p:cNvSpPr/>
          <p:nvPr userDrawn="1"/>
        </p:nvSpPr>
        <p:spPr>
          <a:xfrm>
            <a:off x="0" y="0"/>
            <a:ext cx="9144000" cy="114298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3672A-FDF2-4390-B67A-3CF0EDEFA879}" type="datetime1">
              <a:rPr lang="ko-KR" altLang="en-US" smtClean="0"/>
              <a:pPr/>
              <a:t>2010-03-11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8CF0E-E1F2-43BD-B836-791E60030941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직사각형 7"/>
          <p:cNvSpPr/>
          <p:nvPr userDrawn="1"/>
        </p:nvSpPr>
        <p:spPr>
          <a:xfrm>
            <a:off x="0" y="0"/>
            <a:ext cx="9144000" cy="114298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D2EF0-297C-4A48-892E-C2A301177826}" type="datetime1">
              <a:rPr lang="ko-KR" altLang="en-US" smtClean="0"/>
              <a:pPr/>
              <a:t>2010-03-11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8CF0E-E1F2-43BD-B836-791E60030941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직사각형 7"/>
          <p:cNvSpPr/>
          <p:nvPr userDrawn="1"/>
        </p:nvSpPr>
        <p:spPr>
          <a:xfrm>
            <a:off x="0" y="0"/>
            <a:ext cx="9144000" cy="114298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CCFF"/>
              </a:buClr>
              <a:buSzTx/>
              <a:buFont typeface="Wingdings" pitchFamily="2" charset="2"/>
              <a:buChar char="l"/>
              <a:tabLst/>
              <a:defRPr/>
            </a:pPr>
            <a:r>
              <a:rPr kumimoji="0" lang="en-US" altLang="ko-KR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Click to edit Master text styles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CCFF"/>
              </a:buClr>
              <a:buSzTx/>
              <a:buFont typeface="Wingdings" pitchFamily="2" charset="2"/>
              <a:buChar char="¡"/>
              <a:tabLst/>
              <a:defRPr/>
            </a:pPr>
            <a:r>
              <a:rPr kumimoji="0" lang="en-US" altLang="ko-KR" sz="2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Second level</a:t>
            </a:r>
          </a:p>
          <a:p>
            <a:pPr marL="1143000" marR="0" lvl="2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CCFF"/>
              </a:buClr>
              <a:buSzTx/>
              <a:buFont typeface="Wingdings" pitchFamily="2" charset="2"/>
              <a:buChar char="l"/>
              <a:tabLst/>
              <a:defRPr/>
            </a:pPr>
            <a:r>
              <a:rPr kumimoji="0" lang="en-US" altLang="ko-KR" sz="23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Third level</a:t>
            </a:r>
          </a:p>
          <a:p>
            <a:pPr marL="1600200" marR="0" lvl="3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CCFF"/>
              </a:buClr>
              <a:buSzTx/>
              <a:buFontTx/>
              <a:buChar char="•"/>
              <a:tabLst/>
              <a:defRPr/>
            </a:pPr>
            <a:r>
              <a:rPr kumimoji="0" lang="en-US" altLang="ko-KR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Fourth level</a:t>
            </a:r>
          </a:p>
          <a:p>
            <a:pPr marL="2057400" marR="0" lvl="4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CCFF"/>
              </a:buClr>
              <a:buSzTx/>
              <a:buFont typeface="Wingdings" pitchFamily="2" charset="2"/>
              <a:buChar char=""/>
              <a:tabLst/>
              <a:defRPr/>
            </a:pPr>
            <a:r>
              <a:rPr kumimoji="0" lang="en-US" altLang="ko-KR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Fifth level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A3AF3A-A0D1-4533-AE1E-C53D7FA71D6C}" type="datetime1">
              <a:rPr lang="ko-KR" altLang="en-US" smtClean="0"/>
              <a:pPr/>
              <a:t>2010-03-11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88CF0E-E1F2-43BD-B836-791E60030941}" type="slidenum">
              <a:rPr lang="ko-KR" altLang="en-US" smtClean="0"/>
              <a:pPr/>
              <a:t>‹#›</a:t>
            </a:fld>
            <a:endParaRPr lang="ko-KR" altLang="en-US"/>
          </a:p>
        </p:txBody>
      </p:sp>
      <p:pic>
        <p:nvPicPr>
          <p:cNvPr id="9" name="그림 8" descr="KAIST_뒷배경 투명.gif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21665" y="6533025"/>
            <a:ext cx="1000132" cy="277814"/>
          </a:xfrm>
          <a:prstGeom prst="rect">
            <a:avLst/>
          </a:prstGeom>
        </p:spPr>
      </p:pic>
      <p:sp>
        <p:nvSpPr>
          <p:cNvPr id="10" name="TextBox 9"/>
          <p:cNvSpPr txBox="1"/>
          <p:nvPr userDrawn="1"/>
        </p:nvSpPr>
        <p:spPr>
          <a:xfrm>
            <a:off x="967038" y="6536344"/>
            <a:ext cx="24963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baseline="0" dirty="0" smtClean="0">
                <a:solidFill>
                  <a:srgbClr val="0070C0"/>
                </a:solidFill>
                <a:latin typeface="+mj-lt"/>
              </a:rPr>
              <a:t>Advanced Information Security.</a:t>
            </a:r>
            <a:endParaRPr lang="ko-KR" altLang="en-US" sz="1200" b="1" dirty="0">
              <a:solidFill>
                <a:srgbClr val="0070C0"/>
              </a:solidFill>
              <a:latin typeface="+mj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Times New Roman" pitchFamily="18" charset="0"/>
          <a:ea typeface="+mj-ea"/>
          <a:cs typeface="Times New Roman" pitchFamily="18" charset="0"/>
        </a:defRPr>
      </a:lvl1pPr>
    </p:titleStyle>
    <p:bodyStyle>
      <a:lvl1pPr marL="342900" marR="0" indent="-342900" algn="l" defTabSz="914400" rtl="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lr>
          <a:srgbClr val="CCCCFF"/>
        </a:buClr>
        <a:buSzTx/>
        <a:buFont typeface="Wingdings" pitchFamily="2" charset="2"/>
        <a:buChar char="l"/>
        <a:tabLst/>
        <a:defRPr sz="32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1pPr>
      <a:lvl2pPr marL="742950" marR="0" indent="-285750" algn="l" defTabSz="914400" rtl="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lr>
          <a:srgbClr val="CCCCFF"/>
        </a:buClr>
        <a:buSzTx/>
        <a:buFont typeface="Wingdings" pitchFamily="2" charset="2"/>
        <a:buChar char="¡"/>
        <a:tabLst/>
        <a:defRPr sz="28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2pPr>
      <a:lvl3pPr marL="1143000" marR="0" indent="-228600" algn="l" defTabSz="914400" rtl="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lr>
          <a:srgbClr val="CCCCFF"/>
        </a:buClr>
        <a:buSzTx/>
        <a:buFont typeface="Wingdings" pitchFamily="2" charset="2"/>
        <a:buChar char="l"/>
        <a:tabLst/>
        <a:defRPr sz="24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3pPr>
      <a:lvl4pPr marL="1600200" marR="0" indent="-228600" algn="l" defTabSz="914400" rtl="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lr>
          <a:srgbClr val="CCCCFF"/>
        </a:buClr>
        <a:buSzTx/>
        <a:buFontTx/>
        <a:buChar char="•"/>
        <a:tabLst/>
        <a:defRPr sz="2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4pPr>
      <a:lvl5pPr marL="2057400" marR="0" indent="-228600" algn="l" defTabSz="914400" rtl="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lr>
          <a:srgbClr val="CCCCFF"/>
        </a:buClr>
        <a:buSzTx/>
        <a:buFont typeface="Wingdings" pitchFamily="2" charset="2"/>
        <a:buChar char=""/>
        <a:tabLst/>
        <a:defRPr sz="2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3867EC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73542" y="1857364"/>
            <a:ext cx="880773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2800" b="1" dirty="0" smtClean="0">
                <a:latin typeface="Times New Roman" pitchFamily="18" charset="0"/>
                <a:cs typeface="Times New Roman" pitchFamily="18" charset="0"/>
              </a:rPr>
              <a:t>RFID Privacy : Relation Between Two Notions, Minimal</a:t>
            </a:r>
          </a:p>
          <a:p>
            <a:pPr algn="ctr"/>
            <a:r>
              <a:rPr lang="en-US" altLang="ko-KR" sz="2800" b="1" dirty="0" smtClean="0">
                <a:latin typeface="Times New Roman" pitchFamily="18" charset="0"/>
                <a:cs typeface="Times New Roman" pitchFamily="18" charset="0"/>
              </a:rPr>
              <a:t>Condition, and Efficient Construction</a:t>
            </a:r>
            <a:endParaRPr lang="ko-KR" alt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13316" y="3000372"/>
            <a:ext cx="51138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dirty="0" err="1" smtClean="0">
                <a:latin typeface="Times New Roman" pitchFamily="18" charset="0"/>
                <a:cs typeface="Times New Roman" pitchFamily="18" charset="0"/>
              </a:rPr>
              <a:t>Changshe</a:t>
            </a:r>
            <a:r>
              <a:rPr lang="en-US" altLang="ko-KR" dirty="0" smtClean="0">
                <a:latin typeface="Times New Roman" pitchFamily="18" charset="0"/>
                <a:cs typeface="Times New Roman" pitchFamily="18" charset="0"/>
              </a:rPr>
              <a:t> Ma, </a:t>
            </a:r>
            <a:r>
              <a:rPr lang="en-US" altLang="ko-KR" dirty="0" err="1" smtClean="0">
                <a:latin typeface="Times New Roman" pitchFamily="18" charset="0"/>
                <a:cs typeface="Times New Roman" pitchFamily="18" charset="0"/>
              </a:rPr>
              <a:t>Yingjiu</a:t>
            </a:r>
            <a:r>
              <a:rPr lang="en-US" altLang="ko-KR" dirty="0" smtClean="0">
                <a:latin typeface="Times New Roman" pitchFamily="18" charset="0"/>
                <a:cs typeface="Times New Roman" pitchFamily="18" charset="0"/>
              </a:rPr>
              <a:t> Li, Robert H. Deng, </a:t>
            </a:r>
            <a:r>
              <a:rPr lang="en-US" altLang="ko-KR" dirty="0" err="1" smtClean="0">
                <a:latin typeface="Times New Roman" pitchFamily="18" charset="0"/>
                <a:cs typeface="Times New Roman" pitchFamily="18" charset="0"/>
              </a:rPr>
              <a:t>Tieyan</a:t>
            </a:r>
            <a:r>
              <a:rPr lang="en-US" altLang="ko-KR" dirty="0" smtClean="0">
                <a:latin typeface="Times New Roman" pitchFamily="18" charset="0"/>
                <a:cs typeface="Times New Roman" pitchFamily="18" charset="0"/>
              </a:rPr>
              <a:t> Li</a:t>
            </a:r>
          </a:p>
          <a:p>
            <a:pPr algn="ctr"/>
            <a:r>
              <a:rPr lang="en-US" altLang="ko-KR" dirty="0" smtClean="0">
                <a:latin typeface="Times New Roman" pitchFamily="18" charset="0"/>
                <a:cs typeface="Times New Roman" pitchFamily="18" charset="0"/>
              </a:rPr>
              <a:t>Singapore Management University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540889" y="3786190"/>
            <a:ext cx="32459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dirty="0" smtClean="0"/>
              <a:t>16th ACM conference on CCS’09</a:t>
            </a:r>
            <a:endParaRPr lang="ko-KR" alt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57488" y="5572140"/>
            <a:ext cx="3429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Ha </a:t>
            </a:r>
            <a:r>
              <a:rPr lang="en-US" altLang="ko-KR" dirty="0" err="1" smtClean="0"/>
              <a:t>Donghun</a:t>
            </a:r>
            <a:r>
              <a:rPr lang="en-US" altLang="ko-KR" dirty="0" smtClean="0"/>
              <a:t>, Kim </a:t>
            </a:r>
            <a:r>
              <a:rPr lang="en-US" altLang="ko-KR" dirty="0" err="1" smtClean="0"/>
              <a:t>Hangyu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6454" y="272457"/>
            <a:ext cx="26228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Relations(2/4)</a:t>
            </a:r>
            <a:endParaRPr lang="ko-KR" altLang="en-US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8786842" y="6519470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latin typeface="Times New Roman" pitchFamily="18" charset="0"/>
                <a:cs typeface="Times New Roman" pitchFamily="18" charset="0"/>
              </a:rPr>
              <a:t>8</a:t>
            </a:r>
            <a:endParaRPr lang="ko-KR" altLang="en-US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" name="모서리가 둥근 직사각형 66"/>
          <p:cNvSpPr/>
          <p:nvPr/>
        </p:nvSpPr>
        <p:spPr>
          <a:xfrm>
            <a:off x="928662" y="1714488"/>
            <a:ext cx="1214446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err="1" smtClean="0"/>
              <a:t>Eunp</a:t>
            </a:r>
            <a:endParaRPr lang="ko-KR" altLang="en-US" dirty="0"/>
          </a:p>
        </p:txBody>
      </p:sp>
      <p:cxnSp>
        <p:nvCxnSpPr>
          <p:cNvPr id="69" name="직선 화살표 연결선 68"/>
          <p:cNvCxnSpPr/>
          <p:nvPr/>
        </p:nvCxnSpPr>
        <p:spPr>
          <a:xfrm>
            <a:off x="2285984" y="2000240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2857488" y="1845222"/>
            <a:ext cx="30003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Break with sequence of </a:t>
            </a:r>
            <a:endParaRPr lang="ko-KR" altLang="en-US" dirty="0"/>
          </a:p>
        </p:txBody>
      </p:sp>
      <p:sp>
        <p:nvSpPr>
          <p:cNvPr id="71" name="모서리가 둥근 직사각형 70"/>
          <p:cNvSpPr/>
          <p:nvPr/>
        </p:nvSpPr>
        <p:spPr>
          <a:xfrm>
            <a:off x="5643570" y="1785926"/>
            <a:ext cx="428628" cy="428628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r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72" name="모서리가 둥근 직사각형 71"/>
          <p:cNvSpPr/>
          <p:nvPr/>
        </p:nvSpPr>
        <p:spPr>
          <a:xfrm>
            <a:off x="6286512" y="1785926"/>
            <a:ext cx="428628" cy="428628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f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73" name="모서리가 둥근 직사각형 72"/>
          <p:cNvSpPr/>
          <p:nvPr/>
        </p:nvSpPr>
        <p:spPr>
          <a:xfrm>
            <a:off x="928662" y="2441010"/>
            <a:ext cx="1214446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err="1" smtClean="0"/>
              <a:t>Ind</a:t>
            </a:r>
            <a:endParaRPr lang="ko-KR" altLang="en-US" dirty="0"/>
          </a:p>
        </p:txBody>
      </p:sp>
      <p:cxnSp>
        <p:nvCxnSpPr>
          <p:cNvPr id="74" name="직선 화살표 연결선 73"/>
          <p:cNvCxnSpPr/>
          <p:nvPr/>
        </p:nvCxnSpPr>
        <p:spPr>
          <a:xfrm>
            <a:off x="2285984" y="2726762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2857488" y="2571744"/>
            <a:ext cx="30003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Break with sequence of </a:t>
            </a:r>
            <a:endParaRPr lang="ko-KR" altLang="en-US" dirty="0"/>
          </a:p>
        </p:txBody>
      </p:sp>
      <p:sp>
        <p:nvSpPr>
          <p:cNvPr id="76" name="모서리가 둥근 직사각형 75"/>
          <p:cNvSpPr/>
          <p:nvPr/>
        </p:nvSpPr>
        <p:spPr>
          <a:xfrm>
            <a:off x="5643570" y="2512448"/>
            <a:ext cx="428628" cy="428628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r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1000100" y="3786190"/>
            <a:ext cx="3500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If break with         successes</a:t>
            </a:r>
            <a:endParaRPr lang="ko-KR" altLang="en-US" dirty="0"/>
          </a:p>
        </p:txBody>
      </p:sp>
      <p:sp>
        <p:nvSpPr>
          <p:cNvPr id="79" name="모서리가 둥근 직사각형 78"/>
          <p:cNvSpPr/>
          <p:nvPr/>
        </p:nvSpPr>
        <p:spPr>
          <a:xfrm>
            <a:off x="2500298" y="3786190"/>
            <a:ext cx="428628" cy="428628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r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642910" y="4631304"/>
            <a:ext cx="4071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then break with         successes, too</a:t>
            </a:r>
            <a:endParaRPr lang="ko-KR" altLang="en-US" dirty="0"/>
          </a:p>
        </p:txBody>
      </p:sp>
      <p:sp>
        <p:nvSpPr>
          <p:cNvPr id="81" name="모서리가 둥근 직사각형 80"/>
          <p:cNvSpPr/>
          <p:nvPr/>
        </p:nvSpPr>
        <p:spPr>
          <a:xfrm>
            <a:off x="2500298" y="4857760"/>
            <a:ext cx="428628" cy="428628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r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82" name="모서리가 둥근 직사각형 81"/>
          <p:cNvSpPr/>
          <p:nvPr/>
        </p:nvSpPr>
        <p:spPr>
          <a:xfrm>
            <a:off x="2500298" y="4429132"/>
            <a:ext cx="428628" cy="428628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f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83" name="모서리가 둥근 직사각형 82"/>
          <p:cNvSpPr/>
          <p:nvPr/>
        </p:nvSpPr>
        <p:spPr>
          <a:xfrm>
            <a:off x="5715008" y="3643314"/>
            <a:ext cx="2500330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Not </a:t>
            </a:r>
            <a:r>
              <a:rPr lang="en-US" altLang="ko-KR" dirty="0" err="1" smtClean="0"/>
              <a:t>Ind</a:t>
            </a:r>
            <a:r>
              <a:rPr lang="en-US" altLang="ko-KR" dirty="0" smtClean="0"/>
              <a:t>-privacy</a:t>
            </a:r>
            <a:endParaRPr lang="ko-KR" altLang="en-US" dirty="0"/>
          </a:p>
        </p:txBody>
      </p:sp>
      <p:sp>
        <p:nvSpPr>
          <p:cNvPr id="84" name="모서리가 둥근 직사각형 83"/>
          <p:cNvSpPr/>
          <p:nvPr/>
        </p:nvSpPr>
        <p:spPr>
          <a:xfrm>
            <a:off x="5715008" y="4643446"/>
            <a:ext cx="2428892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Not </a:t>
            </a:r>
            <a:r>
              <a:rPr lang="en-US" altLang="ko-KR" dirty="0" err="1" smtClean="0"/>
              <a:t>Unp</a:t>
            </a:r>
            <a:r>
              <a:rPr lang="en-US" altLang="ko-KR" dirty="0" smtClean="0"/>
              <a:t>-privacy</a:t>
            </a:r>
            <a:endParaRPr lang="ko-KR" altLang="en-US" dirty="0"/>
          </a:p>
        </p:txBody>
      </p:sp>
      <p:sp>
        <p:nvSpPr>
          <p:cNvPr id="85" name="오른쪽 화살표 84"/>
          <p:cNvSpPr/>
          <p:nvPr/>
        </p:nvSpPr>
        <p:spPr>
          <a:xfrm rot="5400000">
            <a:off x="6858016" y="4286256"/>
            <a:ext cx="285752" cy="285752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" name="TextBox 20"/>
          <p:cNvSpPr txBox="1"/>
          <p:nvPr/>
        </p:nvSpPr>
        <p:spPr>
          <a:xfrm>
            <a:off x="6143636" y="5753417"/>
            <a:ext cx="12858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 smtClean="0"/>
              <a:t>But…</a:t>
            </a:r>
            <a:endParaRPr lang="ko-KR" alt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6454" y="272457"/>
            <a:ext cx="26228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Relations(3/4)</a:t>
            </a:r>
            <a:endParaRPr lang="ko-KR" altLang="en-US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500034" y="1357298"/>
            <a:ext cx="56539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l"/>
            </a:pPr>
            <a:r>
              <a:rPr lang="en-US" altLang="ko-KR" sz="2400" dirty="0" smtClean="0">
                <a:latin typeface="Times New Roman" pitchFamily="18" charset="0"/>
                <a:cs typeface="Times New Roman" pitchFamily="18" charset="0"/>
              </a:rPr>
              <a:t> Polynomial Time Predictable Test(PTPT) 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8786842" y="6519470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latin typeface="Times New Roman" pitchFamily="18" charset="0"/>
                <a:cs typeface="Times New Roman" pitchFamily="18" charset="0"/>
              </a:rPr>
              <a:t>9</a:t>
            </a:r>
            <a:endParaRPr lang="ko-KR" altLang="en-US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직사각형 39"/>
          <p:cNvSpPr/>
          <p:nvPr/>
        </p:nvSpPr>
        <p:spPr>
          <a:xfrm>
            <a:off x="2500266" y="1928802"/>
            <a:ext cx="928694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y=f(x)</a:t>
            </a:r>
            <a:endParaRPr lang="ko-KR" altLang="en-US" dirty="0"/>
          </a:p>
        </p:txBody>
      </p:sp>
      <p:sp>
        <p:nvSpPr>
          <p:cNvPr id="45" name="직사각형 44"/>
          <p:cNvSpPr/>
          <p:nvPr/>
        </p:nvSpPr>
        <p:spPr>
          <a:xfrm>
            <a:off x="857192" y="2428868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x</a:t>
            </a:r>
            <a:endParaRPr lang="ko-KR" altLang="en-US" dirty="0"/>
          </a:p>
        </p:txBody>
      </p:sp>
      <p:cxnSp>
        <p:nvCxnSpPr>
          <p:cNvPr id="46" name="직선 화살표 연결선 45"/>
          <p:cNvCxnSpPr/>
          <p:nvPr/>
        </p:nvCxnSpPr>
        <p:spPr>
          <a:xfrm>
            <a:off x="1357258" y="2571744"/>
            <a:ext cx="100013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1357258" y="2071678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select</a:t>
            </a:r>
            <a:endParaRPr lang="ko-KR" altLang="en-US" dirty="0"/>
          </a:p>
        </p:txBody>
      </p:sp>
      <p:sp>
        <p:nvSpPr>
          <p:cNvPr id="48" name="직사각형 47"/>
          <p:cNvSpPr/>
          <p:nvPr/>
        </p:nvSpPr>
        <p:spPr>
          <a:xfrm>
            <a:off x="5000596" y="2428868"/>
            <a:ext cx="71438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T</a:t>
            </a:r>
            <a:endParaRPr lang="ko-KR" altLang="en-US" dirty="0"/>
          </a:p>
        </p:txBody>
      </p:sp>
      <p:sp>
        <p:nvSpPr>
          <p:cNvPr id="49" name="직사각형 48"/>
          <p:cNvSpPr/>
          <p:nvPr/>
        </p:nvSpPr>
        <p:spPr>
          <a:xfrm>
            <a:off x="2214514" y="2857496"/>
            <a:ext cx="1500198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Random y</a:t>
            </a:r>
            <a:endParaRPr lang="ko-KR" altLang="en-US" dirty="0"/>
          </a:p>
        </p:txBody>
      </p:sp>
      <p:cxnSp>
        <p:nvCxnSpPr>
          <p:cNvPr id="51" name="직선 화살표 연결선 50"/>
          <p:cNvCxnSpPr/>
          <p:nvPr/>
        </p:nvCxnSpPr>
        <p:spPr>
          <a:xfrm>
            <a:off x="3500398" y="2571744"/>
            <a:ext cx="142876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786018" y="2357430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or</a:t>
            </a:r>
            <a:endParaRPr lang="ko-KR" altLang="en-US" dirty="0"/>
          </a:p>
        </p:txBody>
      </p:sp>
      <p:sp>
        <p:nvSpPr>
          <p:cNvPr id="27" name="직사각형 26"/>
          <p:cNvSpPr/>
          <p:nvPr/>
        </p:nvSpPr>
        <p:spPr>
          <a:xfrm>
            <a:off x="4500530" y="2143116"/>
            <a:ext cx="2984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 smtClean="0"/>
              <a:t>y</a:t>
            </a:r>
            <a:endParaRPr lang="ko-KR" altLang="en-US" dirty="0"/>
          </a:p>
        </p:txBody>
      </p:sp>
      <p:sp>
        <p:nvSpPr>
          <p:cNvPr id="30" name="직사각형 29"/>
          <p:cNvSpPr/>
          <p:nvPr/>
        </p:nvSpPr>
        <p:spPr>
          <a:xfrm>
            <a:off x="6929422" y="2000240"/>
            <a:ext cx="928694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f(*)</a:t>
            </a:r>
            <a:endParaRPr lang="ko-KR" altLang="en-US" dirty="0"/>
          </a:p>
        </p:txBody>
      </p:sp>
      <p:cxnSp>
        <p:nvCxnSpPr>
          <p:cNvPr id="32" name="직선 화살표 연결선 31"/>
          <p:cNvCxnSpPr/>
          <p:nvPr/>
        </p:nvCxnSpPr>
        <p:spPr>
          <a:xfrm>
            <a:off x="5857820" y="2571744"/>
            <a:ext cx="100013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5857820" y="2214554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decide</a:t>
            </a:r>
            <a:endParaRPr lang="ko-KR" altLang="en-US" dirty="0"/>
          </a:p>
        </p:txBody>
      </p:sp>
      <p:sp>
        <p:nvSpPr>
          <p:cNvPr id="34" name="직사각형 33"/>
          <p:cNvSpPr/>
          <p:nvPr/>
        </p:nvSpPr>
        <p:spPr>
          <a:xfrm>
            <a:off x="6786546" y="2928934"/>
            <a:ext cx="1214478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Random</a:t>
            </a:r>
            <a:endParaRPr lang="ko-KR" alt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7143736" y="2428868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or</a:t>
            </a:r>
            <a:endParaRPr lang="ko-KR" alt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571472" y="3573852"/>
            <a:ext cx="756098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l"/>
            </a:pPr>
            <a:r>
              <a:rPr lang="en-US" altLang="ko-KR" sz="2400" dirty="0" smtClean="0">
                <a:latin typeface="Times New Roman" pitchFamily="18" charset="0"/>
                <a:cs typeface="Times New Roman" pitchFamily="18" charset="0"/>
              </a:rPr>
              <a:t> Pseudo Random Function(PRF) :</a:t>
            </a:r>
          </a:p>
          <a:p>
            <a:r>
              <a:rPr lang="en-US" altLang="ko-KR" sz="2400" dirty="0" smtClean="0">
                <a:latin typeface="Times New Roman" pitchFamily="18" charset="0"/>
                <a:cs typeface="Times New Roman" pitchFamily="18" charset="0"/>
              </a:rPr>
              <a:t>    Even though the output wouldn’t be truly random, any</a:t>
            </a:r>
          </a:p>
          <a:p>
            <a:r>
              <a:rPr lang="en-US" altLang="ko-KR" sz="2400" dirty="0" smtClean="0">
                <a:latin typeface="Times New Roman" pitchFamily="18" charset="0"/>
                <a:cs typeface="Times New Roman" pitchFamily="18" charset="0"/>
              </a:rPr>
              <a:t>    adversary in PTPT wouldn’t be able to tell the difference </a:t>
            </a:r>
          </a:p>
          <a:p>
            <a:r>
              <a:rPr lang="en-US" altLang="ko-KR" sz="2400" dirty="0" smtClean="0">
                <a:latin typeface="Times New Roman" pitchFamily="18" charset="0"/>
                <a:cs typeface="Times New Roman" pitchFamily="18" charset="0"/>
              </a:rPr>
              <a:t>    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85786" y="4729001"/>
            <a:ext cx="78581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buFont typeface="Arial" pitchFamily="34" charset="0"/>
              <a:buChar char="•"/>
            </a:pPr>
            <a:r>
              <a:rPr lang="en-US" altLang="ko-KR" sz="2400" dirty="0" smtClean="0">
                <a:latin typeface="Times New Roman" pitchFamily="18" charset="0"/>
                <a:cs typeface="Times New Roman" pitchFamily="18" charset="0"/>
              </a:rPr>
              <a:t> Indexing: each function has a unique index.</a:t>
            </a:r>
          </a:p>
          <a:p>
            <a:pPr lvl="1">
              <a:buFont typeface="Arial" pitchFamily="34" charset="0"/>
              <a:buChar char="•"/>
            </a:pPr>
            <a:r>
              <a:rPr lang="en-US" altLang="ko-KR" sz="2400" dirty="0" smtClean="0">
                <a:latin typeface="Times New Roman" pitchFamily="18" charset="0"/>
                <a:cs typeface="Times New Roman" pitchFamily="18" charset="0"/>
              </a:rPr>
              <a:t> Polynomial time evaluation : given an index and an argument x, F(</a:t>
            </a:r>
            <a:r>
              <a:rPr lang="en-US" altLang="ko-KR" sz="2400" dirty="0" err="1" smtClean="0">
                <a:latin typeface="Times New Roman" pitchFamily="18" charset="0"/>
                <a:cs typeface="Times New Roman" pitchFamily="18" charset="0"/>
              </a:rPr>
              <a:t>k,x</a:t>
            </a:r>
            <a:r>
              <a:rPr lang="en-US" altLang="ko-KR" sz="2400" dirty="0" smtClean="0">
                <a:latin typeface="Times New Roman" pitchFamily="18" charset="0"/>
                <a:cs typeface="Times New Roman" pitchFamily="18" charset="0"/>
              </a:rPr>
              <a:t>) is computed in polynomial time.</a:t>
            </a:r>
          </a:p>
          <a:p>
            <a:pPr lvl="1">
              <a:buFont typeface="Arial" pitchFamily="34" charset="0"/>
              <a:buChar char="•"/>
            </a:pPr>
            <a:r>
              <a:rPr lang="en-US" altLang="ko-KR" sz="2400" dirty="0" err="1" smtClean="0">
                <a:latin typeface="Times New Roman" pitchFamily="18" charset="0"/>
                <a:cs typeface="Times New Roman" pitchFamily="18" charset="0"/>
              </a:rPr>
              <a:t>Pseudorandomness</a:t>
            </a:r>
            <a:r>
              <a:rPr lang="en-US" altLang="ko-KR" sz="2400" dirty="0" smtClean="0">
                <a:latin typeface="Times New Roman" pitchFamily="18" charset="0"/>
                <a:cs typeface="Times New Roman" pitchFamily="18" charset="0"/>
              </a:rPr>
              <a:t> : No PTPT adversary for F.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6454" y="272457"/>
            <a:ext cx="26228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Relations(4/4)</a:t>
            </a:r>
            <a:endParaRPr lang="ko-KR" altLang="en-US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8643966" y="6519470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latin typeface="Times New Roman" pitchFamily="18" charset="0"/>
                <a:cs typeface="Times New Roman" pitchFamily="18" charset="0"/>
              </a:rPr>
              <a:t>10</a:t>
            </a:r>
            <a:endParaRPr lang="ko-KR" altLang="en-US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모서리가 둥근 직사각형 20"/>
          <p:cNvSpPr/>
          <p:nvPr/>
        </p:nvSpPr>
        <p:spPr>
          <a:xfrm>
            <a:off x="2214546" y="1285860"/>
            <a:ext cx="928694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PRF</a:t>
            </a:r>
            <a:endParaRPr lang="ko-KR" altLang="en-US" dirty="0"/>
          </a:p>
        </p:txBody>
      </p:sp>
      <p:sp>
        <p:nvSpPr>
          <p:cNvPr id="22" name="모서리가 둥근 직사각형 21"/>
          <p:cNvSpPr/>
          <p:nvPr/>
        </p:nvSpPr>
        <p:spPr>
          <a:xfrm>
            <a:off x="5357818" y="2285992"/>
            <a:ext cx="2643206" cy="1143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No adversary can decide the key(index) exactly</a:t>
            </a:r>
            <a:endParaRPr lang="ko-KR" altLang="en-US" dirty="0"/>
          </a:p>
        </p:txBody>
      </p:sp>
      <p:sp>
        <p:nvSpPr>
          <p:cNvPr id="23" name="모서리가 둥근 직사각형 22"/>
          <p:cNvSpPr/>
          <p:nvPr/>
        </p:nvSpPr>
        <p:spPr>
          <a:xfrm>
            <a:off x="5929322" y="1285860"/>
            <a:ext cx="1571636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err="1" smtClean="0"/>
              <a:t>Unp</a:t>
            </a:r>
            <a:r>
              <a:rPr lang="en-US" altLang="ko-KR" dirty="0" smtClean="0"/>
              <a:t>-privacy</a:t>
            </a:r>
            <a:endParaRPr lang="ko-KR" altLang="en-US" dirty="0"/>
          </a:p>
        </p:txBody>
      </p:sp>
      <p:sp>
        <p:nvSpPr>
          <p:cNvPr id="25" name="왼쪽/오른쪽 화살표 24"/>
          <p:cNvSpPr/>
          <p:nvPr/>
        </p:nvSpPr>
        <p:spPr>
          <a:xfrm rot="5400000">
            <a:off x="2428860" y="2000240"/>
            <a:ext cx="428628" cy="28575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" name="왼쪽/오른쪽 화살표 25"/>
          <p:cNvSpPr/>
          <p:nvPr/>
        </p:nvSpPr>
        <p:spPr>
          <a:xfrm rot="5400000">
            <a:off x="6429388" y="1857364"/>
            <a:ext cx="428628" cy="28575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9" name="모서리가 둥근 직사각형 28"/>
          <p:cNvSpPr/>
          <p:nvPr/>
        </p:nvSpPr>
        <p:spPr>
          <a:xfrm>
            <a:off x="500034" y="5357826"/>
            <a:ext cx="221457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err="1" smtClean="0"/>
              <a:t>Ind</a:t>
            </a:r>
            <a:r>
              <a:rPr lang="en-US" altLang="ko-KR" dirty="0" smtClean="0"/>
              <a:t>-privacy</a:t>
            </a:r>
            <a:endParaRPr lang="ko-KR" altLang="en-US" dirty="0"/>
          </a:p>
        </p:txBody>
      </p:sp>
      <p:sp>
        <p:nvSpPr>
          <p:cNvPr id="31" name="모서리가 둥근 직사각형 30"/>
          <p:cNvSpPr/>
          <p:nvPr/>
        </p:nvSpPr>
        <p:spPr>
          <a:xfrm>
            <a:off x="3643306" y="4000504"/>
            <a:ext cx="221457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err="1" smtClean="0"/>
              <a:t>Eunp</a:t>
            </a:r>
            <a:r>
              <a:rPr lang="en-US" altLang="ko-KR" dirty="0" smtClean="0"/>
              <a:t>-privacy</a:t>
            </a:r>
            <a:endParaRPr lang="ko-KR" altLang="en-US" dirty="0"/>
          </a:p>
        </p:txBody>
      </p:sp>
      <p:sp>
        <p:nvSpPr>
          <p:cNvPr id="38" name="모서리가 둥근 직사각형 37"/>
          <p:cNvSpPr/>
          <p:nvPr/>
        </p:nvSpPr>
        <p:spPr>
          <a:xfrm>
            <a:off x="3643306" y="5357826"/>
            <a:ext cx="221457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err="1" smtClean="0"/>
              <a:t>Unp</a:t>
            </a:r>
            <a:r>
              <a:rPr lang="en-US" altLang="ko-KR" dirty="0" smtClean="0"/>
              <a:t>-privacy</a:t>
            </a:r>
            <a:endParaRPr lang="ko-KR" altLang="en-US" dirty="0"/>
          </a:p>
        </p:txBody>
      </p:sp>
      <p:sp>
        <p:nvSpPr>
          <p:cNvPr id="39" name="모서리가 둥근 직사각형 38"/>
          <p:cNvSpPr/>
          <p:nvPr/>
        </p:nvSpPr>
        <p:spPr>
          <a:xfrm>
            <a:off x="6715140" y="5357826"/>
            <a:ext cx="221457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PRF</a:t>
            </a:r>
            <a:endParaRPr lang="ko-KR" altLang="en-US" dirty="0"/>
          </a:p>
        </p:txBody>
      </p:sp>
      <p:cxnSp>
        <p:nvCxnSpPr>
          <p:cNvPr id="42" name="직선 화살표 연결선 41"/>
          <p:cNvCxnSpPr/>
          <p:nvPr/>
        </p:nvCxnSpPr>
        <p:spPr>
          <a:xfrm rot="5400000">
            <a:off x="4464843" y="5036355"/>
            <a:ext cx="500066" cy="1588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직선 화살표 연결선 43"/>
          <p:cNvCxnSpPr/>
          <p:nvPr/>
        </p:nvCxnSpPr>
        <p:spPr>
          <a:xfrm rot="10800000" flipV="1">
            <a:off x="1571604" y="4214818"/>
            <a:ext cx="1928826" cy="100013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직선 화살표 연결선 51"/>
          <p:cNvCxnSpPr/>
          <p:nvPr/>
        </p:nvCxnSpPr>
        <p:spPr>
          <a:xfrm>
            <a:off x="6000760" y="5643578"/>
            <a:ext cx="571504" cy="1588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직선 화살표 연결선 53"/>
          <p:cNvCxnSpPr/>
          <p:nvPr/>
        </p:nvCxnSpPr>
        <p:spPr>
          <a:xfrm flipV="1">
            <a:off x="1857356" y="4357694"/>
            <a:ext cx="1643074" cy="85725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직선 화살표 연결선 54"/>
          <p:cNvCxnSpPr/>
          <p:nvPr/>
        </p:nvCxnSpPr>
        <p:spPr>
          <a:xfrm>
            <a:off x="2857488" y="5643578"/>
            <a:ext cx="642942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직선 연결선 58"/>
          <p:cNvCxnSpPr/>
          <p:nvPr/>
        </p:nvCxnSpPr>
        <p:spPr>
          <a:xfrm>
            <a:off x="2643174" y="4714884"/>
            <a:ext cx="285752" cy="7143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직선 연결선 60"/>
          <p:cNvCxnSpPr/>
          <p:nvPr/>
        </p:nvCxnSpPr>
        <p:spPr>
          <a:xfrm rot="5400000">
            <a:off x="3036083" y="5607859"/>
            <a:ext cx="285752" cy="7143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왼쪽/오른쪽 화살표 63"/>
          <p:cNvSpPr/>
          <p:nvPr/>
        </p:nvSpPr>
        <p:spPr>
          <a:xfrm>
            <a:off x="3929058" y="2786058"/>
            <a:ext cx="1214446" cy="35719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5" name="모서리가 둥근 직사각형 64"/>
          <p:cNvSpPr/>
          <p:nvPr/>
        </p:nvSpPr>
        <p:spPr>
          <a:xfrm>
            <a:off x="1428728" y="2571744"/>
            <a:ext cx="2286016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No PTPT adversary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6454" y="272457"/>
            <a:ext cx="36429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New RFID Protocol</a:t>
            </a:r>
            <a:endParaRPr lang="ko-KR" altLang="en-US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500034" y="1357298"/>
            <a:ext cx="21916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l"/>
            </a:pPr>
            <a:r>
              <a:rPr lang="en-US" altLang="ko-KR" sz="2400" dirty="0" smtClean="0">
                <a:latin typeface="Times New Roman" pitchFamily="18" charset="0"/>
                <a:cs typeface="Times New Roman" pitchFamily="18" charset="0"/>
              </a:rPr>
              <a:t> New Protocol</a:t>
            </a:r>
          </a:p>
        </p:txBody>
      </p:sp>
      <p:sp>
        <p:nvSpPr>
          <p:cNvPr id="21" name="직사각형 20"/>
          <p:cNvSpPr/>
          <p:nvPr/>
        </p:nvSpPr>
        <p:spPr>
          <a:xfrm>
            <a:off x="1214414" y="2000240"/>
            <a:ext cx="1000132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Reader</a:t>
            </a:r>
            <a:endParaRPr lang="ko-KR" altLang="en-US" dirty="0"/>
          </a:p>
        </p:txBody>
      </p:sp>
      <p:sp>
        <p:nvSpPr>
          <p:cNvPr id="22" name="직사각형 21"/>
          <p:cNvSpPr/>
          <p:nvPr/>
        </p:nvSpPr>
        <p:spPr>
          <a:xfrm>
            <a:off x="6072230" y="2000240"/>
            <a:ext cx="107153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Tag</a:t>
            </a:r>
            <a:endParaRPr lang="ko-KR" altLang="en-US" dirty="0"/>
          </a:p>
        </p:txBody>
      </p:sp>
      <p:cxnSp>
        <p:nvCxnSpPr>
          <p:cNvPr id="23" name="직선 화살표 연결선 22"/>
          <p:cNvCxnSpPr/>
          <p:nvPr/>
        </p:nvCxnSpPr>
        <p:spPr>
          <a:xfrm>
            <a:off x="2285984" y="2857496"/>
            <a:ext cx="364333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직선 화살표 연결선 24"/>
          <p:cNvCxnSpPr/>
          <p:nvPr/>
        </p:nvCxnSpPr>
        <p:spPr>
          <a:xfrm rot="10800000">
            <a:off x="2285984" y="3429000"/>
            <a:ext cx="364333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2786050" y="2500306"/>
            <a:ext cx="2643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c(computed randomly)</a:t>
            </a:r>
            <a:endParaRPr lang="ko-KR" alt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3571868" y="3071810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r=r1||I</a:t>
            </a:r>
            <a:endParaRPr lang="ko-KR" altLang="en-US" dirty="0"/>
          </a:p>
        </p:txBody>
      </p:sp>
      <p:grpSp>
        <p:nvGrpSpPr>
          <p:cNvPr id="54" name="그룹 53"/>
          <p:cNvGrpSpPr/>
          <p:nvPr/>
        </p:nvGrpSpPr>
        <p:grpSpPr>
          <a:xfrm>
            <a:off x="6143636" y="2714620"/>
            <a:ext cx="2714644" cy="923330"/>
            <a:chOff x="6143636" y="2714620"/>
            <a:chExt cx="2714644" cy="923330"/>
          </a:xfrm>
        </p:grpSpPr>
        <p:sp>
          <p:nvSpPr>
            <p:cNvPr id="50" name="TextBox 49"/>
            <p:cNvSpPr txBox="1"/>
            <p:nvPr/>
          </p:nvSpPr>
          <p:spPr>
            <a:xfrm>
              <a:off x="6143636" y="2714620"/>
              <a:ext cx="2714644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 smtClean="0"/>
                <a:t>I=</a:t>
              </a:r>
              <a:r>
                <a:rPr lang="en-US" altLang="ko-KR" dirty="0" err="1" smtClean="0"/>
                <a:t>Fk</a:t>
              </a:r>
              <a:r>
                <a:rPr lang="en-US" altLang="ko-KR" dirty="0" smtClean="0"/>
                <a:t>(</a:t>
              </a:r>
              <a:r>
                <a:rPr lang="en-US" altLang="ko-KR" dirty="0" err="1" smtClean="0"/>
                <a:t>ctr</a:t>
              </a:r>
              <a:r>
                <a:rPr lang="en-US" altLang="ko-KR" dirty="0" smtClean="0"/>
                <a:t>||pad1)</a:t>
              </a:r>
            </a:p>
            <a:p>
              <a:r>
                <a:rPr lang="en-US" altLang="ko-KR" dirty="0" smtClean="0"/>
                <a:t>r1=</a:t>
              </a:r>
              <a:r>
                <a:rPr lang="en-US" altLang="ko-KR" dirty="0" err="1" smtClean="0"/>
                <a:t>Fk</a:t>
              </a:r>
              <a:r>
                <a:rPr lang="en-US" altLang="ko-KR" dirty="0" smtClean="0"/>
                <a:t>(c||I)     (</a:t>
              </a:r>
              <a:r>
                <a:rPr lang="en-US" altLang="ko-KR" dirty="0" err="1" smtClean="0"/>
                <a:t>ctr</a:t>
              </a:r>
              <a:r>
                <a:rPr lang="en-US" altLang="ko-KR" dirty="0" smtClean="0"/>
                <a:t>||pad2)</a:t>
              </a:r>
            </a:p>
            <a:p>
              <a:r>
                <a:rPr lang="en-US" altLang="ko-KR" dirty="0" err="1" smtClean="0"/>
                <a:t>ctr</a:t>
              </a:r>
              <a:r>
                <a:rPr lang="en-US" altLang="ko-KR" dirty="0" smtClean="0"/>
                <a:t> = </a:t>
              </a:r>
              <a:r>
                <a:rPr lang="en-US" altLang="ko-KR" dirty="0" err="1" smtClean="0"/>
                <a:t>ctr</a:t>
              </a:r>
              <a:r>
                <a:rPr lang="en-US" altLang="ko-KR" dirty="0" smtClean="0"/>
                <a:t> +1</a:t>
              </a:r>
              <a:endParaRPr lang="ko-KR" altLang="en-US" dirty="0"/>
            </a:p>
          </p:txBody>
        </p:sp>
        <p:graphicFrame>
          <p:nvGraphicFramePr>
            <p:cNvPr id="52" name="개체 51"/>
            <p:cNvGraphicFramePr>
              <a:graphicFrameLocks noChangeAspect="1"/>
            </p:cNvGraphicFramePr>
            <p:nvPr/>
          </p:nvGraphicFramePr>
          <p:xfrm>
            <a:off x="7286644" y="3000372"/>
            <a:ext cx="357190" cy="384666"/>
          </p:xfrm>
          <a:graphic>
            <a:graphicData uri="http://schemas.openxmlformats.org/presentationml/2006/ole">
              <p:oleObj spid="_x0000_s35842" name="수식" r:id="rId3" imgW="164880" imgH="177480" progId="Equation.3">
                <p:embed/>
              </p:oleObj>
            </a:graphicData>
          </a:graphic>
        </p:graphicFrame>
      </p:grpSp>
      <p:sp>
        <p:nvSpPr>
          <p:cNvPr id="53" name="TextBox 52"/>
          <p:cNvSpPr txBox="1"/>
          <p:nvPr/>
        </p:nvSpPr>
        <p:spPr>
          <a:xfrm>
            <a:off x="0" y="3943183"/>
            <a:ext cx="85011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    The reader searches for the </a:t>
            </a:r>
            <a:r>
              <a:rPr lang="en-US" altLang="ko-KR" dirty="0" err="1" smtClean="0"/>
              <a:t>tuple</a:t>
            </a:r>
            <a:r>
              <a:rPr lang="en-US" altLang="ko-KR" dirty="0" smtClean="0"/>
              <a:t> using I as an index in an exact match</a:t>
            </a:r>
          </a:p>
          <a:p>
            <a:r>
              <a:rPr lang="en-US" altLang="ko-KR" dirty="0" smtClean="0"/>
              <a:t>    </a:t>
            </a:r>
          </a:p>
          <a:p>
            <a:r>
              <a:rPr lang="en-US" altLang="ko-KR" dirty="0" smtClean="0"/>
              <a:t>    If such </a:t>
            </a:r>
            <a:r>
              <a:rPr lang="en-US" altLang="ko-KR" dirty="0" err="1" smtClean="0"/>
              <a:t>tuple</a:t>
            </a:r>
            <a:r>
              <a:rPr lang="en-US" altLang="ko-KR" dirty="0" smtClean="0"/>
              <a:t> does not exist, the reader looks up for a </a:t>
            </a:r>
            <a:r>
              <a:rPr lang="en-US" altLang="ko-KR" dirty="0" err="1" smtClean="0"/>
              <a:t>tuple</a:t>
            </a:r>
            <a:r>
              <a:rPr lang="en-US" altLang="ko-KR" dirty="0" smtClean="0"/>
              <a:t> which satisfies the message computing rule in an exhaustive search.</a:t>
            </a:r>
            <a:endParaRPr lang="ko-KR" alt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8643966" y="6519470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latin typeface="Times New Roman" pitchFamily="18" charset="0"/>
                <a:cs typeface="Times New Roman" pitchFamily="18" charset="0"/>
              </a:rPr>
              <a:t>11</a:t>
            </a:r>
            <a:endParaRPr lang="ko-KR" altLang="en-US" sz="1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6454" y="272457"/>
            <a:ext cx="214513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Conclusion</a:t>
            </a:r>
            <a:endParaRPr lang="ko-KR" altLang="en-US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500034" y="1357298"/>
            <a:ext cx="78558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l"/>
            </a:pPr>
            <a:r>
              <a:rPr lang="en-US" altLang="ko-KR" sz="2400" dirty="0" smtClean="0">
                <a:latin typeface="Times New Roman" pitchFamily="18" charset="0"/>
                <a:cs typeface="Times New Roman" pitchFamily="18" charset="0"/>
              </a:rPr>
              <a:t> This protocol requires less cost for tags than other protocols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571472" y="4572008"/>
            <a:ext cx="785349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l"/>
            </a:pPr>
            <a:r>
              <a:rPr lang="en-US" altLang="ko-KR" sz="2400" dirty="0" smtClean="0">
                <a:latin typeface="Times New Roman" pitchFamily="18" charset="0"/>
                <a:cs typeface="Times New Roman" pitchFamily="18" charset="0"/>
              </a:rPr>
              <a:t> This protocol is most efficient in identifying a tag in normal</a:t>
            </a:r>
          </a:p>
          <a:p>
            <a:r>
              <a:rPr lang="en-US" altLang="ko-KR" sz="2400" dirty="0" smtClean="0">
                <a:latin typeface="Times New Roman" pitchFamily="18" charset="0"/>
                <a:cs typeface="Times New Roman" pitchFamily="18" charset="0"/>
              </a:rPr>
              <a:t>    situation with provably strong </a:t>
            </a:r>
            <a:r>
              <a:rPr lang="en-US" altLang="ko-KR" sz="2400" dirty="0" err="1" smtClean="0">
                <a:latin typeface="Times New Roman" pitchFamily="18" charset="0"/>
                <a:cs typeface="Times New Roman" pitchFamily="18" charset="0"/>
              </a:rPr>
              <a:t>unp</a:t>
            </a:r>
            <a:r>
              <a:rPr lang="en-US" altLang="ko-KR" sz="2400" dirty="0" smtClean="0">
                <a:latin typeface="Times New Roman" pitchFamily="18" charset="0"/>
                <a:cs typeface="Times New Roman" pitchFamily="18" charset="0"/>
              </a:rPr>
              <a:t>-privacy.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00034" y="2967335"/>
            <a:ext cx="85098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l"/>
            </a:pPr>
            <a:r>
              <a:rPr lang="en-US" altLang="ko-KR" sz="2400" dirty="0" smtClean="0">
                <a:latin typeface="Times New Roman" pitchFamily="18" charset="0"/>
                <a:cs typeface="Times New Roman" pitchFamily="18" charset="0"/>
              </a:rPr>
              <a:t> This protocol provides more reliable privacy than other protocols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8643966" y="6519470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latin typeface="Times New Roman" pitchFamily="18" charset="0"/>
                <a:cs typeface="Times New Roman" pitchFamily="18" charset="0"/>
              </a:rPr>
              <a:t>12</a:t>
            </a:r>
            <a:endParaRPr lang="ko-KR" altLang="en-US" sz="1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000364" y="3143248"/>
            <a:ext cx="28575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400" dirty="0" smtClean="0"/>
              <a:t>Thank You</a:t>
            </a:r>
            <a:endParaRPr lang="ko-KR" alt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6454" y="272457"/>
            <a:ext cx="17572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Contents</a:t>
            </a:r>
            <a:endParaRPr lang="ko-KR" altLang="en-US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0034" y="1547891"/>
            <a:ext cx="5115503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l"/>
            </a:pPr>
            <a:r>
              <a:rPr lang="en-US" altLang="ko-KR" sz="2400" b="1" dirty="0" smtClean="0">
                <a:latin typeface="Times New Roman" pitchFamily="18" charset="0"/>
                <a:cs typeface="Times New Roman" pitchFamily="18" charset="0"/>
              </a:rPr>
              <a:t> Overview of RFID</a:t>
            </a:r>
          </a:p>
          <a:p>
            <a:pPr>
              <a:lnSpc>
                <a:spcPct val="150000"/>
              </a:lnSpc>
              <a:buFont typeface="Wingdings" pitchFamily="2" charset="2"/>
              <a:buChar char="l"/>
            </a:pPr>
            <a:r>
              <a:rPr lang="en-US" altLang="ko-KR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ko-KR" sz="2400" b="1" dirty="0" err="1" smtClean="0">
                <a:latin typeface="Times New Roman" pitchFamily="18" charset="0"/>
                <a:cs typeface="Times New Roman" pitchFamily="18" charset="0"/>
              </a:rPr>
              <a:t>Ind</a:t>
            </a:r>
            <a:r>
              <a:rPr lang="en-US" altLang="ko-KR" sz="2400" b="1" dirty="0" smtClean="0">
                <a:latin typeface="Times New Roman" pitchFamily="18" charset="0"/>
                <a:cs typeface="Times New Roman" pitchFamily="18" charset="0"/>
              </a:rPr>
              <a:t>-privacy and </a:t>
            </a:r>
            <a:r>
              <a:rPr lang="en-US" altLang="ko-KR" sz="2400" b="1" dirty="0" err="1" smtClean="0">
                <a:latin typeface="Times New Roman" pitchFamily="18" charset="0"/>
                <a:cs typeface="Times New Roman" pitchFamily="18" charset="0"/>
              </a:rPr>
              <a:t>Unp</a:t>
            </a:r>
            <a:r>
              <a:rPr lang="en-US" altLang="ko-KR" sz="2400" b="1" dirty="0" smtClean="0">
                <a:latin typeface="Times New Roman" pitchFamily="18" charset="0"/>
                <a:cs typeface="Times New Roman" pitchFamily="18" charset="0"/>
              </a:rPr>
              <a:t>-privacy</a:t>
            </a:r>
          </a:p>
          <a:p>
            <a:pPr>
              <a:lnSpc>
                <a:spcPct val="150000"/>
              </a:lnSpc>
              <a:buFont typeface="Wingdings" pitchFamily="2" charset="2"/>
              <a:buChar char="l"/>
            </a:pPr>
            <a:r>
              <a:rPr lang="en-US" altLang="ko-KR" sz="2400" b="1" dirty="0" smtClean="0">
                <a:latin typeface="Times New Roman" pitchFamily="18" charset="0"/>
                <a:cs typeface="Times New Roman" pitchFamily="18" charset="0"/>
              </a:rPr>
              <a:t> Relationship between two privacies</a:t>
            </a:r>
          </a:p>
          <a:p>
            <a:pPr>
              <a:lnSpc>
                <a:spcPct val="150000"/>
              </a:lnSpc>
              <a:buFont typeface="Wingdings" pitchFamily="2" charset="2"/>
              <a:buChar char="l"/>
            </a:pPr>
            <a:r>
              <a:rPr lang="en-US" altLang="ko-KR" sz="2400" b="1" dirty="0" smtClean="0">
                <a:latin typeface="Times New Roman" pitchFamily="18" charset="0"/>
                <a:cs typeface="Times New Roman" pitchFamily="18" charset="0"/>
              </a:rPr>
              <a:t> PRF</a:t>
            </a:r>
          </a:p>
          <a:p>
            <a:pPr>
              <a:lnSpc>
                <a:spcPct val="150000"/>
              </a:lnSpc>
              <a:buFont typeface="Wingdings" pitchFamily="2" charset="2"/>
              <a:buChar char="l"/>
            </a:pPr>
            <a:r>
              <a:rPr lang="en-US" altLang="ko-KR" sz="2400" b="1" dirty="0" smtClean="0">
                <a:latin typeface="Times New Roman" pitchFamily="18" charset="0"/>
                <a:cs typeface="Times New Roman" pitchFamily="18" charset="0"/>
              </a:rPr>
              <a:t> New RFID protocol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6454" y="272457"/>
            <a:ext cx="11881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RFID</a:t>
            </a:r>
            <a:endParaRPr lang="ko-KR" altLang="en-US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0034" y="1357298"/>
            <a:ext cx="28264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l"/>
            </a:pPr>
            <a:r>
              <a:rPr lang="en-US" altLang="ko-KR" sz="2400" b="1" dirty="0" smtClean="0">
                <a:latin typeface="Times New Roman" pitchFamily="18" charset="0"/>
                <a:cs typeface="Times New Roman" pitchFamily="18" charset="0"/>
              </a:rPr>
              <a:t> Concept of RFID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786842" y="6519470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ko-KR" altLang="en-US" sz="1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5" descr="RFID%B0%B3%B3%E401-hjo0075"/>
          <p:cNvPicPr>
            <a:picLocks noChangeAspect="1" noChangeArrowheads="1"/>
          </p:cNvPicPr>
          <p:nvPr/>
        </p:nvPicPr>
        <p:blipFill>
          <a:blip r:embed="rId2" cstate="print"/>
          <a:srcRect t="14107"/>
          <a:stretch>
            <a:fillRect/>
          </a:stretch>
        </p:blipFill>
        <p:spPr bwMode="auto">
          <a:xfrm>
            <a:off x="396878" y="1714488"/>
            <a:ext cx="4603750" cy="2609847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357158" y="3857628"/>
            <a:ext cx="7031284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l"/>
            </a:pPr>
            <a:endParaRPr lang="en-US" altLang="ko-KR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ko-KR" sz="2400" dirty="0" smtClean="0">
                <a:latin typeface="Times New Roman" pitchFamily="18" charset="0"/>
                <a:cs typeface="Times New Roman" pitchFamily="18" charset="0"/>
              </a:rPr>
              <a:t> Tag : identification device with a chip and antenna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ko-KR" sz="2400" dirty="0" smtClean="0">
                <a:latin typeface="Times New Roman" pitchFamily="18" charset="0"/>
                <a:cs typeface="Times New Roman" pitchFamily="18" charset="0"/>
              </a:rPr>
              <a:t> Reader : A transmitter that reads the contents of </a:t>
            </a:r>
          </a:p>
          <a:p>
            <a:pPr lvl="3">
              <a:lnSpc>
                <a:spcPct val="150000"/>
              </a:lnSpc>
            </a:pPr>
            <a:r>
              <a:rPr lang="en-US" altLang="ko-KR" sz="2400" dirty="0" smtClean="0">
                <a:latin typeface="Times New Roman" pitchFamily="18" charset="0"/>
                <a:cs typeface="Times New Roman" pitchFamily="18" charset="0"/>
              </a:rPr>
              <a:t>    RFID tags in the </a:t>
            </a:r>
            <a:r>
              <a:rPr lang="en-US" altLang="ko-KR" sz="2400" dirty="0" err="1" smtClean="0">
                <a:latin typeface="Times New Roman" pitchFamily="18" charset="0"/>
                <a:cs typeface="Times New Roman" pitchFamily="18" charset="0"/>
              </a:rPr>
              <a:t>vincinity</a:t>
            </a:r>
            <a:endParaRPr lang="en-US" altLang="ko-KR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6072198" y="2130974"/>
            <a:ext cx="1000132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Reader</a:t>
            </a:r>
            <a:endParaRPr lang="ko-KR" altLang="en-US" dirty="0"/>
          </a:p>
        </p:txBody>
      </p:sp>
      <p:sp>
        <p:nvSpPr>
          <p:cNvPr id="10" name="직사각형 9"/>
          <p:cNvSpPr/>
          <p:nvPr/>
        </p:nvSpPr>
        <p:spPr>
          <a:xfrm>
            <a:off x="7858148" y="2130974"/>
            <a:ext cx="107153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Tag</a:t>
            </a:r>
            <a:endParaRPr lang="ko-KR" altLang="en-US" dirty="0"/>
          </a:p>
        </p:txBody>
      </p:sp>
      <p:cxnSp>
        <p:nvCxnSpPr>
          <p:cNvPr id="13" name="직선 화살표 연결선 12"/>
          <p:cNvCxnSpPr/>
          <p:nvPr/>
        </p:nvCxnSpPr>
        <p:spPr>
          <a:xfrm>
            <a:off x="6643702" y="2988230"/>
            <a:ext cx="164307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직선 화살표 연결선 13"/>
          <p:cNvCxnSpPr/>
          <p:nvPr/>
        </p:nvCxnSpPr>
        <p:spPr>
          <a:xfrm rot="10800000">
            <a:off x="6643702" y="3416858"/>
            <a:ext cx="1643868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직선 화살표 연결선 16"/>
          <p:cNvCxnSpPr/>
          <p:nvPr/>
        </p:nvCxnSpPr>
        <p:spPr>
          <a:xfrm>
            <a:off x="6643702" y="3845486"/>
            <a:ext cx="164307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7358082" y="2631040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c</a:t>
            </a:r>
            <a:endParaRPr lang="ko-KR" alt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7358082" y="3059668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r</a:t>
            </a:r>
            <a:endParaRPr lang="ko-KR" alt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7358082" y="3488296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f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6454" y="272457"/>
            <a:ext cx="423442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RFID Privacy Problem</a:t>
            </a:r>
            <a:endParaRPr lang="ko-KR" altLang="en-US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0034" y="1428736"/>
            <a:ext cx="8592417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l"/>
            </a:pPr>
            <a:r>
              <a:rPr lang="en-US" altLang="ko-KR" sz="2400" dirty="0" smtClean="0">
                <a:latin typeface="Times New Roman" pitchFamily="18" charset="0"/>
                <a:cs typeface="Times New Roman" pitchFamily="18" charset="0"/>
              </a:rPr>
              <a:t> The contents of an RFID tag can be read after the item leaves</a:t>
            </a:r>
          </a:p>
          <a:p>
            <a:r>
              <a:rPr lang="en-US" altLang="ko-KR" sz="2400" dirty="0" smtClean="0">
                <a:latin typeface="Times New Roman" pitchFamily="18" charset="0"/>
                <a:cs typeface="Times New Roman" pitchFamily="18" charset="0"/>
              </a:rPr>
              <a:t>    the supply chain</a:t>
            </a:r>
          </a:p>
          <a:p>
            <a:endParaRPr lang="en-US" altLang="ko-KR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l"/>
            </a:pPr>
            <a:r>
              <a:rPr lang="en-US" altLang="ko-KR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ko-KR" sz="2400" dirty="0" smtClean="0">
                <a:latin typeface="Times New Roman" pitchFamily="18" charset="0"/>
                <a:cs typeface="Times New Roman" pitchFamily="18" charset="0"/>
              </a:rPr>
              <a:t>RFID tags are difficult to remove</a:t>
            </a:r>
          </a:p>
          <a:p>
            <a:pPr>
              <a:buFont typeface="Wingdings" pitchFamily="2" charset="2"/>
              <a:buChar char="l"/>
            </a:pPr>
            <a:endParaRPr lang="en-US" altLang="ko-KR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l"/>
            </a:pPr>
            <a:r>
              <a:rPr lang="en-US" altLang="ko-KR" sz="2400" dirty="0" smtClean="0">
                <a:latin typeface="Times New Roman" pitchFamily="18" charset="0"/>
                <a:cs typeface="Times New Roman" pitchFamily="18" charset="0"/>
              </a:rPr>
              <a:t> RFID tags can be read without your </a:t>
            </a:r>
            <a:r>
              <a:rPr lang="en-US" altLang="ko-KR" sz="2400" dirty="0" err="1" smtClean="0">
                <a:latin typeface="Times New Roman" pitchFamily="18" charset="0"/>
                <a:cs typeface="Times New Roman" pitchFamily="18" charset="0"/>
              </a:rPr>
              <a:t>knownledge</a:t>
            </a:r>
            <a:endParaRPr lang="en-US" altLang="ko-KR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l"/>
            </a:pPr>
            <a:endParaRPr lang="en-US" altLang="ko-KR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l"/>
            </a:pPr>
            <a:r>
              <a:rPr lang="en-US" altLang="ko-KR" sz="2400" dirty="0" smtClean="0">
                <a:latin typeface="Times New Roman" pitchFamily="18" charset="0"/>
                <a:cs typeface="Times New Roman" pitchFamily="18" charset="0"/>
              </a:rPr>
              <a:t> RFID tags can be read a greater </a:t>
            </a:r>
            <a:r>
              <a:rPr lang="en-US" altLang="ko-KR" sz="2400" dirty="0" err="1" smtClean="0">
                <a:latin typeface="Times New Roman" pitchFamily="18" charset="0"/>
                <a:cs typeface="Times New Roman" pitchFamily="18" charset="0"/>
              </a:rPr>
              <a:t>ditances</a:t>
            </a:r>
            <a:r>
              <a:rPr lang="en-US" altLang="ko-KR" sz="2400" dirty="0" smtClean="0">
                <a:latin typeface="Times New Roman" pitchFamily="18" charset="0"/>
                <a:cs typeface="Times New Roman" pitchFamily="18" charset="0"/>
              </a:rPr>
              <a:t> with a high-gain antenna</a:t>
            </a:r>
          </a:p>
          <a:p>
            <a:pPr>
              <a:buFont typeface="Wingdings" pitchFamily="2" charset="2"/>
              <a:buChar char="l"/>
            </a:pPr>
            <a:endParaRPr lang="en-US" altLang="ko-KR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l"/>
            </a:pPr>
            <a:r>
              <a:rPr lang="en-US" altLang="ko-KR" sz="2400" dirty="0" smtClean="0">
                <a:latin typeface="Times New Roman" pitchFamily="18" charset="0"/>
                <a:cs typeface="Times New Roman" pitchFamily="18" charset="0"/>
              </a:rPr>
              <a:t> RFID tags with unique serial numbers could be linked to an </a:t>
            </a:r>
          </a:p>
          <a:p>
            <a:r>
              <a:rPr lang="en-US" altLang="ko-KR" sz="2400" dirty="0" smtClean="0">
                <a:latin typeface="Times New Roman" pitchFamily="18" charset="0"/>
                <a:cs typeface="Times New Roman" pitchFamily="18" charset="0"/>
              </a:rPr>
              <a:t>    individual credit card number</a:t>
            </a:r>
            <a:endParaRPr lang="en-US" altLang="ko-KR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l"/>
            </a:pPr>
            <a:endParaRPr lang="en-US" altLang="ko-KR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786842" y="6519470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ko-KR" altLang="en-US" sz="1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6454" y="272457"/>
            <a:ext cx="70326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Indistinguishability</a:t>
            </a:r>
            <a:r>
              <a:rPr lang="en-US" altLang="ko-KR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-Based Privacy(1/2)</a:t>
            </a:r>
            <a:endParaRPr lang="ko-KR" altLang="en-US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0034" y="1643050"/>
            <a:ext cx="8626144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l"/>
            </a:pPr>
            <a:r>
              <a:rPr lang="en-US" altLang="ko-KR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ko-KR" sz="24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altLang="ko-KR" sz="2400" dirty="0" err="1" smtClean="0">
                <a:latin typeface="Times New Roman" pitchFamily="18" charset="0"/>
                <a:cs typeface="Times New Roman" pitchFamily="18" charset="0"/>
              </a:rPr>
              <a:t>indistinguishability</a:t>
            </a:r>
            <a:r>
              <a:rPr lang="en-US" altLang="ko-KR" sz="2400" dirty="0" smtClean="0">
                <a:latin typeface="Times New Roman" pitchFamily="18" charset="0"/>
                <a:cs typeface="Times New Roman" pitchFamily="18" charset="0"/>
              </a:rPr>
              <a:t>-based privacy implies that an adversary </a:t>
            </a:r>
          </a:p>
          <a:p>
            <a:pPr>
              <a:lnSpc>
                <a:spcPct val="150000"/>
              </a:lnSpc>
            </a:pPr>
            <a:r>
              <a:rPr lang="en-US" altLang="ko-KR" sz="2400" dirty="0" smtClean="0">
                <a:latin typeface="Times New Roman" pitchFamily="18" charset="0"/>
                <a:cs typeface="Times New Roman" pitchFamily="18" charset="0"/>
              </a:rPr>
              <a:t>    cannot distinguish between any 2 tags in the tag set T that has not </a:t>
            </a:r>
          </a:p>
          <a:p>
            <a:pPr>
              <a:lnSpc>
                <a:spcPct val="150000"/>
              </a:lnSpc>
            </a:pPr>
            <a:r>
              <a:rPr lang="en-US" altLang="ko-KR" sz="2400" dirty="0" smtClean="0">
                <a:latin typeface="Times New Roman" pitchFamily="18" charset="0"/>
                <a:cs typeface="Times New Roman" pitchFamily="18" charset="0"/>
              </a:rPr>
              <a:t>    been corrupted.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786842" y="6519470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ko-KR" altLang="en-US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0034" y="3920603"/>
            <a:ext cx="7185813" cy="5799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l"/>
            </a:pPr>
            <a:r>
              <a:rPr lang="en-US" altLang="ko-KR" sz="2400" dirty="0" smtClean="0">
                <a:latin typeface="Times New Roman" pitchFamily="18" charset="0"/>
                <a:cs typeface="Times New Roman" pitchFamily="18" charset="0"/>
              </a:rPr>
              <a:t> This definition can be easily extended with many tags.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6454" y="272457"/>
            <a:ext cx="70326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Indistinguishability</a:t>
            </a:r>
            <a:r>
              <a:rPr lang="en-US" altLang="ko-KR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-Based Privacy(2/2)</a:t>
            </a:r>
            <a:endParaRPr lang="ko-KR" altLang="en-US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4282" y="1285860"/>
            <a:ext cx="1301959" cy="5799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l"/>
            </a:pPr>
            <a:r>
              <a:rPr lang="en-US" altLang="ko-KR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ko-KR" sz="2400" dirty="0" smtClean="0">
                <a:latin typeface="Times New Roman" pitchFamily="18" charset="0"/>
                <a:cs typeface="Times New Roman" pitchFamily="18" charset="0"/>
              </a:rPr>
              <a:t>Break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786842" y="6519470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ko-KR" altLang="en-US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3428992" y="2071678"/>
            <a:ext cx="1214446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Adversary</a:t>
            </a:r>
            <a:endParaRPr lang="ko-KR" altLang="en-US" dirty="0"/>
          </a:p>
        </p:txBody>
      </p:sp>
      <p:sp>
        <p:nvSpPr>
          <p:cNvPr id="7" name="직사각형 6"/>
          <p:cNvSpPr/>
          <p:nvPr/>
        </p:nvSpPr>
        <p:spPr>
          <a:xfrm>
            <a:off x="857224" y="2071678"/>
            <a:ext cx="642942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err="1" smtClean="0"/>
              <a:t>Ti,Tj</a:t>
            </a:r>
            <a:endParaRPr lang="ko-KR" altLang="en-US" dirty="0"/>
          </a:p>
        </p:txBody>
      </p:sp>
      <p:cxnSp>
        <p:nvCxnSpPr>
          <p:cNvPr id="9" name="직선 화살표 연결선 8"/>
          <p:cNvCxnSpPr/>
          <p:nvPr/>
        </p:nvCxnSpPr>
        <p:spPr>
          <a:xfrm>
            <a:off x="1571604" y="2357430"/>
            <a:ext cx="178595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직사각형 9"/>
          <p:cNvSpPr/>
          <p:nvPr/>
        </p:nvSpPr>
        <p:spPr>
          <a:xfrm>
            <a:off x="2071670" y="3571876"/>
            <a:ext cx="1357322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Adversary</a:t>
            </a:r>
            <a:endParaRPr lang="ko-KR" altLang="en-US" dirty="0"/>
          </a:p>
        </p:txBody>
      </p:sp>
      <p:sp>
        <p:nvSpPr>
          <p:cNvPr id="11" name="직사각형 10"/>
          <p:cNvSpPr/>
          <p:nvPr/>
        </p:nvSpPr>
        <p:spPr>
          <a:xfrm>
            <a:off x="3357554" y="2996983"/>
            <a:ext cx="428628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err="1" smtClean="0"/>
              <a:t>Tc</a:t>
            </a:r>
            <a:endParaRPr lang="ko-KR" altLang="en-US" dirty="0"/>
          </a:p>
        </p:txBody>
      </p:sp>
      <p:sp>
        <p:nvSpPr>
          <p:cNvPr id="14" name="직사각형 13"/>
          <p:cNvSpPr/>
          <p:nvPr/>
        </p:nvSpPr>
        <p:spPr>
          <a:xfrm>
            <a:off x="857224" y="2854107"/>
            <a:ext cx="642942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err="1" smtClean="0"/>
              <a:t>Ti,Tj</a:t>
            </a:r>
            <a:endParaRPr lang="ko-KR" altLang="en-US" dirty="0"/>
          </a:p>
        </p:txBody>
      </p:sp>
      <p:cxnSp>
        <p:nvCxnSpPr>
          <p:cNvPr id="15" name="직선 화살표 연결선 14"/>
          <p:cNvCxnSpPr/>
          <p:nvPr/>
        </p:nvCxnSpPr>
        <p:spPr>
          <a:xfrm>
            <a:off x="1643042" y="3211297"/>
            <a:ext cx="157163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직사각형 15"/>
          <p:cNvSpPr/>
          <p:nvPr/>
        </p:nvSpPr>
        <p:spPr>
          <a:xfrm>
            <a:off x="857224" y="3714752"/>
            <a:ext cx="428628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err="1" smtClean="0"/>
              <a:t>Tc</a:t>
            </a:r>
            <a:endParaRPr lang="ko-KR" altLang="en-US" dirty="0"/>
          </a:p>
        </p:txBody>
      </p:sp>
      <p:sp>
        <p:nvSpPr>
          <p:cNvPr id="17" name="직사각형 16"/>
          <p:cNvSpPr/>
          <p:nvPr/>
        </p:nvSpPr>
        <p:spPr>
          <a:xfrm>
            <a:off x="4143372" y="3714752"/>
            <a:ext cx="428628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err="1" smtClean="0"/>
              <a:t>Tc</a:t>
            </a:r>
            <a:r>
              <a:rPr lang="en-US" altLang="ko-KR" dirty="0" smtClean="0"/>
              <a:t>’</a:t>
            </a:r>
            <a:endParaRPr lang="ko-KR" altLang="en-US" dirty="0"/>
          </a:p>
        </p:txBody>
      </p:sp>
      <p:cxnSp>
        <p:nvCxnSpPr>
          <p:cNvPr id="18" name="직선 화살표 연결선 17"/>
          <p:cNvCxnSpPr/>
          <p:nvPr/>
        </p:nvCxnSpPr>
        <p:spPr>
          <a:xfrm>
            <a:off x="1428728" y="3857628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직선 화살표 연결선 20"/>
          <p:cNvCxnSpPr/>
          <p:nvPr/>
        </p:nvCxnSpPr>
        <p:spPr>
          <a:xfrm>
            <a:off x="3571868" y="3857628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4971896" y="2214554"/>
            <a:ext cx="417210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2400" dirty="0" smtClean="0"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n-US" altLang="ko-KR" sz="2400" dirty="0" err="1" smtClean="0">
                <a:latin typeface="Times New Roman" pitchFamily="18" charset="0"/>
                <a:cs typeface="Times New Roman" pitchFamily="18" charset="0"/>
              </a:rPr>
              <a:t>Tc</a:t>
            </a:r>
            <a:r>
              <a:rPr lang="en-US" altLang="ko-KR" sz="24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altLang="ko-KR" sz="2400" dirty="0" err="1" smtClean="0">
                <a:latin typeface="Times New Roman" pitchFamily="18" charset="0"/>
                <a:cs typeface="Times New Roman" pitchFamily="18" charset="0"/>
              </a:rPr>
              <a:t>Tc</a:t>
            </a:r>
            <a:r>
              <a:rPr lang="en-US" altLang="ko-KR" sz="2400" dirty="0" smtClean="0">
                <a:latin typeface="Times New Roman" pitchFamily="18" charset="0"/>
                <a:cs typeface="Times New Roman" pitchFamily="18" charset="0"/>
              </a:rPr>
              <a:t>’ , then break successes.</a:t>
            </a:r>
          </a:p>
          <a:p>
            <a:pPr>
              <a:lnSpc>
                <a:spcPct val="150000"/>
              </a:lnSpc>
            </a:pPr>
            <a:r>
              <a:rPr lang="en-US" altLang="ko-KR" sz="2400" dirty="0" smtClean="0">
                <a:latin typeface="Times New Roman" pitchFamily="18" charset="0"/>
                <a:cs typeface="Times New Roman" pitchFamily="18" charset="0"/>
              </a:rPr>
              <a:t>Else, break fails. 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000232" y="2000240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learning</a:t>
            </a:r>
            <a:endParaRPr lang="ko-KR" alt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1714480" y="2854107"/>
            <a:ext cx="1428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Randomly</a:t>
            </a:r>
          </a:p>
          <a:p>
            <a:r>
              <a:rPr lang="en-US" altLang="ko-KR" dirty="0" smtClean="0"/>
              <a:t> selecting</a:t>
            </a:r>
            <a:endParaRPr lang="ko-KR" alt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357158" y="4214818"/>
            <a:ext cx="857256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l"/>
            </a:pPr>
            <a:r>
              <a:rPr lang="en-US" altLang="ko-KR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ko-KR" sz="2400" dirty="0" smtClean="0">
                <a:latin typeface="Times New Roman" pitchFamily="18" charset="0"/>
                <a:cs typeface="Times New Roman" pitchFamily="18" charset="0"/>
              </a:rPr>
              <a:t>An adversary A (</a:t>
            </a:r>
            <a:r>
              <a:rPr lang="en-US" altLang="ko-KR" sz="2400" dirty="0" err="1" smtClean="0">
                <a:latin typeface="Times New Roman" pitchFamily="18" charset="0"/>
                <a:cs typeface="Times New Roman" pitchFamily="18" charset="0"/>
              </a:rPr>
              <a:t>p,t</a:t>
            </a:r>
            <a:r>
              <a:rPr lang="en-US" altLang="ko-KR" sz="2400" dirty="0" smtClean="0">
                <a:latin typeface="Times New Roman" pitchFamily="18" charset="0"/>
                <a:cs typeface="Times New Roman" pitchFamily="18" charset="0"/>
              </a:rPr>
              <a:t>) breaks the </a:t>
            </a:r>
            <a:r>
              <a:rPr lang="en-US" altLang="ko-KR" sz="2400" dirty="0" err="1" smtClean="0">
                <a:latin typeface="Times New Roman" pitchFamily="18" charset="0"/>
                <a:cs typeface="Times New Roman" pitchFamily="18" charset="0"/>
              </a:rPr>
              <a:t>ind</a:t>
            </a:r>
            <a:r>
              <a:rPr lang="en-US" altLang="ko-KR" sz="2400" dirty="0" smtClean="0">
                <a:latin typeface="Times New Roman" pitchFamily="18" charset="0"/>
                <a:cs typeface="Times New Roman" pitchFamily="18" charset="0"/>
              </a:rPr>
              <a:t>-privacy if the probability of breaking is at least p and the running time is at most t</a:t>
            </a:r>
          </a:p>
          <a:p>
            <a:pPr>
              <a:lnSpc>
                <a:spcPct val="150000"/>
              </a:lnSpc>
              <a:buFont typeface="Wingdings" pitchFamily="2" charset="2"/>
              <a:buChar char="l"/>
            </a:pPr>
            <a:r>
              <a:rPr lang="en-US" altLang="ko-KR" sz="2400" dirty="0" smtClean="0">
                <a:latin typeface="Times New Roman" pitchFamily="18" charset="0"/>
                <a:cs typeface="Times New Roman" pitchFamily="18" charset="0"/>
              </a:rPr>
              <a:t> If there exists no adversary who can (</a:t>
            </a:r>
            <a:r>
              <a:rPr lang="en-US" altLang="ko-KR" sz="2400" dirty="0" err="1" smtClean="0">
                <a:latin typeface="Times New Roman" pitchFamily="18" charset="0"/>
                <a:cs typeface="Times New Roman" pitchFamily="18" charset="0"/>
              </a:rPr>
              <a:t>p,t</a:t>
            </a:r>
            <a:r>
              <a:rPr lang="en-US" altLang="ko-KR" sz="2400" dirty="0" smtClean="0">
                <a:latin typeface="Times New Roman" pitchFamily="18" charset="0"/>
                <a:cs typeface="Times New Roman" pitchFamily="18" charset="0"/>
              </a:rPr>
              <a:t>) break the strong </a:t>
            </a:r>
            <a:r>
              <a:rPr lang="en-US" altLang="ko-KR" sz="2400" dirty="0" err="1" smtClean="0">
                <a:latin typeface="Times New Roman" pitchFamily="18" charset="0"/>
                <a:cs typeface="Times New Roman" pitchFamily="18" charset="0"/>
              </a:rPr>
              <a:t>ind</a:t>
            </a:r>
            <a:r>
              <a:rPr lang="en-US" altLang="ko-KR" sz="2400" dirty="0" smtClean="0">
                <a:latin typeface="Times New Roman" pitchFamily="18" charset="0"/>
                <a:cs typeface="Times New Roman" pitchFamily="18" charset="0"/>
              </a:rPr>
              <a:t>-privacy, then the system is (</a:t>
            </a:r>
            <a:r>
              <a:rPr lang="en-US" altLang="ko-KR" sz="2400" dirty="0" err="1" smtClean="0">
                <a:latin typeface="Times New Roman" pitchFamily="18" charset="0"/>
                <a:cs typeface="Times New Roman" pitchFamily="18" charset="0"/>
              </a:rPr>
              <a:t>p,t</a:t>
            </a:r>
            <a:r>
              <a:rPr lang="en-US" altLang="ko-KR" sz="24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altLang="ko-KR" sz="2400" dirty="0" err="1" smtClean="0">
                <a:latin typeface="Times New Roman" pitchFamily="18" charset="0"/>
                <a:cs typeface="Times New Roman" pitchFamily="18" charset="0"/>
              </a:rPr>
              <a:t>ind</a:t>
            </a:r>
            <a:r>
              <a:rPr lang="en-US" altLang="ko-KR" sz="2400" dirty="0" smtClean="0">
                <a:latin typeface="Times New Roman" pitchFamily="18" charset="0"/>
                <a:cs typeface="Times New Roman" pitchFamily="18" charset="0"/>
              </a:rPr>
              <a:t>-private.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6454" y="272457"/>
            <a:ext cx="650107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Unpredictability-Based Privacy(1/2)</a:t>
            </a:r>
            <a:endParaRPr lang="ko-KR" altLang="en-US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0034" y="1643050"/>
            <a:ext cx="802655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l"/>
            </a:pPr>
            <a:r>
              <a:rPr lang="en-US" altLang="ko-KR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ko-KR" sz="2400" dirty="0" smtClean="0">
                <a:latin typeface="Times New Roman" pitchFamily="18" charset="0"/>
                <a:cs typeface="Times New Roman" pitchFamily="18" charset="0"/>
              </a:rPr>
              <a:t>The unpredictability-based privacy implies that an adversary </a:t>
            </a:r>
          </a:p>
          <a:p>
            <a:pPr>
              <a:lnSpc>
                <a:spcPct val="150000"/>
              </a:lnSpc>
            </a:pPr>
            <a:r>
              <a:rPr lang="en-US" altLang="ko-KR" sz="2400" dirty="0" smtClean="0">
                <a:latin typeface="Times New Roman" pitchFamily="18" charset="0"/>
                <a:cs typeface="Times New Roman" pitchFamily="18" charset="0"/>
              </a:rPr>
              <a:t>    cannot recognize a tag with coin tosses.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786842" y="6519470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latin typeface="Times New Roman" pitchFamily="18" charset="0"/>
                <a:cs typeface="Times New Roman" pitchFamily="18" charset="0"/>
              </a:rPr>
              <a:t>5</a:t>
            </a:r>
            <a:endParaRPr lang="ko-KR" altLang="en-US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0034" y="3429000"/>
            <a:ext cx="8552341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l"/>
            </a:pPr>
            <a:r>
              <a:rPr lang="en-US" altLang="ko-KR" sz="2400" dirty="0" smtClean="0">
                <a:latin typeface="Times New Roman" pitchFamily="18" charset="0"/>
                <a:cs typeface="Times New Roman" pitchFamily="18" charset="0"/>
              </a:rPr>
              <a:t>The only difference is that the adversary is allowed to corrupt </a:t>
            </a:r>
          </a:p>
          <a:p>
            <a:pPr>
              <a:lnSpc>
                <a:spcPct val="150000"/>
              </a:lnSpc>
            </a:pPr>
            <a:r>
              <a:rPr lang="en-US" altLang="ko-KR" sz="2400" dirty="0" smtClean="0">
                <a:latin typeface="Times New Roman" pitchFamily="18" charset="0"/>
                <a:cs typeface="Times New Roman" pitchFamily="18" charset="0"/>
              </a:rPr>
              <a:t>   the challenge tag(s) in the learning stage of backward privacy </a:t>
            </a:r>
          </a:p>
          <a:p>
            <a:pPr>
              <a:lnSpc>
                <a:spcPct val="150000"/>
              </a:lnSpc>
            </a:pPr>
            <a:r>
              <a:rPr lang="en-US" altLang="ko-KR" sz="2400" dirty="0" smtClean="0">
                <a:latin typeface="Times New Roman" pitchFamily="18" charset="0"/>
                <a:cs typeface="Times New Roman" pitchFamily="18" charset="0"/>
              </a:rPr>
              <a:t>   experiment and in the guess stage of forward privacy experiment, </a:t>
            </a:r>
          </a:p>
          <a:p>
            <a:pPr>
              <a:lnSpc>
                <a:spcPct val="150000"/>
              </a:lnSpc>
            </a:pPr>
            <a:r>
              <a:rPr lang="en-US" altLang="ko-KR" sz="2400" dirty="0" smtClean="0">
                <a:latin typeface="Times New Roman" pitchFamily="18" charset="0"/>
                <a:cs typeface="Times New Roman" pitchFamily="18" charset="0"/>
              </a:rPr>
              <a:t>   respectively.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6454" y="272457"/>
            <a:ext cx="650107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Unpredictability-Based Privacy(2/2)</a:t>
            </a:r>
            <a:endParaRPr lang="ko-KR" altLang="en-US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4282" y="1285860"/>
            <a:ext cx="1301959" cy="5799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l"/>
            </a:pPr>
            <a:r>
              <a:rPr lang="en-US" altLang="ko-KR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ko-KR" sz="2400" dirty="0" smtClean="0">
                <a:latin typeface="Times New Roman" pitchFamily="18" charset="0"/>
                <a:cs typeface="Times New Roman" pitchFamily="18" charset="0"/>
              </a:rPr>
              <a:t>Break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786842" y="6519470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latin typeface="Times New Roman" pitchFamily="18" charset="0"/>
                <a:cs typeface="Times New Roman" pitchFamily="18" charset="0"/>
              </a:rPr>
              <a:t>6</a:t>
            </a:r>
            <a:endParaRPr lang="ko-KR" altLang="en-US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3428992" y="2071678"/>
            <a:ext cx="1214446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Adversary</a:t>
            </a:r>
            <a:endParaRPr lang="ko-KR" altLang="en-US" dirty="0"/>
          </a:p>
        </p:txBody>
      </p:sp>
      <p:sp>
        <p:nvSpPr>
          <p:cNvPr id="7" name="직사각형 6"/>
          <p:cNvSpPr/>
          <p:nvPr/>
        </p:nvSpPr>
        <p:spPr>
          <a:xfrm>
            <a:off x="857224" y="2071678"/>
            <a:ext cx="642942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Ti</a:t>
            </a:r>
            <a:endParaRPr lang="ko-KR" altLang="en-US" dirty="0"/>
          </a:p>
        </p:txBody>
      </p:sp>
      <p:cxnSp>
        <p:nvCxnSpPr>
          <p:cNvPr id="9" name="직선 화살표 연결선 8"/>
          <p:cNvCxnSpPr/>
          <p:nvPr/>
        </p:nvCxnSpPr>
        <p:spPr>
          <a:xfrm>
            <a:off x="1571604" y="2357430"/>
            <a:ext cx="178595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직사각형 9"/>
          <p:cNvSpPr/>
          <p:nvPr/>
        </p:nvSpPr>
        <p:spPr>
          <a:xfrm>
            <a:off x="2071670" y="3571876"/>
            <a:ext cx="1357322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Adversary</a:t>
            </a:r>
            <a:endParaRPr lang="ko-KR" altLang="en-US" dirty="0"/>
          </a:p>
        </p:txBody>
      </p:sp>
      <p:sp>
        <p:nvSpPr>
          <p:cNvPr id="11" name="직사각형 10"/>
          <p:cNvSpPr/>
          <p:nvPr/>
        </p:nvSpPr>
        <p:spPr>
          <a:xfrm>
            <a:off x="4071934" y="2996983"/>
            <a:ext cx="71438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err="1" smtClean="0"/>
              <a:t>r,f</a:t>
            </a:r>
            <a:endParaRPr lang="ko-KR" altLang="en-US" dirty="0"/>
          </a:p>
        </p:txBody>
      </p:sp>
      <p:sp>
        <p:nvSpPr>
          <p:cNvPr id="14" name="직사각형 13"/>
          <p:cNvSpPr/>
          <p:nvPr/>
        </p:nvSpPr>
        <p:spPr>
          <a:xfrm>
            <a:off x="214282" y="2857496"/>
            <a:ext cx="1214446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err="1" smtClean="0"/>
              <a:t>Ti,not</a:t>
            </a:r>
            <a:r>
              <a:rPr lang="en-US" altLang="ko-KR" dirty="0" smtClean="0"/>
              <a:t> Ti</a:t>
            </a:r>
            <a:endParaRPr lang="ko-KR" altLang="en-US" dirty="0"/>
          </a:p>
        </p:txBody>
      </p:sp>
      <p:cxnSp>
        <p:nvCxnSpPr>
          <p:cNvPr id="15" name="직선 화살표 연결선 14"/>
          <p:cNvCxnSpPr/>
          <p:nvPr/>
        </p:nvCxnSpPr>
        <p:spPr>
          <a:xfrm>
            <a:off x="1500166" y="3211297"/>
            <a:ext cx="1214446" cy="338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직사각형 16"/>
          <p:cNvSpPr/>
          <p:nvPr/>
        </p:nvSpPr>
        <p:spPr>
          <a:xfrm>
            <a:off x="4000496" y="3714752"/>
            <a:ext cx="71438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err="1" smtClean="0"/>
              <a:t>Tc</a:t>
            </a:r>
            <a:r>
              <a:rPr lang="en-US" altLang="ko-KR" dirty="0" smtClean="0"/>
              <a:t>’</a:t>
            </a:r>
            <a:endParaRPr lang="ko-KR" altLang="en-US" dirty="0"/>
          </a:p>
        </p:txBody>
      </p:sp>
      <p:cxnSp>
        <p:nvCxnSpPr>
          <p:cNvPr id="18" name="직선 화살표 연결선 17"/>
          <p:cNvCxnSpPr/>
          <p:nvPr/>
        </p:nvCxnSpPr>
        <p:spPr>
          <a:xfrm>
            <a:off x="1500166" y="3857628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직선 화살표 연결선 20"/>
          <p:cNvCxnSpPr/>
          <p:nvPr/>
        </p:nvCxnSpPr>
        <p:spPr>
          <a:xfrm>
            <a:off x="3500430" y="3857628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026118" y="2514423"/>
            <a:ext cx="418935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2400" dirty="0" smtClean="0"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n-US" altLang="ko-KR" sz="2400" dirty="0" err="1" smtClean="0">
                <a:latin typeface="Times New Roman" pitchFamily="18" charset="0"/>
                <a:cs typeface="Times New Roman" pitchFamily="18" charset="0"/>
              </a:rPr>
              <a:t>Tc</a:t>
            </a:r>
            <a:r>
              <a:rPr lang="en-US" altLang="ko-KR" sz="24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altLang="ko-KR" sz="2400" dirty="0" err="1" smtClean="0">
                <a:latin typeface="Times New Roman" pitchFamily="18" charset="0"/>
                <a:cs typeface="Times New Roman" pitchFamily="18" charset="0"/>
              </a:rPr>
              <a:t>Tc</a:t>
            </a:r>
            <a:r>
              <a:rPr lang="en-US" altLang="ko-KR" sz="2400" dirty="0" smtClean="0">
                <a:latin typeface="Times New Roman" pitchFamily="18" charset="0"/>
                <a:cs typeface="Times New Roman" pitchFamily="18" charset="0"/>
              </a:rPr>
              <a:t>’, then break successes.</a:t>
            </a:r>
          </a:p>
          <a:p>
            <a:pPr>
              <a:lnSpc>
                <a:spcPct val="150000"/>
              </a:lnSpc>
            </a:pPr>
            <a:r>
              <a:rPr lang="en-US" altLang="ko-KR" sz="2400" dirty="0" smtClean="0">
                <a:latin typeface="Times New Roman" pitchFamily="18" charset="0"/>
                <a:cs typeface="Times New Roman" pitchFamily="18" charset="0"/>
              </a:rPr>
              <a:t>Else, break fails. 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000232" y="2000240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learning</a:t>
            </a:r>
            <a:endParaRPr lang="ko-KR" alt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1428728" y="2854107"/>
            <a:ext cx="12858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Randomly</a:t>
            </a:r>
          </a:p>
          <a:p>
            <a:r>
              <a:rPr lang="en-US" altLang="ko-KR" dirty="0" smtClean="0"/>
              <a:t> selecting</a:t>
            </a:r>
            <a:endParaRPr lang="ko-KR" alt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357158" y="4214818"/>
            <a:ext cx="857256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l"/>
            </a:pPr>
            <a:r>
              <a:rPr lang="en-US" altLang="ko-KR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ko-KR" sz="2400" dirty="0" smtClean="0">
                <a:latin typeface="Times New Roman" pitchFamily="18" charset="0"/>
                <a:cs typeface="Times New Roman" pitchFamily="18" charset="0"/>
              </a:rPr>
              <a:t>An adversary A (</a:t>
            </a:r>
            <a:r>
              <a:rPr lang="en-US" altLang="ko-KR" sz="2400" dirty="0" err="1" smtClean="0">
                <a:latin typeface="Times New Roman" pitchFamily="18" charset="0"/>
                <a:cs typeface="Times New Roman" pitchFamily="18" charset="0"/>
              </a:rPr>
              <a:t>p,t</a:t>
            </a:r>
            <a:r>
              <a:rPr lang="en-US" altLang="ko-KR" sz="2400" dirty="0" smtClean="0">
                <a:latin typeface="Times New Roman" pitchFamily="18" charset="0"/>
                <a:cs typeface="Times New Roman" pitchFamily="18" charset="0"/>
              </a:rPr>
              <a:t>) breaks the </a:t>
            </a:r>
            <a:r>
              <a:rPr lang="en-US" altLang="ko-KR" sz="2400" dirty="0" err="1" smtClean="0">
                <a:latin typeface="Times New Roman" pitchFamily="18" charset="0"/>
                <a:cs typeface="Times New Roman" pitchFamily="18" charset="0"/>
              </a:rPr>
              <a:t>unp</a:t>
            </a:r>
            <a:r>
              <a:rPr lang="en-US" altLang="ko-KR" sz="2400" dirty="0" smtClean="0">
                <a:latin typeface="Times New Roman" pitchFamily="18" charset="0"/>
                <a:cs typeface="Times New Roman" pitchFamily="18" charset="0"/>
              </a:rPr>
              <a:t>-privacy if the probability of breaking is at least p and the running time is at most t</a:t>
            </a:r>
          </a:p>
          <a:p>
            <a:pPr>
              <a:lnSpc>
                <a:spcPct val="150000"/>
              </a:lnSpc>
              <a:buFont typeface="Wingdings" pitchFamily="2" charset="2"/>
              <a:buChar char="l"/>
            </a:pPr>
            <a:r>
              <a:rPr lang="en-US" altLang="ko-KR" sz="2400" dirty="0" smtClean="0">
                <a:latin typeface="Times New Roman" pitchFamily="18" charset="0"/>
                <a:cs typeface="Times New Roman" pitchFamily="18" charset="0"/>
              </a:rPr>
              <a:t> If there exists no adversary who can (</a:t>
            </a:r>
            <a:r>
              <a:rPr lang="en-US" altLang="ko-KR" sz="2400" dirty="0" err="1" smtClean="0">
                <a:latin typeface="Times New Roman" pitchFamily="18" charset="0"/>
                <a:cs typeface="Times New Roman" pitchFamily="18" charset="0"/>
              </a:rPr>
              <a:t>p,t</a:t>
            </a:r>
            <a:r>
              <a:rPr lang="en-US" altLang="ko-KR" sz="2400" dirty="0" smtClean="0">
                <a:latin typeface="Times New Roman" pitchFamily="18" charset="0"/>
                <a:cs typeface="Times New Roman" pitchFamily="18" charset="0"/>
              </a:rPr>
              <a:t>) break the strong </a:t>
            </a:r>
            <a:r>
              <a:rPr lang="en-US" altLang="ko-KR" sz="2400" dirty="0" err="1" smtClean="0">
                <a:latin typeface="Times New Roman" pitchFamily="18" charset="0"/>
                <a:cs typeface="Times New Roman" pitchFamily="18" charset="0"/>
              </a:rPr>
              <a:t>unp</a:t>
            </a:r>
            <a:r>
              <a:rPr lang="en-US" altLang="ko-KR" sz="2400" dirty="0" smtClean="0">
                <a:latin typeface="Times New Roman" pitchFamily="18" charset="0"/>
                <a:cs typeface="Times New Roman" pitchFamily="18" charset="0"/>
              </a:rPr>
              <a:t>-privacy, then the system is (</a:t>
            </a:r>
            <a:r>
              <a:rPr lang="en-US" altLang="ko-KR" sz="2400" dirty="0" err="1" smtClean="0">
                <a:latin typeface="Times New Roman" pitchFamily="18" charset="0"/>
                <a:cs typeface="Times New Roman" pitchFamily="18" charset="0"/>
              </a:rPr>
              <a:t>p,t</a:t>
            </a:r>
            <a:r>
              <a:rPr lang="en-US" altLang="ko-KR" sz="24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altLang="ko-KR" sz="2400" dirty="0" err="1" smtClean="0">
                <a:latin typeface="Times New Roman" pitchFamily="18" charset="0"/>
                <a:cs typeface="Times New Roman" pitchFamily="18" charset="0"/>
              </a:rPr>
              <a:t>unp</a:t>
            </a:r>
            <a:r>
              <a:rPr lang="en-US" altLang="ko-KR" sz="2400" dirty="0" smtClean="0">
                <a:latin typeface="Times New Roman" pitchFamily="18" charset="0"/>
                <a:cs typeface="Times New Roman" pitchFamily="18" charset="0"/>
              </a:rPr>
              <a:t>-private.</a:t>
            </a:r>
          </a:p>
        </p:txBody>
      </p:sp>
      <p:sp>
        <p:nvSpPr>
          <p:cNvPr id="20" name="직사각형 19"/>
          <p:cNvSpPr/>
          <p:nvPr/>
        </p:nvSpPr>
        <p:spPr>
          <a:xfrm>
            <a:off x="714348" y="3714752"/>
            <a:ext cx="71438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err="1" smtClean="0"/>
              <a:t>r,f</a:t>
            </a:r>
            <a:endParaRPr lang="ko-KR" altLang="en-US" dirty="0"/>
          </a:p>
        </p:txBody>
      </p:sp>
      <p:sp>
        <p:nvSpPr>
          <p:cNvPr id="25" name="직사각형 24"/>
          <p:cNvSpPr/>
          <p:nvPr/>
        </p:nvSpPr>
        <p:spPr>
          <a:xfrm>
            <a:off x="2786050" y="3000372"/>
            <a:ext cx="71438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err="1" smtClean="0"/>
              <a:t>Tc</a:t>
            </a:r>
            <a:endParaRPr lang="ko-KR" altLang="en-US" dirty="0"/>
          </a:p>
        </p:txBody>
      </p:sp>
      <p:cxnSp>
        <p:nvCxnSpPr>
          <p:cNvPr id="30" name="직선 화살표 연결선 29"/>
          <p:cNvCxnSpPr/>
          <p:nvPr/>
        </p:nvCxnSpPr>
        <p:spPr>
          <a:xfrm>
            <a:off x="3571868" y="3213098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6454" y="272457"/>
            <a:ext cx="26228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Relations(1/4)</a:t>
            </a:r>
            <a:endParaRPr lang="ko-KR" altLang="en-US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500034" y="1357298"/>
            <a:ext cx="8819274" cy="22775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l"/>
            </a:pPr>
            <a:r>
              <a:rPr lang="en-US" altLang="ko-KR" sz="24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ko-KR" sz="2400" dirty="0" smtClean="0">
                <a:latin typeface="Times New Roman" pitchFamily="18" charset="0"/>
                <a:cs typeface="Times New Roman" pitchFamily="18" charset="0"/>
              </a:rPr>
              <a:t>Extended </a:t>
            </a:r>
            <a:r>
              <a:rPr lang="en-US" altLang="ko-KR" sz="2400" dirty="0" err="1" smtClean="0">
                <a:latin typeface="Times New Roman" pitchFamily="18" charset="0"/>
                <a:cs typeface="Times New Roman" pitchFamily="18" charset="0"/>
              </a:rPr>
              <a:t>unp</a:t>
            </a:r>
            <a:r>
              <a:rPr lang="en-US" altLang="ko-KR" sz="2400" dirty="0" smtClean="0">
                <a:latin typeface="Times New Roman" pitchFamily="18" charset="0"/>
                <a:cs typeface="Times New Roman" pitchFamily="18" charset="0"/>
              </a:rPr>
              <a:t>-privacy:</a:t>
            </a:r>
          </a:p>
          <a:p>
            <a:r>
              <a:rPr lang="en-US" altLang="ko-KR" sz="1100" dirty="0" smtClean="0">
                <a:latin typeface="Times New Roman" pitchFamily="18" charset="0"/>
                <a:cs typeface="Times New Roman" pitchFamily="18" charset="0"/>
              </a:rPr>
              <a:t>     </a:t>
            </a:r>
          </a:p>
          <a:p>
            <a:r>
              <a:rPr lang="en-US" altLang="ko-KR" sz="2400" dirty="0" smtClean="0">
                <a:latin typeface="Times New Roman" pitchFamily="18" charset="0"/>
                <a:cs typeface="Times New Roman" pitchFamily="18" charset="0"/>
              </a:rPr>
              <a:t>     Extended </a:t>
            </a:r>
            <a:r>
              <a:rPr lang="en-US" altLang="ko-KR" sz="2400" dirty="0" err="1" smtClean="0">
                <a:latin typeface="Times New Roman" pitchFamily="18" charset="0"/>
                <a:cs typeface="Times New Roman" pitchFamily="18" charset="0"/>
              </a:rPr>
              <a:t>unp</a:t>
            </a:r>
            <a:r>
              <a:rPr lang="en-US" altLang="ko-KR" sz="2400" dirty="0" smtClean="0">
                <a:latin typeface="Times New Roman" pitchFamily="18" charset="0"/>
                <a:cs typeface="Times New Roman" pitchFamily="18" charset="0"/>
              </a:rPr>
              <a:t>-privacy is the same as </a:t>
            </a:r>
            <a:r>
              <a:rPr lang="en-US" altLang="ko-KR" sz="2400" dirty="0" err="1" smtClean="0">
                <a:latin typeface="Times New Roman" pitchFamily="18" charset="0"/>
                <a:cs typeface="Times New Roman" pitchFamily="18" charset="0"/>
              </a:rPr>
              <a:t>unp</a:t>
            </a:r>
            <a:r>
              <a:rPr lang="en-US" altLang="ko-KR" sz="2400" dirty="0" smtClean="0">
                <a:latin typeface="Times New Roman" pitchFamily="18" charset="0"/>
                <a:cs typeface="Times New Roman" pitchFamily="18" charset="0"/>
              </a:rPr>
              <a:t>-privacy except one step.</a:t>
            </a:r>
          </a:p>
          <a:p>
            <a:r>
              <a:rPr lang="en-US" altLang="ko-KR" sz="1100" dirty="0" smtClean="0">
                <a:latin typeface="Times New Roman" pitchFamily="18" charset="0"/>
                <a:cs typeface="Times New Roman" pitchFamily="18" charset="0"/>
              </a:rPr>
              <a:t>     </a:t>
            </a:r>
          </a:p>
          <a:p>
            <a:r>
              <a:rPr lang="en-US" altLang="ko-KR" sz="2400" dirty="0" smtClean="0">
                <a:latin typeface="Times New Roman" pitchFamily="18" charset="0"/>
                <a:cs typeface="Times New Roman" pitchFamily="18" charset="0"/>
              </a:rPr>
              <a:t>     This step is defined as follows:</a:t>
            </a:r>
          </a:p>
          <a:p>
            <a:r>
              <a:rPr lang="en-US" altLang="ko-KR" sz="2400" dirty="0" smtClean="0">
                <a:latin typeface="Times New Roman" pitchFamily="18" charset="0"/>
                <a:cs typeface="Times New Roman" pitchFamily="18" charset="0"/>
              </a:rPr>
              <a:t>         The adversary is allowed to challenge many test messages rather</a:t>
            </a:r>
          </a:p>
          <a:p>
            <a:r>
              <a:rPr lang="en-US" altLang="ko-KR" sz="2400" dirty="0" smtClean="0">
                <a:latin typeface="Times New Roman" pitchFamily="18" charset="0"/>
                <a:cs typeface="Times New Roman" pitchFamily="18" charset="0"/>
              </a:rPr>
              <a:t>         than only one test message as in the </a:t>
            </a:r>
            <a:r>
              <a:rPr lang="en-US" altLang="ko-KR" sz="2400" dirty="0" err="1" smtClean="0">
                <a:latin typeface="Times New Roman" pitchFamily="18" charset="0"/>
                <a:cs typeface="Times New Roman" pitchFamily="18" charset="0"/>
              </a:rPr>
              <a:t>unp</a:t>
            </a:r>
            <a:r>
              <a:rPr lang="en-US" altLang="ko-KR" sz="2400" dirty="0" smtClean="0">
                <a:latin typeface="Times New Roman" pitchFamily="18" charset="0"/>
                <a:cs typeface="Times New Roman" pitchFamily="18" charset="0"/>
              </a:rPr>
              <a:t>-privacy experiment.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8786842" y="6519470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latin typeface="Times New Roman" pitchFamily="18" charset="0"/>
                <a:cs typeface="Times New Roman" pitchFamily="18" charset="0"/>
              </a:rPr>
              <a:t>7</a:t>
            </a:r>
            <a:endParaRPr lang="ko-KR" altLang="en-US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직사각형 38"/>
          <p:cNvSpPr/>
          <p:nvPr/>
        </p:nvSpPr>
        <p:spPr>
          <a:xfrm>
            <a:off x="4071934" y="4929198"/>
            <a:ext cx="1357322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Adversary</a:t>
            </a:r>
            <a:endParaRPr lang="ko-KR" altLang="en-US" dirty="0"/>
          </a:p>
        </p:txBody>
      </p:sp>
      <p:sp>
        <p:nvSpPr>
          <p:cNvPr id="40" name="직사각형 39"/>
          <p:cNvSpPr/>
          <p:nvPr/>
        </p:nvSpPr>
        <p:spPr>
          <a:xfrm>
            <a:off x="3857620" y="4000504"/>
            <a:ext cx="71438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err="1" smtClean="0"/>
              <a:t>Tc</a:t>
            </a:r>
            <a:endParaRPr lang="ko-KR" altLang="en-US" dirty="0"/>
          </a:p>
        </p:txBody>
      </p:sp>
      <p:cxnSp>
        <p:nvCxnSpPr>
          <p:cNvPr id="41" name="직선 화살표 연결선 40"/>
          <p:cNvCxnSpPr/>
          <p:nvPr/>
        </p:nvCxnSpPr>
        <p:spPr>
          <a:xfrm>
            <a:off x="3500430" y="5214950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직선 화살표 연결선 41"/>
          <p:cNvCxnSpPr/>
          <p:nvPr/>
        </p:nvCxnSpPr>
        <p:spPr>
          <a:xfrm>
            <a:off x="5500694" y="5214950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직사각형 43"/>
          <p:cNvSpPr/>
          <p:nvPr/>
        </p:nvSpPr>
        <p:spPr>
          <a:xfrm>
            <a:off x="5643570" y="4000504"/>
            <a:ext cx="71438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r1,f1</a:t>
            </a:r>
            <a:endParaRPr lang="ko-KR" altLang="en-US" dirty="0"/>
          </a:p>
        </p:txBody>
      </p:sp>
      <p:sp>
        <p:nvSpPr>
          <p:cNvPr id="45" name="직사각형 44"/>
          <p:cNvSpPr/>
          <p:nvPr/>
        </p:nvSpPr>
        <p:spPr>
          <a:xfrm>
            <a:off x="785786" y="3857628"/>
            <a:ext cx="1214446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err="1" smtClean="0"/>
              <a:t>Ti,not</a:t>
            </a:r>
            <a:r>
              <a:rPr lang="en-US" altLang="ko-KR" dirty="0" smtClean="0"/>
              <a:t> Ti</a:t>
            </a:r>
            <a:endParaRPr lang="ko-KR" altLang="en-US" dirty="0"/>
          </a:p>
        </p:txBody>
      </p:sp>
      <p:cxnSp>
        <p:nvCxnSpPr>
          <p:cNvPr id="46" name="직선 화살표 연결선 45"/>
          <p:cNvCxnSpPr/>
          <p:nvPr/>
        </p:nvCxnSpPr>
        <p:spPr>
          <a:xfrm>
            <a:off x="2143108" y="4214818"/>
            <a:ext cx="157163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2214546" y="3857628"/>
            <a:ext cx="1428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Randomly</a:t>
            </a:r>
          </a:p>
          <a:p>
            <a:r>
              <a:rPr lang="en-US" altLang="ko-KR" dirty="0" smtClean="0"/>
              <a:t> selecting</a:t>
            </a:r>
            <a:endParaRPr lang="ko-KR" altLang="en-US" dirty="0"/>
          </a:p>
        </p:txBody>
      </p:sp>
      <p:sp>
        <p:nvSpPr>
          <p:cNvPr id="48" name="직사각형 47"/>
          <p:cNvSpPr/>
          <p:nvPr/>
        </p:nvSpPr>
        <p:spPr>
          <a:xfrm>
            <a:off x="6572264" y="4000504"/>
            <a:ext cx="71438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r2,f2</a:t>
            </a:r>
            <a:endParaRPr lang="ko-KR" altLang="en-US" dirty="0"/>
          </a:p>
        </p:txBody>
      </p:sp>
      <p:sp>
        <p:nvSpPr>
          <p:cNvPr id="49" name="직사각형 48"/>
          <p:cNvSpPr/>
          <p:nvPr/>
        </p:nvSpPr>
        <p:spPr>
          <a:xfrm>
            <a:off x="6072198" y="5072074"/>
            <a:ext cx="71438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err="1" smtClean="0"/>
              <a:t>Tc</a:t>
            </a:r>
            <a:r>
              <a:rPr lang="en-US" altLang="ko-KR" dirty="0" smtClean="0"/>
              <a:t>’</a:t>
            </a:r>
            <a:endParaRPr lang="ko-KR" altLang="en-US" dirty="0"/>
          </a:p>
        </p:txBody>
      </p:sp>
      <p:cxnSp>
        <p:nvCxnSpPr>
          <p:cNvPr id="51" name="직선 화살표 연결선 50"/>
          <p:cNvCxnSpPr/>
          <p:nvPr/>
        </p:nvCxnSpPr>
        <p:spPr>
          <a:xfrm>
            <a:off x="4714876" y="4213230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7429520" y="3571876"/>
            <a:ext cx="8572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800" dirty="0" smtClean="0"/>
              <a:t>…</a:t>
            </a:r>
            <a:endParaRPr lang="ko-KR" altLang="en-US" sz="4800" dirty="0"/>
          </a:p>
        </p:txBody>
      </p:sp>
      <p:sp>
        <p:nvSpPr>
          <p:cNvPr id="54" name="직사각형 53"/>
          <p:cNvSpPr/>
          <p:nvPr/>
        </p:nvSpPr>
        <p:spPr>
          <a:xfrm>
            <a:off x="1142976" y="5000636"/>
            <a:ext cx="71438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r1,f1</a:t>
            </a:r>
            <a:endParaRPr lang="ko-KR" altLang="en-US" dirty="0"/>
          </a:p>
        </p:txBody>
      </p:sp>
      <p:sp>
        <p:nvSpPr>
          <p:cNvPr id="55" name="직사각형 54"/>
          <p:cNvSpPr/>
          <p:nvPr/>
        </p:nvSpPr>
        <p:spPr>
          <a:xfrm>
            <a:off x="2071670" y="5000636"/>
            <a:ext cx="71438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r2,f2</a:t>
            </a:r>
            <a:endParaRPr lang="ko-KR" alt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2786050" y="4598267"/>
            <a:ext cx="8572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800" dirty="0" smtClean="0"/>
              <a:t>…</a:t>
            </a:r>
            <a:endParaRPr lang="ko-KR" altLang="en-US" sz="4800" dirty="0"/>
          </a:p>
        </p:txBody>
      </p:sp>
      <p:sp>
        <p:nvSpPr>
          <p:cNvPr id="57" name="TextBox 56"/>
          <p:cNvSpPr txBox="1"/>
          <p:nvPr/>
        </p:nvSpPr>
        <p:spPr>
          <a:xfrm>
            <a:off x="642910" y="5857892"/>
            <a:ext cx="2343911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l"/>
            </a:pPr>
            <a:r>
              <a:rPr lang="en-US" altLang="ko-KR" sz="24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ko-KR" sz="2400" dirty="0" err="1" smtClean="0">
                <a:latin typeface="Times New Roman" pitchFamily="18" charset="0"/>
                <a:cs typeface="Times New Roman" pitchFamily="18" charset="0"/>
              </a:rPr>
              <a:t>Eunp</a:t>
            </a:r>
            <a:r>
              <a:rPr lang="en-US" altLang="ko-KR" sz="2400" dirty="0" smtClean="0">
                <a:latin typeface="Times New Roman" pitchFamily="18" charset="0"/>
                <a:cs typeface="Times New Roman" pitchFamily="18" charset="0"/>
              </a:rPr>
              <a:t>-Privacy </a:t>
            </a:r>
          </a:p>
          <a:p>
            <a:r>
              <a:rPr lang="en-US" altLang="ko-KR" sz="1100" dirty="0" smtClean="0">
                <a:latin typeface="Times New Roman" pitchFamily="18" charset="0"/>
                <a:cs typeface="Times New Roman" pitchFamily="18" charset="0"/>
              </a:rPr>
              <a:t>     </a:t>
            </a:r>
          </a:p>
        </p:txBody>
      </p:sp>
      <p:cxnSp>
        <p:nvCxnSpPr>
          <p:cNvPr id="59" name="직선 화살표 연결선 58"/>
          <p:cNvCxnSpPr/>
          <p:nvPr/>
        </p:nvCxnSpPr>
        <p:spPr>
          <a:xfrm>
            <a:off x="2857488" y="6143644"/>
            <a:ext cx="857256" cy="1588"/>
          </a:xfrm>
          <a:prstGeom prst="straightConnector1">
            <a:avLst/>
          </a:prstGeom>
          <a:ln w="571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직사각형 59"/>
          <p:cNvSpPr/>
          <p:nvPr/>
        </p:nvSpPr>
        <p:spPr>
          <a:xfrm>
            <a:off x="3786182" y="5857892"/>
            <a:ext cx="17572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400" dirty="0" err="1" smtClean="0">
                <a:latin typeface="Times New Roman" pitchFamily="18" charset="0"/>
                <a:cs typeface="Times New Roman" pitchFamily="18" charset="0"/>
              </a:rPr>
              <a:t>Unp</a:t>
            </a:r>
            <a:r>
              <a:rPr lang="en-US" altLang="ko-KR" sz="2400" dirty="0" smtClean="0">
                <a:latin typeface="Times New Roman" pitchFamily="18" charset="0"/>
                <a:cs typeface="Times New Roman" pitchFamily="18" charset="0"/>
              </a:rPr>
              <a:t>-Privacy</a:t>
            </a:r>
            <a:endParaRPr lang="ko-KR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3505</TotalTime>
  <Words>772</Words>
  <Application>Microsoft Office PowerPoint</Application>
  <PresentationFormat>화면 슬라이드 쇼(4:3)</PresentationFormat>
  <Paragraphs>178</Paragraphs>
  <Slides>15</Slides>
  <Notes>0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15</vt:i4>
      </vt:variant>
    </vt:vector>
  </HeadingPairs>
  <TitlesOfParts>
    <vt:vector size="17" baseType="lpstr">
      <vt:lpstr>Office 테마</vt:lpstr>
      <vt:lpstr>수식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슬라이드 10</vt:lpstr>
      <vt:lpstr>슬라이드 11</vt:lpstr>
      <vt:lpstr>슬라이드 12</vt:lpstr>
      <vt:lpstr>슬라이드 13</vt:lpstr>
      <vt:lpstr>슬라이드 14</vt:lpstr>
      <vt:lpstr>슬라이드 15</vt:lpstr>
    </vt:vector>
  </TitlesOfParts>
  <Company>KAIST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하동훈</dc:creator>
  <cp:lastModifiedBy>Hangyu Kim</cp:lastModifiedBy>
  <cp:revision>348</cp:revision>
  <dcterms:created xsi:type="dcterms:W3CDTF">2009-06-17T06:31:41Z</dcterms:created>
  <dcterms:modified xsi:type="dcterms:W3CDTF">2010-03-11T04:42:03Z</dcterms:modified>
</cp:coreProperties>
</file>