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6" r:id="rId2"/>
    <p:sldId id="270" r:id="rId3"/>
    <p:sldId id="277" r:id="rId4"/>
    <p:sldId id="265" r:id="rId5"/>
    <p:sldId id="266" r:id="rId6"/>
    <p:sldId id="267" r:id="rId7"/>
    <p:sldId id="268" r:id="rId8"/>
    <p:sldId id="271" r:id="rId9"/>
    <p:sldId id="273" r:id="rId10"/>
    <p:sldId id="269" r:id="rId11"/>
    <p:sldId id="257" r:id="rId12"/>
    <p:sldId id="274" r:id="rId13"/>
    <p:sldId id="275" r:id="rId14"/>
    <p:sldId id="259" r:id="rId15"/>
    <p:sldId id="260" r:id="rId16"/>
    <p:sldId id="261" r:id="rId17"/>
    <p:sldId id="264" r:id="rId18"/>
    <p:sldId id="258" r:id="rId19"/>
    <p:sldId id="276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2881" autoAdjust="0"/>
  </p:normalViewPr>
  <p:slideViewPr>
    <p:cSldViewPr>
      <p:cViewPr varScale="1">
        <p:scale>
          <a:sx n="50" d="100"/>
          <a:sy n="50" d="100"/>
        </p:scale>
        <p:origin x="-10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D5B92-70B4-4393-928B-B7B4194D0937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4544C-3DAA-4CFC-995C-EC0A57DEF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544C-3DAA-4CFC-995C-EC0A57DEFF3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544C-3DAA-4CFC-995C-EC0A57DEFF3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544C-3DAA-4CFC-995C-EC0A57DEFF3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544C-3DAA-4CFC-995C-EC0A57DEFF3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544C-3DAA-4CFC-995C-EC0A57DEFF3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544C-3DAA-4CFC-995C-EC0A57DEFF3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544C-3DAA-4CFC-995C-EC0A57DEFF3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544C-3DAA-4CFC-995C-EC0A57DEFF3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544C-3DAA-4CFC-995C-EC0A57DEFF3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544C-3DAA-4CFC-995C-EC0A57DEFF3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544C-3DAA-4CFC-995C-EC0A57DEFF3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544C-3DAA-4CFC-995C-EC0A57DEFF3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544C-3DAA-4CFC-995C-EC0A57DEFF3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544C-3DAA-4CFC-995C-EC0A57DEFF3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Section</a:t>
            </a:r>
            <a:r>
              <a:rPr lang="en-US" altLang="ko-KR" baseline="0" dirty="0" smtClean="0"/>
              <a:t> II</a:t>
            </a:r>
            <a:r>
              <a:rPr lang="ko-KR" altLang="en-US" baseline="0" dirty="0" smtClean="0"/>
              <a:t>인 </a:t>
            </a:r>
            <a:r>
              <a:rPr lang="en-US" altLang="ko-KR" baseline="0" dirty="0" smtClean="0"/>
              <a:t>Conventional Cryptography</a:t>
            </a:r>
            <a:r>
              <a:rPr lang="ko-KR" altLang="en-US" baseline="0" dirty="0" smtClean="0"/>
              <a:t>에서는 </a:t>
            </a:r>
            <a:r>
              <a:rPr lang="en-US" altLang="ko-KR" baseline="0" dirty="0" smtClean="0"/>
              <a:t>Terminology</a:t>
            </a:r>
            <a:r>
              <a:rPr lang="ko-KR" altLang="en-US" baseline="0" dirty="0" smtClean="0"/>
              <a:t>와 </a:t>
            </a:r>
            <a:r>
              <a:rPr lang="en-US" altLang="ko-KR" baseline="0" dirty="0" smtClean="0"/>
              <a:t>threat environments</a:t>
            </a:r>
            <a:r>
              <a:rPr lang="ko-KR" altLang="en-US" baseline="0" dirty="0" smtClean="0"/>
              <a:t>를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소개</a:t>
            </a:r>
            <a:endParaRPr lang="en-US" altLang="ko-KR" dirty="0" smtClean="0"/>
          </a:p>
          <a:p>
            <a:r>
              <a:rPr lang="ko-KR" altLang="en-US" dirty="0" smtClean="0"/>
              <a:t>왜 </a:t>
            </a:r>
            <a:r>
              <a:rPr lang="en-US" altLang="ko-KR" dirty="0" smtClean="0"/>
              <a:t>secure</a:t>
            </a:r>
            <a:r>
              <a:rPr lang="en-US" altLang="ko-KR" baseline="0" dirty="0" smtClean="0"/>
              <a:t> channel</a:t>
            </a:r>
            <a:r>
              <a:rPr lang="ko-KR" altLang="en-US" baseline="0" dirty="0" smtClean="0"/>
              <a:t>을 </a:t>
            </a:r>
            <a:r>
              <a:rPr lang="en-US" altLang="ko-KR" baseline="0" dirty="0" smtClean="0"/>
              <a:t>plaintext P</a:t>
            </a:r>
            <a:r>
              <a:rPr lang="ko-KR" altLang="en-US" baseline="0" dirty="0" smtClean="0"/>
              <a:t>를 주고 받는데 못 쓰냐를 설명</a:t>
            </a:r>
            <a:r>
              <a:rPr lang="en-US" altLang="ko-KR" baseline="0" dirty="0" smtClean="0"/>
              <a:t/>
            </a:r>
            <a:br>
              <a:rPr lang="en-US" altLang="ko-KR" baseline="0" dirty="0" smtClean="0"/>
            </a:br>
            <a:r>
              <a:rPr lang="en-US" altLang="ko-KR" baseline="0" dirty="0" smtClean="0"/>
              <a:t>for reasons of capacity or delay.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544C-3DAA-4CFC-995C-EC0A57DEFF3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544C-3DAA-4CFC-995C-EC0A57DEFF3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544C-3DAA-4CFC-995C-EC0A57DEFF3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544C-3DAA-4CFC-995C-EC0A57DEFF3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544C-3DAA-4CFC-995C-EC0A57DEFF3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4544C-3DAA-4CFC-995C-EC0A57DEFF3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80BD02B-216F-4BE1-AFC1-A42A8C1BE6BF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2DF8A8-3497-4BF0-A7C9-2D4EF3B22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D02B-216F-4BE1-AFC1-A42A8C1BE6BF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DF8A8-3497-4BF0-A7C9-2D4EF3B22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80BD02B-216F-4BE1-AFC1-A42A8C1BE6BF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92DF8A8-3497-4BF0-A7C9-2D4EF3B22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D02B-216F-4BE1-AFC1-A42A8C1BE6BF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2DF8A8-3497-4BF0-A7C9-2D4EF3B225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D02B-216F-4BE1-AFC1-A42A8C1BE6BF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92DF8A8-3497-4BF0-A7C9-2D4EF3B225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0BD02B-216F-4BE1-AFC1-A42A8C1BE6BF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92DF8A8-3497-4BF0-A7C9-2D4EF3B225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0BD02B-216F-4BE1-AFC1-A42A8C1BE6BF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92DF8A8-3497-4BF0-A7C9-2D4EF3B225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D02B-216F-4BE1-AFC1-A42A8C1BE6BF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2DF8A8-3497-4BF0-A7C9-2D4EF3B22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D02B-216F-4BE1-AFC1-A42A8C1BE6BF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2DF8A8-3497-4BF0-A7C9-2D4EF3B22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BD02B-216F-4BE1-AFC1-A42A8C1BE6BF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2DF8A8-3497-4BF0-A7C9-2D4EF3B225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80BD02B-216F-4BE1-AFC1-A42A8C1BE6BF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92DF8A8-3497-4BF0-A7C9-2D4EF3B225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0BD02B-216F-4BE1-AFC1-A42A8C1BE6BF}" type="datetimeFigureOut">
              <a:rPr lang="en-US" smtClean="0"/>
              <a:pPr/>
              <a:t>2/23/2010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2DF8A8-3497-4BF0-A7C9-2D4EF3B22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Directions In Cryptography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Made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Dwijaksara</a:t>
            </a:r>
            <a:r>
              <a:rPr lang="en-US" dirty="0" smtClean="0"/>
              <a:t>, Yi Jae Park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One-Way Authentication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Authentication is at the heart of any system involving contracts and billing</a:t>
            </a:r>
          </a:p>
          <a:p>
            <a:r>
              <a:rPr lang="en-US" altLang="ko-KR" dirty="0" smtClean="0"/>
              <a:t>It must be easy for anyone to recognize the signature as authentic, but impossible for anyone other than the legitimate signer to produce it</a:t>
            </a:r>
          </a:p>
          <a:p>
            <a:r>
              <a:rPr lang="en-US" altLang="ko-KR" dirty="0" smtClean="0"/>
              <a:t>Login problem in a multiuser computer system</a:t>
            </a:r>
          </a:p>
          <a:p>
            <a:r>
              <a:rPr lang="en-US" altLang="ko-KR" dirty="0" smtClean="0"/>
              <a:t>One-way function</a:t>
            </a:r>
          </a:p>
          <a:p>
            <a:r>
              <a:rPr lang="en-US" altLang="ko-KR" dirty="0" smtClean="0"/>
              <a:t>Public key cryptosystem can be used to produce a true one-way authentication system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Interrelation (1/4)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cryptosystem</a:t>
            </a:r>
            <a:r>
              <a:rPr lang="en-US" dirty="0" smtClean="0"/>
              <a:t> which is secure against known plaintext attack (KPA) can be used to produce a </a:t>
            </a:r>
            <a:r>
              <a:rPr lang="en-US" dirty="0" smtClean="0">
                <a:solidFill>
                  <a:srgbClr val="FF0000"/>
                </a:solidFill>
              </a:rPr>
              <a:t>one-way function 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685800" y="3429000"/>
            <a:ext cx="2587227" cy="1752600"/>
            <a:chOff x="2590800" y="3200400"/>
            <a:chExt cx="2587227" cy="1752600"/>
          </a:xfrm>
        </p:grpSpPr>
        <p:sp>
          <p:nvSpPr>
            <p:cNvPr id="4" name="Rectangle 3"/>
            <p:cNvSpPr/>
            <p:nvPr/>
          </p:nvSpPr>
          <p:spPr>
            <a:xfrm>
              <a:off x="3276600" y="3733800"/>
              <a:ext cx="17526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/>
            <p:cNvCxnSpPr>
              <a:endCxn id="4" idx="0"/>
            </p:cNvCxnSpPr>
            <p:nvPr/>
          </p:nvCxnSpPr>
          <p:spPr>
            <a:xfrm rot="16200000" flipH="1">
              <a:off x="3905250" y="3486150"/>
              <a:ext cx="457200" cy="381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endCxn id="4" idx="1"/>
            </p:cNvCxnSpPr>
            <p:nvPr/>
          </p:nvCxnSpPr>
          <p:spPr>
            <a:xfrm>
              <a:off x="2743200" y="4114800"/>
              <a:ext cx="5334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4" idx="2"/>
            </p:cNvCxnSpPr>
            <p:nvPr/>
          </p:nvCxnSpPr>
          <p:spPr>
            <a:xfrm rot="16200000" flipH="1">
              <a:off x="3943350" y="4705350"/>
              <a:ext cx="457200" cy="381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114800" y="3200400"/>
              <a:ext cx="385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</a:t>
              </a:r>
              <a:r>
                <a:rPr lang="en-US" baseline="-25000" dirty="0" smtClean="0"/>
                <a:t>0</a:t>
              </a:r>
              <a:endParaRPr lang="en-US" baseline="-25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90800" y="36576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endParaRPr lang="en-US" baseline="-25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67200" y="4572000"/>
              <a:ext cx="9108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  <a:r>
                <a:rPr lang="en-US" dirty="0" smtClean="0"/>
                <a:t> = f(x)</a:t>
              </a:r>
              <a:endParaRPr lang="en-US" baseline="-25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76600" y="3886200"/>
              <a:ext cx="5306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Key</a:t>
              </a:r>
              <a:endParaRPr lang="en-US" baseline="-25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73693" y="3657600"/>
              <a:ext cx="9793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Plaintext</a:t>
              </a:r>
              <a:endParaRPr lang="en-US" baseline="-25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886200" y="4114800"/>
              <a:ext cx="12085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Cipher text</a:t>
              </a:r>
              <a:endParaRPr lang="en-US" baseline="-25000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505200" y="3309878"/>
            <a:ext cx="533652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ake: </a:t>
            </a:r>
          </a:p>
          <a:p>
            <a:r>
              <a:rPr lang="en-US" dirty="0" smtClean="0"/>
              <a:t>1. </a:t>
            </a:r>
            <a:r>
              <a:rPr lang="en-US" i="1" dirty="0" smtClean="0"/>
              <a:t>{S</a:t>
            </a:r>
            <a:r>
              <a:rPr lang="en-US" i="1" baseline="-25000" dirty="0" smtClean="0"/>
              <a:t>K</a:t>
            </a:r>
            <a:r>
              <a:rPr lang="en-US" i="1" dirty="0" smtClean="0"/>
              <a:t>:{P} </a:t>
            </a:r>
            <a:r>
              <a:rPr lang="en-US" i="1" dirty="0" smtClean="0">
                <a:sym typeface="Wingdings" pitchFamily="2" charset="2"/>
              </a:rPr>
              <a:t> {C}</a:t>
            </a:r>
            <a:r>
              <a:rPr lang="en-US" i="1" dirty="0" smtClean="0"/>
              <a:t>}</a:t>
            </a:r>
            <a:r>
              <a:rPr lang="en-US" i="1" baseline="-25000" dirty="0" smtClean="0"/>
              <a:t>KE{K} </a:t>
            </a:r>
            <a:r>
              <a:rPr lang="en-US" i="1" dirty="0"/>
              <a:t>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secure against KPA</a:t>
            </a:r>
          </a:p>
          <a:p>
            <a:r>
              <a:rPr lang="en-US" dirty="0" smtClean="0"/>
              <a:t>2. Fix </a:t>
            </a:r>
            <a:r>
              <a:rPr lang="en-US" i="1" dirty="0" smtClean="0"/>
              <a:t>P = P</a:t>
            </a:r>
            <a:r>
              <a:rPr lang="en-US" i="1" baseline="-25000" dirty="0" smtClean="0"/>
              <a:t>0</a:t>
            </a:r>
          </a:p>
          <a:p>
            <a:endParaRPr lang="en-US" dirty="0" smtClean="0"/>
          </a:p>
          <a:p>
            <a:r>
              <a:rPr lang="en-US" b="1" dirty="0" smtClean="0"/>
              <a:t>Consider:</a:t>
            </a:r>
            <a:endParaRPr lang="en-US" b="1" dirty="0"/>
          </a:p>
          <a:p>
            <a:r>
              <a:rPr lang="en-US" i="1" dirty="0"/>
              <a:t>f</a:t>
            </a:r>
            <a:r>
              <a:rPr lang="en-US" i="1" dirty="0" smtClean="0"/>
              <a:t>:{K} </a:t>
            </a:r>
            <a:r>
              <a:rPr lang="en-US" i="1" dirty="0" smtClean="0">
                <a:sym typeface="Wingdings" pitchFamily="2" charset="2"/>
              </a:rPr>
              <a:t> {C} </a:t>
            </a:r>
            <a:r>
              <a:rPr lang="en-US" dirty="0" smtClean="0">
                <a:sym typeface="Wingdings" pitchFamily="2" charset="2"/>
              </a:rPr>
              <a:t>defined </a:t>
            </a:r>
            <a:r>
              <a:rPr lang="en-US" i="1" dirty="0" smtClean="0">
                <a:sym typeface="Wingdings" pitchFamily="2" charset="2"/>
              </a:rPr>
              <a:t>by f(X) = S</a:t>
            </a:r>
            <a:r>
              <a:rPr lang="en-US" i="1" baseline="-25000" dirty="0" smtClean="0">
                <a:sym typeface="Wingdings" pitchFamily="2" charset="2"/>
              </a:rPr>
              <a:t>X</a:t>
            </a:r>
            <a:r>
              <a:rPr lang="en-US" i="1" dirty="0" smtClean="0">
                <a:sym typeface="Wingdings" pitchFamily="2" charset="2"/>
              </a:rPr>
              <a:t>(P</a:t>
            </a:r>
            <a:r>
              <a:rPr lang="en-US" i="1" baseline="-25000" dirty="0" smtClean="0">
                <a:sym typeface="Wingdings" pitchFamily="2" charset="2"/>
              </a:rPr>
              <a:t>0</a:t>
            </a:r>
            <a:r>
              <a:rPr lang="en-US" i="1" dirty="0" smtClean="0">
                <a:sym typeface="Wingdings" pitchFamily="2" charset="2"/>
              </a:rPr>
              <a:t>)</a:t>
            </a:r>
          </a:p>
          <a:p>
            <a:endParaRPr lang="en-US" i="1" dirty="0" smtClean="0">
              <a:sym typeface="Wingdings" pitchFamily="2" charset="2"/>
            </a:endParaRPr>
          </a:p>
          <a:p>
            <a:r>
              <a:rPr lang="en-US" b="1" dirty="0" smtClean="0">
                <a:sym typeface="Wingdings" pitchFamily="2" charset="2"/>
              </a:rPr>
              <a:t>Conclusion:</a:t>
            </a:r>
            <a:endParaRPr lang="en-US" b="1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This function is one-way because solving for </a:t>
            </a:r>
            <a:r>
              <a:rPr lang="en-US" i="1" dirty="0" smtClean="0">
                <a:sym typeface="Wingdings" pitchFamily="2" charset="2"/>
              </a:rPr>
              <a:t>X</a:t>
            </a:r>
            <a:r>
              <a:rPr lang="en-US" dirty="0" smtClean="0">
                <a:sym typeface="Wingdings" pitchFamily="2" charset="2"/>
              </a:rPr>
              <a:t> given </a:t>
            </a:r>
            <a:r>
              <a:rPr lang="en-US" i="1" dirty="0" smtClean="0">
                <a:sym typeface="Wingdings" pitchFamily="2" charset="2"/>
              </a:rPr>
              <a:t>f(X)</a:t>
            </a:r>
          </a:p>
          <a:p>
            <a:r>
              <a:rPr lang="en-US" dirty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s equivalent to cryptanalytic problem of finding the key</a:t>
            </a:r>
          </a:p>
          <a:p>
            <a:r>
              <a:rPr lang="en-US" dirty="0">
                <a:sym typeface="Wingdings" pitchFamily="2" charset="2"/>
              </a:rPr>
              <a:t>f</a:t>
            </a:r>
            <a:r>
              <a:rPr lang="en-US" dirty="0" smtClean="0">
                <a:sym typeface="Wingdings" pitchFamily="2" charset="2"/>
              </a:rPr>
              <a:t>rom single known plaintext cryptogram pair.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Interrelation (2/4)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One-way functions are </a:t>
            </a:r>
            <a:r>
              <a:rPr lang="en-US" dirty="0" smtClean="0">
                <a:solidFill>
                  <a:srgbClr val="FF0000"/>
                </a:solidFill>
              </a:rPr>
              <a:t>basic</a:t>
            </a:r>
            <a:r>
              <a:rPr lang="en-US" dirty="0" smtClean="0"/>
              <a:t> to both </a:t>
            </a:r>
            <a:r>
              <a:rPr lang="en-US" dirty="0" smtClean="0">
                <a:solidFill>
                  <a:srgbClr val="FF0000"/>
                </a:solidFill>
              </a:rPr>
              <a:t>block ciphers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key generators</a:t>
            </a:r>
          </a:p>
          <a:p>
            <a:r>
              <a:rPr lang="en-US" dirty="0" smtClean="0"/>
              <a:t>A key generator is a </a:t>
            </a:r>
            <a:r>
              <a:rPr lang="en-US" dirty="0" smtClean="0">
                <a:solidFill>
                  <a:srgbClr val="FF0000"/>
                </a:solidFill>
              </a:rPr>
              <a:t>pseudorandom bit generator </a:t>
            </a:r>
            <a:r>
              <a:rPr lang="en-US" dirty="0" smtClean="0"/>
              <a:t>whose output, key stream, is added modulo 2 to message represented in binary form, in </a:t>
            </a:r>
            <a:r>
              <a:rPr lang="en-US" dirty="0" smtClean="0">
                <a:solidFill>
                  <a:srgbClr val="FF0000"/>
                </a:solidFill>
              </a:rPr>
              <a:t>imitation of a one-time pad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0" y="4495800"/>
            <a:ext cx="25923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key is used as “seed” </a:t>
            </a:r>
          </a:p>
          <a:p>
            <a:r>
              <a:rPr lang="en-US" dirty="0" smtClean="0"/>
              <a:t>which determines the </a:t>
            </a:r>
          </a:p>
          <a:p>
            <a:r>
              <a:rPr lang="en-US" dirty="0" smtClean="0"/>
              <a:t>pseudorandom key stream</a:t>
            </a:r>
          </a:p>
          <a:p>
            <a:r>
              <a:rPr lang="en-US" dirty="0" smtClean="0"/>
              <a:t>sequence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506114" y="4572000"/>
            <a:ext cx="5056486" cy="2209800"/>
            <a:chOff x="0" y="4572000"/>
            <a:chExt cx="5056486" cy="2209800"/>
          </a:xfrm>
        </p:grpSpPr>
        <p:sp>
          <p:nvSpPr>
            <p:cNvPr id="28" name="Right Arrow 27"/>
            <p:cNvSpPr/>
            <p:nvPr/>
          </p:nvSpPr>
          <p:spPr>
            <a:xfrm>
              <a:off x="1447800" y="4724400"/>
              <a:ext cx="3352800" cy="533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10001010101001</a:t>
              </a:r>
              <a:endParaRPr lang="en-US" dirty="0"/>
            </a:p>
          </p:txBody>
        </p:sp>
        <p:sp>
          <p:nvSpPr>
            <p:cNvPr id="6" name="Right Arrow 5"/>
            <p:cNvSpPr/>
            <p:nvPr/>
          </p:nvSpPr>
          <p:spPr>
            <a:xfrm>
              <a:off x="1447800" y="5638800"/>
              <a:ext cx="3352800" cy="533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01011110001110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609600" y="5562600"/>
              <a:ext cx="1447800" cy="685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Message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00400" y="5331023"/>
              <a:ext cx="18560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added modulo 2 (XOR)</a:t>
              </a:r>
              <a:endParaRPr lang="en-US" sz="1400" dirty="0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0" y="4572000"/>
              <a:ext cx="1981200" cy="685800"/>
              <a:chOff x="228600" y="4343400"/>
              <a:chExt cx="1981200" cy="6858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838200" y="4419600"/>
                <a:ext cx="13716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Key Generator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" name="Straight Arrow Connector 14"/>
              <p:cNvCxnSpPr>
                <a:endCxn id="4" idx="1"/>
              </p:cNvCxnSpPr>
              <p:nvPr/>
            </p:nvCxnSpPr>
            <p:spPr>
              <a:xfrm>
                <a:off x="304800" y="4724400"/>
                <a:ext cx="53340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228600" y="4343400"/>
                <a:ext cx="5026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key</a:t>
                </a:r>
                <a:endParaRPr lang="en-US" dirty="0"/>
              </a:p>
            </p:txBody>
          </p:sp>
        </p:grpSp>
        <p:sp>
          <p:nvSpPr>
            <p:cNvPr id="29" name="Flowchart: Or 28"/>
            <p:cNvSpPr/>
            <p:nvPr/>
          </p:nvSpPr>
          <p:spPr>
            <a:xfrm>
              <a:off x="2743200" y="5257800"/>
              <a:ext cx="381000" cy="381000"/>
            </a:xfrm>
            <a:prstGeom prst="flowChar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057400" y="6477000"/>
              <a:ext cx="19812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11010100100111</a:t>
              </a:r>
              <a:endParaRPr lang="en-US" dirty="0"/>
            </a:p>
          </p:txBody>
        </p:sp>
        <p:sp>
          <p:nvSpPr>
            <p:cNvPr id="32" name="Down Arrow 31"/>
            <p:cNvSpPr/>
            <p:nvPr/>
          </p:nvSpPr>
          <p:spPr>
            <a:xfrm>
              <a:off x="2895600" y="6096000"/>
              <a:ext cx="152400" cy="304800"/>
            </a:xfrm>
            <a:prstGeom prst="down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Interrelation (3/4)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the </a:t>
            </a:r>
            <a:r>
              <a:rPr lang="en-US" dirty="0" smtClean="0">
                <a:solidFill>
                  <a:srgbClr val="FF0000"/>
                </a:solidFill>
              </a:rPr>
              <a:t>system to be secure</a:t>
            </a:r>
            <a:r>
              <a:rPr lang="en-US" dirty="0" smtClean="0"/>
              <a:t>, computation of the key from the key stream must be </a:t>
            </a:r>
            <a:r>
              <a:rPr lang="en-US" dirty="0" smtClean="0">
                <a:solidFill>
                  <a:srgbClr val="FF0000"/>
                </a:solidFill>
              </a:rPr>
              <a:t>computationally infeasible</a:t>
            </a:r>
          </a:p>
          <a:p>
            <a:r>
              <a:rPr lang="en-US" dirty="0" smtClean="0"/>
              <a:t>While, they </a:t>
            </a:r>
            <a:r>
              <a:rPr lang="en-US" dirty="0" smtClean="0">
                <a:solidFill>
                  <a:srgbClr val="FF0000"/>
                </a:solidFill>
              </a:rPr>
              <a:t>system to be usable</a:t>
            </a:r>
            <a:r>
              <a:rPr lang="en-US" dirty="0" smtClean="0"/>
              <a:t>, calculation of the key stream from the key must be </a:t>
            </a:r>
            <a:r>
              <a:rPr lang="en-US" dirty="0" smtClean="0">
                <a:solidFill>
                  <a:srgbClr val="FF0000"/>
                </a:solidFill>
              </a:rPr>
              <a:t>computationally simple</a:t>
            </a:r>
          </a:p>
          <a:p>
            <a:r>
              <a:rPr lang="en-US" dirty="0" smtClean="0"/>
              <a:t>A good key generator is one-way function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Interrelation (4/4)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public key cryptosystem </a:t>
            </a:r>
            <a:r>
              <a:rPr lang="en-US" dirty="0" smtClean="0"/>
              <a:t>can be used to generate a </a:t>
            </a:r>
            <a:r>
              <a:rPr lang="en-US" dirty="0" smtClean="0">
                <a:solidFill>
                  <a:srgbClr val="FF0000"/>
                </a:solidFill>
              </a:rPr>
              <a:t>one-way authentication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 descr="File:Public key signing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590800"/>
            <a:ext cx="4572000" cy="3962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76800" y="2743200"/>
            <a:ext cx="369325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Authentication </a:t>
            </a:r>
            <a:r>
              <a:rPr lang="en-US" b="1" dirty="0" smtClean="0">
                <a:sym typeface="Wingdings" pitchFamily="2" charset="2"/>
              </a:rPr>
              <a:t> </a:t>
            </a:r>
            <a:r>
              <a:rPr lang="en-US" b="1" dirty="0" smtClean="0"/>
              <a:t>Digital Signature</a:t>
            </a:r>
          </a:p>
          <a:p>
            <a:endParaRPr lang="en-US" b="1" dirty="0"/>
          </a:p>
          <a:p>
            <a:r>
              <a:rPr lang="en-US" dirty="0" smtClean="0"/>
              <a:t>Alice wants to send </a:t>
            </a:r>
            <a:r>
              <a:rPr lang="en-US" i="1" dirty="0" smtClean="0"/>
              <a:t>M</a:t>
            </a:r>
            <a:r>
              <a:rPr lang="en-US" dirty="0" smtClean="0"/>
              <a:t> to Bob</a:t>
            </a:r>
          </a:p>
          <a:p>
            <a:r>
              <a:rPr lang="en-US" dirty="0" smtClean="0"/>
              <a:t>computes C =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alice’s</a:t>
            </a:r>
            <a:r>
              <a:rPr lang="en-US" baseline="-25000" dirty="0" smtClean="0"/>
              <a:t> </a:t>
            </a:r>
            <a:r>
              <a:rPr lang="en-US" baseline="-25000" dirty="0" err="1" smtClean="0"/>
              <a:t>PriK</a:t>
            </a:r>
            <a:r>
              <a:rPr lang="en-US" dirty="0" smtClean="0"/>
              <a:t> (</a:t>
            </a:r>
            <a:r>
              <a:rPr lang="en-US" i="1" dirty="0" smtClean="0"/>
              <a:t>M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to Bob</a:t>
            </a:r>
          </a:p>
          <a:p>
            <a:endParaRPr lang="en-US" dirty="0"/>
          </a:p>
          <a:p>
            <a:r>
              <a:rPr lang="en-US" dirty="0" smtClean="0"/>
              <a:t>Bob received message </a:t>
            </a:r>
            <a:r>
              <a:rPr lang="en-US" i="1" dirty="0"/>
              <a:t>C</a:t>
            </a:r>
            <a:r>
              <a:rPr lang="en-US" dirty="0" smtClean="0"/>
              <a:t> and </a:t>
            </a:r>
          </a:p>
          <a:p>
            <a:r>
              <a:rPr lang="en-US" dirty="0" smtClean="0"/>
              <a:t>Computes </a:t>
            </a:r>
            <a:r>
              <a:rPr lang="en-US" dirty="0" err="1"/>
              <a:t>E</a:t>
            </a:r>
            <a:r>
              <a:rPr lang="en-US" baseline="-25000" dirty="0" err="1" smtClean="0"/>
              <a:t>alice’s</a:t>
            </a:r>
            <a:r>
              <a:rPr lang="en-US" baseline="-25000" dirty="0" smtClean="0"/>
              <a:t> </a:t>
            </a:r>
            <a:r>
              <a:rPr lang="en-US" baseline="-25000" dirty="0" err="1" smtClean="0"/>
              <a:t>PubK</a:t>
            </a:r>
            <a:r>
              <a:rPr lang="en-US" dirty="0" smtClean="0"/>
              <a:t> (</a:t>
            </a:r>
            <a:r>
              <a:rPr lang="en-US" i="1" dirty="0" smtClean="0"/>
              <a:t>C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recover </a:t>
            </a:r>
            <a:r>
              <a:rPr lang="en-US" i="1" dirty="0" smtClean="0">
                <a:sym typeface="Wingdings" pitchFamily="2" charset="2"/>
              </a:rPr>
              <a:t>M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Then, Bob can used the value of C as </a:t>
            </a:r>
          </a:p>
          <a:p>
            <a:r>
              <a:rPr lang="en-US" dirty="0"/>
              <a:t>a</a:t>
            </a:r>
            <a:r>
              <a:rPr lang="en-US" dirty="0" smtClean="0"/>
              <a:t> proof that the message come from  </a:t>
            </a:r>
          </a:p>
          <a:p>
            <a:r>
              <a:rPr lang="en-US" dirty="0" smtClean="0"/>
              <a:t>Alice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 Door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previous case shows that without information about </a:t>
            </a:r>
            <a:r>
              <a:rPr lang="en-US" dirty="0" smtClean="0">
                <a:solidFill>
                  <a:srgbClr val="FF0000"/>
                </a:solidFill>
              </a:rPr>
              <a:t>deciphering key</a:t>
            </a:r>
            <a:r>
              <a:rPr lang="en-US" dirty="0" smtClean="0"/>
              <a:t>, by knowing only the </a:t>
            </a:r>
            <a:r>
              <a:rPr lang="en-US" dirty="0" smtClean="0">
                <a:solidFill>
                  <a:srgbClr val="FF0000"/>
                </a:solidFill>
              </a:rPr>
              <a:t>enciphering key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FF0000"/>
                </a:solidFill>
              </a:rPr>
              <a:t>message 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it is computationally infeasible to find </a:t>
            </a:r>
            <a:r>
              <a:rPr lang="en-US" dirty="0" smtClean="0">
                <a:solidFill>
                  <a:srgbClr val="FF0000"/>
                </a:solidFill>
              </a:rPr>
              <a:t>message </a:t>
            </a:r>
            <a:r>
              <a:rPr lang="en-US" i="1" dirty="0" smtClean="0">
                <a:solidFill>
                  <a:srgbClr val="FF0000"/>
                </a:solidFill>
              </a:rPr>
              <a:t>M</a:t>
            </a:r>
          </a:p>
          <a:p>
            <a:r>
              <a:rPr lang="en-US" dirty="0" smtClean="0"/>
              <a:t>As such a public key system is really a set of </a:t>
            </a:r>
            <a:r>
              <a:rPr lang="en-US" dirty="0" smtClean="0">
                <a:solidFill>
                  <a:srgbClr val="FF0000"/>
                </a:solidFill>
              </a:rPr>
              <a:t>trap-door one-way functions</a:t>
            </a:r>
          </a:p>
          <a:p>
            <a:r>
              <a:rPr lang="en-US" dirty="0" smtClean="0"/>
              <a:t>For such function, only through </a:t>
            </a:r>
            <a:r>
              <a:rPr lang="en-US" dirty="0" smtClean="0">
                <a:solidFill>
                  <a:srgbClr val="FF0000"/>
                </a:solidFill>
              </a:rPr>
              <a:t>knowledge</a:t>
            </a:r>
            <a:r>
              <a:rPr lang="en-US" dirty="0" smtClean="0"/>
              <a:t> of certain </a:t>
            </a:r>
            <a:r>
              <a:rPr lang="en-US" dirty="0" smtClean="0">
                <a:solidFill>
                  <a:srgbClr val="FF0000"/>
                </a:solidFill>
              </a:rPr>
              <a:t>trap-door</a:t>
            </a:r>
            <a:r>
              <a:rPr lang="en-US" dirty="0" smtClean="0"/>
              <a:t> information can one easily find the easily </a:t>
            </a:r>
            <a:r>
              <a:rPr lang="en-US" dirty="0" smtClean="0">
                <a:solidFill>
                  <a:srgbClr val="FF0000"/>
                </a:solidFill>
              </a:rPr>
              <a:t>computed inverse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 Door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trap-door</a:t>
            </a:r>
            <a:r>
              <a:rPr lang="en-US" dirty="0" smtClean="0"/>
              <a:t> cryptosystem can be used to produce a </a:t>
            </a:r>
            <a:r>
              <a:rPr lang="en-US" dirty="0" smtClean="0">
                <a:solidFill>
                  <a:srgbClr val="FF0000"/>
                </a:solidFill>
              </a:rPr>
              <a:t>public key distribution system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914400" y="2831068"/>
            <a:ext cx="7239000" cy="3100864"/>
            <a:chOff x="609600" y="2831068"/>
            <a:chExt cx="7239000" cy="3100864"/>
          </a:xfrm>
        </p:grpSpPr>
        <p:grpSp>
          <p:nvGrpSpPr>
            <p:cNvPr id="30" name="Group 29"/>
            <p:cNvGrpSpPr/>
            <p:nvPr/>
          </p:nvGrpSpPr>
          <p:grpSpPr>
            <a:xfrm>
              <a:off x="1143000" y="3619500"/>
              <a:ext cx="4953000" cy="1257300"/>
              <a:chOff x="1143000" y="3619500"/>
              <a:chExt cx="4953000" cy="125730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rot="5400000">
                <a:off x="533400" y="4267200"/>
                <a:ext cx="1219200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1143000" y="4876800"/>
                <a:ext cx="3048000" cy="0"/>
              </a:xfrm>
              <a:prstGeom prst="line">
                <a:avLst/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Elbow Connector 28"/>
              <p:cNvCxnSpPr>
                <a:endCxn id="21" idx="1"/>
              </p:cNvCxnSpPr>
              <p:nvPr/>
            </p:nvCxnSpPr>
            <p:spPr>
              <a:xfrm flipV="1">
                <a:off x="4191000" y="3619500"/>
                <a:ext cx="1905000" cy="1257300"/>
              </a:xfrm>
              <a:prstGeom prst="bentConnector3">
                <a:avLst>
                  <a:gd name="adj1" fmla="val 50000"/>
                </a:avLst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Rectangle 3"/>
            <p:cNvSpPr/>
            <p:nvPr/>
          </p:nvSpPr>
          <p:spPr>
            <a:xfrm>
              <a:off x="1752600" y="3276600"/>
              <a:ext cx="17526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B’s trap door 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cryptosystem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Arrow Connector 5"/>
            <p:cNvCxnSpPr>
              <a:endCxn id="4" idx="0"/>
            </p:cNvCxnSpPr>
            <p:nvPr/>
          </p:nvCxnSpPr>
          <p:spPr>
            <a:xfrm rot="16200000" flipH="1">
              <a:off x="2419350" y="3067050"/>
              <a:ext cx="381000" cy="381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endCxn id="4" idx="1"/>
            </p:cNvCxnSpPr>
            <p:nvPr/>
          </p:nvCxnSpPr>
          <p:spPr>
            <a:xfrm>
              <a:off x="990600" y="3657600"/>
              <a:ext cx="762000" cy="381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9600" y="3212068"/>
              <a:ext cx="9905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plaintext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50162" y="2831068"/>
              <a:ext cx="5026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key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4" idx="2"/>
              <a:endCxn id="17" idx="0"/>
            </p:cNvCxnSpPr>
            <p:nvPr/>
          </p:nvCxnSpPr>
          <p:spPr>
            <a:xfrm rot="5400000">
              <a:off x="2400300" y="4343400"/>
              <a:ext cx="457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1676400" y="4572000"/>
              <a:ext cx="19050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Computed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cryptogram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096000" y="3200400"/>
              <a:ext cx="1752600" cy="838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B’s trap door 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cryptosystem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4343400" y="4114800"/>
              <a:ext cx="1600200" cy="4572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254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</a:t>
              </a:r>
              <a:r>
                <a:rPr lang="en-US" dirty="0" smtClean="0">
                  <a:solidFill>
                    <a:schemeClr val="tx1"/>
                  </a:solidFill>
                </a:rPr>
                <a:t>rap door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Arrow Connector 31"/>
            <p:cNvCxnSpPr>
              <a:stCxn id="21" idx="2"/>
            </p:cNvCxnSpPr>
            <p:nvPr/>
          </p:nvCxnSpPr>
          <p:spPr>
            <a:xfrm rot="16200000" flipH="1">
              <a:off x="6724650" y="4286250"/>
              <a:ext cx="533400" cy="381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7162800" y="4267200"/>
              <a:ext cx="5026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key</a:t>
              </a:r>
              <a:endParaRPr lang="en-US" dirty="0"/>
            </a:p>
          </p:txBody>
        </p:sp>
        <p:cxnSp>
          <p:nvCxnSpPr>
            <p:cNvPr id="40" name="Shape 39"/>
            <p:cNvCxnSpPr>
              <a:stCxn id="4" idx="3"/>
              <a:endCxn id="31" idx="1"/>
            </p:cNvCxnSpPr>
            <p:nvPr/>
          </p:nvCxnSpPr>
          <p:spPr>
            <a:xfrm>
              <a:off x="3505200" y="3695700"/>
              <a:ext cx="1072544" cy="486055"/>
            </a:xfrm>
            <a:prstGeom prst="bentConnector2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286000" y="5562600"/>
              <a:ext cx="8306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User A</a:t>
              </a:r>
              <a:endParaRPr lang="en-US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629400" y="5486400"/>
              <a:ext cx="7938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User B</a:t>
              </a:r>
              <a:endParaRPr lang="en-US" b="1" dirty="0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Complexity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Neither public key cryptosystem nor one-way authentication system can be unconditionally secure because the public information always determines the secret information </a:t>
            </a:r>
            <a:r>
              <a:rPr lang="en-US" dirty="0" smtClean="0">
                <a:solidFill>
                  <a:srgbClr val="FF0000"/>
                </a:solidFill>
              </a:rPr>
              <a:t>uniquely</a:t>
            </a:r>
            <a:r>
              <a:rPr lang="en-US" dirty="0" smtClean="0"/>
              <a:t> among the member of </a:t>
            </a:r>
            <a:r>
              <a:rPr lang="en-US" dirty="0" smtClean="0">
                <a:solidFill>
                  <a:srgbClr val="FF0000"/>
                </a:solidFill>
              </a:rPr>
              <a:t>finite set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85800" y="3962400"/>
            <a:ext cx="3962400" cy="2362200"/>
            <a:chOff x="685800" y="3962400"/>
            <a:chExt cx="3962400" cy="2362200"/>
          </a:xfrm>
        </p:grpSpPr>
        <p:grpSp>
          <p:nvGrpSpPr>
            <p:cNvPr id="17" name="Group 16"/>
            <p:cNvGrpSpPr/>
            <p:nvPr/>
          </p:nvGrpSpPr>
          <p:grpSpPr>
            <a:xfrm>
              <a:off x="685800" y="3962400"/>
              <a:ext cx="1371600" cy="2362200"/>
              <a:chOff x="685800" y="3962400"/>
              <a:chExt cx="1371600" cy="236220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685800" y="3962400"/>
                <a:ext cx="1371600" cy="2362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1219200" y="43434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1371600" y="46482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990600" y="49530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143000" y="54102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371600" y="57912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3276600" y="3962400"/>
              <a:ext cx="1371600" cy="2362200"/>
              <a:chOff x="3429000" y="3962400"/>
              <a:chExt cx="1371600" cy="23622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3429000" y="3962400"/>
                <a:ext cx="1371600" cy="23622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886200" y="42672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4191000" y="45720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962400" y="49530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3886200" y="54102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038600" y="5867400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Connector 18"/>
            <p:cNvCxnSpPr>
              <a:stCxn id="6" idx="5"/>
              <a:endCxn id="11" idx="2"/>
            </p:cNvCxnSpPr>
            <p:nvPr/>
          </p:nvCxnSpPr>
          <p:spPr>
            <a:xfrm rot="5400000" flipH="1" flipV="1">
              <a:off x="2476500" y="3216182"/>
              <a:ext cx="130082" cy="238451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7" idx="5"/>
              <a:endCxn id="14" idx="2"/>
            </p:cNvCxnSpPr>
            <p:nvPr/>
          </p:nvCxnSpPr>
          <p:spPr>
            <a:xfrm rot="16200000" flipH="1">
              <a:off x="2263682" y="4016282"/>
              <a:ext cx="708118" cy="223211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8" idx="5"/>
              <a:endCxn id="12" idx="4"/>
            </p:cNvCxnSpPr>
            <p:nvPr/>
          </p:nvCxnSpPr>
          <p:spPr>
            <a:xfrm rot="5400000" flipH="1" flipV="1">
              <a:off x="2438400" y="3406682"/>
              <a:ext cx="358682" cy="299411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0" idx="6"/>
              <a:endCxn id="13" idx="3"/>
            </p:cNvCxnSpPr>
            <p:nvPr/>
          </p:nvCxnSpPr>
          <p:spPr>
            <a:xfrm flipV="1">
              <a:off x="1524000" y="5083082"/>
              <a:ext cx="2308318" cy="78431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9" idx="6"/>
              <a:endCxn id="15" idx="2"/>
            </p:cNvCxnSpPr>
            <p:nvPr/>
          </p:nvCxnSpPr>
          <p:spPr>
            <a:xfrm>
              <a:off x="1295400" y="5486400"/>
              <a:ext cx="2590800" cy="4572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4876800" y="3962400"/>
            <a:ext cx="39615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cryptosystem is analogous with </a:t>
            </a:r>
          </a:p>
          <a:p>
            <a:r>
              <a:rPr lang="en-US" dirty="0" smtClean="0"/>
              <a:t>set mapping from infinite set to finite set </a:t>
            </a:r>
          </a:p>
          <a:p>
            <a:r>
              <a:rPr lang="en-US" dirty="0" smtClean="0"/>
              <a:t>(because the use of modulus)</a:t>
            </a:r>
          </a:p>
          <a:p>
            <a:endParaRPr lang="en-US" dirty="0" smtClean="0"/>
          </a:p>
          <a:p>
            <a:r>
              <a:rPr lang="en-US" dirty="0" smtClean="0"/>
              <a:t>With unlimited computation, the problem </a:t>
            </a:r>
          </a:p>
          <a:p>
            <a:r>
              <a:rPr lang="en-US" dirty="0" smtClean="0"/>
              <a:t>could therefore be solved by </a:t>
            </a:r>
          </a:p>
          <a:p>
            <a:r>
              <a:rPr lang="en-US" dirty="0" smtClean="0"/>
              <a:t>Straightforward search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33400" y="6324600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ublic information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136477" y="6324600"/>
            <a:ext cx="1816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secret information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Complexity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cryptanalytic difficulty </a:t>
            </a:r>
            <a:r>
              <a:rPr lang="en-US" dirty="0" smtClean="0"/>
              <a:t>of a system whose encryption and decryption operations can be done in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(polynomial)</a:t>
            </a:r>
            <a:r>
              <a:rPr lang="en-US" dirty="0" smtClean="0"/>
              <a:t> time can not be greater than </a:t>
            </a:r>
            <a:r>
              <a:rPr lang="en-US" dirty="0" smtClean="0">
                <a:solidFill>
                  <a:srgbClr val="FF0000"/>
                </a:solidFill>
              </a:rPr>
              <a:t>NP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(non-deterministic polynomial)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38200" y="3733800"/>
            <a:ext cx="3505200" cy="2514600"/>
            <a:chOff x="990600" y="3733800"/>
            <a:chExt cx="3505200" cy="2514600"/>
          </a:xfrm>
        </p:grpSpPr>
        <p:sp>
          <p:nvSpPr>
            <p:cNvPr id="4" name="Rectangle 3"/>
            <p:cNvSpPr/>
            <p:nvPr/>
          </p:nvSpPr>
          <p:spPr>
            <a:xfrm>
              <a:off x="990600" y="3733800"/>
              <a:ext cx="3505200" cy="2514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143000" y="3962400"/>
              <a:ext cx="3124200" cy="20574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   </a:t>
              </a:r>
              <a:r>
                <a:rPr lang="en-US" b="1" dirty="0" smtClean="0"/>
                <a:t>NP</a:t>
              </a:r>
              <a:endParaRPr lang="en-US" b="1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1371600" y="4343400"/>
              <a:ext cx="1447800" cy="13716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P</a:t>
              </a:r>
              <a:endParaRPr lang="en-US" b="1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495800" y="3733800"/>
            <a:ext cx="473430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Cryptanalytic problem can be solved by </a:t>
            </a:r>
          </a:p>
          <a:p>
            <a:r>
              <a:rPr lang="en-US" dirty="0" smtClean="0"/>
              <a:t>finding key, inverse image, etc </a:t>
            </a:r>
            <a:r>
              <a:rPr lang="en-US" dirty="0" smtClean="0">
                <a:sym typeface="Wingdings" pitchFamily="2" charset="2"/>
              </a:rPr>
              <a:t> finite set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Choose the key non-deterministically and verify</a:t>
            </a:r>
          </a:p>
          <a:p>
            <a:r>
              <a:rPr lang="en-US" dirty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n </a:t>
            </a:r>
            <a:r>
              <a:rPr lang="en-US" i="1" dirty="0" smtClean="0">
                <a:sym typeface="Wingdings" pitchFamily="2" charset="2"/>
              </a:rPr>
              <a:t>P </a:t>
            </a:r>
            <a:r>
              <a:rPr lang="en-US" dirty="0" smtClean="0">
                <a:sym typeface="Wingdings" pitchFamily="2" charset="2"/>
              </a:rPr>
              <a:t>time that it is the correct one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Since, by assumption, encryption takes only </a:t>
            </a:r>
            <a:r>
              <a:rPr lang="en-US" i="1" dirty="0" smtClean="0">
                <a:sym typeface="Wingdings" pitchFamily="2" charset="2"/>
              </a:rPr>
              <a:t>P</a:t>
            </a:r>
            <a:r>
              <a:rPr lang="en-US" dirty="0" smtClean="0">
                <a:sym typeface="Wingdings" pitchFamily="2" charset="2"/>
              </a:rPr>
              <a:t> time</a:t>
            </a:r>
          </a:p>
          <a:p>
            <a:r>
              <a:rPr lang="en-US" dirty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he cryptanalysis takes only </a:t>
            </a:r>
            <a:r>
              <a:rPr lang="en-US" i="1" dirty="0" smtClean="0">
                <a:sym typeface="Wingdings" pitchFamily="2" charset="2"/>
              </a:rPr>
              <a:t>NP</a:t>
            </a:r>
            <a:r>
              <a:rPr lang="en-US" dirty="0" smtClean="0">
                <a:sym typeface="Wingdings" pitchFamily="2" charset="2"/>
              </a:rPr>
              <a:t> time 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paper basically introduces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new away to encrypt/decrypt message</a:t>
            </a:r>
          </a:p>
          <a:p>
            <a:pPr lvl="1"/>
            <a:r>
              <a:rPr lang="en-US" dirty="0" smtClean="0"/>
              <a:t>Previous way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one key</a:t>
            </a:r>
            <a:r>
              <a:rPr lang="en-US" dirty="0" smtClean="0">
                <a:sym typeface="Wingdings" pitchFamily="2" charset="2"/>
              </a:rPr>
              <a:t> is used both for encryption and decryption.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New way  used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different key</a:t>
            </a:r>
            <a:r>
              <a:rPr lang="en-US" dirty="0" smtClean="0">
                <a:sym typeface="Wingdings" pitchFamily="2" charset="2"/>
              </a:rPr>
              <a:t> for encryption and decryption</a:t>
            </a:r>
          </a:p>
          <a:p>
            <a:r>
              <a:rPr lang="en-US" dirty="0" smtClean="0">
                <a:sym typeface="Wingdings" pitchFamily="2" charset="2"/>
              </a:rPr>
              <a:t>There are two things suggested: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Public key system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One-way authentication</a:t>
            </a:r>
            <a:r>
              <a:rPr lang="en-US" dirty="0" smtClean="0">
                <a:sym typeface="Wingdings" pitchFamily="2" charset="2"/>
              </a:rPr>
              <a:t> system based on public key 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</a:p>
          <a:p>
            <a:r>
              <a:rPr lang="en-US" altLang="ko-KR" dirty="0" smtClean="0"/>
              <a:t>Conventional </a:t>
            </a:r>
            <a:r>
              <a:rPr lang="en-US" altLang="ko-KR" dirty="0" smtClean="0"/>
              <a:t>Cryptography</a:t>
            </a:r>
          </a:p>
          <a:p>
            <a:r>
              <a:rPr lang="en-US" altLang="ko-KR" dirty="0" smtClean="0"/>
              <a:t>Public Key Cryptography</a:t>
            </a:r>
          </a:p>
          <a:p>
            <a:r>
              <a:rPr lang="en-US" altLang="ko-KR" dirty="0" smtClean="0"/>
              <a:t>One-Way Authentication</a:t>
            </a:r>
          </a:p>
          <a:p>
            <a:r>
              <a:rPr lang="en-US" altLang="ko-KR" dirty="0" smtClean="0"/>
              <a:t>Problem Interrelations</a:t>
            </a:r>
          </a:p>
          <a:p>
            <a:r>
              <a:rPr lang="en-US" altLang="ko-KR" dirty="0" smtClean="0"/>
              <a:t>Problem Trap Doors</a:t>
            </a:r>
          </a:p>
          <a:p>
            <a:r>
              <a:rPr lang="en-US" altLang="ko-KR" dirty="0" smtClean="0"/>
              <a:t>Computational Complexity</a:t>
            </a:r>
          </a:p>
          <a:p>
            <a:r>
              <a:rPr lang="en-US" altLang="ko-KR" dirty="0" smtClean="0"/>
              <a:t>Q&amp;A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Q&amp;A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algn="ctr">
              <a:buNone/>
            </a:pPr>
            <a:endParaRPr lang="en-US" altLang="ko-KR" dirty="0" smtClean="0"/>
          </a:p>
          <a:p>
            <a:pPr algn="ctr">
              <a:buNone/>
            </a:pPr>
            <a:r>
              <a:rPr lang="en-US" altLang="ko-KR" dirty="0" smtClean="0"/>
              <a:t>Thank You!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The best known cryptographic problem is that of privacy: preventing the unauthorized extraction of information from communications over an insecure channel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Conventional Cryptography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Symmetric-key algorithms</a:t>
            </a:r>
          </a:p>
          <a:p>
            <a:r>
              <a:rPr lang="en-US" altLang="ko-KR" dirty="0" smtClean="0"/>
              <a:t>Encipher:  transmitter generates a plaintext P, produces the </a:t>
            </a:r>
            <a:r>
              <a:rPr lang="en-US" altLang="ko-KR" dirty="0" err="1" smtClean="0"/>
              <a:t>ciphertext</a:t>
            </a:r>
            <a:r>
              <a:rPr lang="en-US" altLang="ko-KR" dirty="0" smtClean="0"/>
              <a:t> C, C=S</a:t>
            </a:r>
            <a:r>
              <a:rPr lang="en-US" altLang="ko-KR" baseline="-25000" dirty="0" smtClean="0"/>
              <a:t>K</a:t>
            </a:r>
            <a:r>
              <a:rPr lang="en-US" altLang="ko-KR" dirty="0" smtClean="0"/>
              <a:t>(P)</a:t>
            </a:r>
          </a:p>
          <a:p>
            <a:r>
              <a:rPr lang="en-US" altLang="ko-KR" dirty="0" smtClean="0"/>
              <a:t>The key K is transmitted only to the legitimate receiver via a secure channel</a:t>
            </a:r>
          </a:p>
          <a:p>
            <a:r>
              <a:rPr lang="en-US" altLang="ko-KR" dirty="0" smtClean="0"/>
              <a:t>Decipher: receiver decipher C by operating:</a:t>
            </a:r>
            <a:br>
              <a:rPr lang="en-US" altLang="ko-KR" dirty="0" smtClean="0"/>
            </a:br>
            <a:r>
              <a:rPr lang="en-US" altLang="ko-KR" dirty="0" smtClean="0"/>
              <a:t>S</a:t>
            </a:r>
            <a:r>
              <a:rPr lang="en-US" altLang="ko-KR" baseline="-25000" dirty="0" smtClean="0"/>
              <a:t>K</a:t>
            </a:r>
            <a:r>
              <a:rPr lang="en-US" altLang="ko-KR" baseline="30000" dirty="0" smtClean="0"/>
              <a:t>-1</a:t>
            </a:r>
            <a:r>
              <a:rPr lang="en-US" altLang="ko-KR" dirty="0" smtClean="0"/>
              <a:t>(C)=S</a:t>
            </a:r>
            <a:r>
              <a:rPr lang="en-US" altLang="ko-KR" baseline="-25000" dirty="0" smtClean="0"/>
              <a:t>K</a:t>
            </a:r>
            <a:r>
              <a:rPr lang="en-US" altLang="ko-KR" baseline="30000" dirty="0" smtClean="0"/>
              <a:t>-1</a:t>
            </a:r>
            <a:r>
              <a:rPr lang="en-US" altLang="ko-KR" dirty="0" smtClean="0"/>
              <a:t>(S</a:t>
            </a:r>
            <a:r>
              <a:rPr lang="en-US" altLang="ko-KR" baseline="-25000" dirty="0" smtClean="0"/>
              <a:t>K</a:t>
            </a:r>
            <a:r>
              <a:rPr lang="en-US" altLang="ko-KR" dirty="0" smtClean="0"/>
              <a:t>(P))=P</a:t>
            </a:r>
            <a:endParaRPr lang="ko-KR" altLang="en-US" dirty="0"/>
          </a:p>
        </p:txBody>
      </p:sp>
      <p:grpSp>
        <p:nvGrpSpPr>
          <p:cNvPr id="45" name="그룹 44"/>
          <p:cNvGrpSpPr/>
          <p:nvPr/>
        </p:nvGrpSpPr>
        <p:grpSpPr>
          <a:xfrm>
            <a:off x="3200400" y="4524103"/>
            <a:ext cx="5257800" cy="1952897"/>
            <a:chOff x="457200" y="3048000"/>
            <a:chExt cx="7772400" cy="2819400"/>
          </a:xfrm>
        </p:grpSpPr>
        <p:grpSp>
          <p:nvGrpSpPr>
            <p:cNvPr id="18" name="그룹 17"/>
            <p:cNvGrpSpPr/>
            <p:nvPr/>
          </p:nvGrpSpPr>
          <p:grpSpPr>
            <a:xfrm>
              <a:off x="457200" y="3200400"/>
              <a:ext cx="7162800" cy="2667000"/>
              <a:chOff x="762000" y="2133600"/>
              <a:chExt cx="7162800" cy="2667000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2667000" y="3124200"/>
                <a:ext cx="1981200" cy="6096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altLang="ko-KR" sz="1050" dirty="0" smtClean="0"/>
                  <a:t>TRANSMITTER</a:t>
                </a:r>
                <a:endParaRPr lang="ko-KR" altLang="en-US" sz="1050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762000" y="3124200"/>
                <a:ext cx="1447800" cy="6096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altLang="ko-KR" sz="1050" dirty="0" smtClean="0"/>
                  <a:t>MESSAGE</a:t>
                </a:r>
              </a:p>
              <a:p>
                <a:pPr algn="ctr"/>
                <a:r>
                  <a:rPr lang="en-US" altLang="ko-KR" sz="1050" dirty="0" smtClean="0"/>
                  <a:t>SOURCE</a:t>
                </a:r>
                <a:endParaRPr lang="ko-KR" altLang="en-US" sz="105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667000" y="4191000"/>
                <a:ext cx="1447800" cy="6096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altLang="ko-KR" sz="1050" dirty="0" smtClean="0"/>
                  <a:t>KEY</a:t>
                </a:r>
              </a:p>
              <a:p>
                <a:pPr algn="ctr"/>
                <a:r>
                  <a:rPr lang="en-US" altLang="ko-KR" sz="1050" dirty="0" smtClean="0"/>
                  <a:t>SOURCE</a:t>
                </a:r>
                <a:endParaRPr lang="ko-KR" altLang="en-US" sz="105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791200" y="3124200"/>
                <a:ext cx="1447800" cy="6096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altLang="ko-KR" sz="1050" dirty="0" smtClean="0"/>
                  <a:t>RECEIVER</a:t>
                </a:r>
                <a:endParaRPr lang="ko-KR" alt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791200" y="2133600"/>
                <a:ext cx="2133600" cy="609600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altLang="ko-KR" sz="1050" dirty="0" smtClean="0"/>
                  <a:t>CRYPTANALYST</a:t>
                </a:r>
                <a:endParaRPr lang="ko-KR" altLang="en-US" sz="1050" dirty="0"/>
              </a:p>
            </p:txBody>
          </p:sp>
        </p:grpSp>
        <p:cxnSp>
          <p:nvCxnSpPr>
            <p:cNvPr id="25" name="직선 화살표 연결선 24"/>
            <p:cNvCxnSpPr>
              <a:stCxn id="20" idx="3"/>
              <a:endCxn id="19" idx="1"/>
            </p:cNvCxnSpPr>
            <p:nvPr/>
          </p:nvCxnSpPr>
          <p:spPr>
            <a:xfrm>
              <a:off x="1905000" y="449580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화살표 연결선 26"/>
            <p:cNvCxnSpPr>
              <a:stCxn id="21" idx="0"/>
            </p:cNvCxnSpPr>
            <p:nvPr/>
          </p:nvCxnSpPr>
          <p:spPr>
            <a:xfrm rot="16200000" flipV="1">
              <a:off x="2838450" y="5010150"/>
              <a:ext cx="457200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hape 30"/>
            <p:cNvCxnSpPr>
              <a:endCxn id="22" idx="2"/>
            </p:cNvCxnSpPr>
            <p:nvPr/>
          </p:nvCxnSpPr>
          <p:spPr>
            <a:xfrm flipV="1">
              <a:off x="3048000" y="4800600"/>
              <a:ext cx="3162300" cy="2286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화살표 연결선 32"/>
            <p:cNvCxnSpPr>
              <a:stCxn id="19" idx="3"/>
              <a:endCxn id="22" idx="1"/>
            </p:cNvCxnSpPr>
            <p:nvPr/>
          </p:nvCxnSpPr>
          <p:spPr>
            <a:xfrm>
              <a:off x="4343400" y="4495800"/>
              <a:ext cx="1143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화살표 연결선 34"/>
            <p:cNvCxnSpPr>
              <a:stCxn id="22" idx="3"/>
            </p:cNvCxnSpPr>
            <p:nvPr/>
          </p:nvCxnSpPr>
          <p:spPr>
            <a:xfrm>
              <a:off x="6934200" y="4495800"/>
              <a:ext cx="1066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화살표 연결선 36"/>
            <p:cNvCxnSpPr>
              <a:stCxn id="23" idx="3"/>
            </p:cNvCxnSpPr>
            <p:nvPr/>
          </p:nvCxnSpPr>
          <p:spPr>
            <a:xfrm>
              <a:off x="7620000" y="3505200"/>
              <a:ext cx="381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hape 38"/>
            <p:cNvCxnSpPr>
              <a:endCxn id="23" idx="1"/>
            </p:cNvCxnSpPr>
            <p:nvPr/>
          </p:nvCxnSpPr>
          <p:spPr>
            <a:xfrm rot="5400000" flipH="1" flipV="1">
              <a:off x="4686300" y="3695700"/>
              <a:ext cx="990600" cy="609600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981200" y="4038600"/>
              <a:ext cx="33855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50" dirty="0" smtClean="0"/>
                <a:t>P</a:t>
              </a:r>
              <a:endParaRPr lang="ko-KR" altLang="en-US" sz="105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590800" y="4800600"/>
              <a:ext cx="33855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50" dirty="0" smtClean="0"/>
                <a:t>K</a:t>
              </a:r>
              <a:endParaRPr lang="ko-KR" altLang="en-US" sz="105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419600" y="4572000"/>
              <a:ext cx="9906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50" dirty="0" smtClean="0"/>
                <a:t>C=S</a:t>
              </a:r>
              <a:r>
                <a:rPr lang="en-US" altLang="ko-KR" sz="700" dirty="0" smtClean="0"/>
                <a:t>K</a:t>
              </a:r>
              <a:r>
                <a:rPr lang="en-US" altLang="ko-KR" sz="1050" dirty="0" smtClean="0"/>
                <a:t>(P)</a:t>
              </a:r>
              <a:endParaRPr lang="ko-KR" altLang="en-US" sz="105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010400" y="4038600"/>
              <a:ext cx="1219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50" dirty="0" smtClean="0"/>
                <a:t>P=S</a:t>
              </a:r>
              <a:r>
                <a:rPr lang="en-US" altLang="ko-KR" sz="700" dirty="0" smtClean="0"/>
                <a:t>K </a:t>
              </a:r>
              <a:r>
                <a:rPr lang="en-US" altLang="ko-KR" sz="1050" baseline="30000" dirty="0" smtClean="0"/>
                <a:t>-1</a:t>
              </a:r>
              <a:r>
                <a:rPr lang="en-US" altLang="ko-KR" sz="1050" dirty="0" smtClean="0"/>
                <a:t>(C)</a:t>
              </a:r>
              <a:endParaRPr lang="ko-KR" altLang="en-US" sz="105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696200" y="3048000"/>
              <a:ext cx="33855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50" dirty="0" smtClean="0"/>
                <a:t>P</a:t>
              </a:r>
              <a:endParaRPr lang="ko-KR" altLang="en-US" sz="1050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Conventional Cryptography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Computationally secure</a:t>
            </a:r>
          </a:p>
          <a:p>
            <a:r>
              <a:rPr lang="en-US" altLang="ko-KR" dirty="0" smtClean="0"/>
              <a:t>Unconditionally secure: one time pad(OTP)</a:t>
            </a:r>
          </a:p>
          <a:p>
            <a:r>
              <a:rPr lang="en-US" altLang="ko-KR" dirty="0" smtClean="0"/>
              <a:t>Computationally infeasible</a:t>
            </a:r>
          </a:p>
          <a:p>
            <a:r>
              <a:rPr lang="en-US" altLang="ko-KR" dirty="0" smtClean="0"/>
              <a:t>Threats</a:t>
            </a:r>
          </a:p>
          <a:p>
            <a:pPr lvl="1"/>
            <a:r>
              <a:rPr lang="en-US" altLang="ko-KR" dirty="0" err="1" smtClean="0"/>
              <a:t>Ciphertext</a:t>
            </a:r>
            <a:r>
              <a:rPr lang="en-US" altLang="ko-KR" dirty="0" smtClean="0"/>
              <a:t> Only Attack</a:t>
            </a:r>
          </a:p>
          <a:p>
            <a:pPr lvl="1"/>
            <a:r>
              <a:rPr lang="en-US" altLang="ko-KR" dirty="0" smtClean="0"/>
              <a:t>Known Plaintext Attack</a:t>
            </a:r>
          </a:p>
          <a:p>
            <a:pPr lvl="1"/>
            <a:r>
              <a:rPr lang="en-US" altLang="ko-KR" dirty="0" smtClean="0"/>
              <a:t>Chosen Plaintext Attack (IFF attack)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Public Key Cryptography (1/4)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Symmetric key algorithm has some problems</a:t>
            </a:r>
            <a:br>
              <a:rPr lang="en-US" altLang="ko-KR" dirty="0" smtClean="0"/>
            </a:br>
            <a:r>
              <a:rPr lang="en-US" altLang="ko-KR" dirty="0" smtClean="0"/>
              <a:t>=&gt; Public key cryptography</a:t>
            </a:r>
            <a:endParaRPr lang="ko-KR" altLang="en-US" dirty="0"/>
          </a:p>
        </p:txBody>
      </p:sp>
      <p:grpSp>
        <p:nvGrpSpPr>
          <p:cNvPr id="4" name="그룹 3"/>
          <p:cNvGrpSpPr/>
          <p:nvPr/>
        </p:nvGrpSpPr>
        <p:grpSpPr>
          <a:xfrm>
            <a:off x="1752600" y="3200400"/>
            <a:ext cx="5125992" cy="1952897"/>
            <a:chOff x="3200400" y="4114800"/>
            <a:chExt cx="5125992" cy="1952897"/>
          </a:xfrm>
        </p:grpSpPr>
        <p:grpSp>
          <p:nvGrpSpPr>
            <p:cNvPr id="5" name="그룹 4"/>
            <p:cNvGrpSpPr/>
            <p:nvPr/>
          </p:nvGrpSpPr>
          <p:grpSpPr>
            <a:xfrm>
              <a:off x="3200400" y="4114800"/>
              <a:ext cx="5125992" cy="1952897"/>
              <a:chOff x="457200" y="3048000"/>
              <a:chExt cx="7577554" cy="2819400"/>
            </a:xfrm>
          </p:grpSpPr>
          <p:grpSp>
            <p:nvGrpSpPr>
              <p:cNvPr id="10" name="그룹 9"/>
              <p:cNvGrpSpPr/>
              <p:nvPr/>
            </p:nvGrpSpPr>
            <p:grpSpPr>
              <a:xfrm>
                <a:off x="457200" y="3200400"/>
                <a:ext cx="7162800" cy="2667000"/>
                <a:chOff x="762000" y="2133600"/>
                <a:chExt cx="7162800" cy="2667000"/>
              </a:xfrm>
            </p:grpSpPr>
            <p:sp>
              <p:nvSpPr>
                <p:cNvPr id="18" name="TextBox 17"/>
                <p:cNvSpPr txBox="1"/>
                <p:nvPr/>
              </p:nvSpPr>
              <p:spPr>
                <a:xfrm>
                  <a:off x="2667000" y="3124200"/>
                  <a:ext cx="1981200" cy="609600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 anchor="ctr" anchorCtr="0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ko-KR" sz="1050" dirty="0" smtClean="0"/>
                    <a:t>TRANSMITTER</a:t>
                  </a:r>
                  <a:endParaRPr lang="ko-KR" altLang="en-US" sz="1050" dirty="0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762000" y="3124200"/>
                  <a:ext cx="1447800" cy="609600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 anchor="ctr" anchorCtr="0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ko-KR" sz="1050" dirty="0" smtClean="0"/>
                    <a:t>MESSAGE</a:t>
                  </a:r>
                </a:p>
                <a:p>
                  <a:pPr algn="ctr"/>
                  <a:r>
                    <a:rPr lang="en-US" altLang="ko-KR" sz="1050" dirty="0" smtClean="0"/>
                    <a:t>SOURCE</a:t>
                  </a:r>
                  <a:endParaRPr lang="ko-KR" altLang="en-US" sz="1050" dirty="0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2667000" y="4191000"/>
                  <a:ext cx="1447800" cy="609600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 anchor="ctr" anchorCtr="0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ko-KR" sz="1050" dirty="0" smtClean="0"/>
                    <a:t>KEY</a:t>
                  </a:r>
                </a:p>
                <a:p>
                  <a:pPr algn="ctr"/>
                  <a:r>
                    <a:rPr lang="en-US" altLang="ko-KR" sz="1050" dirty="0" smtClean="0"/>
                    <a:t>SOURCE #1</a:t>
                  </a:r>
                  <a:endParaRPr lang="ko-KR" altLang="en-US" sz="1050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5791200" y="3124200"/>
                  <a:ext cx="1447800" cy="609600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 anchor="ctr" anchorCtr="0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ko-KR" sz="1050" dirty="0" smtClean="0"/>
                    <a:t>RECEIVER</a:t>
                  </a:r>
                  <a:endParaRPr lang="ko-KR" altLang="en-US" dirty="0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5791200" y="2133600"/>
                  <a:ext cx="2133600" cy="609600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rtlCol="0" anchor="ctr" anchorCtr="0">
                  <a:no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altLang="ko-KR" sz="1050" dirty="0" smtClean="0"/>
                    <a:t>CRYPTANALYST</a:t>
                  </a:r>
                  <a:endParaRPr lang="ko-KR" altLang="en-US" sz="1050" dirty="0"/>
                </a:p>
              </p:txBody>
            </p:sp>
          </p:grpSp>
          <p:cxnSp>
            <p:nvCxnSpPr>
              <p:cNvPr id="11" name="직선 화살표 연결선 10"/>
              <p:cNvCxnSpPr>
                <a:stCxn id="19" idx="3"/>
                <a:endCxn id="18" idx="1"/>
              </p:cNvCxnSpPr>
              <p:nvPr/>
            </p:nvCxnSpPr>
            <p:spPr>
              <a:xfrm>
                <a:off x="1905000" y="4495800"/>
                <a:ext cx="4572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직선 화살표 연결선 11"/>
              <p:cNvCxnSpPr>
                <a:stCxn id="20" idx="0"/>
              </p:cNvCxnSpPr>
              <p:nvPr/>
            </p:nvCxnSpPr>
            <p:spPr>
              <a:xfrm rot="16200000" flipV="1">
                <a:off x="2838450" y="5010150"/>
                <a:ext cx="457200" cy="381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직선 화살표 연결선 12"/>
              <p:cNvCxnSpPr>
                <a:stCxn id="21" idx="3"/>
              </p:cNvCxnSpPr>
              <p:nvPr/>
            </p:nvCxnSpPr>
            <p:spPr>
              <a:xfrm>
                <a:off x="6934200" y="4495800"/>
                <a:ext cx="10668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직선 화살표 연결선 13"/>
              <p:cNvCxnSpPr>
                <a:stCxn id="22" idx="3"/>
              </p:cNvCxnSpPr>
              <p:nvPr/>
            </p:nvCxnSpPr>
            <p:spPr>
              <a:xfrm>
                <a:off x="7620000" y="3505200"/>
                <a:ext cx="381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hape 11"/>
              <p:cNvCxnSpPr>
                <a:endCxn id="22" idx="1"/>
              </p:cNvCxnSpPr>
              <p:nvPr/>
            </p:nvCxnSpPr>
            <p:spPr>
              <a:xfrm rot="5400000" flipH="1" flipV="1">
                <a:off x="4686300" y="3695700"/>
                <a:ext cx="990600" cy="609600"/>
              </a:xfrm>
              <a:prstGeom prst="bentConnector2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2"/>
              <p:cNvSpPr txBox="1"/>
              <p:nvPr/>
            </p:nvSpPr>
            <p:spPr>
              <a:xfrm>
                <a:off x="1981200" y="4038600"/>
                <a:ext cx="33855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ko-KR" sz="1050" dirty="0" smtClean="0"/>
                  <a:t>P</a:t>
                </a:r>
                <a:endParaRPr lang="ko-KR" altLang="en-US" sz="105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696200" y="3048000"/>
                <a:ext cx="33855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ko-KR" sz="1050" dirty="0" smtClean="0"/>
                  <a:t>P</a:t>
                </a:r>
                <a:endParaRPr lang="ko-KR" altLang="en-US" sz="1050" dirty="0"/>
              </a:p>
            </p:txBody>
          </p:sp>
        </p:grpSp>
        <p:sp>
          <p:nvSpPr>
            <p:cNvPr id="6" name="TextBox 23"/>
            <p:cNvSpPr txBox="1"/>
            <p:nvPr/>
          </p:nvSpPr>
          <p:spPr>
            <a:xfrm>
              <a:off x="6629400" y="5638800"/>
              <a:ext cx="979394" cy="42224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050" dirty="0" smtClean="0"/>
                <a:t>KEY</a:t>
              </a:r>
            </a:p>
            <a:p>
              <a:pPr algn="ctr"/>
              <a:r>
                <a:rPr lang="en-US" altLang="ko-KR" sz="1050" dirty="0" smtClean="0"/>
                <a:t>SOURCE #2</a:t>
              </a:r>
              <a:endParaRPr lang="ko-KR" altLang="en-US" sz="1050" dirty="0"/>
            </a:p>
          </p:txBody>
        </p:sp>
        <p:cxnSp>
          <p:nvCxnSpPr>
            <p:cNvPr id="7" name="직선 화살표 연결선 6"/>
            <p:cNvCxnSpPr>
              <a:stCxn id="6" idx="0"/>
              <a:endCxn id="21" idx="2"/>
            </p:cNvCxnSpPr>
            <p:nvPr/>
          </p:nvCxnSpPr>
          <p:spPr>
            <a:xfrm rot="16200000" flipV="1">
              <a:off x="6950632" y="5470335"/>
              <a:ext cx="310037" cy="268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화살표 연결선 7"/>
            <p:cNvCxnSpPr>
              <a:stCxn id="18" idx="3"/>
              <a:endCxn id="21" idx="1"/>
            </p:cNvCxnSpPr>
            <p:nvPr/>
          </p:nvCxnSpPr>
          <p:spPr>
            <a:xfrm>
              <a:off x="5829301" y="5117639"/>
              <a:ext cx="773205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29"/>
            <p:cNvSpPr txBox="1"/>
            <p:nvPr/>
          </p:nvSpPr>
          <p:spPr>
            <a:xfrm>
              <a:off x="8077200" y="4876800"/>
              <a:ext cx="229022" cy="181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050" dirty="0" smtClean="0"/>
                <a:t>P</a:t>
              </a:r>
              <a:endParaRPr lang="ko-KR" altLang="en-US" sz="105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743200" y="5410200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Flow of information in public key system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Public Key Cryptography (2/4)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Public key cryptosystem: a pair of families {E</a:t>
            </a:r>
            <a:r>
              <a:rPr lang="en-US" altLang="ko-KR" baseline="-25000" dirty="0" smtClean="0"/>
              <a:t>K</a:t>
            </a:r>
            <a:r>
              <a:rPr lang="en-US" altLang="ko-KR" dirty="0" smtClean="0"/>
              <a:t>}</a:t>
            </a:r>
            <a:r>
              <a:rPr lang="en-US" altLang="ko-KR" baseline="-25000" dirty="0" smtClean="0"/>
              <a:t>K</a:t>
            </a:r>
            <a:r>
              <a:rPr lang="en-US" altLang="ko-KR" baseline="-25000" dirty="0" smtClean="0">
                <a:latin typeface="바탕"/>
                <a:ea typeface="바탕"/>
              </a:rPr>
              <a:t> ∈</a:t>
            </a:r>
            <a:r>
              <a:rPr lang="en-US" altLang="ko-KR" baseline="-25000" dirty="0" smtClean="0"/>
              <a:t>{K} </a:t>
            </a:r>
            <a:r>
              <a:rPr lang="en-US" altLang="ko-KR" dirty="0" smtClean="0"/>
              <a:t>and {D</a:t>
            </a:r>
            <a:r>
              <a:rPr lang="en-US" altLang="ko-KR" baseline="-25000" dirty="0" smtClean="0"/>
              <a:t>K</a:t>
            </a:r>
            <a:r>
              <a:rPr lang="en-US" altLang="ko-KR" dirty="0" smtClean="0"/>
              <a:t>}</a:t>
            </a:r>
            <a:r>
              <a:rPr lang="en-US" altLang="ko-KR" baseline="-25000" dirty="0" smtClean="0"/>
              <a:t>K</a:t>
            </a:r>
            <a:r>
              <a:rPr lang="en-US" altLang="ko-KR" baseline="-25000" dirty="0" smtClean="0">
                <a:latin typeface="바탕"/>
                <a:ea typeface="바탕"/>
              </a:rPr>
              <a:t>∈</a:t>
            </a:r>
            <a:r>
              <a:rPr lang="en-US" altLang="ko-KR" baseline="-25000" dirty="0" smtClean="0"/>
              <a:t>{K} </a:t>
            </a:r>
            <a:r>
              <a:rPr lang="en-US" altLang="ko-KR" dirty="0" smtClean="0"/>
              <a:t>of algorithms representing invertible transformations,</a:t>
            </a:r>
          </a:p>
          <a:p>
            <a:pPr algn="ctr">
              <a:buNone/>
            </a:pPr>
            <a:r>
              <a:rPr lang="en-US" altLang="ko-KR" dirty="0" smtClean="0"/>
              <a:t>	E</a:t>
            </a:r>
            <a:r>
              <a:rPr lang="en-US" altLang="ko-KR" baseline="-25000" dirty="0" smtClean="0"/>
              <a:t>K</a:t>
            </a:r>
            <a:r>
              <a:rPr lang="en-US" altLang="ko-KR" dirty="0" smtClean="0"/>
              <a:t>:{M}</a:t>
            </a:r>
            <a:r>
              <a:rPr lang="en-US" altLang="ko-KR" dirty="0" smtClean="0">
                <a:latin typeface="바탕"/>
                <a:ea typeface="바탕"/>
              </a:rPr>
              <a:t>→</a:t>
            </a:r>
            <a:r>
              <a:rPr lang="en-US" altLang="ko-KR" dirty="0" smtClean="0"/>
              <a:t>{M}</a:t>
            </a:r>
            <a:br>
              <a:rPr lang="en-US" altLang="ko-KR" dirty="0" smtClean="0"/>
            </a:br>
            <a:r>
              <a:rPr lang="en-US" altLang="ko-KR" dirty="0" smtClean="0"/>
              <a:t>D</a:t>
            </a:r>
            <a:r>
              <a:rPr lang="en-US" altLang="ko-KR" baseline="-25000" dirty="0" smtClean="0"/>
              <a:t>K</a:t>
            </a:r>
            <a:r>
              <a:rPr lang="en-US" altLang="ko-KR" dirty="0" smtClean="0"/>
              <a:t>:{M}</a:t>
            </a:r>
            <a:r>
              <a:rPr lang="en-US" altLang="ko-KR" dirty="0" smtClean="0">
                <a:latin typeface="바탕"/>
                <a:ea typeface="바탕"/>
              </a:rPr>
              <a:t> →</a:t>
            </a:r>
            <a:r>
              <a:rPr lang="en-US" altLang="ko-KR" dirty="0" smtClean="0"/>
              <a:t>{M}</a:t>
            </a:r>
          </a:p>
          <a:p>
            <a:pPr>
              <a:buNone/>
            </a:pPr>
            <a:r>
              <a:rPr lang="en-US" altLang="ko-KR" dirty="0" smtClean="0"/>
              <a:t>	on a finite message space {M}</a:t>
            </a:r>
          </a:p>
          <a:p>
            <a:pPr>
              <a:buNone/>
            </a:pPr>
            <a:r>
              <a:rPr lang="en-US" altLang="ko-KR" sz="1600" dirty="0" smtClean="0"/>
              <a:t>	1) for every K in {K}, E</a:t>
            </a:r>
            <a:r>
              <a:rPr lang="en-US" altLang="ko-KR" sz="1600" baseline="-25000" dirty="0" smtClean="0"/>
              <a:t>K</a:t>
            </a:r>
            <a:r>
              <a:rPr lang="en-US" altLang="ko-KR" sz="1600" dirty="0" smtClean="0"/>
              <a:t> is the inverse of D</a:t>
            </a:r>
            <a:r>
              <a:rPr lang="en-US" altLang="ko-KR" sz="1600" baseline="-25000" dirty="0" smtClean="0"/>
              <a:t>K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dirty="0" smtClean="0"/>
              <a:t>2) for every K in {K} and M in {M}, the algorithms E</a:t>
            </a:r>
            <a:r>
              <a:rPr lang="en-US" altLang="ko-KR" sz="1600" baseline="-25000" dirty="0" smtClean="0"/>
              <a:t>K</a:t>
            </a:r>
            <a:r>
              <a:rPr lang="en-US" altLang="ko-KR" sz="1600" dirty="0" smtClean="0"/>
              <a:t> and D</a:t>
            </a:r>
            <a:r>
              <a:rPr lang="en-US" altLang="ko-KR" sz="1600" baseline="-25000" dirty="0" smtClean="0"/>
              <a:t>K</a:t>
            </a:r>
            <a:r>
              <a:rPr lang="en-US" altLang="ko-KR" sz="1600" dirty="0" smtClean="0"/>
              <a:t> are easy to compute</a:t>
            </a:r>
            <a:br>
              <a:rPr lang="en-US" altLang="ko-KR" sz="1600" dirty="0" smtClean="0"/>
            </a:br>
            <a:r>
              <a:rPr lang="en-US" altLang="ko-KR" sz="1600" dirty="0" smtClean="0"/>
              <a:t>3) for almost every K in {K}, each easily computed algorithms equivalent to D</a:t>
            </a:r>
            <a:r>
              <a:rPr lang="en-US" altLang="ko-KR" sz="1600" baseline="-25000" dirty="0" smtClean="0"/>
              <a:t>K</a:t>
            </a:r>
            <a:r>
              <a:rPr lang="en-US" altLang="ko-KR" sz="1600" dirty="0" smtClean="0"/>
              <a:t> is computational in feasible to derive from E</a:t>
            </a:r>
            <a:r>
              <a:rPr lang="en-US" altLang="ko-KR" sz="1600" baseline="-25000" dirty="0" smtClean="0"/>
              <a:t>K 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dirty="0" smtClean="0"/>
              <a:t>4) for every K in {K}, it is feasible to compute inverse pairs E</a:t>
            </a:r>
            <a:r>
              <a:rPr lang="en-US" altLang="ko-KR" sz="1600" baseline="-25000" dirty="0" smtClean="0"/>
              <a:t>K</a:t>
            </a:r>
            <a:r>
              <a:rPr lang="en-US" altLang="ko-KR" sz="1600" dirty="0" smtClean="0"/>
              <a:t> and D</a:t>
            </a:r>
            <a:r>
              <a:rPr lang="en-US" altLang="ko-KR" sz="1600" baseline="-25000" dirty="0" smtClean="0"/>
              <a:t>K</a:t>
            </a:r>
            <a:r>
              <a:rPr lang="en-US" altLang="ko-KR" sz="1600" dirty="0" smtClean="0"/>
              <a:t> form 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Public Key Cryptography (3/4)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Concepts</a:t>
            </a:r>
          </a:p>
          <a:p>
            <a:pPr lvl="1"/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Y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= </a:t>
            </a:r>
            <a:r>
              <a:rPr lang="en-US" altLang="ko-KR" sz="2200" dirty="0" err="1" smtClean="0"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sz="2200" baseline="-25000" dirty="0" err="1" smtClean="0">
                <a:latin typeface="맑은 고딕" pitchFamily="50" charset="-127"/>
                <a:ea typeface="맑은 고딕" pitchFamily="50" charset="-127"/>
              </a:rPr>
              <a:t>X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 mod q       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(1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≤ X ≤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q-1)     Easy to compute</a:t>
            </a:r>
            <a:endParaRPr lang="en-US" altLang="ko-KR" sz="2200" dirty="0" smtClean="0">
              <a:latin typeface="맑은 고딕" pitchFamily="50" charset="-127"/>
              <a:ea typeface="맑은 고딕" pitchFamily="50" charset="-127"/>
            </a:endParaRPr>
          </a:p>
          <a:p>
            <a:pPr lvl="1"/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X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= </a:t>
            </a:r>
            <a:r>
              <a:rPr lang="en-US" altLang="ko-KR" sz="2200" dirty="0" err="1" smtClean="0">
                <a:latin typeface="맑은 고딕" pitchFamily="50" charset="-127"/>
                <a:ea typeface="맑은 고딕" pitchFamily="50" charset="-127"/>
              </a:rPr>
              <a:t>log</a:t>
            </a:r>
            <a:r>
              <a:rPr lang="en-US" altLang="ko-KR" sz="2200" baseline="-25000" dirty="0" err="1" smtClean="0"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sz="2200" dirty="0" err="1" smtClean="0">
                <a:latin typeface="맑은 고딕" pitchFamily="50" charset="-127"/>
                <a:ea typeface="맑은 고딕" pitchFamily="50" charset="-127"/>
              </a:rPr>
              <a:t>Y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 mod q   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(1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≤ Y ≤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q-1)     Difficult</a:t>
            </a:r>
          </a:p>
          <a:p>
            <a:pPr lvl="1"/>
            <a:endParaRPr lang="en-US" altLang="ko-KR" sz="22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Key exchange Concepts</a:t>
            </a:r>
          </a:p>
          <a:p>
            <a:pPr lvl="1"/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User </a:t>
            </a:r>
            <a:r>
              <a:rPr lang="en-US" altLang="ko-KR" sz="2200" dirty="0" err="1" smtClean="0">
                <a:latin typeface="맑은 고딕" pitchFamily="50" charset="-127"/>
                <a:ea typeface="맑은 고딕" pitchFamily="50" charset="-127"/>
              </a:rPr>
              <a:t>i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 place this in public: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Y</a:t>
            </a:r>
            <a:r>
              <a:rPr lang="en-US" altLang="ko-KR" sz="2200" baseline="-25000" dirty="0" smtClean="0">
                <a:latin typeface="맑은 고딕" pitchFamily="50" charset="-127"/>
                <a:ea typeface="맑은 고딕" pitchFamily="50" charset="-127"/>
              </a:rPr>
              <a:t>i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= </a:t>
            </a:r>
            <a:r>
              <a:rPr lang="en-US" altLang="ko-KR" sz="2200" dirty="0" err="1" smtClean="0"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sz="2200" baseline="30000" dirty="0" err="1" smtClean="0">
                <a:latin typeface="맑은 고딕" pitchFamily="50" charset="-127"/>
                <a:ea typeface="맑은 고딕" pitchFamily="50" charset="-127"/>
              </a:rPr>
              <a:t>X</a:t>
            </a:r>
            <a:r>
              <a:rPr lang="en-US" altLang="ko-KR" sz="2200" baseline="10000" dirty="0" err="1" smtClean="0">
                <a:latin typeface="맑은 고딕" pitchFamily="50" charset="-127"/>
                <a:ea typeface="맑은 고딕" pitchFamily="50" charset="-127"/>
              </a:rPr>
              <a:t>i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 mod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q</a:t>
            </a:r>
          </a:p>
          <a:p>
            <a:pPr lvl="1"/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Key in Communication between User </a:t>
            </a:r>
            <a:r>
              <a:rPr lang="en-US" altLang="ko-KR" sz="2200" dirty="0" err="1" smtClean="0">
                <a:latin typeface="맑은 고딕" pitchFamily="50" charset="-127"/>
                <a:ea typeface="맑은 고딕" pitchFamily="50" charset="-127"/>
              </a:rPr>
              <a:t>i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 and User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j (</a:t>
            </a:r>
            <a:r>
              <a:rPr lang="en-US" altLang="ko-KR" sz="2200" dirty="0" err="1" smtClean="0">
                <a:latin typeface="맑은 고딕" pitchFamily="50" charset="-127"/>
                <a:ea typeface="맑은 고딕" pitchFamily="50" charset="-127"/>
              </a:rPr>
              <a:t>K</a:t>
            </a:r>
            <a:r>
              <a:rPr lang="en-US" altLang="ko-KR" sz="2200" baseline="-25000" dirty="0" err="1" smtClean="0">
                <a:latin typeface="맑은 고딕" pitchFamily="50" charset="-127"/>
                <a:ea typeface="맑은 고딕" pitchFamily="50" charset="-127"/>
              </a:rPr>
              <a:t>ij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):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2200" dirty="0" err="1" smtClean="0">
                <a:latin typeface="맑은 고딕" pitchFamily="50" charset="-127"/>
                <a:ea typeface="맑은 고딕" pitchFamily="50" charset="-127"/>
              </a:rPr>
              <a:t>K</a:t>
            </a:r>
            <a:r>
              <a:rPr lang="en-US" altLang="ko-KR" sz="2200" baseline="-25000" dirty="0" err="1" smtClean="0">
                <a:latin typeface="맑은 고딕" pitchFamily="50" charset="-127"/>
                <a:ea typeface="맑은 고딕" pitchFamily="50" charset="-127"/>
              </a:rPr>
              <a:t>ij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 = </a:t>
            </a:r>
            <a:r>
              <a:rPr lang="en-US" altLang="ko-KR" sz="2200" dirty="0" err="1" smtClean="0"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sz="2200" baseline="30000" dirty="0" err="1" smtClean="0">
                <a:latin typeface="맑은 고딕" pitchFamily="50" charset="-127"/>
                <a:ea typeface="맑은 고딕" pitchFamily="50" charset="-127"/>
              </a:rPr>
              <a:t>X</a:t>
            </a:r>
            <a:r>
              <a:rPr lang="en-US" altLang="ko-KR" sz="2200" baseline="10000" dirty="0" err="1" smtClean="0">
                <a:latin typeface="맑은 고딕" pitchFamily="50" charset="-127"/>
                <a:ea typeface="맑은 고딕" pitchFamily="50" charset="-127"/>
              </a:rPr>
              <a:t>i</a:t>
            </a:r>
            <a:r>
              <a:rPr lang="en-US" altLang="ko-KR" sz="2200" baseline="30000" dirty="0" err="1" smtClean="0">
                <a:latin typeface="맑은 고딕" pitchFamily="50" charset="-127"/>
                <a:ea typeface="맑은 고딕" pitchFamily="50" charset="-127"/>
              </a:rPr>
              <a:t>X</a:t>
            </a:r>
            <a:r>
              <a:rPr lang="en-US" altLang="ko-KR" sz="2200" baseline="10000" dirty="0" err="1" smtClean="0">
                <a:latin typeface="맑은 고딕" pitchFamily="50" charset="-127"/>
                <a:ea typeface="맑은 고딕" pitchFamily="50" charset="-127"/>
              </a:rPr>
              <a:t>j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 mod q</a:t>
            </a:r>
          </a:p>
          <a:p>
            <a:pPr lvl="1"/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User </a:t>
            </a:r>
            <a:r>
              <a:rPr lang="en-US" altLang="ko-KR" sz="2200" dirty="0" err="1" smtClean="0">
                <a:latin typeface="맑은 고딕" pitchFamily="50" charset="-127"/>
                <a:ea typeface="맑은 고딕" pitchFamily="50" charset="-127"/>
              </a:rPr>
              <a:t>i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obtains </a:t>
            </a:r>
            <a:r>
              <a:rPr lang="en-US" altLang="ko-KR" sz="2200" dirty="0" err="1" smtClean="0">
                <a:latin typeface="맑은 고딕" pitchFamily="50" charset="-127"/>
                <a:ea typeface="맑은 고딕" pitchFamily="50" charset="-127"/>
              </a:rPr>
              <a:t>K</a:t>
            </a:r>
            <a:r>
              <a:rPr lang="en-US" altLang="ko-KR" sz="2200" baseline="-25000" dirty="0" err="1" smtClean="0">
                <a:latin typeface="맑은 고딕" pitchFamily="50" charset="-127"/>
                <a:ea typeface="맑은 고딕" pitchFamily="50" charset="-127"/>
              </a:rPr>
              <a:t>ij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2200" dirty="0" err="1" smtClean="0">
                <a:latin typeface="맑은 고딕" pitchFamily="50" charset="-127"/>
                <a:ea typeface="맑은 고딕" pitchFamily="50" charset="-127"/>
              </a:rPr>
              <a:t>K</a:t>
            </a:r>
            <a:r>
              <a:rPr lang="en-US" altLang="ko-KR" sz="2200" baseline="-25000" dirty="0" err="1" smtClean="0">
                <a:latin typeface="맑은 고딕" pitchFamily="50" charset="-127"/>
                <a:ea typeface="맑은 고딕" pitchFamily="50" charset="-127"/>
              </a:rPr>
              <a:t>ij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= </a:t>
            </a:r>
            <a:r>
              <a:rPr lang="en-US" altLang="ko-KR" sz="2200" dirty="0" err="1" smtClean="0">
                <a:latin typeface="맑은 고딕" pitchFamily="50" charset="-127"/>
                <a:ea typeface="맑은 고딕" pitchFamily="50" charset="-127"/>
              </a:rPr>
              <a:t>Y</a:t>
            </a:r>
            <a:r>
              <a:rPr lang="en-US" altLang="ko-KR" sz="2200" baseline="-25000" dirty="0" err="1" smtClean="0">
                <a:latin typeface="맑은 고딕" pitchFamily="50" charset="-127"/>
                <a:ea typeface="맑은 고딕" pitchFamily="50" charset="-127"/>
              </a:rPr>
              <a:t>j</a:t>
            </a:r>
            <a:r>
              <a:rPr lang="en-US" altLang="ko-KR" sz="2200" baseline="30000" dirty="0" err="1" smtClean="0">
                <a:latin typeface="맑은 고딕" pitchFamily="50" charset="-127"/>
                <a:ea typeface="맑은 고딕" pitchFamily="50" charset="-127"/>
              </a:rPr>
              <a:t>X</a:t>
            </a:r>
            <a:r>
              <a:rPr lang="en-US" altLang="ko-KR" sz="2200" baseline="10000" dirty="0" err="1" smtClean="0">
                <a:latin typeface="맑은 고딕" pitchFamily="50" charset="-127"/>
                <a:ea typeface="맑은 고딕" pitchFamily="50" charset="-127"/>
              </a:rPr>
              <a:t>i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 mod q</a:t>
            </a:r>
            <a:b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			   =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2200" dirty="0" err="1" smtClean="0"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sz="2200" baseline="30000" dirty="0" err="1" smtClean="0">
                <a:latin typeface="맑은 고딕" pitchFamily="50" charset="-127"/>
                <a:ea typeface="맑은 고딕" pitchFamily="50" charset="-127"/>
              </a:rPr>
              <a:t>X</a:t>
            </a:r>
            <a:r>
              <a:rPr lang="en-US" altLang="ko-KR" sz="2200" baseline="10000" dirty="0" err="1" smtClean="0">
                <a:latin typeface="맑은 고딕" pitchFamily="50" charset="-127"/>
                <a:ea typeface="맑은 고딕" pitchFamily="50" charset="-127"/>
              </a:rPr>
              <a:t>j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en-US" altLang="ko-KR" sz="2200" baseline="30000" dirty="0" smtClean="0">
                <a:latin typeface="맑은 고딕" pitchFamily="50" charset="-127"/>
                <a:ea typeface="맑은 고딕" pitchFamily="50" charset="-127"/>
              </a:rPr>
              <a:t>x</a:t>
            </a:r>
            <a:r>
              <a:rPr lang="en-US" altLang="ko-KR" sz="2200" baseline="10000" dirty="0" smtClean="0">
                <a:latin typeface="맑은 고딕" pitchFamily="50" charset="-127"/>
                <a:ea typeface="맑은 고딕" pitchFamily="50" charset="-127"/>
              </a:rPr>
              <a:t>i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 mod q</a:t>
            </a:r>
            <a:b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			   = </a:t>
            </a:r>
            <a:r>
              <a:rPr lang="en-US" altLang="ko-KR" sz="2200" dirty="0" err="1" smtClean="0"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sz="2200" baseline="30000" dirty="0" err="1" smtClean="0">
                <a:latin typeface="맑은 고딕" pitchFamily="50" charset="-127"/>
                <a:ea typeface="맑은 고딕" pitchFamily="50" charset="-127"/>
              </a:rPr>
              <a:t>X</a:t>
            </a:r>
            <a:r>
              <a:rPr lang="en-US" altLang="ko-KR" sz="2200" baseline="10000" dirty="0" err="1" smtClean="0">
                <a:latin typeface="맑은 고딕" pitchFamily="50" charset="-127"/>
                <a:ea typeface="맑은 고딕" pitchFamily="50" charset="-127"/>
              </a:rPr>
              <a:t>j</a:t>
            </a:r>
            <a:r>
              <a:rPr lang="en-US" altLang="ko-KR" sz="2200" baseline="30000" dirty="0" err="1" smtClean="0">
                <a:latin typeface="맑은 고딕" pitchFamily="50" charset="-127"/>
                <a:ea typeface="맑은 고딕" pitchFamily="50" charset="-127"/>
              </a:rPr>
              <a:t>X</a:t>
            </a:r>
            <a:r>
              <a:rPr lang="en-US" altLang="ko-KR" sz="2200" baseline="10000" dirty="0" err="1" smtClean="0">
                <a:latin typeface="맑은 고딕" pitchFamily="50" charset="-127"/>
                <a:ea typeface="맑은 고딕" pitchFamily="50" charset="-127"/>
              </a:rPr>
              <a:t>i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 = </a:t>
            </a:r>
            <a:r>
              <a:rPr lang="en-US" altLang="ko-KR" sz="2200" dirty="0" err="1" smtClean="0"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sz="2200" baseline="30000" dirty="0" err="1" smtClean="0">
                <a:latin typeface="맑은 고딕" pitchFamily="50" charset="-127"/>
                <a:ea typeface="맑은 고딕" pitchFamily="50" charset="-127"/>
              </a:rPr>
              <a:t>X</a:t>
            </a:r>
            <a:r>
              <a:rPr lang="en-US" altLang="ko-KR" sz="2200" baseline="10000" dirty="0" err="1" smtClean="0">
                <a:latin typeface="맑은 고딕" pitchFamily="50" charset="-127"/>
                <a:ea typeface="맑은 고딕" pitchFamily="50" charset="-127"/>
              </a:rPr>
              <a:t>i</a:t>
            </a:r>
            <a:r>
              <a:rPr lang="en-US" altLang="ko-KR" sz="2200" baseline="30000" dirty="0" err="1" smtClean="0">
                <a:latin typeface="맑은 고딕" pitchFamily="50" charset="-127"/>
                <a:ea typeface="맑은 고딕" pitchFamily="50" charset="-127"/>
              </a:rPr>
              <a:t>X</a:t>
            </a:r>
            <a:r>
              <a:rPr lang="en-US" altLang="ko-KR" sz="2200" baseline="10000" dirty="0" err="1" smtClean="0">
                <a:latin typeface="맑은 고딕" pitchFamily="50" charset="-127"/>
                <a:ea typeface="맑은 고딕" pitchFamily="50" charset="-127"/>
              </a:rPr>
              <a:t>j</a:t>
            </a:r>
            <a:r>
              <a:rPr lang="en-US" altLang="ko-KR" sz="2200" baseline="300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mod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q</a:t>
            </a:r>
          </a:p>
          <a:p>
            <a:pPr lvl="1"/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User j obtains </a:t>
            </a:r>
            <a:r>
              <a:rPr lang="en-US" altLang="ko-KR" sz="2200" dirty="0" err="1" smtClean="0">
                <a:latin typeface="맑은 고딕" pitchFamily="50" charset="-127"/>
                <a:ea typeface="맑은 고딕" pitchFamily="50" charset="-127"/>
              </a:rPr>
              <a:t>K</a:t>
            </a:r>
            <a:r>
              <a:rPr lang="en-US" altLang="ko-KR" sz="2200" baseline="-25000" dirty="0" err="1" smtClean="0">
                <a:latin typeface="맑은 고딕" pitchFamily="50" charset="-127"/>
                <a:ea typeface="맑은 고딕" pitchFamily="50" charset="-127"/>
              </a:rPr>
              <a:t>ij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2200" dirty="0" err="1" smtClean="0">
                <a:latin typeface="맑은 고딕" pitchFamily="50" charset="-127"/>
                <a:ea typeface="맑은 고딕" pitchFamily="50" charset="-127"/>
              </a:rPr>
              <a:t>K</a:t>
            </a:r>
            <a:r>
              <a:rPr lang="en-US" altLang="ko-KR" sz="2200" baseline="-25000" dirty="0" err="1" smtClean="0">
                <a:latin typeface="맑은 고딕" pitchFamily="50" charset="-127"/>
                <a:ea typeface="맑은 고딕" pitchFamily="50" charset="-127"/>
              </a:rPr>
              <a:t>ij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= </a:t>
            </a:r>
            <a:r>
              <a:rPr lang="en-US" altLang="ko-KR" sz="2200" dirty="0" err="1" smtClean="0">
                <a:latin typeface="맑은 고딕" pitchFamily="50" charset="-127"/>
                <a:ea typeface="맑은 고딕" pitchFamily="50" charset="-127"/>
              </a:rPr>
              <a:t>Y</a:t>
            </a:r>
            <a:r>
              <a:rPr lang="en-US" altLang="ko-KR" sz="2200" baseline="-25000" dirty="0" err="1" smtClean="0">
                <a:latin typeface="맑은 고딕" pitchFamily="50" charset="-127"/>
                <a:ea typeface="맑은 고딕" pitchFamily="50" charset="-127"/>
              </a:rPr>
              <a:t>i</a:t>
            </a:r>
            <a:r>
              <a:rPr lang="en-US" altLang="ko-KR" sz="2200" baseline="30000" dirty="0" err="1" smtClean="0">
                <a:latin typeface="맑은 고딕" pitchFamily="50" charset="-127"/>
                <a:ea typeface="맑은 고딕" pitchFamily="50" charset="-127"/>
              </a:rPr>
              <a:t>X</a:t>
            </a:r>
            <a:r>
              <a:rPr lang="en-US" altLang="ko-KR" sz="2200" baseline="10000" dirty="0" err="1" smtClean="0">
                <a:latin typeface="맑은 고딕" pitchFamily="50" charset="-127"/>
                <a:ea typeface="맑은 고딕" pitchFamily="50" charset="-127"/>
              </a:rPr>
              <a:t>j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 mod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q</a:t>
            </a:r>
          </a:p>
          <a:p>
            <a:pPr lvl="1"/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Other User can obtains </a:t>
            </a:r>
            <a:r>
              <a:rPr lang="en-US" altLang="ko-KR" sz="2200" dirty="0" err="1" smtClean="0">
                <a:latin typeface="맑은 고딕" pitchFamily="50" charset="-127"/>
                <a:ea typeface="맑은 고딕" pitchFamily="50" charset="-127"/>
              </a:rPr>
              <a:t>K</a:t>
            </a:r>
            <a:r>
              <a:rPr lang="en-US" altLang="ko-KR" sz="2200" baseline="-25000" dirty="0" err="1" smtClean="0">
                <a:latin typeface="맑은 고딕" pitchFamily="50" charset="-127"/>
                <a:ea typeface="맑은 고딕" pitchFamily="50" charset="-127"/>
              </a:rPr>
              <a:t>ij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by “</a:t>
            </a:r>
            <a:r>
              <a:rPr lang="en-US" altLang="ko-KR" sz="2200" dirty="0" err="1" smtClean="0">
                <a:latin typeface="맑은 고딕" pitchFamily="50" charset="-127"/>
                <a:ea typeface="맑은 고딕" pitchFamily="50" charset="-127"/>
              </a:rPr>
              <a:t>K</a:t>
            </a:r>
            <a:r>
              <a:rPr lang="en-US" altLang="ko-KR" sz="2200" baseline="-25000" dirty="0" err="1" smtClean="0">
                <a:latin typeface="맑은 고딕" pitchFamily="50" charset="-127"/>
                <a:ea typeface="맑은 고딕" pitchFamily="50" charset="-127"/>
              </a:rPr>
              <a:t>ij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= Y</a:t>
            </a:r>
            <a:r>
              <a:rPr lang="en-US" altLang="ko-KR" sz="2200" baseline="-25000" dirty="0" smtClean="0">
                <a:latin typeface="맑은 고딕" pitchFamily="50" charset="-127"/>
                <a:ea typeface="맑은 고딕" pitchFamily="50" charset="-127"/>
              </a:rPr>
              <a:t>i</a:t>
            </a:r>
            <a:r>
              <a:rPr lang="en-US" altLang="ko-KR" sz="2200" baseline="300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US" altLang="ko-KR" sz="2200" baseline="30000" dirty="0" err="1" smtClean="0">
                <a:latin typeface="맑은 고딕" pitchFamily="50" charset="-127"/>
                <a:ea typeface="맑은 고딕" pitchFamily="50" charset="-127"/>
              </a:rPr>
              <a:t>log</a:t>
            </a:r>
            <a:r>
              <a:rPr lang="en-US" altLang="ko-KR" sz="2200" baseline="10000" dirty="0" err="1" smtClean="0">
                <a:latin typeface="맑은 고딕" pitchFamily="50" charset="-127"/>
                <a:ea typeface="맑은 고딕" pitchFamily="50" charset="-127"/>
              </a:rPr>
              <a:t>a</a:t>
            </a:r>
            <a:r>
              <a:rPr lang="en-US" altLang="ko-KR" sz="2200" baseline="30000" dirty="0" err="1" smtClean="0">
                <a:latin typeface="맑은 고딕" pitchFamily="50" charset="-127"/>
                <a:ea typeface="맑은 고딕" pitchFamily="50" charset="-127"/>
              </a:rPr>
              <a:t>Y</a:t>
            </a:r>
            <a:r>
              <a:rPr lang="en-US" altLang="ko-KR" sz="2200" baseline="10000" dirty="0" err="1" smtClean="0">
                <a:latin typeface="맑은 고딕" pitchFamily="50" charset="-127"/>
                <a:ea typeface="맑은 고딕" pitchFamily="50" charset="-127"/>
              </a:rPr>
              <a:t>j</a:t>
            </a:r>
            <a:r>
              <a:rPr lang="en-US" altLang="ko-KR" sz="2200" baseline="30000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 mod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q”. But.</a:t>
            </a:r>
            <a:endParaRPr lang="en-US" altLang="ko-KR" sz="2200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Public Key Cryptography (4/4)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Concepts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286000"/>
            <a:ext cx="382905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4648200"/>
            <a:ext cx="471487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1450</TotalTime>
  <Words>996</Words>
  <Application>Microsoft Office PowerPoint</Application>
  <PresentationFormat>화면 슬라이드 쇼(4:3)</PresentationFormat>
  <Paragraphs>202</Paragraphs>
  <Slides>20</Slides>
  <Notes>20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1" baseType="lpstr">
      <vt:lpstr>Median</vt:lpstr>
      <vt:lpstr>New Directions In Cryptography</vt:lpstr>
      <vt:lpstr>Contents</vt:lpstr>
      <vt:lpstr>Introduction</vt:lpstr>
      <vt:lpstr>Conventional Cryptography (1/2)</vt:lpstr>
      <vt:lpstr>Conventional Cryptography (2/2)</vt:lpstr>
      <vt:lpstr>Public Key Cryptography (1/4)</vt:lpstr>
      <vt:lpstr>Public Key Cryptography (2/4)</vt:lpstr>
      <vt:lpstr>Public Key Cryptography (3/4)</vt:lpstr>
      <vt:lpstr>Public Key Cryptography (4/4)</vt:lpstr>
      <vt:lpstr>One-Way Authentication</vt:lpstr>
      <vt:lpstr>Interrelation (1/4)</vt:lpstr>
      <vt:lpstr>Interrelation (2/4)</vt:lpstr>
      <vt:lpstr>Interrelation (3/4)</vt:lpstr>
      <vt:lpstr>Interrelation (4/4)</vt:lpstr>
      <vt:lpstr>Trap Door (1/2)</vt:lpstr>
      <vt:lpstr>Trap Door (2/2)</vt:lpstr>
      <vt:lpstr>Computational Complexity (1)</vt:lpstr>
      <vt:lpstr>Computational Complexity (2)</vt:lpstr>
      <vt:lpstr>Conclusion </vt:lpstr>
      <vt:lpstr>슬라이드 20</vt:lpstr>
    </vt:vector>
  </TitlesOfParts>
  <Company>CAIS-KAIST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Made Harta Dwijaksara</dc:creator>
  <cp:lastModifiedBy>Krad</cp:lastModifiedBy>
  <cp:revision>174</cp:revision>
  <dcterms:created xsi:type="dcterms:W3CDTF">2010-02-20T13:43:42Z</dcterms:created>
  <dcterms:modified xsi:type="dcterms:W3CDTF">2010-02-23T10:33:27Z</dcterms:modified>
</cp:coreProperties>
</file>