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8" r:id="rId3"/>
    <p:sldId id="259" r:id="rId4"/>
    <p:sldId id="260" r:id="rId5"/>
    <p:sldId id="262" r:id="rId6"/>
    <p:sldId id="261" r:id="rId7"/>
    <p:sldId id="263" r:id="rId8"/>
    <p:sldId id="277" r:id="rId9"/>
    <p:sldId id="264" r:id="rId10"/>
    <p:sldId id="265" r:id="rId11"/>
    <p:sldId id="276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9" r:id="rId21"/>
    <p:sldId id="280" r:id="rId22"/>
    <p:sldId id="275" r:id="rId2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2105" autoAdjust="0"/>
  </p:normalViewPr>
  <p:slideViewPr>
    <p:cSldViewPr>
      <p:cViewPr varScale="1">
        <p:scale>
          <a:sx n="100" d="100"/>
          <a:sy n="100" d="100"/>
        </p:scale>
        <p:origin x="-2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1619A0-F2C9-4AF2-8AC8-1308C6E87CAA}" type="doc">
      <dgm:prSet loTypeId="urn:microsoft.com/office/officeart/2005/8/layout/matrix3" loCatId="matrix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pPr latinLnBrk="1"/>
          <a:endParaRPr lang="ko-KR" altLang="en-US"/>
        </a:p>
      </dgm:t>
    </dgm:pt>
    <dgm:pt modelId="{EB8279DA-3B9B-47D8-B16F-63D763B03F35}">
      <dgm:prSet phldrT="[텍스트]"/>
      <dgm:spPr/>
      <dgm:t>
        <a:bodyPr/>
        <a:lstStyle/>
        <a:p>
          <a:pPr latinLnBrk="1"/>
          <a:r>
            <a:rPr lang="en-US" altLang="ko-KR" dirty="0" smtClean="0"/>
            <a:t>DC</a:t>
          </a:r>
          <a:endParaRPr lang="ko-KR" altLang="en-US" dirty="0"/>
        </a:p>
      </dgm:t>
    </dgm:pt>
    <dgm:pt modelId="{16CBAF3C-7668-4812-B82D-BF395F884B01}" type="parTrans" cxnId="{C8200951-0AE0-4D06-BA06-64F656489C96}">
      <dgm:prSet/>
      <dgm:spPr/>
      <dgm:t>
        <a:bodyPr/>
        <a:lstStyle/>
        <a:p>
          <a:pPr latinLnBrk="1"/>
          <a:endParaRPr lang="ko-KR" altLang="en-US"/>
        </a:p>
      </dgm:t>
    </dgm:pt>
    <dgm:pt modelId="{F56F4F45-E9C4-48D6-A77F-D9B398B8D1D6}" type="sibTrans" cxnId="{C8200951-0AE0-4D06-BA06-64F656489C96}">
      <dgm:prSet/>
      <dgm:spPr/>
      <dgm:t>
        <a:bodyPr/>
        <a:lstStyle/>
        <a:p>
          <a:pPr latinLnBrk="1"/>
          <a:endParaRPr lang="ko-KR" altLang="en-US"/>
        </a:p>
      </dgm:t>
    </dgm:pt>
    <dgm:pt modelId="{4496B236-80EE-4CF6-BF44-A25CF0BD42B7}">
      <dgm:prSet phldrT="[텍스트]"/>
      <dgm:spPr/>
      <dgm:t>
        <a:bodyPr/>
        <a:lstStyle/>
        <a:p>
          <a:pPr latinLnBrk="1"/>
          <a:r>
            <a:rPr lang="en-US" altLang="ko-KR" dirty="0" smtClean="0"/>
            <a:t>Markov</a:t>
          </a:r>
        </a:p>
        <a:p>
          <a:pPr latinLnBrk="1"/>
          <a:r>
            <a:rPr lang="en-US" altLang="ko-KR" dirty="0" smtClean="0"/>
            <a:t>Cipher</a:t>
          </a:r>
          <a:endParaRPr lang="ko-KR" altLang="en-US" dirty="0"/>
        </a:p>
      </dgm:t>
    </dgm:pt>
    <dgm:pt modelId="{E5736FEE-AA6A-4F14-AA67-6345A64F6442}" type="parTrans" cxnId="{6333A683-57B7-4E14-B035-0F4AC4438227}">
      <dgm:prSet/>
      <dgm:spPr/>
      <dgm:t>
        <a:bodyPr/>
        <a:lstStyle/>
        <a:p>
          <a:pPr latinLnBrk="1"/>
          <a:endParaRPr lang="ko-KR" altLang="en-US"/>
        </a:p>
      </dgm:t>
    </dgm:pt>
    <dgm:pt modelId="{093EEB87-C1D5-4C95-8E76-5D443D6AAC27}" type="sibTrans" cxnId="{6333A683-57B7-4E14-B035-0F4AC4438227}">
      <dgm:prSet/>
      <dgm:spPr/>
      <dgm:t>
        <a:bodyPr/>
        <a:lstStyle/>
        <a:p>
          <a:pPr latinLnBrk="1"/>
          <a:endParaRPr lang="ko-KR" altLang="en-US"/>
        </a:p>
      </dgm:t>
    </dgm:pt>
    <dgm:pt modelId="{AD503EEC-268F-47CC-9F9F-9CF10A138EDC}">
      <dgm:prSet phldrT="[텍스트]"/>
      <dgm:spPr/>
      <dgm:t>
        <a:bodyPr/>
        <a:lstStyle/>
        <a:p>
          <a:pPr latinLnBrk="1"/>
          <a:r>
            <a:rPr lang="en-US" altLang="ko-KR" dirty="0" smtClean="0"/>
            <a:t>PES</a:t>
          </a:r>
          <a:endParaRPr lang="ko-KR" altLang="en-US" dirty="0"/>
        </a:p>
      </dgm:t>
    </dgm:pt>
    <dgm:pt modelId="{3D38AD1A-B0CE-4BEF-B927-EAF7AD4839E3}" type="parTrans" cxnId="{A3DF2CE1-DC7B-4528-B438-F2FF65B4400F}">
      <dgm:prSet/>
      <dgm:spPr/>
      <dgm:t>
        <a:bodyPr/>
        <a:lstStyle/>
        <a:p>
          <a:pPr latinLnBrk="1"/>
          <a:endParaRPr lang="ko-KR" altLang="en-US"/>
        </a:p>
      </dgm:t>
    </dgm:pt>
    <dgm:pt modelId="{644A0EFF-9835-41EB-825D-C777CDD54ABD}" type="sibTrans" cxnId="{A3DF2CE1-DC7B-4528-B438-F2FF65B4400F}">
      <dgm:prSet/>
      <dgm:spPr/>
      <dgm:t>
        <a:bodyPr/>
        <a:lstStyle/>
        <a:p>
          <a:pPr latinLnBrk="1"/>
          <a:endParaRPr lang="ko-KR" altLang="en-US"/>
        </a:p>
      </dgm:t>
    </dgm:pt>
    <dgm:pt modelId="{15CE885E-7C2E-4164-BBFE-2BC12283613E}">
      <dgm:prSet phldrT="[텍스트]"/>
      <dgm:spPr/>
      <dgm:t>
        <a:bodyPr/>
        <a:lstStyle/>
        <a:p>
          <a:pPr latinLnBrk="1"/>
          <a:r>
            <a:rPr lang="en-US" altLang="ko-KR" dirty="0" smtClean="0"/>
            <a:t>IPES</a:t>
          </a:r>
          <a:endParaRPr lang="ko-KR" altLang="en-US" dirty="0"/>
        </a:p>
      </dgm:t>
    </dgm:pt>
    <dgm:pt modelId="{6EC0BE18-7B8C-4039-B89D-4D8B6EE870A0}" type="parTrans" cxnId="{3088D842-37E5-4DD3-9A26-DB8FF3A718E5}">
      <dgm:prSet/>
      <dgm:spPr/>
      <dgm:t>
        <a:bodyPr/>
        <a:lstStyle/>
        <a:p>
          <a:pPr latinLnBrk="1"/>
          <a:endParaRPr lang="ko-KR" altLang="en-US"/>
        </a:p>
      </dgm:t>
    </dgm:pt>
    <dgm:pt modelId="{357DC68D-DA65-455E-BEED-1206F0956B88}" type="sibTrans" cxnId="{3088D842-37E5-4DD3-9A26-DB8FF3A718E5}">
      <dgm:prSet/>
      <dgm:spPr/>
      <dgm:t>
        <a:bodyPr/>
        <a:lstStyle/>
        <a:p>
          <a:pPr latinLnBrk="1"/>
          <a:endParaRPr lang="ko-KR" altLang="en-US"/>
        </a:p>
      </dgm:t>
    </dgm:pt>
    <dgm:pt modelId="{B5A7BCC0-39BD-4BE8-8CCD-A7E4B3BCA325}" type="pres">
      <dgm:prSet presAssocID="{ED1619A0-F2C9-4AF2-8AC8-1308C6E87CAA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F29F8B2-6271-463E-91BD-3B2B2D637F2D}" type="pres">
      <dgm:prSet presAssocID="{ED1619A0-F2C9-4AF2-8AC8-1308C6E87CAA}" presName="diamond" presStyleLbl="bgShp" presStyleIdx="0" presStyleCnt="1"/>
      <dgm:spPr/>
    </dgm:pt>
    <dgm:pt modelId="{FA390E51-B237-4014-891F-21958F077B9E}" type="pres">
      <dgm:prSet presAssocID="{ED1619A0-F2C9-4AF2-8AC8-1308C6E87CAA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3A80257-C6FE-464C-9413-643D2AA07A2A}" type="pres">
      <dgm:prSet presAssocID="{ED1619A0-F2C9-4AF2-8AC8-1308C6E87CAA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2BA6C81-0D72-4E2D-8336-C9142EA109CE}" type="pres">
      <dgm:prSet presAssocID="{ED1619A0-F2C9-4AF2-8AC8-1308C6E87CAA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EE06D7F-8525-48A1-B704-70F102751715}" type="pres">
      <dgm:prSet presAssocID="{ED1619A0-F2C9-4AF2-8AC8-1308C6E87CAA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C8200951-0AE0-4D06-BA06-64F656489C96}" srcId="{ED1619A0-F2C9-4AF2-8AC8-1308C6E87CAA}" destId="{EB8279DA-3B9B-47D8-B16F-63D763B03F35}" srcOrd="0" destOrd="0" parTransId="{16CBAF3C-7668-4812-B82D-BF395F884B01}" sibTransId="{F56F4F45-E9C4-48D6-A77F-D9B398B8D1D6}"/>
    <dgm:cxn modelId="{D9EE68AF-B416-460F-BCA8-9AE4CA2FDB00}" type="presOf" srcId="{4496B236-80EE-4CF6-BF44-A25CF0BD42B7}" destId="{73A80257-C6FE-464C-9413-643D2AA07A2A}" srcOrd="0" destOrd="0" presId="urn:microsoft.com/office/officeart/2005/8/layout/matrix3"/>
    <dgm:cxn modelId="{A3DF2CE1-DC7B-4528-B438-F2FF65B4400F}" srcId="{ED1619A0-F2C9-4AF2-8AC8-1308C6E87CAA}" destId="{AD503EEC-268F-47CC-9F9F-9CF10A138EDC}" srcOrd="2" destOrd="0" parTransId="{3D38AD1A-B0CE-4BEF-B927-EAF7AD4839E3}" sibTransId="{644A0EFF-9835-41EB-825D-C777CDD54ABD}"/>
    <dgm:cxn modelId="{EB413ADA-D0CF-4996-BE75-44349D11BC39}" type="presOf" srcId="{AD503EEC-268F-47CC-9F9F-9CF10A138EDC}" destId="{B2BA6C81-0D72-4E2D-8336-C9142EA109CE}" srcOrd="0" destOrd="0" presId="urn:microsoft.com/office/officeart/2005/8/layout/matrix3"/>
    <dgm:cxn modelId="{1FE2ECFA-C845-4B23-A116-C7489C8365C6}" type="presOf" srcId="{15CE885E-7C2E-4164-BBFE-2BC12283613E}" destId="{4EE06D7F-8525-48A1-B704-70F102751715}" srcOrd="0" destOrd="0" presId="urn:microsoft.com/office/officeart/2005/8/layout/matrix3"/>
    <dgm:cxn modelId="{6333A683-57B7-4E14-B035-0F4AC4438227}" srcId="{ED1619A0-F2C9-4AF2-8AC8-1308C6E87CAA}" destId="{4496B236-80EE-4CF6-BF44-A25CF0BD42B7}" srcOrd="1" destOrd="0" parTransId="{E5736FEE-AA6A-4F14-AA67-6345A64F6442}" sibTransId="{093EEB87-C1D5-4C95-8E76-5D443D6AAC27}"/>
    <dgm:cxn modelId="{674F8BF3-EF28-419F-8510-4022A0064835}" type="presOf" srcId="{ED1619A0-F2C9-4AF2-8AC8-1308C6E87CAA}" destId="{B5A7BCC0-39BD-4BE8-8CCD-A7E4B3BCA325}" srcOrd="0" destOrd="0" presId="urn:microsoft.com/office/officeart/2005/8/layout/matrix3"/>
    <dgm:cxn modelId="{3088D842-37E5-4DD3-9A26-DB8FF3A718E5}" srcId="{ED1619A0-F2C9-4AF2-8AC8-1308C6E87CAA}" destId="{15CE885E-7C2E-4164-BBFE-2BC12283613E}" srcOrd="3" destOrd="0" parTransId="{6EC0BE18-7B8C-4039-B89D-4D8B6EE870A0}" sibTransId="{357DC68D-DA65-455E-BEED-1206F0956B88}"/>
    <dgm:cxn modelId="{B7840499-3F5D-4C20-9585-2965EE4995EC}" type="presOf" srcId="{EB8279DA-3B9B-47D8-B16F-63D763B03F35}" destId="{FA390E51-B237-4014-891F-21958F077B9E}" srcOrd="0" destOrd="0" presId="urn:microsoft.com/office/officeart/2005/8/layout/matrix3"/>
    <dgm:cxn modelId="{6CA874C2-C641-48E9-8BCE-4CF3E4249927}" type="presParOf" srcId="{B5A7BCC0-39BD-4BE8-8CCD-A7E4B3BCA325}" destId="{5F29F8B2-6271-463E-91BD-3B2B2D637F2D}" srcOrd="0" destOrd="0" presId="urn:microsoft.com/office/officeart/2005/8/layout/matrix3"/>
    <dgm:cxn modelId="{3629B5E6-4941-4DED-82F4-6A897AE61712}" type="presParOf" srcId="{B5A7BCC0-39BD-4BE8-8CCD-A7E4B3BCA325}" destId="{FA390E51-B237-4014-891F-21958F077B9E}" srcOrd="1" destOrd="0" presId="urn:microsoft.com/office/officeart/2005/8/layout/matrix3"/>
    <dgm:cxn modelId="{6A8A4B13-9CB7-45EE-A1E4-677B68628743}" type="presParOf" srcId="{B5A7BCC0-39BD-4BE8-8CCD-A7E4B3BCA325}" destId="{73A80257-C6FE-464C-9413-643D2AA07A2A}" srcOrd="2" destOrd="0" presId="urn:microsoft.com/office/officeart/2005/8/layout/matrix3"/>
    <dgm:cxn modelId="{5497E8E9-6B76-4EA8-A4F1-685309A7761B}" type="presParOf" srcId="{B5A7BCC0-39BD-4BE8-8CCD-A7E4B3BCA325}" destId="{B2BA6C81-0D72-4E2D-8336-C9142EA109CE}" srcOrd="3" destOrd="0" presId="urn:microsoft.com/office/officeart/2005/8/layout/matrix3"/>
    <dgm:cxn modelId="{E55756F3-5CAC-4C57-96E2-DFAA44355CF6}" type="presParOf" srcId="{B5A7BCC0-39BD-4BE8-8CCD-A7E4B3BCA325}" destId="{4EE06D7F-8525-48A1-B704-70F102751715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F29F8B2-6271-463E-91BD-3B2B2D637F2D}">
      <dsp:nvSpPr>
        <dsp:cNvPr id="0" name=""/>
        <dsp:cNvSpPr/>
      </dsp:nvSpPr>
      <dsp:spPr>
        <a:xfrm>
          <a:off x="1730367" y="0"/>
          <a:ext cx="4768865" cy="4768865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2700" dir="5400000" algn="tl" rotWithShape="0">
            <a:srgbClr val="EBE9ED">
              <a:alpha val="27450"/>
            </a:srgbClr>
          </a:outerShdw>
        </a:effectLst>
        <a:scene3d>
          <a:camera prst="orthographicFront" fov="0">
            <a:rot lat="0" lon="0" rev="0"/>
          </a:camera>
          <a:lightRig rig="soft" dir="t">
            <a:rot lat="0" lon="0" rev="19200000"/>
          </a:lightRig>
        </a:scene3d>
        <a:sp3d prstMaterial="matte">
          <a:bevelT h="88900"/>
          <a:contourClr>
            <a:schemeClr val="accent2">
              <a:tint val="40000"/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A390E51-B237-4014-891F-21958F077B9E}">
      <dsp:nvSpPr>
        <dsp:cNvPr id="0" name=""/>
        <dsp:cNvSpPr/>
      </dsp:nvSpPr>
      <dsp:spPr>
        <a:xfrm>
          <a:off x="2183409" y="453042"/>
          <a:ext cx="1859857" cy="1859857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5000"/>
                <a:shade val="100000"/>
                <a:hueMod val="100000"/>
                <a:sat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95000"/>
                <a:hueMod val="100000"/>
                <a:satMod val="100000"/>
              </a:schemeClr>
            </a:gs>
          </a:gsLst>
          <a:lin ang="0" scaled="1"/>
        </a:gradFill>
        <a:ln>
          <a:noFill/>
        </a:ln>
        <a:effectLst>
          <a:outerShdw blurRad="12700" dir="5400000" algn="tl" rotWithShape="0">
            <a:srgbClr val="EBE9ED">
              <a:alpha val="27450"/>
            </a:srgbClr>
          </a:outerShdw>
        </a:effectLst>
        <a:scene3d>
          <a:camera prst="orthographicFront" fov="0">
            <a:rot lat="0" lon="0" rev="0"/>
          </a:camera>
          <a:lightRig rig="soft" dir="t">
            <a:rot lat="0" lon="0" rev="19200000"/>
          </a:lightRig>
        </a:scene3d>
        <a:sp3d prstMaterial="matte">
          <a:bevelT h="88900"/>
          <a:contourClr>
            <a:schemeClr val="accent2"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3200" kern="1200" dirty="0" smtClean="0"/>
            <a:t>DC</a:t>
          </a:r>
          <a:endParaRPr lang="ko-KR" altLang="en-US" sz="3200" kern="1200" dirty="0"/>
        </a:p>
      </dsp:txBody>
      <dsp:txXfrm>
        <a:off x="2183409" y="453042"/>
        <a:ext cx="1859857" cy="1859857"/>
      </dsp:txXfrm>
    </dsp:sp>
    <dsp:sp modelId="{73A80257-C6FE-464C-9413-643D2AA07A2A}">
      <dsp:nvSpPr>
        <dsp:cNvPr id="0" name=""/>
        <dsp:cNvSpPr/>
      </dsp:nvSpPr>
      <dsp:spPr>
        <a:xfrm>
          <a:off x="4186332" y="453042"/>
          <a:ext cx="1859857" cy="1859857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5000"/>
                <a:shade val="100000"/>
                <a:hueMod val="100000"/>
                <a:sat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95000"/>
                <a:hueMod val="100000"/>
                <a:satMod val="100000"/>
              </a:schemeClr>
            </a:gs>
          </a:gsLst>
          <a:lin ang="0" scaled="1"/>
        </a:gradFill>
        <a:ln>
          <a:noFill/>
        </a:ln>
        <a:effectLst>
          <a:outerShdw blurRad="12700" dir="5400000" algn="tl" rotWithShape="0">
            <a:srgbClr val="EBE9ED">
              <a:alpha val="27450"/>
            </a:srgbClr>
          </a:outerShdw>
        </a:effectLst>
        <a:scene3d>
          <a:camera prst="orthographicFront" fov="0">
            <a:rot lat="0" lon="0" rev="0"/>
          </a:camera>
          <a:lightRig rig="soft" dir="t">
            <a:rot lat="0" lon="0" rev="19200000"/>
          </a:lightRig>
        </a:scene3d>
        <a:sp3d prstMaterial="matte">
          <a:bevelT h="88900"/>
          <a:contourClr>
            <a:schemeClr val="accent3"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3200" kern="1200" dirty="0" smtClean="0"/>
            <a:t>Markov</a:t>
          </a:r>
        </a:p>
        <a:p>
          <a:pPr lvl="0" algn="ctr" defTabSz="1422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3200" kern="1200" dirty="0" smtClean="0"/>
            <a:t>Cipher</a:t>
          </a:r>
          <a:endParaRPr lang="ko-KR" altLang="en-US" sz="3200" kern="1200" dirty="0"/>
        </a:p>
      </dsp:txBody>
      <dsp:txXfrm>
        <a:off x="4186332" y="453042"/>
        <a:ext cx="1859857" cy="1859857"/>
      </dsp:txXfrm>
    </dsp:sp>
    <dsp:sp modelId="{B2BA6C81-0D72-4E2D-8336-C9142EA109CE}">
      <dsp:nvSpPr>
        <dsp:cNvPr id="0" name=""/>
        <dsp:cNvSpPr/>
      </dsp:nvSpPr>
      <dsp:spPr>
        <a:xfrm>
          <a:off x="2183409" y="2455965"/>
          <a:ext cx="1859857" cy="1859857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5000"/>
                <a:shade val="100000"/>
                <a:hueMod val="100000"/>
                <a:sat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hade val="95000"/>
                <a:hueMod val="100000"/>
                <a:satMod val="100000"/>
              </a:schemeClr>
            </a:gs>
          </a:gsLst>
          <a:lin ang="0" scaled="1"/>
        </a:gradFill>
        <a:ln>
          <a:noFill/>
        </a:ln>
        <a:effectLst>
          <a:outerShdw blurRad="12700" dir="5400000" algn="tl" rotWithShape="0">
            <a:srgbClr val="EBE9ED">
              <a:alpha val="27450"/>
            </a:srgbClr>
          </a:outerShdw>
        </a:effectLst>
        <a:scene3d>
          <a:camera prst="orthographicFront" fov="0">
            <a:rot lat="0" lon="0" rev="0"/>
          </a:camera>
          <a:lightRig rig="soft" dir="t">
            <a:rot lat="0" lon="0" rev="19200000"/>
          </a:lightRig>
        </a:scene3d>
        <a:sp3d prstMaterial="matte">
          <a:bevelT h="88900"/>
          <a:contourClr>
            <a:schemeClr val="accent4"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3200" kern="1200" dirty="0" smtClean="0"/>
            <a:t>PES</a:t>
          </a:r>
          <a:endParaRPr lang="ko-KR" altLang="en-US" sz="3200" kern="1200" dirty="0"/>
        </a:p>
      </dsp:txBody>
      <dsp:txXfrm>
        <a:off x="2183409" y="2455965"/>
        <a:ext cx="1859857" cy="1859857"/>
      </dsp:txXfrm>
    </dsp:sp>
    <dsp:sp modelId="{4EE06D7F-8525-48A1-B704-70F102751715}">
      <dsp:nvSpPr>
        <dsp:cNvPr id="0" name=""/>
        <dsp:cNvSpPr/>
      </dsp:nvSpPr>
      <dsp:spPr>
        <a:xfrm>
          <a:off x="4186332" y="2455965"/>
          <a:ext cx="1859857" cy="1859857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5000"/>
                <a:shade val="100000"/>
                <a:hueMod val="100000"/>
                <a:sat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hade val="95000"/>
                <a:hueMod val="100000"/>
                <a:satMod val="100000"/>
              </a:schemeClr>
            </a:gs>
          </a:gsLst>
          <a:lin ang="0" scaled="1"/>
        </a:gradFill>
        <a:ln>
          <a:noFill/>
        </a:ln>
        <a:effectLst>
          <a:outerShdw blurRad="12700" dir="5400000" algn="tl" rotWithShape="0">
            <a:srgbClr val="EBE9ED">
              <a:alpha val="27450"/>
            </a:srgbClr>
          </a:outerShdw>
        </a:effectLst>
        <a:scene3d>
          <a:camera prst="orthographicFront" fov="0">
            <a:rot lat="0" lon="0" rev="0"/>
          </a:camera>
          <a:lightRig rig="soft" dir="t">
            <a:rot lat="0" lon="0" rev="19200000"/>
          </a:lightRig>
        </a:scene3d>
        <a:sp3d prstMaterial="matte">
          <a:bevelT h="88900"/>
          <a:contourClr>
            <a:schemeClr val="accent5"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3200" kern="1200" dirty="0" smtClean="0"/>
            <a:t>IPES</a:t>
          </a:r>
          <a:endParaRPr lang="ko-KR" altLang="en-US" sz="3200" kern="1200" dirty="0"/>
        </a:p>
      </dsp:txBody>
      <dsp:txXfrm>
        <a:off x="4186332" y="2455965"/>
        <a:ext cx="1859857" cy="18598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95AF90-52F4-4207-BF7E-92BC671FE3C4}" type="datetimeFigureOut">
              <a:rPr lang="ko-KR" altLang="en-US" smtClean="0"/>
              <a:pPr/>
              <a:t>2010-02-23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B3EAA-B570-4D7C-A8B4-8EBC4157756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7B3EAA-B570-4D7C-A8B4-8EBC41577569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baseline="0" dirty="0" smtClean="0"/>
              <a:t>PES</a:t>
            </a:r>
            <a:r>
              <a:rPr lang="ko-KR" altLang="en-US" baseline="0" dirty="0" smtClean="0"/>
              <a:t>는 세개의 그룹 연산을 가지는 </a:t>
            </a:r>
            <a:r>
              <a:rPr lang="en-US" altLang="ko-KR" baseline="0" dirty="0" smtClean="0"/>
              <a:t>block cipher</a:t>
            </a:r>
            <a:r>
              <a:rPr lang="ko-KR" altLang="en-US" baseline="0" dirty="0" smtClean="0"/>
              <a:t>입니다</a:t>
            </a:r>
            <a:r>
              <a:rPr lang="en-US" altLang="ko-KR" baseline="0" dirty="0" smtClean="0"/>
              <a:t>.</a:t>
            </a:r>
          </a:p>
          <a:p>
            <a:endParaRPr lang="en-US" altLang="ko-KR" baseline="0" dirty="0" smtClean="0"/>
          </a:p>
          <a:p>
            <a:r>
              <a:rPr lang="ko-KR" altLang="en-US" baseline="0" dirty="0" err="1" smtClean="0"/>
              <a:t>세개의</a:t>
            </a:r>
            <a:r>
              <a:rPr lang="ko-KR" altLang="en-US" baseline="0" dirty="0" smtClean="0"/>
              <a:t> 그룹 연산 </a:t>
            </a:r>
            <a:r>
              <a:rPr lang="en-US" altLang="ko-KR" baseline="0" dirty="0" smtClean="0"/>
              <a:t>: ~~~~~</a:t>
            </a:r>
          </a:p>
          <a:p>
            <a:endParaRPr lang="en-US" altLang="ko-KR" baseline="0" dirty="0" smtClean="0"/>
          </a:p>
          <a:p>
            <a:r>
              <a:rPr lang="en-US" altLang="ko-KR" baseline="0" dirty="0" smtClean="0"/>
              <a:t>and Difference</a:t>
            </a:r>
            <a:r>
              <a:rPr lang="ko-KR" altLang="en-US" baseline="0" dirty="0" smtClean="0"/>
              <a:t>를 위해서 하나의 연산을 더 정의한다</a:t>
            </a:r>
            <a:r>
              <a:rPr lang="en-US" altLang="ko-KR" baseline="0" dirty="0" smtClean="0"/>
              <a:t>. </a:t>
            </a:r>
            <a:r>
              <a:rPr lang="ko-KR" altLang="en-US" baseline="0" dirty="0" smtClean="0"/>
              <a:t>그리고 </a:t>
            </a:r>
            <a:r>
              <a:rPr lang="en-US" altLang="ko-KR" baseline="0" dirty="0" smtClean="0"/>
              <a:t>difference</a:t>
            </a:r>
            <a:r>
              <a:rPr lang="ko-KR" altLang="en-US" baseline="0" dirty="0" smtClean="0"/>
              <a:t>를 위처럼 정의한다</a:t>
            </a:r>
            <a:r>
              <a:rPr lang="en-US" altLang="ko-KR" baseline="0" dirty="0" smtClean="0"/>
              <a:t>.</a:t>
            </a:r>
          </a:p>
          <a:p>
            <a:endParaRPr lang="en-US" altLang="ko-KR" baseline="0" dirty="0" smtClean="0"/>
          </a:p>
          <a:p>
            <a:r>
              <a:rPr lang="en-US" altLang="ko-KR" baseline="0" dirty="0" smtClean="0"/>
              <a:t>PES</a:t>
            </a:r>
            <a:r>
              <a:rPr lang="ko-KR" altLang="en-US" baseline="0" dirty="0" smtClean="0"/>
              <a:t>의 </a:t>
            </a:r>
            <a:r>
              <a:rPr lang="en-US" altLang="ko-KR" baseline="0" dirty="0" smtClean="0"/>
              <a:t>standard</a:t>
            </a:r>
            <a:r>
              <a:rPr lang="ko-KR" altLang="en-US" baseline="0" dirty="0" smtClean="0"/>
              <a:t>는 </a:t>
            </a:r>
            <a:r>
              <a:rPr lang="en-US" altLang="ko-KR" baseline="0" dirty="0" smtClean="0"/>
              <a:t>PES64</a:t>
            </a:r>
            <a:r>
              <a:rPr lang="ko-KR" altLang="en-US" baseline="0" dirty="0" smtClean="0"/>
              <a:t>이다</a:t>
            </a:r>
            <a:r>
              <a:rPr lang="en-US" altLang="ko-KR" baseline="0" dirty="0" smtClean="0"/>
              <a:t>. PES64</a:t>
            </a:r>
            <a:r>
              <a:rPr lang="ko-KR" altLang="en-US" baseline="0" dirty="0" smtClean="0"/>
              <a:t>는 위다</a:t>
            </a:r>
            <a:r>
              <a:rPr lang="en-US" altLang="ko-KR" baseline="0" dirty="0" smtClean="0"/>
              <a:t>.</a:t>
            </a:r>
          </a:p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7B3EAA-B570-4D7C-A8B4-8EBC41577569}" type="slidenum">
              <a:rPr lang="ko-KR" altLang="en-US" smtClean="0"/>
              <a:pPr/>
              <a:t>12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PES(8)</a:t>
            </a:r>
            <a:r>
              <a:rPr lang="ko-KR" altLang="en-US" dirty="0" smtClean="0"/>
              <a:t>과 </a:t>
            </a:r>
            <a:r>
              <a:rPr lang="en-US" altLang="ko-KR" dirty="0" smtClean="0"/>
              <a:t>PES(16)</a:t>
            </a:r>
            <a:r>
              <a:rPr lang="ko-KR" altLang="en-US" dirty="0" smtClean="0"/>
              <a:t>도 </a:t>
            </a:r>
            <a:r>
              <a:rPr lang="en-US" altLang="ko-KR" dirty="0" smtClean="0"/>
              <a:t>PES64</a:t>
            </a:r>
            <a:r>
              <a:rPr lang="ko-KR" altLang="en-US" dirty="0" smtClean="0"/>
              <a:t>와 똑같은 </a:t>
            </a:r>
            <a:r>
              <a:rPr lang="en-US" altLang="ko-KR" dirty="0" smtClean="0"/>
              <a:t>same</a:t>
            </a:r>
            <a:r>
              <a:rPr lang="en-US" altLang="ko-KR" baseline="0" dirty="0" smtClean="0"/>
              <a:t> computational graph</a:t>
            </a:r>
            <a:r>
              <a:rPr lang="ko-KR" altLang="en-US" baseline="0" dirty="0" smtClean="0"/>
              <a:t>를 가진다</a:t>
            </a:r>
            <a:r>
              <a:rPr lang="en-US" altLang="ko-KR" baseline="0" dirty="0" smtClean="0"/>
              <a:t>.</a:t>
            </a:r>
          </a:p>
          <a:p>
            <a:endParaRPr lang="en-US" altLang="ko-KR" baseline="0" dirty="0" smtClean="0"/>
          </a:p>
          <a:p>
            <a:r>
              <a:rPr lang="en-US" altLang="ko-KR" baseline="0" dirty="0" smtClean="0"/>
              <a:t>Because of, </a:t>
            </a:r>
            <a:r>
              <a:rPr lang="ko-KR" altLang="en-US" baseline="0" dirty="0" err="1" smtClean="0"/>
              <a:t>샬라샬라</a:t>
            </a:r>
            <a:endParaRPr lang="en-US" altLang="ko-KR" baseline="0" dirty="0" smtClean="0"/>
          </a:p>
          <a:p>
            <a:endParaRPr lang="en-US" altLang="ko-KR" baseline="0" dirty="0" smtClean="0"/>
          </a:p>
          <a:p>
            <a:r>
              <a:rPr lang="ko-KR" altLang="en-US" baseline="0" dirty="0" smtClean="0"/>
              <a:t>그리고 </a:t>
            </a:r>
            <a:r>
              <a:rPr lang="en-US" altLang="ko-KR" baseline="0" dirty="0" smtClean="0"/>
              <a:t>PES(8) (16)</a:t>
            </a:r>
            <a:r>
              <a:rPr lang="ko-KR" altLang="en-US" baseline="0" dirty="0" smtClean="0"/>
              <a:t>의 경우에는 </a:t>
            </a:r>
            <a:r>
              <a:rPr lang="en-US" altLang="ko-KR" baseline="0" dirty="0" smtClean="0"/>
              <a:t>uniform distribution </a:t>
            </a:r>
            <a:r>
              <a:rPr lang="ko-KR" altLang="en-US" baseline="0" dirty="0" err="1" smtClean="0"/>
              <a:t>샬라샬라</a:t>
            </a:r>
            <a:endParaRPr lang="en-US" altLang="ko-KR" baseline="0" dirty="0" smtClean="0"/>
          </a:p>
          <a:p>
            <a:endParaRPr lang="en-US" altLang="ko-KR" baseline="0" dirty="0" smtClean="0"/>
          </a:p>
          <a:p>
            <a:r>
              <a:rPr lang="ko-KR" altLang="en-US" baseline="0" dirty="0" smtClean="0"/>
              <a:t>그래서 </a:t>
            </a:r>
            <a:r>
              <a:rPr lang="ko-KR" altLang="en-US" baseline="0" dirty="0" err="1" smtClean="0"/>
              <a:t>이경우에</a:t>
            </a:r>
            <a:r>
              <a:rPr lang="ko-KR" altLang="en-US" baseline="0" dirty="0" smtClean="0"/>
              <a:t> 많은 라운드 후 안전</a:t>
            </a:r>
            <a:r>
              <a:rPr lang="en-US" altLang="ko-KR" baseline="0" dirty="0" smtClean="0"/>
              <a:t>.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7B3EAA-B570-4D7C-A8B4-8EBC41577569}" type="slidenum">
              <a:rPr lang="ko-KR" altLang="en-US" smtClean="0"/>
              <a:pPr/>
              <a:t>13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7B3EAA-B570-4D7C-A8B4-8EBC41577569}" type="slidenum">
              <a:rPr lang="ko-KR" altLang="en-US" smtClean="0"/>
              <a:pPr/>
              <a:t>14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7B3EAA-B570-4D7C-A8B4-8EBC41577569}" type="slidenum">
              <a:rPr lang="ko-KR" altLang="en-US" smtClean="0"/>
              <a:pPr/>
              <a:t>16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7B3EAA-B570-4D7C-A8B4-8EBC41577569}" type="slidenum">
              <a:rPr lang="ko-KR" altLang="en-US" smtClean="0"/>
              <a:pPr/>
              <a:t>20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7B3EAA-B570-4D7C-A8B4-8EBC41577569}" type="slidenum">
              <a:rPr lang="ko-KR" altLang="en-US" smtClean="0"/>
              <a:pPr/>
              <a:t>21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14348" y="2143116"/>
            <a:ext cx="7643866" cy="1500198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785786" y="3786190"/>
            <a:ext cx="7500990" cy="857256"/>
          </a:xfrm>
        </p:spPr>
        <p:txBody>
          <a:bodyPr anchor="t"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38CFC-E439-4DB5-94D2-FDF361A2A7BB}" type="datetimeFigureOut">
              <a:rPr lang="ko-KR" altLang="en-US" smtClean="0"/>
              <a:pPr/>
              <a:t>2010-02-23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275E-001D-4DED-89C5-26EBA989ACE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b"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500175"/>
            <a:ext cx="8229600" cy="4625989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38CFC-E439-4DB5-94D2-FDF361A2A7BB}" type="datetimeFigureOut">
              <a:rPr lang="ko-KR" altLang="en-US" smtClean="0"/>
              <a:pPr/>
              <a:t>2010-02-23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275E-001D-4DED-89C5-26EBA989ACE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8" name="직선 연결선 7"/>
          <p:cNvCxnSpPr/>
          <p:nvPr/>
        </p:nvCxnSpPr>
        <p:spPr>
          <a:xfrm>
            <a:off x="455646" y="1428736"/>
            <a:ext cx="8215370" cy="1588"/>
          </a:xfrm>
          <a:prstGeom prst="line">
            <a:avLst/>
          </a:prstGeom>
          <a:noFill/>
          <a:ln w="28575" cap="sq" cmpd="sng" algn="ctr">
            <a:solidFill>
              <a:srgbClr val="E49458"/>
            </a:solidFill>
            <a:prstDash val="solid"/>
          </a:ln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rgbClr val="E49458">
                <a:tint val="100000"/>
                <a:shade val="100000"/>
                <a:hueMod val="100000"/>
                <a:satMod val="100000"/>
              </a:srgbClr>
            </a:contourClr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7643834" y="-15949"/>
            <a:ext cx="1500166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643834" y="285728"/>
            <a:ext cx="1214446" cy="6286546"/>
          </a:xfrm>
          <a:noFill/>
        </p:spPr>
        <p:txBody>
          <a:bodyPr vert="eaVert" anchor="b"/>
          <a:lstStyle>
            <a:lvl1pPr algn="ctr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571481"/>
            <a:ext cx="7115196" cy="5715044"/>
          </a:xfrm>
        </p:spPr>
        <p:txBody>
          <a:bodyPr vert="eaVer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38CFC-E439-4DB5-94D2-FDF361A2A7BB}" type="datetimeFigureOut">
              <a:rPr lang="ko-KR" altLang="en-US" smtClean="0"/>
              <a:pPr/>
              <a:t>2010-02-23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275E-001D-4DED-89C5-26EBA989ACE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0" y="1"/>
            <a:ext cx="285720" cy="6858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70000"/>
              <a:buFont typeface="Wingdings"/>
              <a:buChar char=""/>
              <a:defRPr/>
            </a:lvl1pPr>
            <a:lvl2pPr>
              <a:buSzPct val="120000"/>
              <a:defRPr/>
            </a:lvl2pPr>
            <a:lvl3pPr>
              <a:buSzPct val="120000"/>
              <a:defRPr/>
            </a:lvl3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38CFC-E439-4DB5-94D2-FDF361A2A7BB}" type="datetimeFigureOut">
              <a:rPr lang="ko-KR" altLang="en-US" smtClean="0"/>
              <a:pPr/>
              <a:t>2010-02-23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275E-001D-4DED-89C5-26EBA989ACE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3475" y="285728"/>
            <a:ext cx="8554805" cy="939784"/>
          </a:xfrm>
        </p:spPr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9"/>
            <a:ext cx="456478" cy="6857999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071810"/>
            <a:ext cx="7715304" cy="1504952"/>
          </a:xfrm>
        </p:spPr>
        <p:txBody>
          <a:bodyPr anchor="ctr"/>
          <a:lstStyle>
            <a:lvl1pPr algn="l">
              <a:defRPr sz="4000" b="0" cap="all">
                <a:effectLst>
                  <a:outerShdw blurRad="44450" dist="25400" dir="2700000" algn="tl" rotWithShape="0">
                    <a:schemeClr val="bg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00034" y="4500570"/>
            <a:ext cx="7715304" cy="1643064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275E-001D-4DED-89C5-26EBA989ACE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16" name="직선 연결선 15"/>
          <p:cNvCxnSpPr/>
          <p:nvPr/>
        </p:nvCxnSpPr>
        <p:spPr>
          <a:xfrm>
            <a:off x="500034" y="4429132"/>
            <a:ext cx="771530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날짜 개체 틀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EFE38CFC-E439-4DB5-94D2-FDF361A2A7BB}" type="datetimeFigureOut">
              <a:rPr lang="ko-KR" altLang="en-US" smtClean="0"/>
              <a:pPr/>
              <a:t>2010-02-23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285728"/>
            <a:ext cx="9144032" cy="114301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 bwMode="invGray">
          <a:xfrm>
            <a:off x="785782" y="1643050"/>
            <a:ext cx="3786218" cy="4429156"/>
          </a:xfrm>
          <a:prstGeom prst="roundRect">
            <a:avLst>
              <a:gd name="adj" fmla="val 5345"/>
            </a:avLst>
          </a:prstGeom>
          <a:solidFill>
            <a:schemeClr val="tx2">
              <a:tint val="50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 bwMode="invGray">
          <a:xfrm>
            <a:off x="4714876" y="1643050"/>
            <a:ext cx="3785616" cy="4429156"/>
          </a:xfrm>
          <a:prstGeom prst="roundRect">
            <a:avLst>
              <a:gd name="adj" fmla="val 6980"/>
            </a:avLst>
          </a:prstGeom>
          <a:solidFill>
            <a:schemeClr val="tx2">
              <a:tint val="75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38CFC-E439-4DB5-94D2-FDF361A2A7BB}" type="datetimeFigureOut">
              <a:rPr lang="ko-KR" altLang="en-US" smtClean="0"/>
              <a:pPr/>
              <a:t>2010-02-23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275E-001D-4DED-89C5-26EBA989ACE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38CFC-E439-4DB5-94D2-FDF361A2A7BB}" type="datetimeFigureOut">
              <a:rPr lang="ko-KR" altLang="en-US" smtClean="0"/>
              <a:pPr/>
              <a:t>2010-02-23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275E-001D-4DED-89C5-26EBA989ACE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내용 개체 틀 9"/>
          <p:cNvSpPr>
            <a:spLocks noGrp="1"/>
          </p:cNvSpPr>
          <p:nvPr>
            <p:ph sz="half" idx="2"/>
          </p:nvPr>
        </p:nvSpPr>
        <p:spPr bwMode="invGray">
          <a:xfrm>
            <a:off x="500038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1">
                  <a:shade val="75000"/>
                  <a:alpha val="50000"/>
                </a:schemeClr>
              </a:gs>
              <a:gs pos="100000">
                <a:schemeClr val="accent1">
                  <a:shade val="75000"/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 bwMode="ltGray">
          <a:xfrm>
            <a:off x="500038" y="5429264"/>
            <a:ext cx="4005072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2" name="내용 개체 틀 11"/>
          <p:cNvSpPr>
            <a:spLocks noGrp="1"/>
          </p:cNvSpPr>
          <p:nvPr>
            <p:ph sz="half" idx="4"/>
          </p:nvPr>
        </p:nvSpPr>
        <p:spPr bwMode="invGray">
          <a:xfrm>
            <a:off x="4716932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2">
                  <a:shade val="75000"/>
                  <a:alpha val="50000"/>
                </a:schemeClr>
              </a:gs>
              <a:gs pos="100000">
                <a:schemeClr val="accent2"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 bwMode="ltGray">
          <a:xfrm>
            <a:off x="4714876" y="5429264"/>
            <a:ext cx="4000528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8859915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6766" cy="1143000"/>
          </a:xfrm>
        </p:spPr>
        <p:txBody>
          <a:bodyPr/>
          <a:lstStyle>
            <a:lvl1pPr algn="l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38CFC-E439-4DB5-94D2-FDF361A2A7BB}" type="datetimeFigureOut">
              <a:rPr lang="ko-KR" altLang="en-US" smtClean="0"/>
              <a:pPr/>
              <a:t>2010-02-23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275E-001D-4DED-89C5-26EBA989ACE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38CFC-E439-4DB5-94D2-FDF361A2A7BB}" type="datetimeFigureOut">
              <a:rPr lang="ko-KR" altLang="en-US" smtClean="0"/>
              <a:pPr/>
              <a:t>2010-02-23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275E-001D-4DED-89C5-26EBA989ACE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 bwMode="invGray">
          <a:xfrm>
            <a:off x="285720" y="263808"/>
            <a:ext cx="8858280" cy="664862"/>
          </a:xfrm>
          <a:prstGeom prst="rect">
            <a:avLst/>
          </a:prstGeom>
          <a:solidFill>
            <a:schemeClr val="tx1">
              <a:tint val="95000"/>
              <a:alpha val="69804"/>
            </a:scheme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 bwMode="invGray">
          <a:xfrm>
            <a:off x="500034" y="285728"/>
            <a:ext cx="8143932" cy="642942"/>
          </a:xfrm>
          <a:noFill/>
        </p:spPr>
        <p:txBody>
          <a:bodyPr anchor="b">
            <a:noAutofit/>
          </a:bodyPr>
          <a:lstStyle>
            <a:lvl1pPr algn="l">
              <a:defRPr sz="2800" b="1">
                <a:ln w="9525" cmpd="sng">
                  <a:noFill/>
                </a:ln>
                <a:solidFill>
                  <a:schemeClr val="bg1"/>
                </a:solidFill>
                <a:effectLst>
                  <a:outerShdw blurRad="44450" dist="25400" dir="2700000" algn="tl" rotWithShape="0">
                    <a:schemeClr val="tx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1006230"/>
            <a:ext cx="2214578" cy="535172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38CFC-E439-4DB5-94D2-FDF361A2A7BB}" type="datetimeFigureOut">
              <a:rPr lang="ko-KR" altLang="en-US" smtClean="0"/>
              <a:pPr/>
              <a:t>2010-02-23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275E-001D-4DED-89C5-26EBA989ACE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5" name="내용 개체 틀 14"/>
          <p:cNvSpPr>
            <a:spLocks noGrp="1"/>
          </p:cNvSpPr>
          <p:nvPr>
            <p:ph sz="quarter" idx="1"/>
          </p:nvPr>
        </p:nvSpPr>
        <p:spPr>
          <a:xfrm>
            <a:off x="2786064" y="1000108"/>
            <a:ext cx="5857875" cy="5357830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3571876"/>
            <a:ext cx="9144000" cy="3286126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571876"/>
            <a:ext cx="3286148" cy="113824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4714884"/>
            <a:ext cx="3286148" cy="11430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38CFC-E439-4DB5-94D2-FDF361A2A7BB}" type="datetimeFigureOut">
              <a:rPr lang="ko-KR" altLang="en-US" smtClean="0"/>
              <a:pPr/>
              <a:t>2010-02-23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572272"/>
            <a:ext cx="2895600" cy="29775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275E-001D-4DED-89C5-26EBA989ACE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그림 개체 틀 7"/>
          <p:cNvSpPr>
            <a:spLocks noGrp="1"/>
          </p:cNvSpPr>
          <p:nvPr>
            <p:ph type="pic" idx="1"/>
          </p:nvPr>
        </p:nvSpPr>
        <p:spPr>
          <a:xfrm>
            <a:off x="4000496" y="1071546"/>
            <a:ext cx="4214842" cy="4714908"/>
          </a:xfrm>
          <a:solidFill>
            <a:schemeClr val="tx2"/>
          </a:solidFill>
          <a:ln w="152400" cap="rnd">
            <a:solidFill>
              <a:srgbClr val="FFFFFF"/>
            </a:solidFill>
            <a:round/>
          </a:ln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scene3d>
            <a:camera prst="orthographicFront"/>
            <a:lightRig rig="twoPt" dir="t">
              <a:rot lat="0" lon="0" rev="10800000"/>
            </a:lightRig>
          </a:scene3d>
          <a:sp3d contourW="6350">
            <a:bevelT w="50800" h="16510"/>
            <a:contourClr>
              <a:srgbClr val="C0C0C0"/>
            </a:contourClr>
          </a:sp3d>
        </p:spPr>
        <p:txBody>
          <a:bodyPr/>
          <a:lstStyle>
            <a:lvl1pPr marL="0" indent="0">
              <a:buNone/>
              <a:defRPr sz="3200">
                <a:solidFill>
                  <a:schemeClr val="tx2">
                    <a:tint val="10000"/>
                  </a:schemeClr>
                </a:solidFill>
                <a:effectLst>
                  <a:outerShdw blurRad="50800" dist="50800" dir="5400000" algn="tl" rotWithShape="0">
                    <a:srgbClr val="000000">
                      <a:alpha val="58000"/>
                    </a:srgbClr>
                  </a:outerShdw>
                </a:effectLst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직사각형 27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0" y="2380"/>
            <a:ext cx="9144000" cy="283348"/>
          </a:xfrm>
          <a:prstGeom prst="rect">
            <a:avLst/>
          </a:prstGeom>
          <a:solidFill>
            <a:schemeClr val="accent4"/>
          </a:solidFill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12353" y="274638"/>
            <a:ext cx="8545927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FE38CFC-E439-4DB5-94D2-FDF361A2A7BB}" type="datetimeFigureOut">
              <a:rPr lang="ko-KR" altLang="en-US" smtClean="0"/>
              <a:pPr/>
              <a:t>2010-02-23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572272"/>
            <a:ext cx="2895600" cy="285752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08D275E-001D-4DED-89C5-26EBA989ACE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1" hangingPunct="1">
        <a:spcBef>
          <a:spcPct val="0"/>
        </a:spcBef>
        <a:buNone/>
        <a:defRPr kumimoji="0" sz="4400" b="0" kern="1200" spc="100" dirty="0">
          <a:ln w="18000">
            <a:noFill/>
            <a:prstDash val="solid"/>
          </a:ln>
          <a:solidFill>
            <a:schemeClr val="tx1"/>
          </a:solidFill>
          <a:effectLst>
            <a:outerShdw blurRad="44450" dist="25400" dir="2700000" algn="tl" rotWithShape="0">
              <a:schemeClr val="bg1">
                <a:alpha val="51000"/>
              </a:schemeClr>
            </a:outerShdw>
          </a:effectLst>
          <a:latin typeface="+mj-lt"/>
          <a:ea typeface="+mj-ea"/>
          <a:cs typeface="+mj-cs"/>
        </a:defRPr>
      </a:lvl1pPr>
      <a:lvl2pPr eaLnBrk="1" latinLnBrk="1" hangingPunct="1">
        <a:defRPr kumimoji="0">
          <a:solidFill>
            <a:schemeClr val="tx2"/>
          </a:solidFill>
        </a:defRPr>
      </a:lvl2pPr>
      <a:lvl3pPr eaLnBrk="1" latinLnBrk="1" hangingPunct="1">
        <a:defRPr kumimoji="0">
          <a:solidFill>
            <a:schemeClr val="tx2"/>
          </a:solidFill>
        </a:defRPr>
      </a:lvl3pPr>
      <a:lvl4pPr eaLnBrk="1" latinLnBrk="1" hangingPunct="1">
        <a:defRPr kumimoji="0">
          <a:solidFill>
            <a:schemeClr val="tx2"/>
          </a:solidFill>
        </a:defRPr>
      </a:lvl4pPr>
      <a:lvl5pPr eaLnBrk="1" latinLnBrk="1" hangingPunct="1">
        <a:defRPr kumimoji="0">
          <a:solidFill>
            <a:schemeClr val="tx2"/>
          </a:solidFill>
        </a:defRPr>
      </a:lvl5pPr>
      <a:lvl6pPr eaLnBrk="1" latinLnBrk="1" hangingPunct="1">
        <a:defRPr kumimoji="0">
          <a:solidFill>
            <a:schemeClr val="tx2"/>
          </a:solidFill>
        </a:defRPr>
      </a:lvl6pPr>
      <a:lvl7pPr eaLnBrk="1" latinLnBrk="1" hangingPunct="1">
        <a:defRPr kumimoji="0">
          <a:solidFill>
            <a:schemeClr val="tx2"/>
          </a:solidFill>
        </a:defRPr>
      </a:lvl7pPr>
      <a:lvl8pPr eaLnBrk="1" latinLnBrk="1" hangingPunct="1">
        <a:defRPr kumimoji="0">
          <a:solidFill>
            <a:schemeClr val="tx2"/>
          </a:solidFill>
        </a:defRPr>
      </a:lvl8pPr>
      <a:lvl9pPr eaLnBrk="1" latinLnBrk="1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1" hangingPunct="1">
        <a:spcBef>
          <a:spcPct val="20000"/>
        </a:spcBef>
        <a:buFont typeface="Arial"/>
        <a:buChar char="•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57161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>Markov Ciphers </a:t>
            </a:r>
            <a:br>
              <a:rPr lang="en-US" altLang="ko-KR" dirty="0" smtClean="0"/>
            </a:br>
            <a:r>
              <a:rPr lang="en-US" altLang="ko-KR" dirty="0" smtClean="0"/>
              <a:t>and </a:t>
            </a:r>
            <a:br>
              <a:rPr lang="en-US" altLang="ko-KR" dirty="0" smtClean="0"/>
            </a:br>
            <a:r>
              <a:rPr lang="en-US" altLang="ko-KR" dirty="0" smtClean="0"/>
              <a:t>Differential Cryptanalysis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5076852"/>
            <a:ext cx="6400800" cy="923916"/>
          </a:xfrm>
        </p:spPr>
        <p:txBody>
          <a:bodyPr>
            <a:normAutofit/>
          </a:bodyPr>
          <a:lstStyle/>
          <a:p>
            <a:pPr algn="r"/>
            <a:r>
              <a:rPr lang="en-US" altLang="ko-KR" sz="2400" dirty="0" smtClean="0">
                <a:solidFill>
                  <a:schemeClr val="tx1"/>
                </a:solidFill>
              </a:rPr>
              <a:t>20103575 Jung </a:t>
            </a:r>
            <a:r>
              <a:rPr lang="en-US" altLang="ko-KR" sz="2400" dirty="0" err="1" smtClean="0">
                <a:solidFill>
                  <a:schemeClr val="tx1"/>
                </a:solidFill>
              </a:rPr>
              <a:t>Daejin</a:t>
            </a:r>
            <a:endParaRPr lang="en-US" altLang="ko-KR" sz="2400" dirty="0" smtClean="0">
              <a:solidFill>
                <a:schemeClr val="tx1"/>
              </a:solidFill>
            </a:endParaRPr>
          </a:p>
          <a:p>
            <a:pPr algn="r"/>
            <a:r>
              <a:rPr lang="en-US" altLang="ko-KR" sz="2400" dirty="0" smtClean="0">
                <a:solidFill>
                  <a:schemeClr val="tx1"/>
                </a:solidFill>
              </a:rPr>
              <a:t>20103453 Lee </a:t>
            </a:r>
            <a:r>
              <a:rPr lang="en-US" altLang="ko-KR" sz="2400" dirty="0" err="1" smtClean="0">
                <a:solidFill>
                  <a:schemeClr val="tx1"/>
                </a:solidFill>
              </a:rPr>
              <a:t>Sangho</a:t>
            </a:r>
            <a:endParaRPr lang="ko-KR" alt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내용 개체 틀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3000" dirty="0" smtClean="0">
                <a:latin typeface="+mj-ea"/>
                <a:ea typeface="+mj-ea"/>
              </a:rPr>
              <a:t>Transition probability matrix of homogeneous Markov Chain(</a:t>
            </a:r>
            <a:r>
              <a:rPr lang="ko-KR" altLang="en-US" sz="3000" dirty="0" smtClean="0">
                <a:latin typeface="+mj-ea"/>
                <a:ea typeface="+mj-ea"/>
              </a:rPr>
              <a:t>∏</a:t>
            </a:r>
            <a:r>
              <a:rPr lang="en-US" altLang="ko-KR" sz="3000" dirty="0" smtClean="0">
                <a:latin typeface="+mj-ea"/>
                <a:ea typeface="+mj-ea"/>
              </a:rPr>
              <a:t>)</a:t>
            </a:r>
          </a:p>
          <a:p>
            <a:endParaRPr lang="en-US" altLang="ko-KR" sz="2500" dirty="0" smtClean="0">
              <a:latin typeface="+mn-ea"/>
            </a:endParaRPr>
          </a:p>
          <a:p>
            <a:pPr>
              <a:lnSpc>
                <a:spcPct val="120000"/>
              </a:lnSpc>
              <a:buNone/>
            </a:pPr>
            <a:r>
              <a:rPr lang="en-US" altLang="ko-KR" sz="2500" dirty="0" smtClean="0">
                <a:latin typeface="+mn-ea"/>
              </a:rPr>
              <a:t>	</a:t>
            </a:r>
            <a:r>
              <a:rPr lang="en-US" altLang="ko-KR" sz="2500" dirty="0" smtClean="0">
                <a:solidFill>
                  <a:schemeClr val="tx1"/>
                </a:solidFill>
                <a:latin typeface="+mn-ea"/>
              </a:rPr>
              <a:t>(</a:t>
            </a:r>
            <a:r>
              <a:rPr lang="en-US" altLang="ko-KR" sz="2500" dirty="0" err="1" smtClean="0">
                <a:solidFill>
                  <a:schemeClr val="tx1"/>
                </a:solidFill>
                <a:latin typeface="+mn-ea"/>
              </a:rPr>
              <a:t>i,j</a:t>
            </a:r>
            <a:r>
              <a:rPr lang="en-US" altLang="ko-KR" sz="2500" dirty="0" smtClean="0">
                <a:solidFill>
                  <a:schemeClr val="tx1"/>
                </a:solidFill>
                <a:latin typeface="+mn-ea"/>
              </a:rPr>
              <a:t>) element of </a:t>
            </a:r>
            <a:r>
              <a:rPr lang="ko-KR" altLang="en-US" sz="2500" dirty="0" smtClean="0">
                <a:solidFill>
                  <a:schemeClr val="tx1"/>
                </a:solidFill>
                <a:latin typeface="HY강M" pitchFamily="18" charset="-127"/>
                <a:ea typeface="HY강M" pitchFamily="18" charset="-127"/>
              </a:rPr>
              <a:t>∏</a:t>
            </a:r>
            <a:r>
              <a:rPr lang="en-US" altLang="ko-KR" sz="2500" baseline="30000" dirty="0" smtClean="0">
                <a:solidFill>
                  <a:schemeClr val="tx1"/>
                </a:solidFill>
                <a:latin typeface="+mn-ea"/>
              </a:rPr>
              <a:t>(r)</a:t>
            </a:r>
            <a:r>
              <a:rPr lang="ko-KR" altLang="en-US" sz="2500" dirty="0" smtClean="0">
                <a:solidFill>
                  <a:schemeClr val="tx1"/>
                </a:solidFill>
                <a:latin typeface="HY강M" pitchFamily="18" charset="-127"/>
                <a:ea typeface="HY강M" pitchFamily="18" charset="-127"/>
              </a:rPr>
              <a:t> </a:t>
            </a:r>
            <a:r>
              <a:rPr lang="en-US" altLang="ko-KR" sz="2500" dirty="0" smtClean="0">
                <a:solidFill>
                  <a:schemeClr val="tx1"/>
                </a:solidFill>
                <a:latin typeface="HY강M" pitchFamily="18" charset="-127"/>
                <a:ea typeface="HY강M" pitchFamily="18" charset="-127"/>
              </a:rPr>
              <a:t>: </a:t>
            </a:r>
            <a:br>
              <a:rPr lang="en-US" altLang="ko-KR" sz="2500" dirty="0" smtClean="0">
                <a:solidFill>
                  <a:schemeClr val="tx1"/>
                </a:solidFill>
                <a:latin typeface="HY강M" pitchFamily="18" charset="-127"/>
                <a:ea typeface="HY강M" pitchFamily="18" charset="-127"/>
              </a:rPr>
            </a:br>
            <a:r>
              <a:rPr lang="en-US" altLang="ko-KR" sz="2500" dirty="0" smtClean="0">
                <a:solidFill>
                  <a:schemeClr val="tx1"/>
                </a:solidFill>
              </a:rPr>
              <a:t>P(</a:t>
            </a:r>
            <a:r>
              <a:rPr lang="ko-KR" altLang="en-US" sz="2500" dirty="0" smtClean="0">
                <a:solidFill>
                  <a:schemeClr val="tx1"/>
                </a:solidFill>
              </a:rPr>
              <a:t>△</a:t>
            </a:r>
            <a:r>
              <a:rPr lang="en-US" altLang="ko-KR" sz="2500" dirty="0" smtClean="0">
                <a:solidFill>
                  <a:schemeClr val="tx1"/>
                </a:solidFill>
              </a:rPr>
              <a:t>Y(r)=</a:t>
            </a:r>
            <a:r>
              <a:rPr lang="el-GR" altLang="ko-KR" sz="2500" dirty="0" smtClean="0">
                <a:solidFill>
                  <a:schemeClr val="tx1"/>
                </a:solidFill>
              </a:rPr>
              <a:t>α</a:t>
            </a:r>
            <a:r>
              <a:rPr lang="en-US" altLang="ko-KR" sz="2500" baseline="-25000" dirty="0" smtClean="0">
                <a:solidFill>
                  <a:schemeClr val="tx1"/>
                </a:solidFill>
              </a:rPr>
              <a:t>j</a:t>
            </a:r>
            <a:r>
              <a:rPr lang="en-US" altLang="ko-KR" sz="2500" dirty="0" smtClean="0">
                <a:solidFill>
                  <a:schemeClr val="tx1"/>
                </a:solidFill>
              </a:rPr>
              <a:t>|</a:t>
            </a:r>
            <a:r>
              <a:rPr lang="ko-KR" altLang="en-US" sz="2500" dirty="0" smtClean="0">
                <a:solidFill>
                  <a:schemeClr val="tx1"/>
                </a:solidFill>
              </a:rPr>
              <a:t>△</a:t>
            </a:r>
            <a:r>
              <a:rPr lang="en-US" altLang="ko-KR" sz="2500" dirty="0" smtClean="0">
                <a:solidFill>
                  <a:schemeClr val="tx1"/>
                </a:solidFill>
              </a:rPr>
              <a:t>X=</a:t>
            </a:r>
            <a:r>
              <a:rPr lang="el-GR" altLang="ko-KR" sz="2500" dirty="0" smtClean="0">
                <a:solidFill>
                  <a:schemeClr val="tx1"/>
                </a:solidFill>
              </a:rPr>
              <a:t>α</a:t>
            </a:r>
            <a:r>
              <a:rPr lang="en-US" altLang="ko-KR" sz="2500" baseline="-25000" dirty="0" err="1" smtClean="0">
                <a:solidFill>
                  <a:schemeClr val="tx1"/>
                </a:solidFill>
              </a:rPr>
              <a:t>i</a:t>
            </a:r>
            <a:r>
              <a:rPr lang="en-US" altLang="ko-KR" sz="2500" dirty="0" smtClean="0">
                <a:solidFill>
                  <a:schemeClr val="tx1"/>
                </a:solidFill>
              </a:rPr>
              <a:t>) = p</a:t>
            </a:r>
            <a:r>
              <a:rPr lang="en-US" altLang="ko-KR" sz="2500" baseline="30000" dirty="0" smtClean="0">
                <a:solidFill>
                  <a:schemeClr val="tx1"/>
                </a:solidFill>
                <a:latin typeface="+mn-ea"/>
              </a:rPr>
              <a:t>(r)</a:t>
            </a:r>
            <a:r>
              <a:rPr lang="en-US" altLang="ko-KR" sz="2500" baseline="-25000" dirty="0" err="1" smtClean="0">
                <a:solidFill>
                  <a:schemeClr val="tx1"/>
                </a:solidFill>
              </a:rPr>
              <a:t>ij</a:t>
            </a:r>
            <a:endParaRPr lang="en-US" altLang="ko-KR" sz="2500" baseline="-25000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en-US" altLang="ko-KR" sz="2500" dirty="0">
                <a:solidFill>
                  <a:schemeClr val="tx1"/>
                </a:solidFill>
              </a:rPr>
              <a:t/>
            </a:r>
            <a:br>
              <a:rPr lang="en-US" altLang="ko-KR" sz="2500" dirty="0">
                <a:solidFill>
                  <a:schemeClr val="tx1"/>
                </a:solidFill>
              </a:rPr>
            </a:br>
            <a:r>
              <a:rPr lang="en-US" altLang="ko-KR" sz="2500" dirty="0" smtClean="0">
                <a:solidFill>
                  <a:schemeClr val="tx1"/>
                </a:solidFill>
              </a:rPr>
              <a:t>=&gt;r-round differential probability (</a:t>
            </a:r>
            <a:r>
              <a:rPr lang="el-GR" altLang="ko-KR" sz="2500" dirty="0" smtClean="0">
                <a:solidFill>
                  <a:schemeClr val="tx1"/>
                </a:solidFill>
              </a:rPr>
              <a:t>α</a:t>
            </a:r>
            <a:r>
              <a:rPr lang="en-US" altLang="ko-KR" sz="2500" baseline="-25000" dirty="0" err="1" smtClean="0">
                <a:solidFill>
                  <a:schemeClr val="tx1"/>
                </a:solidFill>
              </a:rPr>
              <a:t>i</a:t>
            </a:r>
            <a:r>
              <a:rPr lang="en-US" altLang="ko-KR" sz="2500" baseline="-25000" dirty="0" smtClean="0">
                <a:solidFill>
                  <a:schemeClr val="tx1"/>
                </a:solidFill>
              </a:rPr>
              <a:t>, </a:t>
            </a:r>
            <a:r>
              <a:rPr lang="el-GR" altLang="ko-KR" sz="2500" dirty="0" smtClean="0">
                <a:solidFill>
                  <a:schemeClr val="tx1"/>
                </a:solidFill>
              </a:rPr>
              <a:t>α</a:t>
            </a:r>
            <a:r>
              <a:rPr lang="en-US" altLang="ko-KR" sz="2500" baseline="-25000" dirty="0" smtClean="0">
                <a:solidFill>
                  <a:schemeClr val="tx1"/>
                </a:solidFill>
              </a:rPr>
              <a:t>j </a:t>
            </a:r>
            <a:r>
              <a:rPr lang="en-US" altLang="ko-KR" sz="2500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Markov Cipher </a:t>
            </a:r>
            <a:r>
              <a:rPr lang="en-US" altLang="ko-KR" dirty="0" smtClean="0"/>
              <a:t>(4)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내용 개체 틀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altLang="ko-KR" sz="3000" dirty="0" smtClean="0"/>
              <a:t>For all Markov chain </a:t>
            </a:r>
            <a:r>
              <a:rPr lang="ko-KR" altLang="en-US" sz="3000" dirty="0" smtClean="0"/>
              <a:t>△</a:t>
            </a:r>
            <a:r>
              <a:rPr lang="en-US" altLang="ko-KR" sz="3000" dirty="0" smtClean="0"/>
              <a:t>Y(0),</a:t>
            </a:r>
            <a:r>
              <a:rPr lang="ko-KR" altLang="en-US" sz="3000" dirty="0" smtClean="0"/>
              <a:t> △</a:t>
            </a:r>
            <a:r>
              <a:rPr lang="en-US" altLang="ko-KR" sz="3000" dirty="0" smtClean="0"/>
              <a:t>Y(1)… </a:t>
            </a:r>
            <a:r>
              <a:rPr lang="en-US" altLang="ko-KR" sz="3000" dirty="0" smtClean="0"/>
              <a:t/>
            </a:r>
            <a:br>
              <a:rPr lang="en-US" altLang="ko-KR" sz="3000" dirty="0" smtClean="0"/>
            </a:br>
            <a:r>
              <a:rPr lang="en-US" altLang="ko-KR" sz="3000" dirty="0" smtClean="0"/>
              <a:t>steady-state </a:t>
            </a:r>
            <a:r>
              <a:rPr lang="en-US" altLang="ko-KR" sz="3000" dirty="0" smtClean="0"/>
              <a:t>probability distribution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=&gt;                                             </a:t>
            </a:r>
            <a:br>
              <a:rPr lang="en-US" altLang="ko-KR" dirty="0" smtClean="0"/>
            </a:br>
            <a:r>
              <a:rPr lang="en-US" altLang="ko-KR" dirty="0" smtClean="0"/>
              <a:t>	</a:t>
            </a:r>
            <a:r>
              <a:rPr lang="en-US" altLang="ko-KR" sz="2400" dirty="0" smtClean="0">
                <a:solidFill>
                  <a:schemeClr val="tx1"/>
                </a:solidFill>
              </a:rPr>
              <a:t>for every differential (</a:t>
            </a:r>
            <a:r>
              <a:rPr lang="el-GR" altLang="ko-KR" sz="2400" dirty="0" smtClean="0">
                <a:solidFill>
                  <a:schemeClr val="tx1"/>
                </a:solidFill>
              </a:rPr>
              <a:t>α</a:t>
            </a:r>
            <a:r>
              <a:rPr lang="en-US" altLang="ko-KR" sz="2400" dirty="0" smtClean="0">
                <a:solidFill>
                  <a:schemeClr val="tx1"/>
                </a:solidFill>
              </a:rPr>
              <a:t>,</a:t>
            </a:r>
            <a:r>
              <a:rPr lang="el-GR" altLang="ko-KR" sz="2400" dirty="0" smtClean="0">
                <a:solidFill>
                  <a:schemeClr val="tx1"/>
                </a:solidFill>
              </a:rPr>
              <a:t>β</a:t>
            </a:r>
            <a:r>
              <a:rPr lang="en-US" altLang="ko-KR" sz="2400" dirty="0" smtClean="0">
                <a:solidFill>
                  <a:schemeClr val="tx1"/>
                </a:solidFill>
              </a:rPr>
              <a:t>)</a:t>
            </a:r>
            <a:endParaRPr lang="en-US" altLang="ko-KR" dirty="0" smtClean="0">
              <a:solidFill>
                <a:schemeClr val="tx1"/>
              </a:solidFill>
            </a:endParaRPr>
          </a:p>
          <a:p>
            <a:endParaRPr lang="en-US" altLang="ko-KR" dirty="0" smtClean="0"/>
          </a:p>
          <a:p>
            <a:r>
              <a:rPr lang="en-US" altLang="ko-KR" sz="3000" dirty="0" smtClean="0"/>
              <a:t>If  stochastic equivalence holds also,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sz="2500" dirty="0" smtClean="0">
                <a:solidFill>
                  <a:schemeClr val="tx1"/>
                </a:solidFill>
              </a:rPr>
              <a:t>=&gt; Secure against DC after sufficiently many rounds.</a:t>
            </a:r>
          </a:p>
          <a:p>
            <a:endParaRPr lang="en-US" altLang="ko-KR" dirty="0" smtClean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Markov </a:t>
            </a:r>
            <a:r>
              <a:rPr lang="en-US" altLang="ko-KR" smtClean="0"/>
              <a:t>Cipher </a:t>
            </a:r>
            <a:r>
              <a:rPr lang="en-US" altLang="ko-KR" smtClean="0"/>
              <a:t>(5)</a:t>
            </a:r>
            <a:endParaRPr lang="ko-KR" altLang="en-US" dirty="0"/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2795294"/>
            <a:ext cx="4071966" cy="633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내용 개체 틀 6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ko-KR" sz="3900" dirty="0" smtClean="0">
                <a:latin typeface="+mn-ea"/>
              </a:rPr>
              <a:t>PES(64)</a:t>
            </a:r>
          </a:p>
          <a:p>
            <a:pPr>
              <a:buNone/>
            </a:pPr>
            <a:r>
              <a:rPr lang="en-US" altLang="ko-KR" dirty="0" smtClean="0">
                <a:latin typeface="+mn-ea"/>
              </a:rPr>
              <a:t>	</a:t>
            </a:r>
            <a:r>
              <a:rPr lang="en-US" altLang="ko-KR" dirty="0" smtClean="0">
                <a:solidFill>
                  <a:schemeClr val="tx1"/>
                </a:solidFill>
                <a:latin typeface="+mn-ea"/>
              </a:rPr>
              <a:t>Block Size : 64 bit</a:t>
            </a:r>
          </a:p>
          <a:p>
            <a:pPr>
              <a:buNone/>
            </a:pPr>
            <a:r>
              <a:rPr lang="en-US" altLang="ko-KR" dirty="0" smtClean="0">
                <a:solidFill>
                  <a:schemeClr val="tx1"/>
                </a:solidFill>
                <a:latin typeface="+mn-ea"/>
              </a:rPr>
              <a:t>	Key Size :  96 bit</a:t>
            </a:r>
          </a:p>
          <a:p>
            <a:pPr>
              <a:buNone/>
            </a:pPr>
            <a:r>
              <a:rPr lang="en-US" altLang="ko-KR" dirty="0" smtClean="0">
                <a:solidFill>
                  <a:schemeClr val="tx1"/>
                </a:solidFill>
                <a:latin typeface="+mn-ea"/>
              </a:rPr>
              <a:t>	X </a:t>
            </a:r>
            <a:r>
              <a:rPr lang="ko-KR" altLang="en-US" dirty="0" smtClean="0">
                <a:solidFill>
                  <a:schemeClr val="tx1"/>
                </a:solidFill>
                <a:latin typeface="FangSong" pitchFamily="49" charset="-122"/>
              </a:rPr>
              <a:t>⊗</a:t>
            </a:r>
            <a:r>
              <a:rPr lang="ko-KR" altLang="en-US" dirty="0" smtClean="0">
                <a:solidFill>
                  <a:schemeClr val="tx1"/>
                </a:solidFill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</a:rPr>
              <a:t>Z</a:t>
            </a:r>
            <a:r>
              <a:rPr lang="en-US" altLang="ko-KR" baseline="-25000" dirty="0" smtClean="0">
                <a:solidFill>
                  <a:schemeClr val="tx1"/>
                </a:solidFill>
              </a:rPr>
              <a:t>A</a:t>
            </a:r>
            <a:r>
              <a:rPr lang="en-US" altLang="ko-KR" baseline="30000" dirty="0" smtClean="0">
                <a:solidFill>
                  <a:schemeClr val="tx1"/>
                </a:solidFill>
              </a:rPr>
              <a:t>(</a:t>
            </a:r>
            <a:r>
              <a:rPr lang="en-US" altLang="ko-KR" baseline="30000" dirty="0" err="1" smtClean="0">
                <a:solidFill>
                  <a:schemeClr val="tx1"/>
                </a:solidFill>
              </a:rPr>
              <a:t>i</a:t>
            </a:r>
            <a:r>
              <a:rPr lang="en-US" altLang="ko-KR" baseline="30000" dirty="0" smtClean="0">
                <a:solidFill>
                  <a:schemeClr val="tx1"/>
                </a:solidFill>
              </a:rPr>
              <a:t>)</a:t>
            </a:r>
            <a:r>
              <a:rPr lang="en-US" altLang="ko-KR" baseline="-25000" dirty="0" smtClean="0">
                <a:solidFill>
                  <a:schemeClr val="tx1"/>
                </a:solidFill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</a:rPr>
              <a:t>=(X</a:t>
            </a:r>
            <a:r>
              <a:rPr lang="en-US" altLang="ko-KR" baseline="-25000" dirty="0" smtClean="0">
                <a:solidFill>
                  <a:schemeClr val="tx1"/>
                </a:solidFill>
              </a:rPr>
              <a:t>1</a:t>
            </a:r>
            <a:r>
              <a:rPr lang="ko-KR" altLang="en-US" dirty="0" smtClean="0">
                <a:solidFill>
                  <a:schemeClr val="tx1"/>
                </a:solidFill>
              </a:rPr>
              <a:t>⊙</a:t>
            </a:r>
            <a:r>
              <a:rPr lang="en-US" altLang="ko-KR" dirty="0" smtClean="0">
                <a:solidFill>
                  <a:schemeClr val="tx1"/>
                </a:solidFill>
              </a:rPr>
              <a:t>Z</a:t>
            </a:r>
            <a:r>
              <a:rPr lang="en-US" altLang="ko-KR" baseline="-25000" dirty="0" smtClean="0">
                <a:solidFill>
                  <a:schemeClr val="tx1"/>
                </a:solidFill>
              </a:rPr>
              <a:t>1</a:t>
            </a:r>
            <a:r>
              <a:rPr lang="en-US" altLang="ko-KR" baseline="30000" dirty="0" smtClean="0">
                <a:solidFill>
                  <a:schemeClr val="tx1"/>
                </a:solidFill>
              </a:rPr>
              <a:t>(</a:t>
            </a:r>
            <a:r>
              <a:rPr lang="en-US" altLang="ko-KR" baseline="30000" dirty="0" err="1" smtClean="0">
                <a:solidFill>
                  <a:schemeClr val="tx1"/>
                </a:solidFill>
              </a:rPr>
              <a:t>i</a:t>
            </a:r>
            <a:r>
              <a:rPr lang="en-US" altLang="ko-KR" baseline="30000" dirty="0" smtClean="0">
                <a:solidFill>
                  <a:schemeClr val="tx1"/>
                </a:solidFill>
              </a:rPr>
              <a:t>)</a:t>
            </a:r>
            <a:r>
              <a:rPr lang="en-US" altLang="ko-KR" dirty="0" smtClean="0">
                <a:solidFill>
                  <a:schemeClr val="tx1"/>
                </a:solidFill>
              </a:rPr>
              <a:t>,</a:t>
            </a:r>
            <a:r>
              <a:rPr lang="en-US" altLang="ko-KR" baseline="30000" dirty="0" smtClean="0">
                <a:solidFill>
                  <a:schemeClr val="tx1"/>
                </a:solidFill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</a:rPr>
              <a:t>X</a:t>
            </a:r>
            <a:r>
              <a:rPr lang="en-US" altLang="ko-KR" baseline="-25000" dirty="0" smtClean="0">
                <a:solidFill>
                  <a:schemeClr val="tx1"/>
                </a:solidFill>
              </a:rPr>
              <a:t>2</a:t>
            </a:r>
            <a:r>
              <a:rPr lang="ko-KR" altLang="en-US" dirty="0" smtClean="0">
                <a:solidFill>
                  <a:schemeClr val="tx1"/>
                </a:solidFill>
              </a:rPr>
              <a:t>⊙</a:t>
            </a:r>
            <a:r>
              <a:rPr lang="en-US" altLang="ko-KR" dirty="0" smtClean="0">
                <a:solidFill>
                  <a:schemeClr val="tx1"/>
                </a:solidFill>
              </a:rPr>
              <a:t>Z</a:t>
            </a:r>
            <a:r>
              <a:rPr lang="en-US" altLang="ko-KR" baseline="-25000" dirty="0" smtClean="0">
                <a:solidFill>
                  <a:schemeClr val="tx1"/>
                </a:solidFill>
              </a:rPr>
              <a:t>2</a:t>
            </a:r>
            <a:r>
              <a:rPr lang="en-US" altLang="ko-KR" baseline="30000" dirty="0" smtClean="0">
                <a:solidFill>
                  <a:schemeClr val="tx1"/>
                </a:solidFill>
              </a:rPr>
              <a:t>(</a:t>
            </a:r>
            <a:r>
              <a:rPr lang="en-US" altLang="ko-KR" baseline="30000" dirty="0" err="1" smtClean="0">
                <a:solidFill>
                  <a:schemeClr val="tx1"/>
                </a:solidFill>
              </a:rPr>
              <a:t>i</a:t>
            </a:r>
            <a:r>
              <a:rPr lang="en-US" altLang="ko-KR" baseline="30000" dirty="0" smtClean="0">
                <a:solidFill>
                  <a:schemeClr val="tx1"/>
                </a:solidFill>
              </a:rPr>
              <a:t>)</a:t>
            </a:r>
            <a:r>
              <a:rPr lang="en-US" altLang="ko-KR" dirty="0" smtClean="0">
                <a:solidFill>
                  <a:schemeClr val="tx1"/>
                </a:solidFill>
              </a:rPr>
              <a:t>,</a:t>
            </a:r>
            <a:r>
              <a:rPr lang="en-US" altLang="ko-KR" baseline="30000" dirty="0" smtClean="0">
                <a:solidFill>
                  <a:schemeClr val="tx1"/>
                </a:solidFill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</a:rPr>
              <a:t>X</a:t>
            </a:r>
            <a:r>
              <a:rPr lang="en-US" altLang="ko-KR" baseline="-25000" dirty="0" smtClean="0">
                <a:solidFill>
                  <a:schemeClr val="tx1"/>
                </a:solidFill>
              </a:rPr>
              <a:t>3</a:t>
            </a:r>
            <a:r>
              <a:rPr lang="ko-KR" altLang="en-US" dirty="0" smtClean="0">
                <a:solidFill>
                  <a:schemeClr val="tx1"/>
                </a:solidFill>
                <a:latin typeface="DFKai-SB" pitchFamily="65" charset="-120"/>
              </a:rPr>
              <a:t>⊞</a:t>
            </a:r>
            <a:r>
              <a:rPr lang="en-US" altLang="ko-KR" dirty="0" smtClean="0">
                <a:solidFill>
                  <a:schemeClr val="tx1"/>
                </a:solidFill>
              </a:rPr>
              <a:t>Z</a:t>
            </a:r>
            <a:r>
              <a:rPr lang="en-US" altLang="ko-KR" baseline="-25000" dirty="0" smtClean="0">
                <a:solidFill>
                  <a:schemeClr val="tx1"/>
                </a:solidFill>
              </a:rPr>
              <a:t>3</a:t>
            </a:r>
            <a:r>
              <a:rPr lang="en-US" altLang="ko-KR" baseline="30000" dirty="0" smtClean="0">
                <a:solidFill>
                  <a:schemeClr val="tx1"/>
                </a:solidFill>
              </a:rPr>
              <a:t>(</a:t>
            </a:r>
            <a:r>
              <a:rPr lang="en-US" altLang="ko-KR" baseline="30000" dirty="0" err="1" smtClean="0">
                <a:solidFill>
                  <a:schemeClr val="tx1"/>
                </a:solidFill>
              </a:rPr>
              <a:t>i</a:t>
            </a:r>
            <a:r>
              <a:rPr lang="en-US" altLang="ko-KR" baseline="30000" dirty="0" smtClean="0">
                <a:solidFill>
                  <a:schemeClr val="tx1"/>
                </a:solidFill>
              </a:rPr>
              <a:t>)</a:t>
            </a:r>
            <a:r>
              <a:rPr lang="en-US" altLang="ko-KR" dirty="0" smtClean="0">
                <a:solidFill>
                  <a:schemeClr val="tx1"/>
                </a:solidFill>
              </a:rPr>
              <a:t>,</a:t>
            </a:r>
            <a:r>
              <a:rPr lang="en-US" altLang="ko-KR" baseline="30000" dirty="0" smtClean="0">
                <a:solidFill>
                  <a:schemeClr val="tx1"/>
                </a:solidFill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</a:rPr>
              <a:t>X</a:t>
            </a:r>
            <a:r>
              <a:rPr lang="en-US" altLang="ko-KR" baseline="-25000" dirty="0" smtClean="0">
                <a:solidFill>
                  <a:schemeClr val="tx1"/>
                </a:solidFill>
              </a:rPr>
              <a:t>4</a:t>
            </a:r>
            <a:r>
              <a:rPr lang="ko-KR" altLang="en-US" dirty="0" smtClean="0">
                <a:solidFill>
                  <a:schemeClr val="tx1"/>
                </a:solidFill>
                <a:latin typeface="FangSong" pitchFamily="49" charset="-122"/>
              </a:rPr>
              <a:t>⊞</a:t>
            </a:r>
            <a:r>
              <a:rPr lang="en-US" altLang="ko-KR" dirty="0" smtClean="0">
                <a:solidFill>
                  <a:schemeClr val="tx1"/>
                </a:solidFill>
              </a:rPr>
              <a:t>Z</a:t>
            </a:r>
            <a:r>
              <a:rPr lang="en-US" altLang="ko-KR" baseline="-25000" dirty="0" smtClean="0">
                <a:solidFill>
                  <a:schemeClr val="tx1"/>
                </a:solidFill>
              </a:rPr>
              <a:t>4</a:t>
            </a:r>
            <a:r>
              <a:rPr lang="en-US" altLang="ko-KR" baseline="30000" dirty="0" smtClean="0">
                <a:solidFill>
                  <a:schemeClr val="tx1"/>
                </a:solidFill>
              </a:rPr>
              <a:t>(</a:t>
            </a:r>
            <a:r>
              <a:rPr lang="en-US" altLang="ko-KR" baseline="30000" dirty="0" err="1" smtClean="0">
                <a:solidFill>
                  <a:schemeClr val="tx1"/>
                </a:solidFill>
              </a:rPr>
              <a:t>i</a:t>
            </a:r>
            <a:r>
              <a:rPr lang="en-US" altLang="ko-KR" baseline="30000" dirty="0" smtClean="0">
                <a:solidFill>
                  <a:schemeClr val="tx1"/>
                </a:solidFill>
              </a:rPr>
              <a:t>)</a:t>
            </a:r>
            <a:r>
              <a:rPr lang="en-US" altLang="ko-KR" dirty="0" smtClean="0">
                <a:solidFill>
                  <a:schemeClr val="tx1"/>
                </a:solidFill>
              </a:rPr>
              <a:t>)</a:t>
            </a:r>
            <a:endParaRPr lang="ko-KR" altLang="en-US" dirty="0" smtClean="0">
              <a:solidFill>
                <a:schemeClr val="tx1"/>
              </a:solidFill>
            </a:endParaRPr>
          </a:p>
          <a:p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	</a:t>
            </a:r>
            <a:r>
              <a:rPr lang="ko-KR" altLang="en-US" dirty="0" smtClean="0">
                <a:solidFill>
                  <a:schemeClr val="tx1"/>
                </a:solidFill>
              </a:rPr>
              <a:t>⊙ </a:t>
            </a:r>
            <a:r>
              <a:rPr lang="en-US" altLang="ko-KR" dirty="0" smtClean="0">
                <a:solidFill>
                  <a:schemeClr val="tx1"/>
                </a:solidFill>
              </a:rPr>
              <a:t>: multiplication modulo 2</a:t>
            </a:r>
            <a:r>
              <a:rPr lang="en-US" altLang="ko-KR" baseline="30000" dirty="0" smtClean="0">
                <a:solidFill>
                  <a:schemeClr val="tx1"/>
                </a:solidFill>
              </a:rPr>
              <a:t>n</a:t>
            </a:r>
            <a:r>
              <a:rPr lang="en-US" altLang="ko-KR" dirty="0" smtClean="0">
                <a:solidFill>
                  <a:schemeClr val="tx1"/>
                </a:solidFill>
              </a:rPr>
              <a:t>+1</a:t>
            </a:r>
          </a:p>
          <a:p>
            <a:pPr>
              <a:buNone/>
            </a:pPr>
            <a:r>
              <a:rPr lang="en-US" altLang="ko-KR" dirty="0" smtClean="0">
                <a:solidFill>
                  <a:schemeClr val="tx1"/>
                </a:solidFill>
                <a:latin typeface="FangSong" pitchFamily="49" charset="-122"/>
              </a:rPr>
              <a:t>	</a:t>
            </a:r>
            <a:r>
              <a:rPr lang="ko-KR" altLang="en-US" dirty="0" smtClean="0">
                <a:solidFill>
                  <a:schemeClr val="tx1"/>
                </a:solidFill>
                <a:latin typeface="FangSong" pitchFamily="49" charset="-122"/>
              </a:rPr>
              <a:t>⊞</a:t>
            </a:r>
            <a:r>
              <a:rPr lang="ko-KR" altLang="en-US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  <a:latin typeface="+mn-ea"/>
              </a:rPr>
              <a:t>: addition modulo </a:t>
            </a:r>
            <a:r>
              <a:rPr lang="en-US" altLang="ko-KR" dirty="0" smtClean="0">
                <a:solidFill>
                  <a:schemeClr val="tx1"/>
                </a:solidFill>
              </a:rPr>
              <a:t>2</a:t>
            </a:r>
            <a:r>
              <a:rPr lang="en-US" altLang="ko-KR" baseline="30000" dirty="0" smtClean="0">
                <a:solidFill>
                  <a:schemeClr val="tx1"/>
                </a:solidFill>
              </a:rPr>
              <a:t>n</a:t>
            </a:r>
            <a:endParaRPr lang="en-US" altLang="ko-KR" dirty="0" smtClean="0">
              <a:solidFill>
                <a:schemeClr val="tx1"/>
              </a:solidFill>
              <a:latin typeface="+mn-ea"/>
            </a:endParaRPr>
          </a:p>
          <a:p>
            <a:pPr>
              <a:buNone/>
            </a:pPr>
            <a:r>
              <a:rPr lang="en-US" altLang="ko-KR" dirty="0" smtClean="0">
                <a:solidFill>
                  <a:schemeClr val="tx1"/>
                </a:solidFill>
              </a:rPr>
              <a:t>	n : sub block size(block size/4)</a:t>
            </a:r>
          </a:p>
          <a:p>
            <a:endParaRPr lang="en-US" altLang="ko-KR" dirty="0" smtClean="0"/>
          </a:p>
          <a:p>
            <a:r>
              <a:rPr lang="en-US" altLang="ko-KR" dirty="0" smtClean="0">
                <a:latin typeface="+mn-ea"/>
              </a:rPr>
              <a:t>PES is Markov cipher under the definition of difference </a:t>
            </a:r>
            <a:br>
              <a:rPr lang="en-US" altLang="ko-KR" dirty="0" smtClean="0">
                <a:latin typeface="+mn-ea"/>
              </a:rPr>
            </a:br>
            <a:r>
              <a:rPr lang="en-US" altLang="ko-KR" dirty="0" smtClean="0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dirty="0" smtClean="0">
                <a:solidFill>
                  <a:schemeClr val="tx1"/>
                </a:solidFill>
              </a:rPr>
              <a:t>△</a:t>
            </a:r>
            <a:r>
              <a:rPr lang="en-US" altLang="ko-KR" dirty="0" smtClean="0">
                <a:solidFill>
                  <a:schemeClr val="tx1"/>
                </a:solidFill>
                <a:latin typeface="+mn-ea"/>
              </a:rPr>
              <a:t>X = X </a:t>
            </a:r>
            <a:r>
              <a:rPr lang="ko-KR" altLang="en-US" dirty="0" smtClean="0">
                <a:solidFill>
                  <a:schemeClr val="tx1"/>
                </a:solidFill>
                <a:latin typeface="FangSong" pitchFamily="49" charset="-122"/>
              </a:rPr>
              <a:t>⊗</a:t>
            </a:r>
            <a:r>
              <a:rPr lang="en-US" altLang="ko-KR" dirty="0" smtClean="0">
                <a:solidFill>
                  <a:schemeClr val="tx1"/>
                </a:solidFill>
                <a:latin typeface="FangSong" pitchFamily="49" charset="-122"/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  <a:latin typeface="+mn-ea"/>
              </a:rPr>
              <a:t>X</a:t>
            </a:r>
            <a:r>
              <a:rPr lang="en-US" altLang="ko-KR" baseline="30000" dirty="0" smtClean="0">
                <a:solidFill>
                  <a:schemeClr val="tx1"/>
                </a:solidFill>
                <a:latin typeface="+mn-ea"/>
              </a:rPr>
              <a:t>*-1</a:t>
            </a:r>
            <a:r>
              <a:rPr lang="en-US" altLang="ko-KR" dirty="0" smtClean="0">
                <a:solidFill>
                  <a:schemeClr val="tx1"/>
                </a:solidFill>
                <a:latin typeface="+mn-ea"/>
              </a:rPr>
              <a:t> )</a:t>
            </a:r>
            <a:endParaRPr lang="ko-KR" altLang="en-US" dirty="0" smtClean="0">
              <a:solidFill>
                <a:schemeClr val="tx1"/>
              </a:solidFill>
            </a:endParaRPr>
          </a:p>
          <a:p>
            <a:endParaRPr lang="en-US" altLang="ko-KR" dirty="0" smtClean="0">
              <a:latin typeface="+mn-ea"/>
            </a:endParaRPr>
          </a:p>
          <a:p>
            <a:endParaRPr lang="en-US" altLang="ko-KR" dirty="0" smtClean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PES (1)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내용 개체 틀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latin typeface="+mn-ea"/>
              </a:rPr>
              <a:t>PES(8), PES(16) &lt;n=2, n=4&gt;</a:t>
            </a:r>
            <a:br>
              <a:rPr lang="en-US" altLang="ko-KR" dirty="0" smtClean="0">
                <a:latin typeface="+mn-ea"/>
              </a:rPr>
            </a:br>
            <a:r>
              <a:rPr lang="en-US" altLang="ko-KR" sz="2500" dirty="0" smtClean="0">
                <a:solidFill>
                  <a:schemeClr val="tx1"/>
                </a:solidFill>
                <a:latin typeface="+mn-ea"/>
              </a:rPr>
              <a:t>Same computational graph</a:t>
            </a:r>
            <a:r>
              <a:rPr lang="en-US" altLang="ko-KR" dirty="0" smtClean="0">
                <a:latin typeface="+mn-ea"/>
              </a:rPr>
              <a:t/>
            </a:r>
            <a:br>
              <a:rPr lang="en-US" altLang="ko-KR" dirty="0" smtClean="0">
                <a:latin typeface="+mn-ea"/>
              </a:rPr>
            </a:br>
            <a:endParaRPr lang="en-US" altLang="ko-KR" dirty="0" smtClean="0">
              <a:latin typeface="+mn-ea"/>
            </a:endParaRPr>
          </a:p>
          <a:p>
            <a:pPr>
              <a:buNone/>
            </a:pPr>
            <a:r>
              <a:rPr lang="en-US" altLang="ko-KR" sz="2500" dirty="0" smtClean="0">
                <a:solidFill>
                  <a:schemeClr val="tx1"/>
                </a:solidFill>
              </a:rPr>
              <a:t>	Uniform distribution</a:t>
            </a:r>
            <a:br>
              <a:rPr lang="en-US" altLang="ko-KR" sz="2500" dirty="0" smtClean="0">
                <a:solidFill>
                  <a:schemeClr val="tx1"/>
                </a:solidFill>
              </a:rPr>
            </a:br>
            <a:r>
              <a:rPr lang="en-US" altLang="ko-KR" sz="2500" dirty="0" smtClean="0">
                <a:solidFill>
                  <a:schemeClr val="tx1"/>
                </a:solidFill>
              </a:rPr>
              <a:t>=&gt; steady-state probability of  differences</a:t>
            </a:r>
          </a:p>
          <a:p>
            <a:endParaRPr lang="en-US" altLang="ko-KR" sz="25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altLang="ko-KR" sz="2500" dirty="0" smtClean="0">
                <a:solidFill>
                  <a:schemeClr val="tx1"/>
                </a:solidFill>
              </a:rPr>
              <a:t>	PES(8), PES(16) are secure against DC after sufficient many round</a:t>
            </a: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PES (2)</a:t>
            </a:r>
            <a:endParaRPr lang="ko-KR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내용 개체 틀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3000" dirty="0" smtClean="0">
                <a:latin typeface="+mn-ea"/>
              </a:rPr>
              <a:t>PES(64)</a:t>
            </a:r>
          </a:p>
          <a:p>
            <a:pPr>
              <a:buNone/>
            </a:pPr>
            <a:r>
              <a:rPr lang="en-US" altLang="ko-KR" spc="-150" dirty="0" smtClean="0"/>
              <a:t>	</a:t>
            </a:r>
            <a:r>
              <a:rPr lang="en-US" altLang="ko-KR" sz="2500" spc="-150" dirty="0" smtClean="0">
                <a:solidFill>
                  <a:schemeClr val="tx1"/>
                </a:solidFill>
              </a:rPr>
              <a:t>8 most probable one-round differential </a:t>
            </a:r>
            <a:r>
              <a:rPr lang="ko-KR" altLang="en-US" sz="2500" spc="-150" dirty="0" smtClean="0">
                <a:solidFill>
                  <a:schemeClr val="tx1"/>
                </a:solidFill>
              </a:rPr>
              <a:t>△</a:t>
            </a:r>
            <a:r>
              <a:rPr lang="en-US" altLang="ko-KR" sz="2500" spc="-150" dirty="0" smtClean="0">
                <a:solidFill>
                  <a:schemeClr val="tx1"/>
                </a:solidFill>
              </a:rPr>
              <a:t>X</a:t>
            </a:r>
            <a:r>
              <a:rPr lang="en-US" altLang="ko-KR" sz="2500" dirty="0" smtClean="0">
                <a:solidFill>
                  <a:schemeClr val="tx1"/>
                </a:solidFill>
              </a:rPr>
              <a:t> </a:t>
            </a:r>
            <a:r>
              <a:rPr lang="el-GR" altLang="ko-KR" sz="2500" dirty="0" smtClean="0">
                <a:solidFill>
                  <a:schemeClr val="tx1"/>
                </a:solidFill>
              </a:rPr>
              <a:t>α</a:t>
            </a:r>
            <a:r>
              <a:rPr lang="en-US" altLang="ko-KR" sz="2500" baseline="-25000" dirty="0" err="1" smtClean="0">
                <a:solidFill>
                  <a:schemeClr val="tx1"/>
                </a:solidFill>
              </a:rPr>
              <a:t>i</a:t>
            </a:r>
            <a:r>
              <a:rPr lang="en-US" altLang="ko-KR" sz="2500" dirty="0" smtClean="0">
                <a:solidFill>
                  <a:schemeClr val="tx1"/>
                </a:solidFill>
              </a:rPr>
              <a:t>=(0,0,0,</a:t>
            </a:r>
            <a:r>
              <a:rPr lang="el-GR" altLang="ko-KR" sz="2500" dirty="0" smtClean="0">
                <a:solidFill>
                  <a:schemeClr val="tx1"/>
                </a:solidFill>
                <a:latin typeface="HY강M" pitchFamily="18" charset="-127"/>
                <a:ea typeface="HY강M" pitchFamily="18" charset="-127"/>
              </a:rPr>
              <a:t>γ</a:t>
            </a:r>
            <a:r>
              <a:rPr lang="en-US" altLang="ko-KR" sz="2500" baseline="-25000" dirty="0" err="1" smtClean="0">
                <a:solidFill>
                  <a:schemeClr val="tx1"/>
                </a:solidFill>
                <a:latin typeface="HY강M" pitchFamily="18" charset="-127"/>
                <a:ea typeface="HY강M" pitchFamily="18" charset="-127"/>
              </a:rPr>
              <a:t>i</a:t>
            </a:r>
            <a:r>
              <a:rPr lang="en-US" altLang="ko-KR" sz="2500" dirty="0" smtClean="0">
                <a:solidFill>
                  <a:schemeClr val="tx1"/>
                </a:solidFill>
                <a:latin typeface="+mn-ea"/>
              </a:rPr>
              <a:t>) (</a:t>
            </a:r>
            <a:r>
              <a:rPr lang="en-US" altLang="ko-KR" sz="2500" dirty="0" err="1" smtClean="0">
                <a:solidFill>
                  <a:schemeClr val="tx1"/>
                </a:solidFill>
                <a:latin typeface="+mn-ea"/>
              </a:rPr>
              <a:t>i</a:t>
            </a:r>
            <a:r>
              <a:rPr lang="en-US" altLang="ko-KR" sz="2500" dirty="0" smtClean="0">
                <a:solidFill>
                  <a:schemeClr val="tx1"/>
                </a:solidFill>
                <a:latin typeface="+mn-ea"/>
              </a:rPr>
              <a:t>=1…8)</a:t>
            </a:r>
          </a:p>
          <a:p>
            <a:endParaRPr lang="en-US" altLang="ko-KR" dirty="0" smtClean="0">
              <a:latin typeface="+mn-ea"/>
            </a:endParaRPr>
          </a:p>
          <a:p>
            <a:endParaRPr lang="en-US" altLang="ko-KR" dirty="0" smtClean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PES (3)</a:t>
            </a:r>
            <a:endParaRPr lang="ko-KR" altLang="en-US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3500438"/>
            <a:ext cx="7753401" cy="2643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내용 개체 틀 6"/>
          <p:cNvSpPr>
            <a:spLocks noGrp="1"/>
          </p:cNvSpPr>
          <p:nvPr>
            <p:ph idx="1"/>
          </p:nvPr>
        </p:nvSpPr>
        <p:spPr>
          <a:xfrm>
            <a:off x="500034" y="2046309"/>
            <a:ext cx="8229600" cy="4525963"/>
          </a:xfrm>
        </p:spPr>
        <p:txBody>
          <a:bodyPr>
            <a:normAutofit fontScale="85000" lnSpcReduction="20000"/>
          </a:bodyPr>
          <a:lstStyle/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pPr>
              <a:buNone/>
            </a:pPr>
            <a:endParaRPr lang="en-US" altLang="ko-KR" dirty="0" smtClean="0"/>
          </a:p>
          <a:p>
            <a:r>
              <a:rPr lang="en-US" altLang="ko-KR" dirty="0" smtClean="0">
                <a:solidFill>
                  <a:schemeClr val="tx1"/>
                </a:solidFill>
              </a:rPr>
              <a:t>Approximation to 7-round differential</a:t>
            </a:r>
            <a:endParaRPr lang="en-US" altLang="ko-KR" spc="-150" dirty="0" smtClean="0">
              <a:solidFill>
                <a:schemeClr val="tx1"/>
              </a:solidFill>
            </a:endParaRPr>
          </a:p>
          <a:p>
            <a:r>
              <a:rPr lang="en-US" altLang="ko-KR" dirty="0" smtClean="0">
                <a:solidFill>
                  <a:schemeClr val="tx1"/>
                </a:solidFill>
              </a:rPr>
              <a:t>At least 2</a:t>
            </a:r>
            <a:r>
              <a:rPr lang="en-US" altLang="ko-KR" baseline="30000" dirty="0" smtClean="0">
                <a:solidFill>
                  <a:schemeClr val="tx1"/>
                </a:solidFill>
              </a:rPr>
              <a:t>59</a:t>
            </a:r>
            <a:r>
              <a:rPr lang="en-US" altLang="ko-KR" dirty="0" smtClean="0">
                <a:solidFill>
                  <a:schemeClr val="tx1"/>
                </a:solidFill>
              </a:rPr>
              <a:t> Encryption required</a:t>
            </a:r>
            <a:r>
              <a:rPr lang="en-US" altLang="ko-KR" sz="2400" spc="-150" dirty="0" smtClean="0">
                <a:solidFill>
                  <a:schemeClr val="tx1"/>
                </a:solidFill>
              </a:rPr>
              <a:t>(1.22×2</a:t>
            </a:r>
            <a:r>
              <a:rPr lang="en-US" altLang="ko-KR" sz="2400" spc="-150" baseline="30000" dirty="0" smtClean="0">
                <a:solidFill>
                  <a:schemeClr val="tx1"/>
                </a:solidFill>
              </a:rPr>
              <a:t>-58</a:t>
            </a:r>
            <a:r>
              <a:rPr lang="en-US" altLang="ko-KR" sz="2400" spc="-150" dirty="0" smtClean="0">
                <a:solidFill>
                  <a:schemeClr val="tx1"/>
                </a:solidFill>
              </a:rPr>
              <a:t> is largest)</a:t>
            </a:r>
            <a:endParaRPr lang="en-US" altLang="ko-KR" dirty="0" smtClean="0">
              <a:solidFill>
                <a:schemeClr val="tx1"/>
              </a:solidFill>
            </a:endParaRPr>
          </a:p>
          <a:p>
            <a:r>
              <a:rPr lang="en-US" altLang="ko-KR" b="1" dirty="0" smtClean="0">
                <a:solidFill>
                  <a:schemeClr val="tx1"/>
                </a:solidFill>
              </a:rPr>
              <a:t>Symmetric Matrix</a:t>
            </a:r>
            <a:endParaRPr lang="en-US" altLang="ko-KR" b="1" dirty="0">
              <a:solidFill>
                <a:schemeClr val="tx1"/>
              </a:solidFill>
            </a:endParaRPr>
          </a:p>
          <a:p>
            <a:endParaRPr lang="en-US" altLang="ko-KR" dirty="0" smtClean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PES (3)</a:t>
            </a:r>
            <a:endParaRPr lang="ko-KR" altLang="en-US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766895"/>
            <a:ext cx="7019925" cy="273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내용 개체 틀 6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altLang="ko-KR" b="1" dirty="0" smtClean="0"/>
              <a:t>Symmetric Matrix</a:t>
            </a:r>
            <a:endParaRPr lang="en-US" altLang="ko-KR" b="1" dirty="0"/>
          </a:p>
          <a:p>
            <a:pPr>
              <a:buNone/>
            </a:pPr>
            <a:r>
              <a:rPr lang="en-US" altLang="ko-KR" dirty="0" smtClean="0"/>
              <a:t>	</a:t>
            </a:r>
            <a:r>
              <a:rPr lang="en-US" altLang="ko-KR" sz="2700" dirty="0" smtClean="0">
                <a:solidFill>
                  <a:schemeClr val="tx1"/>
                </a:solidFill>
              </a:rPr>
              <a:t>Because of Involution property of round function</a:t>
            </a:r>
          </a:p>
          <a:p>
            <a:pPr>
              <a:lnSpc>
                <a:spcPct val="130000"/>
              </a:lnSpc>
              <a:buNone/>
            </a:pPr>
            <a:r>
              <a:rPr lang="en-US" altLang="ko-KR" sz="2700" dirty="0" smtClean="0">
                <a:solidFill>
                  <a:schemeClr val="tx1"/>
                </a:solidFill>
              </a:rPr>
              <a:t>	If one round differential P(A|B) = P(B|A)</a:t>
            </a:r>
            <a:r>
              <a:rPr lang="en-US" altLang="ko-KR" sz="2700" dirty="0">
                <a:solidFill>
                  <a:schemeClr val="tx1"/>
                </a:solidFill>
              </a:rPr>
              <a:t/>
            </a:r>
            <a:br>
              <a:rPr lang="en-US" altLang="ko-KR" sz="2700" dirty="0">
                <a:solidFill>
                  <a:schemeClr val="tx1"/>
                </a:solidFill>
              </a:rPr>
            </a:br>
            <a:r>
              <a:rPr lang="en-US" altLang="ko-KR" sz="2700" dirty="0" smtClean="0">
                <a:solidFill>
                  <a:schemeClr val="tx1"/>
                </a:solidFill>
              </a:rPr>
              <a:t>P</a:t>
            </a:r>
            <a:r>
              <a:rPr lang="en-US" altLang="ko-KR" sz="2700" baseline="-25000" dirty="0" smtClean="0">
                <a:solidFill>
                  <a:schemeClr val="tx1"/>
                </a:solidFill>
              </a:rPr>
              <a:t>2i</a:t>
            </a:r>
            <a:r>
              <a:rPr lang="en-US" altLang="ko-KR" sz="2700" dirty="0" smtClean="0">
                <a:solidFill>
                  <a:schemeClr val="tx1"/>
                </a:solidFill>
              </a:rPr>
              <a:t>(A|A) </a:t>
            </a:r>
            <a:r>
              <a:rPr lang="ko-KR" altLang="en-US" sz="2700" dirty="0" smtClean="0">
                <a:solidFill>
                  <a:schemeClr val="tx1"/>
                </a:solidFill>
              </a:rPr>
              <a:t>≒ </a:t>
            </a:r>
            <a:r>
              <a:rPr lang="en-US" altLang="ko-KR" sz="2700" dirty="0" smtClean="0">
                <a:solidFill>
                  <a:schemeClr val="tx1"/>
                </a:solidFill>
              </a:rPr>
              <a:t>[P</a:t>
            </a:r>
            <a:r>
              <a:rPr lang="en-US" altLang="ko-KR" sz="2700" baseline="-25000" dirty="0" smtClean="0">
                <a:solidFill>
                  <a:schemeClr val="tx1"/>
                </a:solidFill>
              </a:rPr>
              <a:t>2i</a:t>
            </a:r>
            <a:r>
              <a:rPr lang="en-US" altLang="ko-KR" sz="2700" dirty="0" smtClean="0">
                <a:solidFill>
                  <a:schemeClr val="tx1"/>
                </a:solidFill>
              </a:rPr>
              <a:t>(B|A)]</a:t>
            </a:r>
            <a:r>
              <a:rPr lang="en-US" altLang="ko-KR" sz="2700" baseline="30000" dirty="0" smtClean="0">
                <a:solidFill>
                  <a:schemeClr val="tx1"/>
                </a:solidFill>
              </a:rPr>
              <a:t>2i</a:t>
            </a:r>
            <a:br>
              <a:rPr lang="en-US" altLang="ko-KR" sz="2700" baseline="30000" dirty="0" smtClean="0">
                <a:solidFill>
                  <a:schemeClr val="tx1"/>
                </a:solidFill>
              </a:rPr>
            </a:br>
            <a:r>
              <a:rPr lang="en-US" altLang="ko-KR" sz="2700" dirty="0" smtClean="0">
                <a:solidFill>
                  <a:schemeClr val="tx1"/>
                </a:solidFill>
              </a:rPr>
              <a:t>P</a:t>
            </a:r>
            <a:r>
              <a:rPr lang="en-US" altLang="ko-KR" sz="2700" baseline="-25000" dirty="0" smtClean="0">
                <a:solidFill>
                  <a:schemeClr val="tx1"/>
                </a:solidFill>
              </a:rPr>
              <a:t>2i+1</a:t>
            </a:r>
            <a:r>
              <a:rPr lang="en-US" altLang="ko-KR" sz="2700" dirty="0" smtClean="0">
                <a:solidFill>
                  <a:schemeClr val="tx1"/>
                </a:solidFill>
              </a:rPr>
              <a:t>(B|A) </a:t>
            </a:r>
            <a:r>
              <a:rPr lang="ko-KR" altLang="en-US" sz="2700" dirty="0" smtClean="0">
                <a:solidFill>
                  <a:schemeClr val="tx1"/>
                </a:solidFill>
              </a:rPr>
              <a:t>≒ </a:t>
            </a:r>
            <a:r>
              <a:rPr lang="en-US" altLang="ko-KR" sz="2700" dirty="0" smtClean="0">
                <a:solidFill>
                  <a:schemeClr val="tx1"/>
                </a:solidFill>
              </a:rPr>
              <a:t>[P</a:t>
            </a:r>
            <a:r>
              <a:rPr lang="en-US" altLang="ko-KR" sz="2700" baseline="-25000" dirty="0" smtClean="0">
                <a:solidFill>
                  <a:schemeClr val="tx1"/>
                </a:solidFill>
              </a:rPr>
              <a:t>2i</a:t>
            </a:r>
            <a:r>
              <a:rPr lang="en-US" altLang="ko-KR" sz="2700" dirty="0" smtClean="0">
                <a:solidFill>
                  <a:schemeClr val="tx1"/>
                </a:solidFill>
              </a:rPr>
              <a:t>(B|A)]</a:t>
            </a:r>
            <a:r>
              <a:rPr lang="en-US" altLang="ko-KR" sz="2700" baseline="30000" dirty="0" smtClean="0">
                <a:solidFill>
                  <a:schemeClr val="tx1"/>
                </a:solidFill>
              </a:rPr>
              <a:t>2i+1</a:t>
            </a:r>
            <a:endParaRPr lang="ko-KR" altLang="en-US" sz="2700" dirty="0">
              <a:solidFill>
                <a:schemeClr val="tx1"/>
              </a:solidFill>
            </a:endParaRPr>
          </a:p>
          <a:p>
            <a:endParaRPr lang="en-US" altLang="ko-KR" dirty="0" smtClean="0"/>
          </a:p>
          <a:p>
            <a:r>
              <a:rPr lang="en-US" altLang="ko-KR" dirty="0" smtClean="0"/>
              <a:t>Transition probability matrix of </a:t>
            </a:r>
            <a:br>
              <a:rPr lang="en-US" altLang="ko-KR" dirty="0" smtClean="0"/>
            </a:br>
            <a:r>
              <a:rPr lang="en-US" altLang="ko-KR" dirty="0" smtClean="0"/>
              <a:t>a Markov cipher </a:t>
            </a:r>
            <a:r>
              <a:rPr lang="en-US" altLang="ko-KR" b="1" dirty="0" smtClean="0"/>
              <a:t>should not</a:t>
            </a:r>
            <a:r>
              <a:rPr lang="en-US" altLang="ko-KR" dirty="0" smtClean="0"/>
              <a:t> be symmetric</a:t>
            </a: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PES (4)</a:t>
            </a:r>
            <a:endParaRPr lang="ko-KR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내용 개체 틀 6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3000" dirty="0" smtClean="0"/>
              <a:t>Does not change design principle of PES</a:t>
            </a:r>
            <a:endParaRPr lang="en-US" altLang="ko-KR" sz="3000" dirty="0"/>
          </a:p>
          <a:p>
            <a:endParaRPr lang="en-US" altLang="ko-KR" sz="3000" dirty="0" smtClean="0"/>
          </a:p>
          <a:p>
            <a:r>
              <a:rPr lang="en-US" altLang="ko-KR" sz="3000" dirty="0" smtClean="0"/>
              <a:t>Only modification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sz="2500" dirty="0" smtClean="0">
                <a:solidFill>
                  <a:schemeClr val="tx1"/>
                </a:solidFill>
              </a:rPr>
              <a:t>=&gt; each 7 round permutation</a:t>
            </a:r>
            <a:br>
              <a:rPr lang="en-US" altLang="ko-KR" sz="2500" dirty="0" smtClean="0">
                <a:solidFill>
                  <a:schemeClr val="tx1"/>
                </a:solidFill>
              </a:rPr>
            </a:br>
            <a:r>
              <a:rPr lang="en-US" altLang="ko-KR" sz="2500" dirty="0" smtClean="0">
                <a:solidFill>
                  <a:schemeClr val="tx1"/>
                </a:solidFill>
              </a:rPr>
              <a:t>=&gt; no permutation on last round</a:t>
            </a:r>
          </a:p>
          <a:p>
            <a:endParaRPr lang="en-US" altLang="ko-KR" dirty="0" smtClean="0"/>
          </a:p>
          <a:p>
            <a:pPr>
              <a:buNone/>
            </a:pPr>
            <a:endParaRPr lang="en-US" altLang="ko-KR" dirty="0"/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IPES (1)</a:t>
            </a:r>
            <a:endParaRPr lang="ko-KR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6663" y="1357298"/>
            <a:ext cx="6430675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IPES (2)</a:t>
            </a:r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238366" y="6286520"/>
            <a:ext cx="2667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The First Round of PES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IPES (2)</a:t>
            </a:r>
            <a:endParaRPr lang="ko-KR" altLang="en-US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43013" y="1357298"/>
            <a:ext cx="6657975" cy="454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238366" y="6286520"/>
            <a:ext cx="2729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The First Round of IPES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571612"/>
          <a:ext cx="8229600" cy="47688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Contents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내용 개체 틀 6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3000" dirty="0" smtClean="0"/>
              <a:t> Because of modification</a:t>
            </a:r>
          </a:p>
          <a:p>
            <a:pPr>
              <a:buNone/>
            </a:pPr>
            <a:r>
              <a:rPr lang="en-US" altLang="ko-KR" sz="3000" dirty="0" smtClean="0"/>
              <a:t>   </a:t>
            </a:r>
            <a:r>
              <a:rPr lang="en-US" altLang="ko-KR" sz="2500" dirty="0" smtClean="0"/>
              <a:t> 1.TPM is not symmetric.</a:t>
            </a:r>
          </a:p>
          <a:p>
            <a:pPr>
              <a:buNone/>
            </a:pPr>
            <a:r>
              <a:rPr lang="en-US" altLang="ko-KR" sz="2500" dirty="0" smtClean="0"/>
              <a:t>	2.The most probable one-round differential</a:t>
            </a:r>
          </a:p>
          <a:p>
            <a:pPr>
              <a:buNone/>
            </a:pPr>
            <a:r>
              <a:rPr lang="en-US" altLang="ko-KR" dirty="0" smtClean="0"/>
              <a:t>    </a:t>
            </a:r>
            <a:r>
              <a:rPr lang="en-US" altLang="ko-KR" sz="2300" dirty="0" smtClean="0">
                <a:solidFill>
                  <a:schemeClr val="tx1"/>
                </a:solidFill>
              </a:rPr>
              <a:t>PES : 2</a:t>
            </a:r>
            <a:r>
              <a:rPr lang="en-US" altLang="ko-KR" sz="2300" baseline="30000" dirty="0" smtClean="0">
                <a:solidFill>
                  <a:schemeClr val="tx1"/>
                </a:solidFill>
              </a:rPr>
              <a:t>-9</a:t>
            </a:r>
            <a:endParaRPr lang="en-US" altLang="ko-KR" sz="23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altLang="ko-KR" sz="2300" dirty="0" smtClean="0">
                <a:solidFill>
                  <a:schemeClr val="tx1"/>
                </a:solidFill>
              </a:rPr>
              <a:t>	 IPES : 2</a:t>
            </a:r>
            <a:r>
              <a:rPr lang="en-US" altLang="ko-KR" sz="2300" baseline="30000" dirty="0" smtClean="0">
                <a:solidFill>
                  <a:schemeClr val="tx1"/>
                </a:solidFill>
              </a:rPr>
              <a:t>-18</a:t>
            </a:r>
            <a:endParaRPr lang="en-US" altLang="ko-KR" sz="23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altLang="ko-KR" sz="2500" b="1" dirty="0" smtClean="0"/>
              <a:t>    =&gt; after 3-round, the probability &lt;&lt; 2</a:t>
            </a:r>
            <a:r>
              <a:rPr lang="en-US" altLang="ko-KR" sz="2500" b="1" baseline="30000" dirty="0" smtClean="0"/>
              <a:t>-64</a:t>
            </a:r>
            <a:endParaRPr lang="en-US" altLang="ko-KR" sz="2500" b="1" dirty="0" smtClean="0"/>
          </a:p>
          <a:p>
            <a:pPr>
              <a:buNone/>
            </a:pPr>
            <a:endParaRPr lang="en-US" altLang="ko-KR" sz="2500" b="1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IPES (3)</a:t>
            </a:r>
            <a:endParaRPr lang="ko-KR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내용 개체 틀 6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3000" dirty="0" smtClean="0"/>
              <a:t> The Secure cipher against DC must be,</a:t>
            </a:r>
          </a:p>
          <a:p>
            <a:pPr>
              <a:buNone/>
            </a:pPr>
            <a:endParaRPr lang="en-US" altLang="ko-KR" sz="3000" b="1" dirty="0" smtClean="0"/>
          </a:p>
          <a:p>
            <a:pPr>
              <a:buNone/>
            </a:pPr>
            <a:r>
              <a:rPr lang="en-US" altLang="ko-KR" sz="3000" b="1" dirty="0" smtClean="0"/>
              <a:t>     </a:t>
            </a:r>
            <a:r>
              <a:rPr lang="en-US" altLang="ko-KR" sz="2500" b="1" dirty="0" smtClean="0"/>
              <a:t>1. Markov cipher with “appropriate”  	difference.</a:t>
            </a:r>
          </a:p>
          <a:p>
            <a:pPr>
              <a:lnSpc>
                <a:spcPct val="80000"/>
              </a:lnSpc>
              <a:buNone/>
            </a:pPr>
            <a:endParaRPr lang="en-US" altLang="ko-KR" sz="2500" b="1" dirty="0" smtClean="0"/>
          </a:p>
          <a:p>
            <a:pPr>
              <a:buNone/>
            </a:pPr>
            <a:r>
              <a:rPr lang="en-US" altLang="ko-KR" sz="2500" b="1" dirty="0" smtClean="0"/>
              <a:t> 	 2. TPM should not symmetric.</a:t>
            </a:r>
          </a:p>
          <a:p>
            <a:pPr>
              <a:buNone/>
            </a:pPr>
            <a:endParaRPr lang="en-US" altLang="ko-KR" sz="2500" b="1" dirty="0" smtClean="0"/>
          </a:p>
          <a:p>
            <a:pPr>
              <a:buNone/>
            </a:pPr>
            <a:endParaRPr lang="en-US" altLang="ko-KR" sz="2500" b="1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 anchor="ctr" anchorCtr="0">
            <a:normAutofit/>
          </a:bodyPr>
          <a:lstStyle/>
          <a:p>
            <a:pPr algn="ctr">
              <a:buNone/>
            </a:pPr>
            <a:r>
              <a:rPr lang="en-US" altLang="ko-KR" sz="9600" dirty="0" smtClean="0"/>
              <a:t>Q &amp; A</a:t>
            </a: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Thank you!!</a:t>
            </a:r>
            <a:endParaRPr lang="ko-KR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내용 개체 틀 6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en-US" altLang="ko-KR" dirty="0" smtClean="0"/>
              <a:t>CPA by </a:t>
            </a:r>
            <a:r>
              <a:rPr lang="en-US" altLang="ko-KR" dirty="0" err="1" smtClean="0"/>
              <a:t>Biham</a:t>
            </a:r>
            <a:r>
              <a:rPr lang="en-US" altLang="ko-KR" dirty="0"/>
              <a:t> </a:t>
            </a:r>
            <a:r>
              <a:rPr lang="en-US" altLang="ko-KR" dirty="0" smtClean="0"/>
              <a:t>&amp; Shamir</a:t>
            </a:r>
          </a:p>
          <a:p>
            <a:pPr>
              <a:lnSpc>
                <a:spcPct val="110000"/>
              </a:lnSpc>
            </a:pPr>
            <a:endParaRPr lang="en-US" altLang="ko-KR" dirty="0" smtClean="0"/>
          </a:p>
          <a:p>
            <a:pPr>
              <a:lnSpc>
                <a:spcPct val="110000"/>
              </a:lnSpc>
            </a:pPr>
            <a:r>
              <a:rPr lang="en-US" altLang="ko-KR" dirty="0" smtClean="0"/>
              <a:t>Analyze the differences to </a:t>
            </a:r>
            <a:r>
              <a:rPr lang="en-US" altLang="ko-KR" dirty="0" smtClean="0"/>
              <a:t>find a secret key</a:t>
            </a:r>
            <a:br>
              <a:rPr lang="en-US" altLang="ko-KR" dirty="0" smtClean="0"/>
            </a:br>
            <a:r>
              <a:rPr lang="en-US" altLang="ko-KR" dirty="0" smtClean="0"/>
              <a:t>from r-round iterated block </a:t>
            </a:r>
            <a:r>
              <a:rPr lang="en-US" altLang="ko-KR" dirty="0" smtClean="0"/>
              <a:t>cipher</a:t>
            </a:r>
            <a:br>
              <a:rPr lang="en-US" altLang="ko-KR" dirty="0" smtClean="0"/>
            </a:br>
            <a:r>
              <a:rPr lang="en-US" altLang="ko-KR" sz="2400" b="1" dirty="0" smtClean="0"/>
              <a:t>(particular pairs </a:t>
            </a:r>
            <a:r>
              <a:rPr lang="en-US" altLang="ko-KR" sz="2400" b="1" dirty="0" smtClean="0"/>
              <a:t>of plaintexts, corresponding </a:t>
            </a:r>
            <a:r>
              <a:rPr lang="en-US" altLang="ko-KR" sz="2400" b="1" dirty="0" err="1" smtClean="0"/>
              <a:t>ciphertexts</a:t>
            </a:r>
            <a:r>
              <a:rPr lang="en-US" altLang="ko-KR" sz="2400" b="1" dirty="0" smtClean="0"/>
              <a:t>)</a:t>
            </a:r>
            <a:endParaRPr lang="en-US" altLang="ko-KR" b="1" dirty="0" smtClean="0"/>
          </a:p>
          <a:p>
            <a:pPr>
              <a:lnSpc>
                <a:spcPct val="110000"/>
              </a:lnSpc>
            </a:pPr>
            <a:endParaRPr lang="en-US" altLang="ko-KR" dirty="0" smtClean="0"/>
          </a:p>
          <a:p>
            <a:pPr>
              <a:lnSpc>
                <a:spcPct val="110000"/>
              </a:lnSpc>
            </a:pPr>
            <a:r>
              <a:rPr lang="en-US" altLang="ko-KR" dirty="0" smtClean="0"/>
              <a:t>Difference (</a:t>
            </a:r>
            <a:r>
              <a:rPr lang="ko-KR" altLang="en-US" dirty="0" smtClean="0"/>
              <a:t>△</a:t>
            </a:r>
            <a:r>
              <a:rPr lang="en-US" altLang="ko-KR" dirty="0" smtClean="0">
                <a:latin typeface="+mn-ea"/>
              </a:rPr>
              <a:t>X = X </a:t>
            </a:r>
            <a:r>
              <a:rPr lang="ko-KR" altLang="en-US" dirty="0" smtClean="0">
                <a:latin typeface="FangSong" pitchFamily="49" charset="-122"/>
              </a:rPr>
              <a:t>⊗</a:t>
            </a:r>
            <a:r>
              <a:rPr lang="en-US" altLang="ko-KR" dirty="0" smtClean="0">
                <a:latin typeface="FangSong" pitchFamily="49" charset="-122"/>
              </a:rPr>
              <a:t> </a:t>
            </a:r>
            <a:r>
              <a:rPr lang="en-US" altLang="ko-KR" dirty="0" smtClean="0">
                <a:latin typeface="+mn-ea"/>
              </a:rPr>
              <a:t>X</a:t>
            </a:r>
            <a:r>
              <a:rPr lang="en-US" altLang="ko-KR" baseline="30000" dirty="0" smtClean="0">
                <a:latin typeface="+mn-ea"/>
              </a:rPr>
              <a:t>*-1</a:t>
            </a:r>
            <a:r>
              <a:rPr lang="en-US" altLang="ko-KR" dirty="0" smtClean="0"/>
              <a:t>)</a:t>
            </a:r>
          </a:p>
          <a:p>
            <a:pPr>
              <a:lnSpc>
                <a:spcPct val="110000"/>
              </a:lnSpc>
            </a:pPr>
            <a:endParaRPr lang="en-US" altLang="ko-KR" dirty="0" smtClean="0"/>
          </a:p>
          <a:p>
            <a:pPr>
              <a:lnSpc>
                <a:spcPct val="110000"/>
              </a:lnSpc>
            </a:pPr>
            <a:r>
              <a:rPr lang="en-US" altLang="ko-KR" dirty="0" err="1" smtClean="0"/>
              <a:t>i</a:t>
            </a:r>
            <a:r>
              <a:rPr lang="en-US" altLang="ko-KR" dirty="0" smtClean="0"/>
              <a:t>-round Differential (</a:t>
            </a:r>
            <a:r>
              <a:rPr lang="el-GR" altLang="ko-KR" dirty="0" smtClean="0"/>
              <a:t>α</a:t>
            </a:r>
            <a:r>
              <a:rPr lang="en-US" altLang="ko-KR" dirty="0" smtClean="0"/>
              <a:t>,</a:t>
            </a:r>
            <a:r>
              <a:rPr lang="el-GR" altLang="ko-KR" dirty="0" smtClean="0"/>
              <a:t>β</a:t>
            </a:r>
            <a:r>
              <a:rPr lang="en-US" altLang="ko-KR" dirty="0" smtClean="0"/>
              <a:t>)</a:t>
            </a:r>
            <a:br>
              <a:rPr lang="en-US" altLang="ko-KR" dirty="0" smtClean="0"/>
            </a:br>
            <a:r>
              <a:rPr lang="en-US" altLang="ko-KR" dirty="0" smtClean="0"/>
              <a:t>(</a:t>
            </a:r>
            <a:r>
              <a:rPr lang="ko-KR" altLang="en-US" dirty="0" smtClean="0"/>
              <a:t>△</a:t>
            </a:r>
            <a:r>
              <a:rPr lang="en-US" altLang="ko-KR" dirty="0" smtClean="0"/>
              <a:t>X=</a:t>
            </a:r>
            <a:r>
              <a:rPr lang="el-GR" altLang="ko-KR" dirty="0" smtClean="0"/>
              <a:t>α</a:t>
            </a:r>
            <a:r>
              <a:rPr lang="en-US" altLang="ko-KR" dirty="0" smtClean="0"/>
              <a:t>, </a:t>
            </a:r>
            <a:r>
              <a:rPr lang="ko-KR" altLang="en-US" dirty="0" smtClean="0"/>
              <a:t>△</a:t>
            </a:r>
            <a:r>
              <a:rPr lang="en-US" altLang="ko-KR" dirty="0" smtClean="0"/>
              <a:t>Y(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)=</a:t>
            </a:r>
            <a:r>
              <a:rPr lang="el-GR" altLang="ko-KR" dirty="0" smtClean="0"/>
              <a:t>β</a:t>
            </a:r>
            <a:r>
              <a:rPr lang="en-US" altLang="ko-KR" dirty="0" smtClean="0"/>
              <a:t>)</a:t>
            </a:r>
          </a:p>
          <a:p>
            <a:pPr>
              <a:lnSpc>
                <a:spcPct val="110000"/>
              </a:lnSpc>
            </a:pPr>
            <a:endParaRPr lang="en-US" altLang="ko-KR" dirty="0" smtClean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Differential Cryptanalysis (1)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내용 개체 틀 6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ko-KR" dirty="0" smtClean="0"/>
              <a:t>Find an (r-1)-round differential (</a:t>
            </a:r>
            <a:r>
              <a:rPr lang="el-GR" altLang="ko-KR" dirty="0" smtClean="0"/>
              <a:t>α</a:t>
            </a:r>
            <a:r>
              <a:rPr lang="en-US" altLang="ko-KR" dirty="0" smtClean="0"/>
              <a:t>,</a:t>
            </a:r>
            <a:r>
              <a:rPr lang="el-GR" altLang="ko-KR" dirty="0" smtClean="0"/>
              <a:t>β</a:t>
            </a:r>
            <a:r>
              <a:rPr lang="en-US" altLang="ko-KR" dirty="0" smtClean="0"/>
              <a:t>) such that </a:t>
            </a:r>
            <a:br>
              <a:rPr lang="en-US" altLang="ko-KR" dirty="0" smtClean="0"/>
            </a:br>
            <a:r>
              <a:rPr lang="en-US" altLang="ko-KR" dirty="0" smtClean="0"/>
              <a:t>max [P(</a:t>
            </a:r>
            <a:r>
              <a:rPr lang="ko-KR" altLang="en-US" dirty="0" smtClean="0"/>
              <a:t>△</a:t>
            </a:r>
            <a:r>
              <a:rPr lang="en-US" altLang="ko-KR" dirty="0" smtClean="0"/>
              <a:t>Y(r-1)=</a:t>
            </a:r>
            <a:r>
              <a:rPr lang="el-GR" altLang="ko-KR" dirty="0" smtClean="0"/>
              <a:t>β</a:t>
            </a:r>
            <a:r>
              <a:rPr lang="en-US" altLang="ko-KR" dirty="0" smtClean="0"/>
              <a:t>|</a:t>
            </a:r>
            <a:r>
              <a:rPr lang="ko-KR" altLang="en-US" dirty="0" smtClean="0"/>
              <a:t>△</a:t>
            </a:r>
            <a:r>
              <a:rPr lang="en-US" altLang="ko-KR" dirty="0" smtClean="0"/>
              <a:t>X=</a:t>
            </a:r>
            <a:r>
              <a:rPr lang="el-GR" altLang="ko-KR" dirty="0" smtClean="0"/>
              <a:t>α</a:t>
            </a:r>
            <a:r>
              <a:rPr lang="en-US" altLang="ko-KR" dirty="0" smtClean="0"/>
              <a:t>)]</a:t>
            </a:r>
          </a:p>
          <a:p>
            <a:pPr marL="514350" indent="-514350">
              <a:buFont typeface="+mj-lt"/>
              <a:buAutoNum type="arabicPeriod"/>
            </a:pPr>
            <a:endParaRPr lang="en-US" altLang="ko-KR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ko-KR" dirty="0" smtClean="0"/>
              <a:t>Choose X, X* that have </a:t>
            </a:r>
            <a:r>
              <a:rPr lang="ko-KR" altLang="en-US" dirty="0" smtClean="0"/>
              <a:t>△</a:t>
            </a:r>
            <a:r>
              <a:rPr lang="en-US" altLang="ko-KR" dirty="0" smtClean="0"/>
              <a:t>X=</a:t>
            </a:r>
            <a:r>
              <a:rPr lang="el-GR" altLang="ko-KR" dirty="0" smtClean="0"/>
              <a:t>α</a:t>
            </a:r>
            <a:endParaRPr lang="en-US" altLang="ko-KR" dirty="0" smtClean="0"/>
          </a:p>
          <a:p>
            <a:pPr marL="514350" indent="-514350">
              <a:buFont typeface="+mj-lt"/>
              <a:buAutoNum type="arabicPeriod"/>
            </a:pPr>
            <a:endParaRPr lang="en-US" altLang="ko-KR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ko-KR" dirty="0" smtClean="0"/>
              <a:t>Encrypt X, X* with Z(real key)</a:t>
            </a:r>
            <a:br>
              <a:rPr lang="en-US" altLang="ko-KR" dirty="0" smtClean="0"/>
            </a:br>
            <a:r>
              <a:rPr lang="en-US" altLang="ko-KR" dirty="0" smtClean="0"/>
              <a:t>=&gt; Y(r), Y*(r)</a:t>
            </a:r>
          </a:p>
          <a:p>
            <a:pPr marL="514350" indent="-514350">
              <a:buFont typeface="+mj-lt"/>
              <a:buAutoNum type="arabicPeriod"/>
            </a:pPr>
            <a:endParaRPr lang="en-US" altLang="ko-KR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ko-KR" dirty="0" smtClean="0"/>
              <a:t>Find </a:t>
            </a:r>
            <a:r>
              <a:rPr lang="en-US" altLang="ko-KR" dirty="0" err="1" smtClean="0"/>
              <a:t>subkey</a:t>
            </a:r>
            <a:r>
              <a:rPr lang="en-US" altLang="ko-KR" dirty="0" smtClean="0"/>
              <a:t> Z</a:t>
            </a:r>
            <a:r>
              <a:rPr lang="en-US" altLang="ko-KR" baseline="30000" dirty="0" smtClean="0"/>
              <a:t>(r)</a:t>
            </a:r>
            <a:r>
              <a:rPr lang="en-US" altLang="ko-KR" dirty="0" smtClean="0"/>
              <a:t> that fits</a:t>
            </a:r>
            <a:r>
              <a:rPr lang="ko-KR" altLang="en-US" dirty="0" smtClean="0"/>
              <a:t>△</a:t>
            </a:r>
            <a:r>
              <a:rPr lang="en-US" altLang="ko-KR" dirty="0" smtClean="0"/>
              <a:t>Y(r-1)=</a:t>
            </a:r>
            <a:r>
              <a:rPr lang="el-GR" altLang="ko-KR" dirty="0" smtClean="0"/>
              <a:t>β</a:t>
            </a:r>
            <a:r>
              <a:rPr lang="en-US" altLang="ko-KR" dirty="0" smtClean="0"/>
              <a:t> and count it.</a:t>
            </a:r>
          </a:p>
          <a:p>
            <a:pPr marL="514350" indent="-514350">
              <a:buFont typeface="+mj-lt"/>
              <a:buAutoNum type="arabicPeriod"/>
            </a:pPr>
            <a:endParaRPr lang="en-US" altLang="ko-KR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ko-KR" dirty="0" smtClean="0"/>
              <a:t>Repeat 2~4 until most-often-counted </a:t>
            </a:r>
            <a:r>
              <a:rPr lang="en-US" altLang="ko-KR" dirty="0" err="1" smtClean="0"/>
              <a:t>subkey</a:t>
            </a:r>
            <a:r>
              <a:rPr lang="en-US" altLang="ko-KR" dirty="0" smtClean="0"/>
              <a:t> Z</a:t>
            </a:r>
            <a:r>
              <a:rPr lang="en-US" altLang="ko-KR" baseline="30000" dirty="0" smtClean="0"/>
              <a:t>(r)</a:t>
            </a:r>
            <a:r>
              <a:rPr lang="en-US" altLang="ko-KR" dirty="0"/>
              <a:t> </a:t>
            </a:r>
            <a:r>
              <a:rPr lang="en-US" altLang="ko-KR" dirty="0" smtClean="0"/>
              <a:t>appeared.</a:t>
            </a:r>
          </a:p>
          <a:p>
            <a:pPr marL="514350" indent="-514350">
              <a:buFont typeface="+mj-lt"/>
              <a:buAutoNum type="arabicPeriod"/>
            </a:pPr>
            <a:endParaRPr lang="en-US" altLang="ko-KR" dirty="0" smtClean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Differential Cryptanalysis (2)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내용 개체 틀 6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70000" lnSpcReduction="20000"/>
          </a:bodyPr>
          <a:lstStyle/>
          <a:p>
            <a:r>
              <a:rPr lang="en-US" altLang="ko-KR" sz="4300" b="1" dirty="0" smtClean="0"/>
              <a:t>Hypothesis of Stochastic Equivalence</a:t>
            </a:r>
          </a:p>
          <a:p>
            <a:pPr>
              <a:lnSpc>
                <a:spcPct val="70000"/>
              </a:lnSpc>
              <a:buNone/>
            </a:pPr>
            <a:r>
              <a:rPr lang="en-US" altLang="ko-KR" dirty="0" smtClean="0"/>
              <a:t>	</a:t>
            </a:r>
          </a:p>
          <a:p>
            <a:pPr>
              <a:lnSpc>
                <a:spcPct val="120000"/>
              </a:lnSpc>
              <a:buNone/>
            </a:pPr>
            <a:r>
              <a:rPr lang="en-US" altLang="ko-KR" dirty="0" smtClean="0"/>
              <a:t>	For an (r-1)-round differential (</a:t>
            </a:r>
            <a:r>
              <a:rPr lang="el-GR" altLang="ko-KR" dirty="0" smtClean="0"/>
              <a:t>α</a:t>
            </a:r>
            <a:r>
              <a:rPr lang="en-US" altLang="ko-KR" dirty="0" smtClean="0"/>
              <a:t>,</a:t>
            </a:r>
            <a:r>
              <a:rPr lang="el-GR" altLang="ko-KR" dirty="0" smtClean="0"/>
              <a:t>β</a:t>
            </a:r>
            <a:r>
              <a:rPr lang="en-US" altLang="ko-KR" dirty="0" smtClean="0"/>
              <a:t>),</a:t>
            </a:r>
          </a:p>
          <a:p>
            <a:pPr>
              <a:lnSpc>
                <a:spcPct val="120000"/>
              </a:lnSpc>
              <a:buNone/>
            </a:pP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en-US" altLang="ko-KR" sz="900" dirty="0" smtClean="0"/>
          </a:p>
          <a:p>
            <a:pPr>
              <a:lnSpc>
                <a:spcPct val="120000"/>
              </a:lnSpc>
              <a:buNone/>
            </a:pPr>
            <a:r>
              <a:rPr lang="en-US" altLang="ko-KR" sz="2400" dirty="0" smtClean="0">
                <a:solidFill>
                  <a:schemeClr val="tx1"/>
                </a:solidFill>
              </a:rPr>
              <a:t>	for almost all </a:t>
            </a:r>
            <a:r>
              <a:rPr lang="en-US" altLang="ko-KR" sz="2400" dirty="0" err="1" smtClean="0">
                <a:solidFill>
                  <a:schemeClr val="tx1"/>
                </a:solidFill>
              </a:rPr>
              <a:t>subkey</a:t>
            </a:r>
            <a:r>
              <a:rPr lang="en-US" altLang="ko-KR" sz="2400" dirty="0" smtClean="0">
                <a:solidFill>
                  <a:schemeClr val="tx1"/>
                </a:solidFill>
              </a:rPr>
              <a:t> values(w</a:t>
            </a:r>
            <a:r>
              <a:rPr lang="en-US" altLang="ko-KR" sz="2400" baseline="-25000" dirty="0" smtClean="0">
                <a:solidFill>
                  <a:schemeClr val="tx1"/>
                </a:solidFill>
              </a:rPr>
              <a:t>1</a:t>
            </a:r>
            <a:r>
              <a:rPr lang="en-US" altLang="ko-KR" sz="2400" dirty="0" smtClean="0">
                <a:solidFill>
                  <a:schemeClr val="tx1"/>
                </a:solidFill>
              </a:rPr>
              <a:t>,…,w</a:t>
            </a:r>
            <a:r>
              <a:rPr lang="en-US" altLang="ko-KR" sz="2400" baseline="-25000" dirty="0" smtClean="0">
                <a:solidFill>
                  <a:schemeClr val="tx1"/>
                </a:solidFill>
              </a:rPr>
              <a:t>r-1</a:t>
            </a:r>
            <a:r>
              <a:rPr lang="en-US" altLang="ko-KR" sz="2400" dirty="0" smtClean="0">
                <a:solidFill>
                  <a:schemeClr val="tx1"/>
                </a:solidFill>
              </a:rPr>
              <a:t>)</a:t>
            </a:r>
            <a:endParaRPr lang="en-US" altLang="ko-KR" sz="2400" dirty="0">
              <a:solidFill>
                <a:schemeClr val="tx1"/>
              </a:solidFill>
            </a:endParaRPr>
          </a:p>
          <a:p>
            <a:endParaRPr lang="en-US" altLang="ko-KR" dirty="0" smtClean="0"/>
          </a:p>
          <a:p>
            <a:pPr>
              <a:lnSpc>
                <a:spcPct val="130000"/>
              </a:lnSpc>
              <a:buNone/>
            </a:pPr>
            <a:r>
              <a:rPr lang="en-US" altLang="ko-KR" dirty="0" smtClean="0"/>
              <a:t>	</a:t>
            </a:r>
            <a:r>
              <a:rPr lang="en-US" altLang="ko-KR" dirty="0" smtClean="0">
                <a:solidFill>
                  <a:schemeClr val="tx1"/>
                </a:solidFill>
              </a:rPr>
              <a:t>Computation of a differential probability, </a:t>
            </a:r>
            <a:br>
              <a:rPr lang="en-US" altLang="ko-KR" dirty="0" smtClean="0">
                <a:solidFill>
                  <a:schemeClr val="tx1"/>
                </a:solidFill>
              </a:rPr>
            </a:br>
            <a:r>
              <a:rPr lang="en-US" altLang="ko-KR" dirty="0" err="1" smtClean="0">
                <a:solidFill>
                  <a:schemeClr val="tx1"/>
                </a:solidFill>
              </a:rPr>
              <a:t>subkeys</a:t>
            </a:r>
            <a:r>
              <a:rPr lang="en-US" altLang="ko-KR" dirty="0" smtClean="0">
                <a:solidFill>
                  <a:schemeClr val="tx1"/>
                </a:solidFill>
              </a:rPr>
              <a:t> are independent &amp; uniformly random</a:t>
            </a:r>
          </a:p>
          <a:p>
            <a:endParaRPr lang="en-US" altLang="ko-KR" dirty="0" smtClean="0">
              <a:solidFill>
                <a:schemeClr val="tx1"/>
              </a:solidFill>
            </a:endParaRPr>
          </a:p>
          <a:p>
            <a:pPr>
              <a:lnSpc>
                <a:spcPct val="130000"/>
              </a:lnSpc>
              <a:buNone/>
            </a:pPr>
            <a:r>
              <a:rPr lang="en-US" altLang="ko-KR" dirty="0" smtClean="0">
                <a:solidFill>
                  <a:schemeClr val="tx1"/>
                </a:solidFill>
              </a:rPr>
              <a:t>	P(</a:t>
            </a:r>
            <a:r>
              <a:rPr lang="ko-KR" altLang="en-US" dirty="0" smtClean="0">
                <a:solidFill>
                  <a:schemeClr val="tx1"/>
                </a:solidFill>
              </a:rPr>
              <a:t>△</a:t>
            </a:r>
            <a:r>
              <a:rPr lang="en-US" altLang="ko-KR" dirty="0" smtClean="0">
                <a:solidFill>
                  <a:schemeClr val="tx1"/>
                </a:solidFill>
              </a:rPr>
              <a:t>Y(r-1)=</a:t>
            </a:r>
            <a:r>
              <a:rPr lang="el-GR" altLang="ko-KR" dirty="0" smtClean="0">
                <a:solidFill>
                  <a:schemeClr val="tx1"/>
                </a:solidFill>
              </a:rPr>
              <a:t>β</a:t>
            </a:r>
            <a:r>
              <a:rPr lang="en-US" altLang="ko-KR" dirty="0" smtClean="0">
                <a:solidFill>
                  <a:schemeClr val="tx1"/>
                </a:solidFill>
              </a:rPr>
              <a:t>|</a:t>
            </a:r>
            <a:r>
              <a:rPr lang="ko-KR" altLang="en-US" dirty="0" smtClean="0">
                <a:solidFill>
                  <a:schemeClr val="tx1"/>
                </a:solidFill>
              </a:rPr>
              <a:t>△</a:t>
            </a:r>
            <a:r>
              <a:rPr lang="en-US" altLang="ko-KR" dirty="0" smtClean="0">
                <a:solidFill>
                  <a:schemeClr val="tx1"/>
                </a:solidFill>
              </a:rPr>
              <a:t>X=</a:t>
            </a:r>
            <a:r>
              <a:rPr lang="el-GR" altLang="ko-KR" dirty="0" smtClean="0">
                <a:solidFill>
                  <a:schemeClr val="tx1"/>
                </a:solidFill>
              </a:rPr>
              <a:t>α</a:t>
            </a:r>
            <a:r>
              <a:rPr lang="en-US" altLang="ko-KR" dirty="0" smtClean="0">
                <a:solidFill>
                  <a:schemeClr val="tx1"/>
                </a:solidFill>
              </a:rPr>
              <a:t>) </a:t>
            </a:r>
            <a:r>
              <a:rPr lang="ko-KR" altLang="en-US" dirty="0" smtClean="0">
                <a:solidFill>
                  <a:schemeClr val="tx1"/>
                </a:solidFill>
              </a:rPr>
              <a:t>≫ </a:t>
            </a:r>
            <a:r>
              <a:rPr lang="en-US" altLang="ko-KR" dirty="0" smtClean="0">
                <a:solidFill>
                  <a:schemeClr val="tx1"/>
                </a:solidFill>
              </a:rPr>
              <a:t>2</a:t>
            </a:r>
            <a:r>
              <a:rPr lang="en-US" altLang="ko-KR" baseline="30000" dirty="0" smtClean="0">
                <a:solidFill>
                  <a:schemeClr val="tx1"/>
                </a:solidFill>
              </a:rPr>
              <a:t>-m</a:t>
            </a:r>
            <a:r>
              <a:rPr lang="en-US" altLang="ko-KR" dirty="0" smtClean="0">
                <a:solidFill>
                  <a:schemeClr val="tx1"/>
                </a:solidFill>
              </a:rPr>
              <a:t>   </a:t>
            </a:r>
            <a:r>
              <a:rPr lang="en-US" altLang="ko-KR" dirty="0" err="1" smtClean="0">
                <a:solidFill>
                  <a:schemeClr val="tx1"/>
                </a:solidFill>
              </a:rPr>
              <a:t>iff</a:t>
            </a:r>
            <a:r>
              <a:rPr lang="en-US" altLang="ko-KR" dirty="0" smtClean="0">
                <a:solidFill>
                  <a:schemeClr val="tx1"/>
                </a:solidFill>
              </a:rPr>
              <a:t> </a:t>
            </a:r>
            <a:br>
              <a:rPr lang="en-US" altLang="ko-KR" dirty="0" smtClean="0">
                <a:solidFill>
                  <a:schemeClr val="tx1"/>
                </a:solidFill>
              </a:rPr>
            </a:br>
            <a:r>
              <a:rPr lang="en-US" altLang="ko-KR" dirty="0" smtClean="0">
                <a:solidFill>
                  <a:schemeClr val="tx1"/>
                </a:solidFill>
              </a:rPr>
              <a:t>block cipher with independent </a:t>
            </a:r>
            <a:r>
              <a:rPr lang="en-US" altLang="ko-KR" dirty="0" err="1" smtClean="0">
                <a:solidFill>
                  <a:schemeClr val="tx1"/>
                </a:solidFill>
              </a:rPr>
              <a:t>subkey</a:t>
            </a:r>
            <a:r>
              <a:rPr lang="en-US" altLang="ko-KR" dirty="0" smtClean="0">
                <a:solidFill>
                  <a:schemeClr val="tx1"/>
                </a:solidFill>
              </a:rPr>
              <a:t> round  function  is vulnerable to DC</a:t>
            </a:r>
          </a:p>
          <a:p>
            <a:endParaRPr lang="en-US" altLang="ko-KR" dirty="0" smtClean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Differential Cryptanalysis (3)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2747957"/>
            <a:ext cx="7500990" cy="395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내용 개체 틀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3000" b="1" dirty="0" smtClean="0"/>
              <a:t>Complexity of DC</a:t>
            </a:r>
          </a:p>
          <a:p>
            <a:pPr>
              <a:buNone/>
            </a:pPr>
            <a:endParaRPr lang="en-US" altLang="ko-KR" sz="21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altLang="ko-KR" sz="2100" dirty="0" smtClean="0">
                <a:solidFill>
                  <a:schemeClr val="tx1"/>
                </a:solidFill>
              </a:rPr>
              <a:t>If stochastic equivalence is true,</a:t>
            </a:r>
            <a:endParaRPr lang="en-US" altLang="ko-KR" sz="2100" dirty="0">
              <a:solidFill>
                <a:schemeClr val="tx1"/>
              </a:solidFill>
            </a:endParaRPr>
          </a:p>
          <a:p>
            <a:pPr>
              <a:buNone/>
            </a:pPr>
            <a:endParaRPr lang="en-US" altLang="ko-KR" sz="2500" dirty="0" smtClean="0"/>
          </a:p>
          <a:p>
            <a:pPr>
              <a:buNone/>
            </a:pPr>
            <a:endParaRPr lang="en-US" altLang="ko-KR" sz="2500" dirty="0" smtClean="0"/>
          </a:p>
          <a:p>
            <a:pPr>
              <a:buNone/>
            </a:pPr>
            <a:r>
              <a:rPr lang="en-US" altLang="ko-KR" sz="1800" dirty="0" smtClean="0">
                <a:solidFill>
                  <a:schemeClr val="tx1"/>
                </a:solidFill>
              </a:rPr>
              <a:t> m : block length</a:t>
            </a:r>
          </a:p>
          <a:p>
            <a:pPr>
              <a:buNone/>
            </a:pPr>
            <a:r>
              <a:rPr lang="en-US" altLang="ko-KR" sz="1800" dirty="0" smtClean="0">
                <a:solidFill>
                  <a:schemeClr val="tx1"/>
                </a:solidFill>
              </a:rPr>
              <a:t> r   : # of encryption</a:t>
            </a:r>
            <a:endParaRPr lang="en-US" altLang="ko-KR" sz="2500" dirty="0" smtClean="0"/>
          </a:p>
          <a:p>
            <a:pPr>
              <a:buNone/>
            </a:pPr>
            <a:endParaRPr lang="en-US" altLang="ko-KR" sz="2500" dirty="0" smtClean="0"/>
          </a:p>
          <a:p>
            <a:pPr>
              <a:buNone/>
            </a:pPr>
            <a:r>
              <a:rPr lang="en-US" altLang="ko-KR" sz="2500" b="1" dirty="0" smtClean="0">
                <a:solidFill>
                  <a:schemeClr val="tx1"/>
                </a:solidFill>
              </a:rPr>
              <a:t>If                        then DC cannot succeed</a:t>
            </a:r>
          </a:p>
          <a:p>
            <a:endParaRPr lang="en-US" altLang="ko-KR" sz="2500" dirty="0" smtClean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Differential Cryptanalysis (4)</a:t>
            </a:r>
            <a:endParaRPr lang="ko-KR" alt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3011802"/>
            <a:ext cx="78390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7" y="4929198"/>
            <a:ext cx="1500199" cy="526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내용 개체 틀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Markov Chain</a:t>
            </a:r>
          </a:p>
          <a:p>
            <a:pPr>
              <a:buNone/>
            </a:pPr>
            <a:r>
              <a:rPr lang="en-US" altLang="ko-KR" sz="2500" dirty="0" smtClean="0"/>
              <a:t>	</a:t>
            </a:r>
            <a:r>
              <a:rPr lang="en-US" altLang="ko-KR" sz="2500" dirty="0" smtClean="0">
                <a:solidFill>
                  <a:schemeClr val="tx1"/>
                </a:solidFill>
              </a:rPr>
              <a:t>Sequence of discrete random variable v</a:t>
            </a:r>
            <a:r>
              <a:rPr lang="en-US" altLang="ko-KR" sz="2500" baseline="-25000" dirty="0" smtClean="0">
                <a:solidFill>
                  <a:schemeClr val="tx1"/>
                </a:solidFill>
              </a:rPr>
              <a:t>0</a:t>
            </a:r>
            <a:r>
              <a:rPr lang="en-US" altLang="ko-KR" sz="2500" dirty="0" smtClean="0">
                <a:solidFill>
                  <a:schemeClr val="tx1"/>
                </a:solidFill>
              </a:rPr>
              <a:t>, v</a:t>
            </a:r>
            <a:r>
              <a:rPr lang="en-US" altLang="ko-KR" sz="2500" baseline="-25000" dirty="0" smtClean="0">
                <a:solidFill>
                  <a:schemeClr val="tx1"/>
                </a:solidFill>
              </a:rPr>
              <a:t>1</a:t>
            </a:r>
            <a:r>
              <a:rPr lang="en-US" altLang="ko-KR" sz="2500" dirty="0" smtClean="0">
                <a:solidFill>
                  <a:schemeClr val="tx1"/>
                </a:solidFill>
              </a:rPr>
              <a:t>, … ,</a:t>
            </a:r>
            <a:r>
              <a:rPr lang="en-US" altLang="ko-KR" sz="2500" dirty="0" err="1" smtClean="0">
                <a:solidFill>
                  <a:schemeClr val="tx1"/>
                </a:solidFill>
              </a:rPr>
              <a:t>v</a:t>
            </a:r>
            <a:r>
              <a:rPr lang="en-US" altLang="ko-KR" sz="2500" baseline="-25000" dirty="0" err="1" smtClean="0">
                <a:solidFill>
                  <a:schemeClr val="tx1"/>
                </a:solidFill>
              </a:rPr>
              <a:t>r</a:t>
            </a:r>
            <a:endParaRPr lang="en-US" altLang="ko-KR" sz="2500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altLang="ko-KR" sz="2500" dirty="0" smtClean="0">
                <a:solidFill>
                  <a:schemeClr val="tx1"/>
                </a:solidFill>
              </a:rPr>
              <a:t>	if </a:t>
            </a: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en-US" altLang="ko-KR" sz="1800" dirty="0" smtClean="0"/>
          </a:p>
          <a:p>
            <a:pPr>
              <a:lnSpc>
                <a:spcPct val="120000"/>
              </a:lnSpc>
              <a:buNone/>
            </a:pPr>
            <a:r>
              <a:rPr lang="en-US" altLang="ko-KR" sz="2500" b="1" dirty="0" smtClean="0"/>
              <a:t>	Homogeneous</a:t>
            </a:r>
            <a:r>
              <a:rPr lang="en-US" altLang="ko-KR" sz="2500" dirty="0" smtClean="0"/>
              <a:t> </a:t>
            </a:r>
          </a:p>
          <a:p>
            <a:pPr>
              <a:lnSpc>
                <a:spcPct val="120000"/>
              </a:lnSpc>
              <a:buNone/>
            </a:pPr>
            <a:r>
              <a:rPr lang="en-US" altLang="ko-KR" sz="2500" dirty="0" smtClean="0"/>
              <a:t>	</a:t>
            </a:r>
            <a:r>
              <a:rPr lang="en-US" altLang="ko-KR" sz="2500" dirty="0" smtClean="0">
                <a:solidFill>
                  <a:schemeClr val="tx1"/>
                </a:solidFill>
              </a:rPr>
              <a:t>if 		         is independent of </a:t>
            </a:r>
            <a:r>
              <a:rPr lang="en-US" altLang="ko-KR" sz="2500" dirty="0" err="1" smtClean="0">
                <a:solidFill>
                  <a:schemeClr val="tx1"/>
                </a:solidFill>
              </a:rPr>
              <a:t>i</a:t>
            </a:r>
            <a:r>
              <a:rPr lang="en-US" altLang="ko-KR" sz="2500" dirty="0" smtClean="0">
                <a:solidFill>
                  <a:schemeClr val="tx1"/>
                </a:solidFill>
              </a:rPr>
              <a:t> for all </a:t>
            </a:r>
            <a:r>
              <a:rPr lang="el-GR" altLang="ko-KR" sz="2800" dirty="0" smtClean="0">
                <a:solidFill>
                  <a:schemeClr val="tx1"/>
                </a:solidFill>
              </a:rPr>
              <a:t>α</a:t>
            </a:r>
            <a:r>
              <a:rPr lang="en-US" altLang="ko-KR" sz="2800" dirty="0" smtClean="0">
                <a:solidFill>
                  <a:schemeClr val="tx1"/>
                </a:solidFill>
              </a:rPr>
              <a:t>,</a:t>
            </a:r>
            <a:r>
              <a:rPr lang="el-GR" altLang="ko-KR" sz="2800" dirty="0" smtClean="0">
                <a:solidFill>
                  <a:schemeClr val="tx1"/>
                </a:solidFill>
              </a:rPr>
              <a:t>β</a:t>
            </a:r>
            <a:endParaRPr lang="en-US" altLang="ko-KR" sz="2500" dirty="0" smtClean="0">
              <a:solidFill>
                <a:schemeClr val="tx1"/>
              </a:solidFill>
            </a:endParaRPr>
          </a:p>
          <a:p>
            <a:endParaRPr lang="en-US" altLang="ko-KR" dirty="0" smtClean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Markov Cipher (1)</a:t>
            </a:r>
            <a:endParaRPr lang="ko-KR" alt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2677676"/>
            <a:ext cx="7000924" cy="465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52" y="4643446"/>
            <a:ext cx="1714512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내용 개체 틀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b="1" dirty="0" smtClean="0"/>
              <a:t>Markov Cipher</a:t>
            </a:r>
          </a:p>
          <a:p>
            <a:pPr lvl="1">
              <a:buFont typeface="Arial" pitchFamily="34" charset="0"/>
              <a:buChar char="•"/>
            </a:pPr>
            <a:r>
              <a:rPr lang="en-US" altLang="ko-KR" sz="2100" b="1" dirty="0" smtClean="0"/>
              <a:t>iterated cipher </a:t>
            </a:r>
            <a:r>
              <a:rPr lang="en-US" altLang="ko-KR" sz="2100" dirty="0" smtClean="0"/>
              <a:t>with round function Y = f(X, Z)</a:t>
            </a:r>
          </a:p>
          <a:p>
            <a:pPr lvl="1">
              <a:buFont typeface="Arial" pitchFamily="34" charset="0"/>
              <a:buChar char="•"/>
            </a:pPr>
            <a:r>
              <a:rPr lang="en-US" altLang="ko-KR" sz="2100" dirty="0" smtClean="0"/>
              <a:t>with “right” definition of difference for group operation </a:t>
            </a:r>
            <a:r>
              <a:rPr lang="ko-KR" altLang="en-US" sz="2000" dirty="0" smtClean="0">
                <a:latin typeface="FangSong" pitchFamily="49" charset="-122"/>
              </a:rPr>
              <a:t>⊗</a:t>
            </a:r>
            <a:endParaRPr lang="en-US" altLang="ko-KR" sz="2000" dirty="0" smtClean="0">
              <a:latin typeface="FangSong" pitchFamily="49" charset="-122"/>
            </a:endParaRPr>
          </a:p>
          <a:p>
            <a:pPr lvl="1">
              <a:buFont typeface="Arial" pitchFamily="34" charset="0"/>
              <a:buChar char="•"/>
            </a:pPr>
            <a:r>
              <a:rPr lang="en-US" altLang="ko-KR" sz="2000" dirty="0" smtClean="0"/>
              <a:t>for </a:t>
            </a:r>
            <a:r>
              <a:rPr lang="en-US" altLang="ko-KR" sz="2000" dirty="0" smtClean="0"/>
              <a:t>all choices of </a:t>
            </a:r>
            <a:r>
              <a:rPr lang="el-GR" altLang="ko-KR" sz="2100" dirty="0" smtClean="0">
                <a:latin typeface="Georgia" pitchFamily="18" charset="0"/>
              </a:rPr>
              <a:t>α</a:t>
            </a:r>
            <a:r>
              <a:rPr lang="en-US" altLang="ko-KR" sz="2100" dirty="0" smtClean="0">
                <a:latin typeface="Georgia" pitchFamily="18" charset="0"/>
              </a:rPr>
              <a:t>,</a:t>
            </a:r>
            <a:r>
              <a:rPr lang="el-GR" altLang="ko-KR" sz="2100" dirty="0" smtClean="0">
                <a:latin typeface="Georgia" pitchFamily="18" charset="0"/>
              </a:rPr>
              <a:t>β</a:t>
            </a:r>
            <a:r>
              <a:rPr lang="en-US" altLang="ko-KR" sz="2100" dirty="0" smtClean="0">
                <a:latin typeface="Georgia" pitchFamily="18" charset="0"/>
              </a:rPr>
              <a:t>(</a:t>
            </a:r>
            <a:r>
              <a:rPr lang="ko-KR" altLang="en-US" sz="2100" dirty="0" smtClean="0">
                <a:latin typeface="Georgia" pitchFamily="18" charset="0"/>
              </a:rPr>
              <a:t>≠</a:t>
            </a:r>
            <a:r>
              <a:rPr lang="en-US" altLang="ko-KR" sz="2100" dirty="0" smtClean="0">
                <a:latin typeface="Georgia" pitchFamily="18" charset="0"/>
              </a:rPr>
              <a:t>e)</a:t>
            </a:r>
          </a:p>
          <a:p>
            <a:pPr lvl="1">
              <a:buFont typeface="Arial" pitchFamily="34" charset="0"/>
              <a:buChar char="•"/>
            </a:pPr>
            <a:endParaRPr lang="en-US" altLang="ko-KR" sz="2100" dirty="0" smtClean="0">
              <a:latin typeface="Georgia" pitchFamily="18" charset="0"/>
            </a:endParaRPr>
          </a:p>
          <a:p>
            <a:pPr>
              <a:buNone/>
            </a:pPr>
            <a:r>
              <a:rPr lang="en-US" altLang="ko-KR" sz="2500" dirty="0" smtClean="0"/>
              <a:t>	</a:t>
            </a:r>
            <a:r>
              <a:rPr lang="en-US" altLang="ko-KR" dirty="0" smtClean="0"/>
              <a:t>	</a:t>
            </a:r>
            <a:endParaRPr lang="en-US" altLang="ko-KR" dirty="0"/>
          </a:p>
          <a:p>
            <a:pPr lvl="1">
              <a:buFont typeface="Arial" pitchFamily="34" charset="0"/>
              <a:buChar char="•"/>
            </a:pPr>
            <a:r>
              <a:rPr lang="en-US" altLang="ko-KR" sz="2100" dirty="0" smtClean="0"/>
              <a:t>is independent </a:t>
            </a:r>
            <a:r>
              <a:rPr lang="en-US" altLang="ko-KR" sz="2100" dirty="0" smtClean="0"/>
              <a:t>of </a:t>
            </a:r>
            <a:r>
              <a:rPr lang="el-GR" altLang="ko-KR" sz="2100" dirty="0" smtClean="0">
                <a:latin typeface="HY강M" pitchFamily="18" charset="-127"/>
                <a:ea typeface="HY강M" pitchFamily="18" charset="-127"/>
              </a:rPr>
              <a:t>γ</a:t>
            </a:r>
            <a:endParaRPr lang="en-US" altLang="ko-KR" sz="2100" dirty="0" smtClean="0">
              <a:latin typeface="HY강M" pitchFamily="18" charset="-127"/>
              <a:ea typeface="HY강M" pitchFamily="18" charset="-127"/>
            </a:endParaRPr>
          </a:p>
          <a:p>
            <a:pPr lvl="1">
              <a:buFont typeface="Arial" pitchFamily="34" charset="0"/>
              <a:buChar char="•"/>
            </a:pPr>
            <a:r>
              <a:rPr lang="en-US" altLang="ko-KR" sz="2100" dirty="0" smtClean="0">
                <a:latin typeface="HY강M" pitchFamily="18" charset="-127"/>
                <a:ea typeface="HY강M" pitchFamily="18" charset="-127"/>
              </a:rPr>
              <a:t>When </a:t>
            </a:r>
            <a:r>
              <a:rPr lang="en-US" altLang="ko-KR" sz="2400" dirty="0" err="1" smtClean="0"/>
              <a:t>subkey</a:t>
            </a:r>
            <a:r>
              <a:rPr lang="en-US" altLang="ko-KR" sz="2400" dirty="0" smtClean="0"/>
              <a:t> </a:t>
            </a:r>
            <a:r>
              <a:rPr lang="en-US" altLang="ko-KR" sz="2400" dirty="0" smtClean="0"/>
              <a:t>Z is uniformly random</a:t>
            </a:r>
            <a:endParaRPr lang="en-US" altLang="ko-KR" sz="2400" dirty="0" smtClean="0">
              <a:latin typeface="FangSong" pitchFamily="49" charset="-122"/>
            </a:endParaRPr>
          </a:p>
          <a:p>
            <a:pPr lvl="1">
              <a:buFont typeface="Arial" pitchFamily="34" charset="0"/>
              <a:buChar char="•"/>
            </a:pPr>
            <a:endParaRPr lang="el-GR" altLang="ko-KR" sz="2100" dirty="0">
              <a:latin typeface="HY강M" pitchFamily="18" charset="-127"/>
              <a:ea typeface="HY강M" pitchFamily="18" charset="-127"/>
            </a:endParaRPr>
          </a:p>
          <a:p>
            <a:pPr>
              <a:buNone/>
            </a:pPr>
            <a:r>
              <a:rPr lang="en-US" altLang="ko-KR" dirty="0" smtClean="0"/>
              <a:t>	=&gt; Markov cipher</a:t>
            </a: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Markov Cipher (2)</a:t>
            </a:r>
            <a:endParaRPr lang="ko-KR" alt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3643314"/>
            <a:ext cx="4238655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내용 개체 틀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500" dirty="0" smtClean="0"/>
              <a:t>R-round iterated Markov Cipher, </a:t>
            </a:r>
            <a:br>
              <a:rPr lang="en-US" altLang="ko-KR" sz="2500" dirty="0" smtClean="0"/>
            </a:br>
            <a:r>
              <a:rPr lang="en-US" altLang="ko-KR" sz="2500" dirty="0" err="1" smtClean="0"/>
              <a:t>subkeys</a:t>
            </a:r>
            <a:r>
              <a:rPr lang="en-US" altLang="ko-KR" sz="2500" dirty="0" smtClean="0"/>
              <a:t> : independent , uniformly random</a:t>
            </a:r>
          </a:p>
          <a:p>
            <a:pPr>
              <a:buNone/>
            </a:pPr>
            <a:r>
              <a:rPr lang="en-US" altLang="ko-KR" dirty="0" smtClean="0"/>
              <a:t>	=&gt; </a:t>
            </a:r>
            <a:r>
              <a:rPr lang="en-US" altLang="ko-KR" sz="2500" spc="-150" dirty="0" smtClean="0"/>
              <a:t>sequence of Differences is homogeneous Markov Chain</a:t>
            </a:r>
          </a:p>
          <a:p>
            <a:pPr>
              <a:buNone/>
            </a:pPr>
            <a:endParaRPr lang="en-US" altLang="ko-KR" sz="2500" dirty="0" smtClean="0"/>
          </a:p>
          <a:p>
            <a:r>
              <a:rPr lang="en-US" altLang="ko-KR" sz="2500" dirty="0" smtClean="0"/>
              <a:t>(</a:t>
            </a:r>
            <a:r>
              <a:rPr lang="ko-KR" altLang="en-US" sz="2500" dirty="0" smtClean="0"/>
              <a:t>△</a:t>
            </a:r>
            <a:r>
              <a:rPr lang="en-US" altLang="ko-KR" sz="2500" dirty="0" smtClean="0"/>
              <a:t>X : uniformly distributed over non-neutral element )</a:t>
            </a:r>
          </a:p>
          <a:p>
            <a:pPr>
              <a:lnSpc>
                <a:spcPct val="50000"/>
              </a:lnSpc>
              <a:buNone/>
            </a:pPr>
            <a:r>
              <a:rPr lang="en-US" altLang="ko-KR" sz="2500" dirty="0" smtClean="0"/>
              <a:t/>
            </a:r>
            <a:br>
              <a:rPr lang="en-US" altLang="ko-KR" sz="2500" dirty="0" smtClean="0"/>
            </a:br>
            <a:r>
              <a:rPr lang="en-US" altLang="ko-KR" sz="2500" dirty="0" smtClean="0"/>
              <a:t>=&gt; </a:t>
            </a:r>
            <a:r>
              <a:rPr lang="en-US" altLang="ko-KR" sz="2500" b="1" dirty="0" smtClean="0"/>
              <a:t>Stationary Markov Chain</a:t>
            </a:r>
            <a:endParaRPr lang="en-US" altLang="ko-KR" sz="2500" b="1" dirty="0"/>
          </a:p>
          <a:p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Markov Cipher (3)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고구려 벽화">
  <a:themeElements>
    <a:clrScheme name="고구려 벽화">
      <a:dk1>
        <a:sysClr val="windowText" lastClr="000000"/>
      </a:dk1>
      <a:lt1>
        <a:sysClr val="window" lastClr="FFFFFF"/>
      </a:lt1>
      <a:dk2>
        <a:srgbClr val="433021"/>
      </a:dk2>
      <a:lt2>
        <a:srgbClr val="E8D8CA"/>
      </a:lt2>
      <a:accent1>
        <a:srgbClr val="E49458"/>
      </a:accent1>
      <a:accent2>
        <a:srgbClr val="74AD8D"/>
      </a:accent2>
      <a:accent3>
        <a:srgbClr val="D4AC30"/>
      </a:accent3>
      <a:accent4>
        <a:srgbClr val="7BA5BE"/>
      </a:accent4>
      <a:accent5>
        <a:srgbClr val="E4A098"/>
      </a:accent5>
      <a:accent6>
        <a:srgbClr val="70B4B7"/>
      </a:accent6>
      <a:hlink>
        <a:srgbClr val="008685"/>
      </a:hlink>
      <a:folHlink>
        <a:srgbClr val="EA5A23"/>
      </a:folHlink>
    </a:clrScheme>
    <a:fontScheme name="고구려 벽화">
      <a:majorFont>
        <a:latin typeface="Georgia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견명조"/>
        <a:font script="Hans" typeface="宋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eorgia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견명조"/>
        <a:font script="Hans" typeface="宋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고구려 벽화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18000">
              <a:schemeClr val="phClr">
                <a:tint val="20000"/>
                <a:shade val="100000"/>
                <a:hueMod val="100000"/>
                <a:satMod val="100000"/>
              </a:schemeClr>
            </a:gs>
            <a:gs pos="87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2700000" scaled="1"/>
        </a:gra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95000"/>
                <a:hueMod val="100000"/>
                <a:satMod val="100000"/>
              </a:schemeClr>
            </a:gs>
          </a:gsLst>
          <a:lin ang="0" scaled="1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dir="5400000" algn="tl">
              <a:srgbClr val="EBE9ED">
                <a:alpha val="0"/>
              </a:srgbClr>
            </a:outerShdw>
          </a:effectLst>
        </a:effectStyle>
        <a:effectStyle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101600" dist="76200" dir="2700000" algn="bl">
              <a:srgbClr val="000000">
                <a:alpha val="30588"/>
              </a:srgbClr>
            </a:outerShdw>
          </a:effectLst>
          <a:scene3d>
            <a:camera prst="orthographicFront" fov="0">
              <a:rot lat="0" lon="0" rev="0"/>
            </a:camera>
            <a:lightRig rig="chilly" dir="t">
              <a:rot lat="0" lon="0" rev="4200000"/>
            </a:lightRig>
          </a:scene3d>
          <a:sp3d contourW="25400" prstMaterial="matte">
            <a:bevelT h="88900"/>
            <a:contourClr>
              <a:srgbClr val="FFFFFF">
                <a:alpha val="0"/>
              </a:srgb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60000">
              <a:schemeClr val="phClr">
                <a:tint val="100000"/>
                <a:shade val="55000"/>
                <a:hueMod val="100000"/>
                <a:satMod val="100000"/>
              </a:schemeClr>
            </a:gs>
          </a:gsLst>
          <a:path path="circle">
            <a:fillToRect l="50000" t="90000" r="50000" b="1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3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Hunting</Template>
  <TotalTime>468</TotalTime>
  <Words>381</Words>
  <Application>Microsoft Office PowerPoint</Application>
  <PresentationFormat>화면 슬라이드 쇼(4:3)</PresentationFormat>
  <Paragraphs>162</Paragraphs>
  <Slides>22</Slides>
  <Notes>7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22</vt:i4>
      </vt:variant>
    </vt:vector>
  </HeadingPairs>
  <TitlesOfParts>
    <vt:vector size="23" baseType="lpstr">
      <vt:lpstr>고구려 벽화</vt:lpstr>
      <vt:lpstr>Markov Ciphers  and  Differential Cryptanalysis</vt:lpstr>
      <vt:lpstr>Contents</vt:lpstr>
      <vt:lpstr>Differential Cryptanalysis (1)</vt:lpstr>
      <vt:lpstr>Differential Cryptanalysis (2)</vt:lpstr>
      <vt:lpstr>Differential Cryptanalysis (3)</vt:lpstr>
      <vt:lpstr>Differential Cryptanalysis (4)</vt:lpstr>
      <vt:lpstr>Markov Cipher (1)</vt:lpstr>
      <vt:lpstr>Markov Cipher (2)</vt:lpstr>
      <vt:lpstr>Markov Cipher (3)</vt:lpstr>
      <vt:lpstr>Markov Cipher (4)</vt:lpstr>
      <vt:lpstr>Markov Cipher (5)</vt:lpstr>
      <vt:lpstr>PES (1)</vt:lpstr>
      <vt:lpstr>PES (2)</vt:lpstr>
      <vt:lpstr>PES (3)</vt:lpstr>
      <vt:lpstr>PES (3)</vt:lpstr>
      <vt:lpstr>PES (4)</vt:lpstr>
      <vt:lpstr>IPES (1)</vt:lpstr>
      <vt:lpstr>IPES (2)</vt:lpstr>
      <vt:lpstr>IPES (2)</vt:lpstr>
      <vt:lpstr>IPES (3)</vt:lpstr>
      <vt:lpstr>Conclusion</vt:lpstr>
      <vt:lpstr>Thank you!!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DJ</dc:creator>
  <cp:lastModifiedBy>DJ</cp:lastModifiedBy>
  <cp:revision>295</cp:revision>
  <dcterms:created xsi:type="dcterms:W3CDTF">2010-02-22T13:06:47Z</dcterms:created>
  <dcterms:modified xsi:type="dcterms:W3CDTF">2010-02-23T02:26:40Z</dcterms:modified>
</cp:coreProperties>
</file>