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F94FDD-1835-4433-8CA8-DDD4B03F6FCE}" type="datetimeFigureOut">
              <a:rPr lang="ko-KR" altLang="en-US" smtClean="0"/>
              <a:pPr/>
              <a:t>2010-02-25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FFB702-4613-4CD4-8881-6EF810C856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8077200" cy="16733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Eff</a:t>
            </a:r>
            <a:r>
              <a:rPr lang="en-US" altLang="ko-KR" dirty="0" smtClean="0"/>
              <a:t>i</a:t>
            </a:r>
            <a:r>
              <a:rPr lang="en-US" altLang="ko-KR" dirty="0" smtClean="0"/>
              <a:t>cient </a:t>
            </a:r>
            <a:r>
              <a:rPr lang="en-US" altLang="ko-KR" dirty="0" smtClean="0"/>
              <a:t>Signature Generation by Smart Cards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77200" cy="1499616"/>
          </a:xfrm>
        </p:spPr>
        <p:txBody>
          <a:bodyPr/>
          <a:lstStyle/>
          <a:p>
            <a:r>
              <a:rPr lang="en-US" altLang="ko-KR" dirty="0" smtClean="0"/>
              <a:t>20103112 </a:t>
            </a:r>
            <a:r>
              <a:rPr lang="en-US" altLang="ko-KR" dirty="0" err="1" smtClean="0"/>
              <a:t>Suk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Ki</a:t>
            </a:r>
            <a:r>
              <a:rPr lang="en-US" altLang="ko-KR" dirty="0" smtClean="0"/>
              <a:t> Kim</a:t>
            </a:r>
          </a:p>
          <a:p>
            <a:r>
              <a:rPr lang="en-US" altLang="ko-KR" dirty="0" smtClean="0"/>
              <a:t>20103114 </a:t>
            </a:r>
            <a:r>
              <a:rPr lang="en-US" altLang="ko-KR" dirty="0" err="1" smtClean="0"/>
              <a:t>Sunyeong</a:t>
            </a:r>
            <a:r>
              <a:rPr lang="en-US" altLang="ko-KR" dirty="0" smtClean="0"/>
              <a:t> Kim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54805" cy="93978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6. Minimizing the Number of Communication Bits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85786" y="1571612"/>
            <a:ext cx="3286148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5715008" y="1571612"/>
            <a:ext cx="3214710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28662" y="164305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picks a random number </a:t>
            </a:r>
            <a:endParaRPr lang="ko-KR" alt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2000232" y="1928802"/>
          <a:ext cx="1714512" cy="440875"/>
        </p:xfrm>
        <a:graphic>
          <a:graphicData uri="http://schemas.openxmlformats.org/presentationml/2006/ole">
            <p:oleObj spid="_x0000_s5122" name="Equation" r:id="rId3" imgW="888840" imgH="203040" progId="Equation.3">
              <p:embed/>
            </p:oleObj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928662" y="2571744"/>
          <a:ext cx="2714643" cy="642942"/>
        </p:xfrm>
        <a:graphic>
          <a:graphicData uri="http://schemas.openxmlformats.org/presentationml/2006/ole">
            <p:oleObj spid="_x0000_s5123" name="Equation" r:id="rId4" imgW="96516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8662" y="235743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and computes </a:t>
            </a:r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4143372" y="2357430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4810" y="185736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I,v,S</a:t>
            </a:r>
            <a:endParaRPr lang="ko-KR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2857496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Verifies the signatures S and sends a random number </a:t>
            </a:r>
            <a:endParaRPr lang="ko-KR" altLang="en-US" sz="2000" dirty="0"/>
          </a:p>
        </p:txBody>
      </p:sp>
      <p:graphicFrame>
        <p:nvGraphicFramePr>
          <p:cNvPr id="14" name="개체 13"/>
          <p:cNvGraphicFramePr>
            <a:graphicFrameLocks noChangeAspect="1"/>
          </p:cNvGraphicFramePr>
          <p:nvPr/>
        </p:nvGraphicFramePr>
        <p:xfrm>
          <a:off x="6911963" y="3357562"/>
          <a:ext cx="2232037" cy="542928"/>
        </p:xfrm>
        <a:graphic>
          <a:graphicData uri="http://schemas.openxmlformats.org/presentationml/2006/ole">
            <p:oleObj spid="_x0000_s5124" name="Equation" r:id="rId5" imgW="939600" imgH="228600" progId="Equation.3">
              <p:embed/>
            </p:oleObj>
          </a:graphicData>
        </a:graphic>
      </p:graphicFrame>
      <p:cxnSp>
        <p:nvCxnSpPr>
          <p:cNvPr id="16" name="직선 화살표 연결선 15"/>
          <p:cNvCxnSpPr>
            <a:stCxn id="5" idx="1"/>
            <a:endCxn id="4" idx="3"/>
          </p:cNvCxnSpPr>
          <p:nvPr/>
        </p:nvCxnSpPr>
        <p:spPr>
          <a:xfrm rot="10800000">
            <a:off x="4071934" y="3893347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14876" y="321468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e</a:t>
            </a:r>
            <a:endParaRPr lang="ko-KR" alt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28662" y="4071942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y := r + se(mod q)</a:t>
            </a:r>
            <a:endParaRPr lang="ko-KR" altLang="en-US" sz="2800" dirty="0"/>
          </a:p>
        </p:txBody>
      </p:sp>
      <p:cxnSp>
        <p:nvCxnSpPr>
          <p:cNvPr id="20" name="직선 화살표 연결선 19"/>
          <p:cNvCxnSpPr/>
          <p:nvPr/>
        </p:nvCxnSpPr>
        <p:spPr>
          <a:xfrm>
            <a:off x="4214810" y="471488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86314" y="414338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y</a:t>
            </a:r>
            <a:endParaRPr lang="ko-KR" altLang="en-US" sz="3200" dirty="0"/>
          </a:p>
        </p:txBody>
      </p:sp>
      <p:graphicFrame>
        <p:nvGraphicFramePr>
          <p:cNvPr id="23" name="개체 22"/>
          <p:cNvGraphicFramePr>
            <a:graphicFrameLocks noChangeAspect="1"/>
          </p:cNvGraphicFramePr>
          <p:nvPr/>
        </p:nvGraphicFramePr>
        <p:xfrm>
          <a:off x="6143636" y="4572008"/>
          <a:ext cx="2333625" cy="527050"/>
        </p:xfrm>
        <a:graphic>
          <a:graphicData uri="http://schemas.openxmlformats.org/presentationml/2006/ole">
            <p:oleObj spid="_x0000_s5125" name="Equation" r:id="rId6" imgW="1066680" imgH="2412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643042" y="12144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Prover</a:t>
            </a:r>
            <a:r>
              <a:rPr lang="en-US" altLang="ko-KR" dirty="0" smtClean="0"/>
              <a:t> A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121442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Verifier B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43174" y="6143644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The Authentication protocol</a:t>
            </a:r>
            <a:endParaRPr lang="ko-KR" altLang="en-US" sz="2800" dirty="0"/>
          </a:p>
        </p:txBody>
      </p:sp>
      <p:cxnSp>
        <p:nvCxnSpPr>
          <p:cNvPr id="29" name="직선 화살표 연결선 28"/>
          <p:cNvCxnSpPr/>
          <p:nvPr/>
        </p:nvCxnSpPr>
        <p:spPr>
          <a:xfrm>
            <a:off x="4071934" y="3143248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29124" y="264318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h(x)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9322" y="5429264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Check that h(x) =</a:t>
            </a:r>
            <a:endParaRPr lang="ko-KR" altLang="en-US" sz="2000" dirty="0"/>
          </a:p>
        </p:txBody>
      </p:sp>
      <p:graphicFrame>
        <p:nvGraphicFramePr>
          <p:cNvPr id="32" name="개체 31"/>
          <p:cNvGraphicFramePr>
            <a:graphicFrameLocks noChangeAspect="1"/>
          </p:cNvGraphicFramePr>
          <p:nvPr/>
        </p:nvGraphicFramePr>
        <p:xfrm>
          <a:off x="8001024" y="5429264"/>
          <a:ext cx="500066" cy="431875"/>
        </p:xfrm>
        <a:graphic>
          <a:graphicData uri="http://schemas.openxmlformats.org/presentationml/2006/ole">
            <p:oleObj spid="_x0000_s5126" name="Equation" r:id="rId7" imgW="279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7. Comparison </a:t>
            </a:r>
            <a:r>
              <a:rPr lang="en-US" altLang="ko-KR" dirty="0" err="1" smtClean="0"/>
              <a:t>Chaum</a:t>
            </a:r>
            <a:r>
              <a:rPr lang="en-US" altLang="ko-KR" dirty="0" smtClean="0"/>
              <a:t> and ESG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57224" y="1428736"/>
            <a:ext cx="92869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2786050" y="1428736"/>
            <a:ext cx="857256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1857356" y="185736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5918" y="142873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I,v,S,x</a:t>
            </a:r>
            <a:endParaRPr lang="ko-KR" altLang="en-US" sz="2400" dirty="0"/>
          </a:p>
        </p:txBody>
      </p:sp>
      <p:cxnSp>
        <p:nvCxnSpPr>
          <p:cNvPr id="13" name="직선 화살표 연결선 12"/>
          <p:cNvCxnSpPr>
            <a:stCxn id="5" idx="1"/>
            <a:endCxn id="4" idx="3"/>
          </p:cNvCxnSpPr>
          <p:nvPr/>
        </p:nvCxnSpPr>
        <p:spPr>
          <a:xfrm rot="10800000">
            <a:off x="1785918" y="2678902"/>
            <a:ext cx="100013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71670" y="214311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e</a:t>
            </a:r>
            <a:endParaRPr lang="ko-KR" altLang="en-US" sz="3200" dirty="0"/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1714480" y="3286124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71670" y="278605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y</a:t>
            </a:r>
            <a:endParaRPr lang="ko-KR" altLang="en-US" sz="3200" dirty="0"/>
          </a:p>
        </p:txBody>
      </p:sp>
      <p:sp>
        <p:nvSpPr>
          <p:cNvPr id="36" name="직사각형 35"/>
          <p:cNvSpPr/>
          <p:nvPr/>
        </p:nvSpPr>
        <p:spPr>
          <a:xfrm>
            <a:off x="4929190" y="1500174"/>
            <a:ext cx="92869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en-US" altLang="ko-KR" dirty="0" smtClean="0"/>
          </a:p>
        </p:txBody>
      </p:sp>
      <p:sp>
        <p:nvSpPr>
          <p:cNvPr id="37" name="직사각형 36"/>
          <p:cNvSpPr/>
          <p:nvPr/>
        </p:nvSpPr>
        <p:spPr>
          <a:xfrm>
            <a:off x="6858016" y="1500174"/>
            <a:ext cx="857256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5929322" y="192880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57884" y="150017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I,v,S</a:t>
            </a:r>
            <a:endParaRPr lang="ko-KR" altLang="en-US" sz="2400" dirty="0"/>
          </a:p>
        </p:txBody>
      </p:sp>
      <p:cxnSp>
        <p:nvCxnSpPr>
          <p:cNvPr id="40" name="직선 화살표 연결선 39"/>
          <p:cNvCxnSpPr/>
          <p:nvPr/>
        </p:nvCxnSpPr>
        <p:spPr>
          <a:xfrm rot="10800000">
            <a:off x="5857884" y="3143248"/>
            <a:ext cx="100013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72198" y="257174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e</a:t>
            </a:r>
            <a:endParaRPr lang="ko-KR" altLang="en-US" sz="3200" dirty="0"/>
          </a:p>
        </p:txBody>
      </p:sp>
      <p:cxnSp>
        <p:nvCxnSpPr>
          <p:cNvPr id="42" name="직선 화살표 연결선 41"/>
          <p:cNvCxnSpPr/>
          <p:nvPr/>
        </p:nvCxnSpPr>
        <p:spPr>
          <a:xfrm>
            <a:off x="5786446" y="3643314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43636" y="307181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y</a:t>
            </a:r>
            <a:endParaRPr lang="ko-KR" altLang="en-US" sz="3200" dirty="0"/>
          </a:p>
        </p:txBody>
      </p:sp>
      <p:cxnSp>
        <p:nvCxnSpPr>
          <p:cNvPr id="44" name="직선 화살표 연결선 43"/>
          <p:cNvCxnSpPr/>
          <p:nvPr/>
        </p:nvCxnSpPr>
        <p:spPr>
          <a:xfrm>
            <a:off x="5786446" y="2500306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00760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h(x)</a:t>
            </a:r>
            <a:endParaRPr lang="ko-KR" altLang="en-US" dirty="0"/>
          </a:p>
        </p:txBody>
      </p:sp>
      <p:graphicFrame>
        <p:nvGraphicFramePr>
          <p:cNvPr id="47" name="개체 46"/>
          <p:cNvGraphicFramePr>
            <a:graphicFrameLocks noChangeAspect="1"/>
          </p:cNvGraphicFramePr>
          <p:nvPr/>
        </p:nvGraphicFramePr>
        <p:xfrm>
          <a:off x="857225" y="4214818"/>
          <a:ext cx="2428891" cy="633624"/>
        </p:xfrm>
        <a:graphic>
          <a:graphicData uri="http://schemas.openxmlformats.org/presentationml/2006/ole">
            <p:oleObj spid="_x0000_s6149" name="Equation" r:id="rId3" imgW="876240" imgH="228600" progId="Equation.3">
              <p:embed/>
            </p:oleObj>
          </a:graphicData>
        </a:graphic>
      </p:graphicFrame>
      <p:graphicFrame>
        <p:nvGraphicFramePr>
          <p:cNvPr id="48" name="개체 47"/>
          <p:cNvGraphicFramePr>
            <a:graphicFrameLocks noChangeAspect="1"/>
          </p:cNvGraphicFramePr>
          <p:nvPr/>
        </p:nvGraphicFramePr>
        <p:xfrm>
          <a:off x="3500430" y="4214818"/>
          <a:ext cx="1428760" cy="642942"/>
        </p:xfrm>
        <a:graphic>
          <a:graphicData uri="http://schemas.openxmlformats.org/presentationml/2006/ole">
            <p:oleObj spid="_x0000_s6150" name="Equation" r:id="rId4" imgW="507960" imgH="22860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28611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,</a:t>
            </a:r>
            <a:endParaRPr lang="ko-KR" altLang="en-US" dirty="0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786314" y="4857760"/>
          <a:ext cx="2857500" cy="539750"/>
        </p:xfrm>
        <a:graphic>
          <a:graphicData uri="http://schemas.openxmlformats.org/presentationml/2006/ole">
            <p:oleObj spid="_x0000_s6151" name="Equation" r:id="rId5" imgW="1346040" imgH="253800" progId="Equation.3">
              <p:embed/>
            </p:oleObj>
          </a:graphicData>
        </a:graphic>
      </p:graphicFrame>
      <p:sp>
        <p:nvSpPr>
          <p:cNvPr id="51" name="직사각형 50"/>
          <p:cNvSpPr/>
          <p:nvPr/>
        </p:nvSpPr>
        <p:spPr>
          <a:xfrm>
            <a:off x="428596" y="4857760"/>
            <a:ext cx="4358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ko-KR" sz="2400" dirty="0" smtClean="0"/>
              <a:t>A one-way hash function h:</a:t>
            </a:r>
          </a:p>
        </p:txBody>
      </p:sp>
      <p:graphicFrame>
        <p:nvGraphicFramePr>
          <p:cNvPr id="52" name="개체 51"/>
          <p:cNvGraphicFramePr>
            <a:graphicFrameLocks noChangeAspect="1"/>
          </p:cNvGraphicFramePr>
          <p:nvPr/>
        </p:nvGraphicFramePr>
        <p:xfrm>
          <a:off x="928662" y="5500702"/>
          <a:ext cx="6357982" cy="912116"/>
        </p:xfrm>
        <a:graphic>
          <a:graphicData uri="http://schemas.openxmlformats.org/presentationml/2006/ole">
            <p:oleObj spid="_x0000_s6152" name="Equation" r:id="rId6" imgW="3009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8. Signature Generation / Verification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57224" y="2571744"/>
            <a:ext cx="2286016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3500430" y="3000372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3500430" y="5214950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2" y="25717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I, v, (S) 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471488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 : t bits, y : 140 bits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00100" y="2701065"/>
            <a:ext cx="21431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I, s, v, (S)</a:t>
            </a:r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en-US" altLang="ko-KR" dirty="0" smtClean="0"/>
              <a:t>Pick random r</a:t>
            </a:r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5929322" y="2571744"/>
            <a:ext cx="2286016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00760" y="271462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Check I, v, (S)</a:t>
            </a:r>
            <a:r>
              <a:rPr lang="en-US" altLang="ko-KR" sz="1600" dirty="0" smtClean="0"/>
              <a:t>         </a:t>
            </a:r>
            <a:endParaRPr lang="ko-KR" altLang="en-US" sz="1600" dirty="0"/>
          </a:p>
        </p:txBody>
      </p:sp>
      <p:graphicFrame>
        <p:nvGraphicFramePr>
          <p:cNvPr id="18" name="개체 17"/>
          <p:cNvGraphicFramePr>
            <a:graphicFrameLocks noChangeAspect="1"/>
          </p:cNvGraphicFramePr>
          <p:nvPr/>
        </p:nvGraphicFramePr>
        <p:xfrm>
          <a:off x="6286512" y="4857760"/>
          <a:ext cx="1597955" cy="357190"/>
        </p:xfrm>
        <a:graphic>
          <a:graphicData uri="http://schemas.openxmlformats.org/presentationml/2006/ole">
            <p:oleObj spid="_x0000_s23554" name="Equation" r:id="rId3" imgW="1079280" imgH="241200" progId="Equation.3">
              <p:embed/>
            </p:oleObj>
          </a:graphicData>
        </a:graphic>
      </p:graphicFrame>
      <p:graphicFrame>
        <p:nvGraphicFramePr>
          <p:cNvPr id="19" name="개체 18"/>
          <p:cNvGraphicFramePr>
            <a:graphicFrameLocks noChangeAspect="1"/>
          </p:cNvGraphicFramePr>
          <p:nvPr/>
        </p:nvGraphicFramePr>
        <p:xfrm>
          <a:off x="7143768" y="5214950"/>
          <a:ext cx="996372" cy="357190"/>
        </p:xfrm>
        <a:graphic>
          <a:graphicData uri="http://schemas.openxmlformats.org/presentationml/2006/ole">
            <p:oleObj spid="_x0000_s23555" name="Equation" r:id="rId4" imgW="672840" imgH="241200" progId="Equation.3">
              <p:embed/>
            </p:oleObj>
          </a:graphicData>
        </a:graphic>
      </p:graphicFrame>
      <p:graphicFrame>
        <p:nvGraphicFramePr>
          <p:cNvPr id="20" name="개체 19"/>
          <p:cNvGraphicFramePr>
            <a:graphicFrameLocks noChangeAspect="1"/>
          </p:cNvGraphicFramePr>
          <p:nvPr/>
        </p:nvGraphicFramePr>
        <p:xfrm>
          <a:off x="1317602" y="4071942"/>
          <a:ext cx="1468448" cy="357190"/>
        </p:xfrm>
        <a:graphic>
          <a:graphicData uri="http://schemas.openxmlformats.org/presentationml/2006/ole">
            <p:oleObj spid="_x0000_s23556" name="Equation" r:id="rId5" imgW="939600" imgH="228600" progId="Equation.3">
              <p:embed/>
            </p:oleObj>
          </a:graphicData>
        </a:graphic>
      </p:graphicFrame>
      <p:graphicFrame>
        <p:nvGraphicFramePr>
          <p:cNvPr id="21" name="개체 20"/>
          <p:cNvGraphicFramePr>
            <a:graphicFrameLocks noChangeAspect="1"/>
          </p:cNvGraphicFramePr>
          <p:nvPr/>
        </p:nvGraphicFramePr>
        <p:xfrm>
          <a:off x="1428727" y="4714884"/>
          <a:ext cx="1143009" cy="332512"/>
        </p:xfrm>
        <a:graphic>
          <a:graphicData uri="http://schemas.openxmlformats.org/presentationml/2006/ole">
            <p:oleObj spid="_x0000_s23557" name="Equation" r:id="rId6" imgW="698400" imgH="203040" progId="Equation.3">
              <p:embed/>
            </p:oleObj>
          </a:graphicData>
        </a:graphic>
      </p:graphicFrame>
      <p:graphicFrame>
        <p:nvGraphicFramePr>
          <p:cNvPr id="22" name="개체 21"/>
          <p:cNvGraphicFramePr>
            <a:graphicFrameLocks noChangeAspect="1"/>
          </p:cNvGraphicFramePr>
          <p:nvPr/>
        </p:nvGraphicFramePr>
        <p:xfrm>
          <a:off x="1058143" y="5214950"/>
          <a:ext cx="1942221" cy="357190"/>
        </p:xfrm>
        <a:graphic>
          <a:graphicData uri="http://schemas.openxmlformats.org/presentationml/2006/ole">
            <p:oleObj spid="_x0000_s23558" name="Equation" r:id="rId7" imgW="1104840" imgH="20304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29322" y="521495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Check that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86182" y="1496785"/>
            <a:ext cx="1571636" cy="64633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altLang="ko-KR" dirty="0" smtClean="0"/>
              <a:t>α</a:t>
            </a:r>
            <a:r>
              <a:rPr lang="en-US" altLang="ko-KR" dirty="0" smtClean="0"/>
              <a:t>, q, p, h</a:t>
            </a:r>
          </a:p>
          <a:p>
            <a:pPr algn="ctr"/>
            <a:r>
              <a:rPr lang="en-US" altLang="ko-KR" dirty="0" smtClean="0"/>
              <a:t>Message m</a:t>
            </a:r>
            <a:endParaRPr lang="ko-KR" altLang="en-US" dirty="0"/>
          </a:p>
        </p:txBody>
      </p:sp>
      <p:cxnSp>
        <p:nvCxnSpPr>
          <p:cNvPr id="27" name="직선 화살표 연결선 26"/>
          <p:cNvCxnSpPr/>
          <p:nvPr/>
        </p:nvCxnSpPr>
        <p:spPr>
          <a:xfrm rot="10800000" flipV="1">
            <a:off x="3000364" y="2000240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5357818" y="2000240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28662" y="592933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Signature Generation</a:t>
            </a:r>
            <a:endParaRPr lang="ko-KR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57884" y="592933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Signature Verification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 Efficiency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0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Signature Generation</a:t>
            </a:r>
          </a:p>
          <a:p>
            <a:pPr lvl="1"/>
            <a:r>
              <a:rPr lang="en-US" altLang="ko-KR" dirty="0" smtClean="0"/>
              <a:t>Preprocessing</a:t>
            </a:r>
          </a:p>
          <a:p>
            <a:pPr lvl="1"/>
            <a:r>
              <a:rPr lang="en-US" altLang="ko-KR" dirty="0" smtClean="0"/>
              <a:t>Compute se (mod q)  </a:t>
            </a:r>
            <a:r>
              <a:rPr lang="en-US" altLang="ko-KR" sz="2000" dirty="0" smtClean="0"/>
              <a:t>(from e = r + se (</a:t>
            </a:r>
            <a:r>
              <a:rPr lang="en-US" altLang="ko-KR" sz="2000" dirty="0" err="1" smtClean="0"/>
              <a:t>moe</a:t>
            </a:r>
            <a:r>
              <a:rPr lang="en-US" altLang="ko-KR" sz="2000" dirty="0" smtClean="0"/>
              <a:t> q))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Signature Verification</a:t>
            </a:r>
          </a:p>
          <a:p>
            <a:pPr lvl="1"/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1357290" y="4429132"/>
          <a:ext cx="3500462" cy="533969"/>
        </p:xfrm>
        <a:graphic>
          <a:graphicData uri="http://schemas.openxmlformats.org/presentationml/2006/ole">
            <p:oleObj spid="_x0000_s24578" name="Equation" r:id="rId3" imgW="1498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 Hash Function 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Possible Attack I</a:t>
            </a:r>
          </a:p>
          <a:p>
            <a:pPr lvl="1"/>
            <a:r>
              <a:rPr lang="en-US" altLang="ko-KR" sz="2900" dirty="0" smtClean="0"/>
              <a:t>Given a Message m find a signature for m</a:t>
            </a:r>
          </a:p>
          <a:p>
            <a:pPr lvl="2"/>
            <a:r>
              <a:rPr lang="en-US" altLang="ko-KR" sz="2800" dirty="0" smtClean="0"/>
              <a:t>collision-free for x</a:t>
            </a:r>
          </a:p>
          <a:p>
            <a:pPr lvl="2"/>
            <a:r>
              <a:rPr lang="en-US" altLang="ko-KR" sz="2800" dirty="0" smtClean="0"/>
              <a:t>Uniform with respect to x</a:t>
            </a:r>
          </a:p>
          <a:p>
            <a:pPr lvl="2"/>
            <a:r>
              <a:rPr lang="en-US" altLang="ko-KR" sz="2800" dirty="0" smtClean="0"/>
              <a:t>  </a:t>
            </a:r>
          </a:p>
          <a:p>
            <a:pPr lvl="3">
              <a:lnSpc>
                <a:spcPct val="150000"/>
              </a:lnSpc>
            </a:pPr>
            <a:r>
              <a:rPr lang="en-US" altLang="ko-KR" sz="2400" dirty="0" smtClean="0"/>
              <a:t>Uniformly distributed : 2</a:t>
            </a:r>
            <a:r>
              <a:rPr lang="en-US" altLang="ko-KR" sz="2400" baseline="30000" dirty="0" smtClean="0"/>
              <a:t>t</a:t>
            </a:r>
            <a:r>
              <a:rPr lang="en-US" altLang="ko-KR" sz="2400" dirty="0" smtClean="0"/>
              <a:t> step for attacking</a:t>
            </a:r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5021263" y="3714750"/>
          <a:ext cx="1958975" cy="333375"/>
        </p:xfrm>
        <a:graphic>
          <a:graphicData uri="http://schemas.openxmlformats.org/presentationml/2006/ole">
            <p:oleObj spid="_x0000_s25602" name="Equation" r:id="rId3" imgW="1346040" imgH="228600" progId="Equation.3">
              <p:embed/>
            </p:oleObj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1714480" y="3571876"/>
          <a:ext cx="3000396" cy="504492"/>
        </p:xfrm>
        <a:graphic>
          <a:graphicData uri="http://schemas.openxmlformats.org/presentationml/2006/ole">
            <p:oleObj spid="_x0000_s25603" name="Equation" r:id="rId4" imgW="1434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 Hash Function h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Possible Attack II</a:t>
            </a:r>
          </a:p>
          <a:p>
            <a:pPr lvl="1"/>
            <a:r>
              <a:rPr lang="en-US" altLang="ko-KR" dirty="0" smtClean="0"/>
              <a:t>Chosen message attack. Sign an unsigned message m of your choice.</a:t>
            </a:r>
          </a:p>
          <a:p>
            <a:pPr lvl="2"/>
            <a:r>
              <a:rPr lang="en-US" altLang="ko-KR" dirty="0" smtClean="0"/>
              <a:t>One-way in the argument m</a:t>
            </a:r>
          </a:p>
          <a:p>
            <a:pPr lvl="3"/>
            <a:r>
              <a:rPr lang="en-US" altLang="ko-KR" dirty="0" smtClean="0"/>
              <a:t>If not, the probability of attack success = 1</a:t>
            </a:r>
          </a:p>
          <a:p>
            <a:pPr lvl="2"/>
            <a:r>
              <a:rPr lang="en-US" altLang="ko-KR" dirty="0" smtClean="0"/>
              <a:t>depend on 140 bits of x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 Hash Function h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About Message m</a:t>
            </a:r>
          </a:p>
          <a:p>
            <a:pPr lvl="1"/>
            <a:r>
              <a:rPr lang="en-US" altLang="ko-KR" dirty="0" smtClean="0"/>
              <a:t>Not necessary collision-free</a:t>
            </a:r>
          </a:p>
          <a:p>
            <a:pPr lvl="2"/>
            <a:r>
              <a:rPr lang="en-US" altLang="ko-KR" dirty="0" smtClean="0"/>
              <a:t>H(</a:t>
            </a:r>
            <a:r>
              <a:rPr lang="en-US" altLang="ko-KR" dirty="0" err="1" smtClean="0"/>
              <a:t>x,m</a:t>
            </a:r>
            <a:r>
              <a:rPr lang="en-US" altLang="ko-KR" dirty="0" smtClean="0"/>
              <a:t>) = h(x, m’)</a:t>
            </a:r>
          </a:p>
          <a:p>
            <a:pPr lvl="2"/>
            <a:r>
              <a:rPr lang="en-US" altLang="ko-KR" dirty="0" smtClean="0"/>
              <a:t>Signature for m’ = x’</a:t>
            </a:r>
          </a:p>
          <a:p>
            <a:pPr lvl="2"/>
            <a:r>
              <a:rPr lang="en-US" altLang="ko-KR" dirty="0"/>
              <a:t>C</a:t>
            </a:r>
            <a:r>
              <a:rPr lang="en-US" altLang="ko-KR" dirty="0" smtClean="0"/>
              <a:t>an’t use to sign m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 Performance Analyze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8229602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1368031"/>
                <a:gridCol w="1368031"/>
                <a:gridCol w="1368031"/>
                <a:gridCol w="1368031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New</a:t>
                      </a:r>
                      <a:r>
                        <a:rPr lang="en-US" altLang="ko-KR" baseline="0" dirty="0" smtClean="0"/>
                        <a:t> Scheme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t=27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Fiat-Shamir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k</a:t>
                      </a:r>
                      <a:r>
                        <a:rPr lang="en-US" altLang="ko-KR" baseline="0" dirty="0" smtClean="0"/>
                        <a:t>=9, t=8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RSA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GQ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Signature generation</a:t>
                      </a:r>
                    </a:p>
                    <a:p>
                      <a:pPr latinLnBrk="1"/>
                      <a:r>
                        <a:rPr lang="en-US" altLang="ko-KR" dirty="0" smtClean="0"/>
                        <a:t>(without preprocessing)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180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Preprocessing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Signature</a:t>
                      </a:r>
                      <a:r>
                        <a:rPr lang="en-US" altLang="ko-KR" baseline="0" dirty="0" smtClean="0"/>
                        <a:t> verification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228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&gt;2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180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3240" y="200024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Number of multiplications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 Preprocessing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During idle time</a:t>
            </a:r>
          </a:p>
          <a:p>
            <a:r>
              <a:rPr lang="en-US" altLang="ko-KR" dirty="0" smtClean="0"/>
              <a:t>An exponentiation 			of a random number </a:t>
            </a:r>
          </a:p>
          <a:p>
            <a:r>
              <a:rPr lang="en-US" altLang="ko-KR" dirty="0" smtClean="0"/>
              <a:t>(</a:t>
            </a:r>
            <a:r>
              <a:rPr lang="en-US" altLang="ko-KR" dirty="0" err="1" smtClean="0"/>
              <a:t>x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,r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) </a:t>
            </a:r>
          </a:p>
          <a:p>
            <a:pPr lvl="1"/>
            <a:r>
              <a:rPr lang="en-US" altLang="ko-KR" dirty="0" smtClean="0"/>
              <a:t>Initialize by KAC</a:t>
            </a:r>
          </a:p>
          <a:p>
            <a:pPr lvl="1"/>
            <a:r>
              <a:rPr lang="en-US" altLang="ko-KR" dirty="0" smtClean="0"/>
              <a:t>Use random combination pair</a:t>
            </a:r>
            <a:endParaRPr lang="en-US" altLang="ko-KR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4500562" y="2214554"/>
          <a:ext cx="2166954" cy="500066"/>
        </p:xfrm>
        <a:graphic>
          <a:graphicData uri="http://schemas.openxmlformats.org/presentationml/2006/ole">
            <p:oleObj spid="_x0000_s26626" name="Equation" r:id="rId3" imgW="990360" imgH="228600" progId="Equation.3">
              <p:embed/>
            </p:oleObj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4143372" y="2786058"/>
          <a:ext cx="1571636" cy="441161"/>
        </p:xfrm>
        <a:graphic>
          <a:graphicData uri="http://schemas.openxmlformats.org/presentationml/2006/ole">
            <p:oleObj spid="_x0000_s26627" name="Equation" r:id="rId4" imgW="723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 Preprocessing Algorithm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Each smart cards have own algorithm</a:t>
            </a:r>
          </a:p>
          <a:p>
            <a:r>
              <a:rPr lang="en-US" altLang="ko-KR" dirty="0" smtClean="0"/>
              <a:t>Example algorithm</a:t>
            </a:r>
          </a:p>
          <a:p>
            <a:pPr lvl="1">
              <a:buNone/>
            </a:pPr>
            <a:r>
              <a:rPr lang="en-US" altLang="ko-KR" sz="2200" i="1" dirty="0" smtClean="0"/>
              <a:t>Initiation.</a:t>
            </a:r>
            <a:r>
              <a:rPr lang="en-US" altLang="ko-KR" sz="2600" dirty="0" smtClean="0"/>
              <a:t> Load </a:t>
            </a:r>
            <a:r>
              <a:rPr lang="en-US" altLang="ko-KR" sz="2600" dirty="0" err="1" smtClean="0"/>
              <a:t>r</a:t>
            </a:r>
            <a:r>
              <a:rPr lang="en-US" altLang="ko-KR" sz="2600" baseline="-25000" dirty="0" err="1" smtClean="0"/>
              <a:t>i</a:t>
            </a:r>
            <a:r>
              <a:rPr lang="en-US" altLang="ko-KR" sz="2600" dirty="0" err="1" smtClean="0"/>
              <a:t>,x</a:t>
            </a:r>
            <a:r>
              <a:rPr lang="en-US" altLang="ko-KR" sz="2600" baseline="-25000" dirty="0" err="1" smtClean="0"/>
              <a:t>i</a:t>
            </a:r>
            <a:r>
              <a:rPr lang="en-US" altLang="ko-KR" sz="2600" dirty="0" smtClean="0"/>
              <a:t> for </a:t>
            </a:r>
            <a:r>
              <a:rPr lang="en-US" altLang="ko-KR" sz="2600" dirty="0" err="1" smtClean="0"/>
              <a:t>i</a:t>
            </a:r>
            <a:r>
              <a:rPr lang="en-US" altLang="ko-KR" sz="2600" dirty="0" smtClean="0"/>
              <a:t> = 1, … ,k, </a:t>
            </a:r>
            <a:r>
              <a:rPr lang="el-GR" altLang="ko-KR" sz="2600" dirty="0" smtClean="0"/>
              <a:t>ν</a:t>
            </a:r>
            <a:r>
              <a:rPr lang="en-US" altLang="ko-KR" sz="2600" dirty="0" smtClean="0"/>
              <a:t> := 1</a:t>
            </a:r>
          </a:p>
          <a:p>
            <a:pPr lvl="1">
              <a:buNone/>
            </a:pPr>
            <a:r>
              <a:rPr lang="en-US" altLang="ko-KR" sz="2600" dirty="0" smtClean="0"/>
              <a:t>	1. pick a random permutation a of {1,…,k}</a:t>
            </a:r>
          </a:p>
          <a:p>
            <a:pPr lvl="1">
              <a:buNone/>
            </a:pPr>
            <a:r>
              <a:rPr lang="en-US" altLang="ko-KR" sz="2600" dirty="0" smtClean="0"/>
              <a:t>	2. r := r</a:t>
            </a:r>
            <a:r>
              <a:rPr lang="el-GR" altLang="ko-KR" sz="2600" baseline="-25000" dirty="0" smtClean="0"/>
              <a:t>ν</a:t>
            </a:r>
            <a:r>
              <a:rPr lang="en-US" altLang="ko-KR" sz="2600" dirty="0" smtClean="0"/>
              <a:t>+2r</a:t>
            </a:r>
            <a:r>
              <a:rPr lang="el-GR" altLang="ko-KR" sz="2600" baseline="-25000" dirty="0" smtClean="0"/>
              <a:t>ν </a:t>
            </a:r>
            <a:r>
              <a:rPr lang="en-US" altLang="ko-KR" sz="2600" baseline="-25000" dirty="0" smtClean="0"/>
              <a:t>-1</a:t>
            </a:r>
            <a:r>
              <a:rPr lang="en-US" altLang="ko-KR" sz="2600" dirty="0" smtClean="0"/>
              <a:t> (mod q), x := x</a:t>
            </a:r>
            <a:r>
              <a:rPr lang="el-GR" altLang="ko-KR" sz="2600" baseline="-25000" dirty="0" smtClean="0"/>
              <a:t> ν </a:t>
            </a:r>
            <a:r>
              <a:rPr lang="en-US" altLang="ko-KR" sz="2600" dirty="0" smtClean="0"/>
              <a:t>x</a:t>
            </a:r>
            <a:r>
              <a:rPr lang="el-GR" altLang="ko-KR" sz="2600" baseline="-25000" dirty="0" smtClean="0"/>
              <a:t>ν </a:t>
            </a:r>
            <a:r>
              <a:rPr lang="en-US" altLang="ko-KR" sz="2600" baseline="-25000" dirty="0" smtClean="0"/>
              <a:t>-1</a:t>
            </a:r>
            <a:r>
              <a:rPr lang="en-US" altLang="ko-KR" sz="2600" baseline="30000" dirty="0" smtClean="0"/>
              <a:t>2</a:t>
            </a:r>
            <a:r>
              <a:rPr lang="en-US" altLang="ko-KR" sz="2600" dirty="0" smtClean="0"/>
              <a:t> (mod p), u := r, z := x</a:t>
            </a:r>
          </a:p>
          <a:p>
            <a:pPr lvl="1">
              <a:buNone/>
            </a:pPr>
            <a:r>
              <a:rPr lang="en-US" altLang="ko-KR" sz="2600" dirty="0" smtClean="0"/>
              <a:t>	3. for </a:t>
            </a:r>
            <a:r>
              <a:rPr lang="en-US" altLang="ko-KR" sz="2600" dirty="0" err="1" smtClean="0"/>
              <a:t>i</a:t>
            </a:r>
            <a:r>
              <a:rPr lang="en-US" altLang="ko-KR" sz="2600" dirty="0" smtClean="0"/>
              <a:t> = k,…,1 do {u := </a:t>
            </a:r>
            <a:r>
              <a:rPr lang="en-US" altLang="ko-KR" sz="2600" dirty="0" err="1" smtClean="0"/>
              <a:t>r</a:t>
            </a:r>
            <a:r>
              <a:rPr lang="en-US" altLang="ko-KR" sz="2600" baseline="-25000" dirty="0" err="1" smtClean="0"/>
              <a:t>a</a:t>
            </a:r>
            <a:r>
              <a:rPr lang="en-US" altLang="ko-KR" sz="2600" baseline="-25000" dirty="0" smtClean="0"/>
              <a:t>(</a:t>
            </a:r>
            <a:r>
              <a:rPr lang="en-US" altLang="ko-KR" sz="2600" baseline="-25000" dirty="0" err="1" smtClean="0"/>
              <a:t>i</a:t>
            </a:r>
            <a:r>
              <a:rPr lang="en-US" altLang="ko-KR" sz="2600" baseline="-25000" dirty="0" smtClean="0"/>
              <a:t>)</a:t>
            </a:r>
            <a:r>
              <a:rPr lang="en-US" altLang="ko-KR" sz="2600" dirty="0" smtClean="0"/>
              <a:t> + 2u (mod q), z := </a:t>
            </a:r>
            <a:r>
              <a:rPr lang="en-US" altLang="ko-KR" sz="2600" dirty="0" err="1" smtClean="0"/>
              <a:t>x</a:t>
            </a:r>
            <a:r>
              <a:rPr lang="en-US" altLang="ko-KR" sz="2600" baseline="-25000" dirty="0" err="1" smtClean="0"/>
              <a:t>a</a:t>
            </a:r>
            <a:r>
              <a:rPr lang="en-US" altLang="ko-KR" sz="2600" baseline="-25000" dirty="0" smtClean="0"/>
              <a:t>(</a:t>
            </a:r>
            <a:r>
              <a:rPr lang="en-US" altLang="ko-KR" sz="2600" baseline="-25000" dirty="0" err="1" smtClean="0"/>
              <a:t>i</a:t>
            </a:r>
            <a:r>
              <a:rPr lang="en-US" altLang="ko-KR" sz="2600" baseline="-25000" dirty="0" smtClean="0"/>
              <a:t>)</a:t>
            </a:r>
            <a:r>
              <a:rPr lang="en-US" altLang="ko-KR" sz="2600" dirty="0" smtClean="0"/>
              <a:t>z</a:t>
            </a:r>
            <a:r>
              <a:rPr lang="en-US" altLang="ko-KR" sz="2600" baseline="30000" dirty="0" smtClean="0"/>
              <a:t>2 </a:t>
            </a:r>
            <a:r>
              <a:rPr lang="en-US" altLang="ko-KR" sz="2600" dirty="0" smtClean="0"/>
              <a:t>(mod p)</a:t>
            </a:r>
          </a:p>
          <a:p>
            <a:pPr lvl="1">
              <a:buNone/>
            </a:pPr>
            <a:r>
              <a:rPr lang="en-US" altLang="ko-KR" sz="2600" dirty="0" smtClean="0"/>
              <a:t>	4. r</a:t>
            </a:r>
            <a:r>
              <a:rPr lang="el-GR" altLang="ko-KR" sz="2600" baseline="-25000" dirty="0" smtClean="0"/>
              <a:t>ν</a:t>
            </a:r>
            <a:r>
              <a:rPr lang="en-US" altLang="ko-KR" sz="2600" baseline="-25000" dirty="0" smtClean="0"/>
              <a:t> </a:t>
            </a:r>
            <a:r>
              <a:rPr lang="en-US" altLang="ko-KR" sz="2600" dirty="0" smtClean="0"/>
              <a:t>:= u, x</a:t>
            </a:r>
            <a:r>
              <a:rPr lang="el-GR" altLang="ko-KR" sz="2600" baseline="-25000" dirty="0" smtClean="0"/>
              <a:t>ν </a:t>
            </a:r>
            <a:r>
              <a:rPr lang="en-US" altLang="ko-KR" sz="2600" dirty="0" smtClean="0"/>
              <a:t>:= z, </a:t>
            </a:r>
            <a:r>
              <a:rPr lang="el-GR" altLang="ko-KR" sz="2600" dirty="0" smtClean="0"/>
              <a:t>ν</a:t>
            </a:r>
            <a:r>
              <a:rPr lang="en-US" altLang="ko-KR" sz="2600" dirty="0" smtClean="0"/>
              <a:t> := </a:t>
            </a:r>
            <a:r>
              <a:rPr lang="el-GR" altLang="ko-KR" sz="2600" dirty="0" smtClean="0"/>
              <a:t>ν</a:t>
            </a:r>
            <a:r>
              <a:rPr lang="en-US" altLang="ko-KR" sz="2600" dirty="0" smtClean="0"/>
              <a:t>+1 (mod k), go to 1 for the nest round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Finally, 			   ,  </a:t>
            </a:r>
          </a:p>
          <a:p>
            <a:pPr lvl="1"/>
            <a:endParaRPr lang="en-US" altLang="ko-KR" b="1" dirty="0" smtClean="0"/>
          </a:p>
          <a:p>
            <a:pPr lvl="1">
              <a:buNone/>
            </a:pPr>
            <a:endParaRPr lang="ko-KR" altLang="en-US" b="1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2143108" y="5357825"/>
          <a:ext cx="2357454" cy="722103"/>
        </p:xfrm>
        <a:graphic>
          <a:graphicData uri="http://schemas.openxmlformats.org/presentationml/2006/ole">
            <p:oleObj spid="_x0000_s27650" name="Equation" r:id="rId3" imgW="1409400" imgH="431640" progId="Equation.3">
              <p:embed/>
            </p:oleObj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4714876" y="5357826"/>
          <a:ext cx="2071702" cy="690567"/>
        </p:xfrm>
        <a:graphic>
          <a:graphicData uri="http://schemas.openxmlformats.org/presentationml/2006/ole">
            <p:oleObj spid="_x0000_s27651" name="Equation" r:id="rId4" imgW="129528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86182" y="613150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(Quasi-independent form the old pairs.)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1. Introduction</a:t>
            </a:r>
          </a:p>
          <a:p>
            <a:r>
              <a:rPr lang="en-US" altLang="ko-KR" dirty="0" smtClean="0"/>
              <a:t>2. What is the problem in RSA</a:t>
            </a:r>
          </a:p>
          <a:p>
            <a:r>
              <a:rPr lang="en-US" altLang="ko-KR" dirty="0" smtClean="0"/>
              <a:t>3. ESG Feature</a:t>
            </a:r>
          </a:p>
          <a:p>
            <a:r>
              <a:rPr lang="en-US" altLang="ko-KR" dirty="0" smtClean="0"/>
              <a:t>4. Key Authentication Center</a:t>
            </a:r>
          </a:p>
          <a:p>
            <a:r>
              <a:rPr lang="en-US" altLang="ko-KR" dirty="0" smtClean="0"/>
              <a:t>5. Introduce existing </a:t>
            </a:r>
            <a:r>
              <a:rPr lang="en-US" altLang="ko-KR" dirty="0" err="1" smtClean="0"/>
              <a:t>Chaum</a:t>
            </a:r>
            <a:endParaRPr lang="en-US" altLang="ko-KR" dirty="0" smtClean="0"/>
          </a:p>
          <a:p>
            <a:r>
              <a:rPr lang="en-US" altLang="ko-KR" dirty="0" smtClean="0"/>
              <a:t>6. Minimizing the Number of Communication Bits</a:t>
            </a:r>
          </a:p>
          <a:p>
            <a:r>
              <a:rPr lang="en-US" altLang="ko-KR" dirty="0" smtClean="0"/>
              <a:t>7. Comparison </a:t>
            </a:r>
            <a:r>
              <a:rPr lang="en-US" altLang="ko-KR" dirty="0" err="1" smtClean="0"/>
              <a:t>Chaum</a:t>
            </a:r>
            <a:r>
              <a:rPr lang="en-US" altLang="ko-KR" dirty="0" smtClean="0"/>
              <a:t> and ESG</a:t>
            </a:r>
          </a:p>
          <a:p>
            <a:r>
              <a:rPr lang="en-US" altLang="ko-KR" dirty="0" smtClean="0"/>
              <a:t>8. Signature Generation / Verification</a:t>
            </a:r>
          </a:p>
          <a:p>
            <a:r>
              <a:rPr lang="en-US" altLang="ko-KR" dirty="0" smtClean="0"/>
              <a:t>9. Efficiency</a:t>
            </a:r>
          </a:p>
          <a:p>
            <a:r>
              <a:rPr lang="en-US" altLang="ko-KR" dirty="0" smtClean="0"/>
              <a:t>10. Hash Function h </a:t>
            </a:r>
          </a:p>
          <a:p>
            <a:r>
              <a:rPr lang="en-US" altLang="ko-KR" dirty="0" smtClean="0"/>
              <a:t>11. Performance Analyze</a:t>
            </a:r>
          </a:p>
          <a:p>
            <a:r>
              <a:rPr lang="en-US" altLang="ko-KR" dirty="0" smtClean="0"/>
              <a:t>12. Preprocessing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err="1" smtClean="0"/>
              <a:t>Chaum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/>
              <a:t>D.,Evertse</a:t>
            </a:r>
            <a:r>
              <a:rPr lang="en-US" altLang="ko-KR" sz="2200" dirty="0" smtClean="0"/>
              <a:t>, J.H. and van de </a:t>
            </a:r>
            <a:r>
              <a:rPr lang="en-US" altLang="ko-KR" sz="2200" dirty="0" err="1" smtClean="0"/>
              <a:t>Graaf</a:t>
            </a:r>
            <a:r>
              <a:rPr lang="en-US" altLang="ko-KR" sz="2200" dirty="0" smtClean="0"/>
              <a:t>, J, “An Improved Protocol For Demonstrating Possession of Discrete Logarithms and Some Generalizations”, Advanced in Cryptology, EUROCRYPT’ 87. Lecture Notes in Computer Science 304 (1988). Pp. 127-141</a:t>
            </a:r>
          </a:p>
          <a:p>
            <a:r>
              <a:rPr lang="en-US" altLang="ko-KR" sz="2200" dirty="0" smtClean="0"/>
              <a:t>Kevin S.M., “The Discrete Logarithm Problem”, Proceedings of Symposia in Applied  Mathematics Volume 42, 1990</a:t>
            </a:r>
          </a:p>
          <a:p>
            <a:r>
              <a:rPr lang="en-US" altLang="ko-KR" sz="2200" dirty="0" smtClean="0"/>
              <a:t>H. Cohen, “A Course in Computational Algebraic Number Theory”, Springer, 1996.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Reference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Writer : </a:t>
            </a:r>
            <a:r>
              <a:rPr lang="en-US" altLang="ko-KR" dirty="0" err="1" smtClean="0"/>
              <a:t>C.P.Schnorr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Universitat</a:t>
            </a:r>
            <a:r>
              <a:rPr lang="en-US" altLang="ko-KR" dirty="0" smtClean="0"/>
              <a:t> Frankfurt)</a:t>
            </a:r>
          </a:p>
          <a:p>
            <a:r>
              <a:rPr lang="en-US" altLang="ko-KR" dirty="0" smtClean="0"/>
              <a:t>This paper presents an efficient algorithm for generating public-key signatures which is particularly suited for interactions between smart cards and terminals.</a:t>
            </a:r>
          </a:p>
          <a:p>
            <a:r>
              <a:rPr lang="en-US" altLang="ko-KR" dirty="0" smtClean="0"/>
              <a:t>This paper presents a new public-key signature scheme and a corresponding authentication scheme that are based on discrete logarithms.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Introduction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What is the problem in RSA</a:t>
            </a:r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3000364" y="1643050"/>
          <a:ext cx="3365500" cy="2314575"/>
        </p:xfrm>
        <a:graphic>
          <a:graphicData uri="http://schemas.openxmlformats.org/presentationml/2006/ole">
            <p:oleObj spid="_x0000_s1026" name="Equation" r:id="rId3" imgW="1015920" imgH="698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5852" y="4643446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400" dirty="0" smtClean="0"/>
              <a:t>Computation amount is message dependent! </a:t>
            </a:r>
          </a:p>
          <a:p>
            <a:pPr marL="342900" indent="-342900">
              <a:buAutoNum type="arabicPeriod"/>
            </a:pPr>
            <a:r>
              <a:rPr lang="en-US" altLang="ko-KR" sz="2400" dirty="0" smtClean="0"/>
              <a:t>Require many modular multiplications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minimizes the message-dependent amount of computation.</a:t>
            </a:r>
          </a:p>
          <a:p>
            <a:r>
              <a:rPr lang="en-US" altLang="ko-KR" dirty="0" smtClean="0"/>
              <a:t>2. signature generation can be done during the idle time of the processor.</a:t>
            </a:r>
          </a:p>
          <a:p>
            <a:r>
              <a:rPr lang="en-US" altLang="ko-KR" dirty="0" smtClean="0"/>
              <a:t>3. The length of signatures is about 212 bits, it is less than half of the length of RSA signatures.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ESG Feature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Key Authentication Center(KAC) Chooses</a:t>
            </a:r>
          </a:p>
          <a:p>
            <a:pPr lvl="1"/>
            <a:r>
              <a:rPr lang="en-US" altLang="ko-KR" dirty="0" smtClean="0"/>
              <a:t>Primes p and q such that, </a:t>
            </a:r>
          </a:p>
          <a:p>
            <a:pPr lvl="1"/>
            <a:r>
              <a:rPr lang="en-US" altLang="ko-KR" dirty="0" smtClean="0"/>
              <a:t>            with order q,</a:t>
            </a:r>
          </a:p>
          <a:p>
            <a:pPr lvl="1"/>
            <a:r>
              <a:rPr lang="en-US" altLang="ko-KR" dirty="0" smtClean="0"/>
              <a:t>A one-way hash function h:</a:t>
            </a:r>
          </a:p>
          <a:p>
            <a:pPr lvl="1"/>
            <a:r>
              <a:rPr lang="en-US" altLang="ko-KR" dirty="0" smtClean="0"/>
              <a:t>Its own private and public key</a:t>
            </a:r>
          </a:p>
          <a:p>
            <a:pPr lvl="1"/>
            <a:r>
              <a:rPr lang="en-US" altLang="ko-KR" dirty="0" smtClean="0"/>
              <a:t>The KAC publishes </a:t>
            </a:r>
            <a:r>
              <a:rPr lang="en-US" altLang="ko-KR" dirty="0" err="1" smtClean="0"/>
              <a:t>p,q</a:t>
            </a:r>
            <a:r>
              <a:rPr lang="en-US" altLang="ko-KR" dirty="0" smtClean="0"/>
              <a:t>,    , h and its public key.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Key Authentication Center</a:t>
            </a:r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5429256" y="2214554"/>
          <a:ext cx="1905013" cy="428628"/>
        </p:xfrm>
        <a:graphic>
          <a:graphicData uri="http://schemas.openxmlformats.org/presentationml/2006/ole">
            <p:oleObj spid="_x0000_s2050" name="Equation" r:id="rId3" imgW="1015920" imgH="228600" progId="Equation.3">
              <p:embed/>
            </p:oleObj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1285852" y="2714620"/>
          <a:ext cx="1082850" cy="571504"/>
        </p:xfrm>
        <a:graphic>
          <a:graphicData uri="http://schemas.openxmlformats.org/presentationml/2006/ole">
            <p:oleObj spid="_x0000_s2051" name="Equation" r:id="rId4" imgW="457200" imgH="241200" progId="Equation.3">
              <p:embed/>
            </p:oleObj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4429124" y="2714620"/>
          <a:ext cx="2778145" cy="500066"/>
        </p:xfrm>
        <a:graphic>
          <a:graphicData uri="http://schemas.openxmlformats.org/presentationml/2006/ole">
            <p:oleObj spid="_x0000_s2052" name="Equation" r:id="rId5" imgW="1269720" imgH="228600" progId="Equation.3">
              <p:embed/>
            </p:oleObj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5643570" y="3214685"/>
          <a:ext cx="2857520" cy="539155"/>
        </p:xfrm>
        <a:graphic>
          <a:graphicData uri="http://schemas.openxmlformats.org/presentationml/2006/ole">
            <p:oleObj spid="_x0000_s2053" name="Equation" r:id="rId6" imgW="1346040" imgH="253800" progId="Equation.3">
              <p:embed/>
            </p:oleObj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4981580" y="4357694"/>
          <a:ext cx="304800" cy="285752"/>
        </p:xfrm>
        <a:graphic>
          <a:graphicData uri="http://schemas.openxmlformats.org/presentationml/2006/ole">
            <p:oleObj spid="_x0000_s2054" name="Equation" r:id="rId7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Key Authentication Center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286512" y="1571612"/>
            <a:ext cx="207170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KAC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000100" y="4000504"/>
            <a:ext cx="1857388" cy="13573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User</a:t>
            </a:r>
            <a:endParaRPr lang="ko-KR" altLang="en-US" dirty="0"/>
          </a:p>
        </p:txBody>
      </p:sp>
      <p:cxnSp>
        <p:nvCxnSpPr>
          <p:cNvPr id="13" name="직선 화살표 연결선 12"/>
          <p:cNvCxnSpPr/>
          <p:nvPr/>
        </p:nvCxnSpPr>
        <p:spPr>
          <a:xfrm flipV="1">
            <a:off x="2285984" y="1857364"/>
            <a:ext cx="4000528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endCxn id="6" idx="3"/>
          </p:cNvCxnSpPr>
          <p:nvPr/>
        </p:nvCxnSpPr>
        <p:spPr>
          <a:xfrm rot="10800000" flipV="1">
            <a:off x="2857488" y="2786057"/>
            <a:ext cx="3714776" cy="1893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71802" y="1428736"/>
            <a:ext cx="1714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Name,</a:t>
            </a:r>
          </a:p>
          <a:p>
            <a:r>
              <a:rPr lang="en-US" altLang="ko-KR" dirty="0" smtClean="0"/>
              <a:t>Address,</a:t>
            </a:r>
          </a:p>
          <a:p>
            <a:r>
              <a:rPr lang="en-US" altLang="ko-KR" dirty="0" smtClean="0"/>
              <a:t>ID number,</a:t>
            </a:r>
          </a:p>
          <a:p>
            <a:r>
              <a:rPr lang="en-US" altLang="ko-KR" dirty="0" smtClean="0"/>
              <a:t>Etc</a:t>
            </a:r>
          </a:p>
          <a:p>
            <a:r>
              <a:rPr lang="en-US" altLang="ko-KR" dirty="0" smtClean="0"/>
              <a:t>Register request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29124" y="3786190"/>
            <a:ext cx="5214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KAC verifies its identity</a:t>
            </a:r>
          </a:p>
          <a:p>
            <a:r>
              <a:rPr lang="en-US" altLang="ko-KR" dirty="0" smtClean="0"/>
              <a:t>Generates an identification number I</a:t>
            </a:r>
          </a:p>
          <a:p>
            <a:r>
              <a:rPr lang="en-US" altLang="ko-KR" dirty="0" smtClean="0"/>
              <a:t>and generates a Signatures S for the pair (</a:t>
            </a:r>
            <a:r>
              <a:rPr lang="en-US" altLang="ko-KR" dirty="0" err="1" smtClean="0"/>
              <a:t>I,v</a:t>
            </a:r>
            <a:r>
              <a:rPr lang="en-US" altLang="ko-KR" dirty="0" smtClean="0"/>
              <a:t>)  consisting of I and the user’s public key v.</a:t>
            </a:r>
          </a:p>
          <a:p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0034" y="5429264"/>
            <a:ext cx="864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user generates by himself a private key s which is a random number in {1,2,…,q}.</a:t>
            </a:r>
          </a:p>
          <a:p>
            <a:r>
              <a:rPr lang="en-US" altLang="ko-KR" dirty="0" smtClean="0"/>
              <a:t>The corresponding public key v is the number </a:t>
            </a:r>
            <a:endParaRPr lang="ko-KR" altLang="en-US" dirty="0"/>
          </a:p>
        </p:txBody>
      </p:sp>
      <p:graphicFrame>
        <p:nvGraphicFramePr>
          <p:cNvPr id="24" name="개체 23"/>
          <p:cNvGraphicFramePr>
            <a:graphicFrameLocks noChangeAspect="1"/>
          </p:cNvGraphicFramePr>
          <p:nvPr/>
        </p:nvGraphicFramePr>
        <p:xfrm>
          <a:off x="5286379" y="5643578"/>
          <a:ext cx="2786081" cy="642942"/>
        </p:xfrm>
        <a:graphic>
          <a:graphicData uri="http://schemas.openxmlformats.org/presentationml/2006/ole">
            <p:oleObj spid="_x0000_s3074" name="Equation" r:id="rId3" imgW="99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54805" cy="939784"/>
          </a:xfrm>
        </p:spPr>
        <p:txBody>
          <a:bodyPr/>
          <a:lstStyle/>
          <a:p>
            <a:r>
              <a:rPr lang="en-US" altLang="ko-KR" dirty="0" smtClean="0"/>
              <a:t>5. Introduce existing </a:t>
            </a:r>
            <a:r>
              <a:rPr lang="en-US" altLang="ko-KR" dirty="0" err="1" smtClean="0"/>
              <a:t>chaum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57224" y="1428736"/>
            <a:ext cx="3286148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5715008" y="1428736"/>
            <a:ext cx="3214710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28662" y="164305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picks a random number </a:t>
            </a:r>
            <a:endParaRPr lang="ko-KR" alt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2000232" y="1928802"/>
          <a:ext cx="1714512" cy="440875"/>
        </p:xfrm>
        <a:graphic>
          <a:graphicData uri="http://schemas.openxmlformats.org/presentationml/2006/ole">
            <p:oleObj spid="_x0000_s4098" name="Equation" r:id="rId3" imgW="888840" imgH="203040" progId="Equation.3">
              <p:embed/>
            </p:oleObj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928662" y="2571744"/>
          <a:ext cx="2714643" cy="642942"/>
        </p:xfrm>
        <a:graphic>
          <a:graphicData uri="http://schemas.openxmlformats.org/presentationml/2006/ole">
            <p:oleObj spid="_x0000_s4099" name="Equation" r:id="rId4" imgW="96516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8662" y="235743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and computes </a:t>
            </a:r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4143372" y="2928934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4810" y="250030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I,v,S,x</a:t>
            </a:r>
            <a:endParaRPr lang="ko-KR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2857496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Verifies the signatures S and sends a random number </a:t>
            </a:r>
            <a:endParaRPr lang="ko-KR" altLang="en-US" sz="2000" dirty="0"/>
          </a:p>
        </p:txBody>
      </p:sp>
      <p:graphicFrame>
        <p:nvGraphicFramePr>
          <p:cNvPr id="14" name="개체 13"/>
          <p:cNvGraphicFramePr>
            <a:graphicFrameLocks noChangeAspect="1"/>
          </p:cNvGraphicFramePr>
          <p:nvPr/>
        </p:nvGraphicFramePr>
        <p:xfrm>
          <a:off x="6911963" y="3357562"/>
          <a:ext cx="2232037" cy="542928"/>
        </p:xfrm>
        <a:graphic>
          <a:graphicData uri="http://schemas.openxmlformats.org/presentationml/2006/ole">
            <p:oleObj spid="_x0000_s4100" name="Equation" r:id="rId5" imgW="939600" imgH="228600" progId="Equation.3">
              <p:embed/>
            </p:oleObj>
          </a:graphicData>
        </a:graphic>
      </p:graphicFrame>
      <p:cxnSp>
        <p:nvCxnSpPr>
          <p:cNvPr id="16" name="직선 화살표 연결선 15"/>
          <p:cNvCxnSpPr>
            <a:stCxn id="5" idx="1"/>
            <a:endCxn id="4" idx="3"/>
          </p:cNvCxnSpPr>
          <p:nvPr/>
        </p:nvCxnSpPr>
        <p:spPr>
          <a:xfrm rot="10800000">
            <a:off x="4143372" y="3750471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14876" y="321468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e</a:t>
            </a:r>
            <a:endParaRPr lang="ko-KR" alt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28662" y="4071942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y := r + se(mod q)</a:t>
            </a:r>
            <a:endParaRPr lang="ko-KR" altLang="en-US" sz="2800" dirty="0"/>
          </a:p>
        </p:txBody>
      </p:sp>
      <p:cxnSp>
        <p:nvCxnSpPr>
          <p:cNvPr id="20" name="직선 화살표 연결선 19"/>
          <p:cNvCxnSpPr/>
          <p:nvPr/>
        </p:nvCxnSpPr>
        <p:spPr>
          <a:xfrm>
            <a:off x="4214810" y="471488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86314" y="414338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y</a:t>
            </a:r>
            <a:endParaRPr lang="ko-KR" altLang="en-US" sz="3200" dirty="0"/>
          </a:p>
        </p:txBody>
      </p:sp>
      <p:graphicFrame>
        <p:nvGraphicFramePr>
          <p:cNvPr id="23" name="개체 22"/>
          <p:cNvGraphicFramePr>
            <a:graphicFrameLocks noChangeAspect="1"/>
          </p:cNvGraphicFramePr>
          <p:nvPr/>
        </p:nvGraphicFramePr>
        <p:xfrm>
          <a:off x="6143636" y="4643446"/>
          <a:ext cx="2333641" cy="500066"/>
        </p:xfrm>
        <a:graphic>
          <a:graphicData uri="http://schemas.openxmlformats.org/presentationml/2006/ole">
            <p:oleObj spid="_x0000_s4101" name="Equation" r:id="rId6" imgW="1066680" imgH="2286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714480" y="107154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Prover</a:t>
            </a:r>
            <a:r>
              <a:rPr lang="en-US" altLang="ko-KR" dirty="0" smtClean="0"/>
              <a:t> A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643702" y="10715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Verifier B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43174" y="6143644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The Authentication protocol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fraudulent A’ can cheat by guessing the correct 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800" dirty="0" smtClean="0"/>
              <a:t>The probability of success for this attack is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Introduce existing </a:t>
            </a:r>
            <a:r>
              <a:rPr lang="en-US" altLang="ko-KR" dirty="0" err="1" smtClean="0"/>
              <a:t>chaum</a:t>
            </a:r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1285852" y="2643182"/>
          <a:ext cx="6143669" cy="953328"/>
        </p:xfrm>
        <a:graphic>
          <a:graphicData uri="http://schemas.openxmlformats.org/presentationml/2006/ole">
            <p:oleObj spid="_x0000_s31746" name="Equation" r:id="rId3" imgW="1473120" imgH="228600" progId="Equation.3">
              <p:embed/>
            </p:oleObj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7715272" y="3786190"/>
          <a:ext cx="566742" cy="500066"/>
        </p:xfrm>
        <a:graphic>
          <a:graphicData uri="http://schemas.openxmlformats.org/presentationml/2006/ole">
            <p:oleObj spid="_x0000_s31747" name="Equation" r:id="rId4" imgW="2156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1209</TotalTime>
  <Words>811</Words>
  <Application>Microsoft Office PowerPoint</Application>
  <PresentationFormat>화면 슬라이드 쇼(4:3)</PresentationFormat>
  <Paragraphs>176</Paragraphs>
  <Slides>21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3" baseType="lpstr">
      <vt:lpstr>고구려 벽화</vt:lpstr>
      <vt:lpstr>Equation</vt:lpstr>
      <vt:lpstr>Efficient Signature Generation by Smart Cards</vt:lpstr>
      <vt:lpstr>Contents</vt:lpstr>
      <vt:lpstr>1. Introduction</vt:lpstr>
      <vt:lpstr>2. What is the problem in RSA</vt:lpstr>
      <vt:lpstr>3. ESG Feature</vt:lpstr>
      <vt:lpstr>4. Key Authentication Center</vt:lpstr>
      <vt:lpstr>4. Key Authentication Center</vt:lpstr>
      <vt:lpstr>5. Introduce existing chaum</vt:lpstr>
      <vt:lpstr>5. Introduce existing chaum</vt:lpstr>
      <vt:lpstr>6. Minimizing the Number of Communication Bits</vt:lpstr>
      <vt:lpstr>7. Comparison Chaum and ESG</vt:lpstr>
      <vt:lpstr>8. Signature Generation / Verification</vt:lpstr>
      <vt:lpstr>9. Efficiency</vt:lpstr>
      <vt:lpstr>10. Hash Function h</vt:lpstr>
      <vt:lpstr>10. Hash Function h (cont’d)</vt:lpstr>
      <vt:lpstr>10. Hash Function h (cont’d)</vt:lpstr>
      <vt:lpstr>11. Performance Analyze</vt:lpstr>
      <vt:lpstr>12. Preprocessing</vt:lpstr>
      <vt:lpstr>12. Preprocessing Algorithm</vt:lpstr>
      <vt:lpstr>Reference</vt:lpstr>
      <vt:lpstr>Q &amp; A</vt:lpstr>
    </vt:vector>
  </TitlesOfParts>
  <Company>서울시립대학교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Effencient Signature Generation by Smart Cards</dc:title>
  <dc:creator>KSK</dc:creator>
  <cp:lastModifiedBy>harmageddon</cp:lastModifiedBy>
  <cp:revision>49</cp:revision>
  <dcterms:created xsi:type="dcterms:W3CDTF">2010-02-23T14:29:07Z</dcterms:created>
  <dcterms:modified xsi:type="dcterms:W3CDTF">2010-02-24T16:46:09Z</dcterms:modified>
</cp:coreProperties>
</file>