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6" d="100"/>
          <a:sy n="136" d="100"/>
        </p:scale>
        <p:origin x="-318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D1832-51C8-4B62-A171-85A5DF534BEB}" type="datetimeFigureOut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32AA3-4651-4210-894A-9AC5ABC790A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 anchor="b" anchorCtr="0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  <a:contourClr>
                <a:srgbClr val="FFFFFF"/>
              </a:contourClr>
            </a:sp3d>
          </a:bodyPr>
          <a:lstStyle>
            <a:lvl1pPr algn="ctr">
              <a:defRPr lang="en-US" sz="5800" dirty="0" smtClean="0">
                <a:ln w="9525">
                  <a:noFill/>
                </a:ln>
                <a:effectLst>
                  <a:outerShdw blurRad="50800" dist="38100" dir="822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67089"/>
          </a:xfrm>
        </p:spPr>
        <p:txBody>
          <a:bodyPr>
            <a:normAutofit/>
          </a:bodyPr>
          <a:lstStyle>
            <a:lvl1pPr marL="0" indent="0" algn="ctr">
              <a:buNone/>
              <a:defRPr lang="en-US" sz="3000" b="0">
                <a:solidFill>
                  <a:schemeClr val="tx2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6412AED0-9CF4-4A0B-B8C3-44DD2531EA53}" type="datetime1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9D933EF2-CCD8-4BB5-B555-0ED9D4AA6A7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F8F79-0714-417B-86EC-FBF1DF3D2CB3}" type="datetime1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C354C-B49F-4203-8AE8-922514A82371}" type="datetime1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2F1ED6-5EB2-4A65-8D3B-D8E27E3737C3}" type="datetime1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22313" y="2685391"/>
            <a:ext cx="7772400" cy="3112843"/>
          </a:xfrm>
        </p:spPr>
        <p:txBody>
          <a:bodyPr anchor="t">
            <a:normAutofit/>
          </a:bodyPr>
          <a:lstStyle>
            <a:lvl1pPr algn="ctr">
              <a:buNone/>
              <a:defRPr lang="en-US" sz="6000" b="1" dirty="0">
                <a:solidFill>
                  <a:schemeClr val="tx2">
                    <a:shade val="85000"/>
                    <a:satMod val="150000"/>
                  </a:schemeClr>
                </a:soli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22313" y="1128932"/>
            <a:ext cx="7772400" cy="1509712"/>
          </a:xfrm>
        </p:spPr>
        <p:txBody>
          <a:bodyPr anchor="b">
            <a:normAutofit/>
          </a:bodyPr>
          <a:lstStyle>
            <a:lvl1pPr algn="ctr">
              <a:buNone/>
              <a:defRPr lang="en-US" sz="24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5D11A-7A99-411C-9BB7-71062916168F}" type="datetime1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FEB3F-4A1F-43AA-8D1E-A701B684BE0E}" type="datetime1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l">
              <a:buNone/>
              <a:defRPr sz="22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A2870-1E8F-4EB2-993F-0A6BB47E8FAA}" type="datetime1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4818-1C71-43DB-8EF9-CBC865B4E702}" type="datetime1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47906-9312-49B4-942A-20E8872BC1B7}" type="datetime1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>
            <a:lvl1pPr algn="ctr">
              <a:defRPr sz="24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D1316-0E25-460B-93BB-580849197D1F}" type="datetime1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7729" y="1062637"/>
            <a:ext cx="4599432" cy="3977640"/>
          </a:xfrm>
          <a:prstGeom prst="rect">
            <a:avLst/>
          </a:prstGeom>
          <a:solidFill>
            <a:schemeClr val="tx2">
              <a:shade val="15000"/>
            </a:schemeClr>
          </a:solidFill>
          <a:ln w="63500">
            <a:noFill/>
            <a:miter lim="800000"/>
          </a:ln>
          <a:effectLst>
            <a:outerShdw blurRad="63500" dist="25400" dir="7200000" algn="t" rotWithShape="0">
              <a:prstClr val="black">
                <a:alpha val="45000"/>
              </a:prstClr>
            </a:outerShdw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lIns="45720" rIns="45720" rtlCol="0" anchor="ctr">
            <a:normAutofit/>
          </a:bodyPr>
          <a:lstStyle/>
          <a:p>
            <a:pPr marL="0" indent="-274320" algn="l">
              <a:buClr>
                <a:schemeClr val="accent1"/>
              </a:buClr>
              <a:buSzPct val="80000"/>
              <a:buFont typeface="Wingdings 2" pitchFamily="18" charset="2"/>
              <a:buNone/>
            </a:pPr>
            <a:endParaRPr lang="en-US" sz="20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514536" y="4343400"/>
            <a:ext cx="3048000" cy="709858"/>
          </a:xfrm>
        </p:spPr>
        <p:txBody>
          <a:bodyPr anchor="t">
            <a:noAutofit/>
          </a:bodyPr>
          <a:lstStyle>
            <a:lvl1pPr algn="l">
              <a:buNone/>
              <a:defRPr sz="2200" b="1">
                <a:solidFill>
                  <a:schemeClr val="tx2"/>
                </a:solidFill>
                <a:effectLst>
                  <a:outerShdw blurRad="38100" dist="25400" dir="8220000" algn="tr" rotWithShape="0">
                    <a:prstClr val="black">
                      <a:alpha val="35000"/>
                    </a:prst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739645" y="1222657"/>
            <a:ext cx="4575601" cy="3657600"/>
          </a:xfrm>
          <a:solidFill>
            <a:schemeClr val="tx2">
              <a:shade val="75000"/>
            </a:schemeClr>
          </a:solidFill>
          <a:ln w="63500">
            <a:noFill/>
            <a:miter lim="800000"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/>
            </a:lvl1pPr>
          </a:lstStyle>
          <a:p>
            <a:r>
              <a:rPr lang="ko-KR" altLang="en-US" sz="2000" smtClean="0"/>
              <a:t>그림을 추가하려면 아이콘을 클릭하십시오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514536" y="1371600"/>
            <a:ext cx="3044952" cy="2930086"/>
          </a:xfrm>
        </p:spPr>
        <p:txBody>
          <a:bodyPr bIns="0" anchor="b">
            <a:normAutofit/>
          </a:bodyPr>
          <a:lstStyle>
            <a:lvl1pPr marL="0" marR="0" indent="0" algn="l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68B56-5AA9-4EE8-8135-FE5DAE448004}" type="datetime1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>
              <a:bevelT w="38100" h="38100"/>
            </a:sp3d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E062B8E7-9223-4CFC-9933-EBDEBB4C56D1}" type="datetime1">
              <a:rPr lang="ko-KR" altLang="en-US" smtClean="0"/>
              <a:pPr/>
              <a:t>2010-03-08</a:t>
            </a:fld>
            <a:endParaRPr lang="ko-KR" alt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ko-KR" alt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200" smtClean="0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fld id="{9D933EF2-CCD8-4BB5-B555-0ED9D4AA6A7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defPPr>
        <a:defRPr sz="4400">
          <a:solidFill>
            <a:schemeClr val="tx2">
              <a:shade val="85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latinLnBrk="1" hangingPunct="1">
        <a:buNone/>
        <a:defRPr lang="en-US" sz="48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>
            <a:outerShdw blurRad="63500" dist="38100" dir="8220000" algn="tl" rotWithShape="0">
              <a:srgbClr val="000000">
                <a:alpha val="30000"/>
              </a:srgbClr>
            </a:outerShdw>
          </a:effectLst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indent="-274320" algn="l" eaLnBrk="1" latinLnBrk="1" hangingPunct="1">
        <a:buClr>
          <a:schemeClr val="accent1"/>
        </a:buClr>
        <a:buSzPct val="80000"/>
        <a:buFont typeface="Wingdings 2" pitchFamily="18" charset="2"/>
        <a:buChar char="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557784" indent="-228600" algn="l" eaLnBrk="1" latinLnBrk="1" hangingPunct="1">
        <a:buClr>
          <a:schemeClr val="tx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813816" indent="-228600" algn="l" eaLnBrk="1" latinLnBrk="1" hangingPunct="1">
        <a:buClr>
          <a:schemeClr val="accent1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069848" indent="-228600" algn="l" eaLnBrk="1" latinLnBrk="1" hangingPunct="1">
        <a:buClr>
          <a:schemeClr val="tx2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316736" indent="-228600" algn="l" eaLnBrk="1" latinLnBrk="1" hangingPunct="1">
        <a:buClr>
          <a:schemeClr val="accent1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572768" indent="-228600" algn="l" eaLnBrk="1" latin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1819656" indent="-228600" algn="l" eaLnBrk="1" latinLnBrk="1" hangingPunct="1">
        <a:buClr>
          <a:schemeClr val="accent1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066544" indent="-228600" algn="l" eaLnBrk="1" latinLnBrk="1" hangingPunct="1">
        <a:buClr>
          <a:schemeClr val="tx2"/>
        </a:buClr>
        <a:buFont typeface="Wingdings 2" pitchFamily="18" charset="2"/>
        <a:buChar char=""/>
        <a:defRPr sz="1600" baseline="0">
          <a:latin typeface="+mn-lt"/>
        </a:defRPr>
      </a:lvl8pPr>
      <a:lvl9pPr marL="2313432" indent="-228600" algn="l" eaLnBrk="1" latin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latinLnBrk="1" hangingPunct="1">
        <a:defRPr/>
      </a:lvl1pPr>
      <a:lvl2pPr marL="457200" eaLnBrk="1" latinLnBrk="1" hangingPunct="1">
        <a:defRPr/>
      </a:lvl2pPr>
      <a:lvl3pPr marL="914400" eaLnBrk="1" latinLnBrk="1" hangingPunct="1">
        <a:defRPr/>
      </a:lvl3pPr>
      <a:lvl4pPr marL="1371600" eaLnBrk="1" latinLnBrk="1" hangingPunct="1">
        <a:defRPr/>
      </a:lvl4pPr>
      <a:lvl5pPr marL="1828800" eaLnBrk="1" latinLnBrk="1" hangingPunct="1">
        <a:defRPr/>
      </a:lvl5pPr>
      <a:lvl6pPr marL="2286000" eaLnBrk="1" latinLnBrk="1" hangingPunct="1">
        <a:defRPr/>
      </a:lvl6pPr>
      <a:lvl7pPr marL="2743200" eaLnBrk="1" latinLnBrk="1" hangingPunct="1">
        <a:defRPr/>
      </a:lvl7pPr>
      <a:lvl8pPr marL="3200400" eaLnBrk="1" latinLnBrk="1" hangingPunct="1">
        <a:defRPr/>
      </a:lvl8pPr>
      <a:lvl9pPr marL="3657600" eaLnBrk="1" latinLnBrk="1" hangingPunct="1">
        <a:defRPr/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18.png"/><Relationship Id="rId7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10" Type="http://schemas.openxmlformats.org/officeDocument/2006/relationships/image" Target="../media/image36.png"/><Relationship Id="rId4" Type="http://schemas.openxmlformats.org/officeDocument/2006/relationships/image" Target="../media/image17.png"/><Relationship Id="rId9" Type="http://schemas.openxmlformats.org/officeDocument/2006/relationships/image" Target="../media/image3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3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10" Type="http://schemas.openxmlformats.org/officeDocument/2006/relationships/image" Target="../media/image31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Broadcast Encryption</a:t>
            </a:r>
            <a:br>
              <a:rPr lang="en-US" altLang="ko-KR" dirty="0" smtClean="0"/>
            </a:br>
            <a:r>
              <a:rPr lang="en-US" altLang="ko-KR" sz="3200" dirty="0" smtClean="0"/>
              <a:t>A. Fiat and M. </a:t>
            </a:r>
            <a:r>
              <a:rPr lang="en-US" altLang="ko-KR" sz="3200" dirty="0" err="1" smtClean="0"/>
              <a:t>Naor</a:t>
            </a:r>
            <a:r>
              <a:rPr lang="en-US" altLang="ko-KR" sz="3200" dirty="0" smtClean="0"/>
              <a:t/>
            </a:r>
            <a:br>
              <a:rPr lang="en-US" altLang="ko-KR" sz="3200" dirty="0" smtClean="0"/>
            </a:br>
            <a:r>
              <a:rPr lang="en-US" altLang="ko-KR" sz="2400" dirty="0" smtClean="0"/>
              <a:t>The </a:t>
            </a:r>
            <a:r>
              <a:rPr lang="en-US" altLang="ko-KR" sz="2400" dirty="0"/>
              <a:t>13th annual international cryptology conference </a:t>
            </a:r>
            <a:r>
              <a:rPr lang="en-US" altLang="ko-KR" sz="2400" dirty="0" smtClean="0"/>
              <a:t/>
            </a:r>
            <a:br>
              <a:rPr lang="en-US" altLang="ko-KR" sz="2400" dirty="0" smtClean="0"/>
            </a:br>
            <a:r>
              <a:rPr lang="en-US" altLang="ko-KR" sz="2400" dirty="0" smtClean="0"/>
              <a:t>on </a:t>
            </a:r>
            <a:r>
              <a:rPr lang="en-US" altLang="ko-KR" sz="2400" dirty="0"/>
              <a:t>Advances in </a:t>
            </a:r>
            <a:r>
              <a:rPr lang="en-US" altLang="ko-KR" sz="2400" dirty="0" smtClean="0"/>
              <a:t>cryptology (1993)</a:t>
            </a:r>
            <a:endParaRPr lang="ko-KR" altLang="en-US" sz="24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CS548 Advanced Information Security</a:t>
            </a:r>
          </a:p>
          <a:p>
            <a:r>
              <a:rPr lang="en-US" altLang="ko-KR" dirty="0" smtClean="0"/>
              <a:t>Presented by Gowun Jeong</a:t>
            </a:r>
          </a:p>
          <a:p>
            <a:r>
              <a:rPr lang="en-US" altLang="ko-KR" dirty="0" smtClean="0"/>
              <a:t>Mar. 9, 2010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Multi-Level Schemes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 smtClean="0"/>
              <a:t>The required gadgets</a:t>
            </a:r>
          </a:p>
          <a:p>
            <a:pPr lvl="1"/>
            <a:r>
              <a:rPr lang="en-US" altLang="ko-KR" sz="2000" dirty="0" smtClean="0"/>
              <a:t>A family of perfect hash functions {</a:t>
            </a:r>
            <a:r>
              <a:rPr lang="en-US" altLang="ko-KR" sz="2000" i="1" dirty="0" err="1" smtClean="0"/>
              <a:t>f</a:t>
            </a:r>
            <a:r>
              <a:rPr lang="en-US" altLang="ko-KR" sz="2000" i="1" baseline="-25000" dirty="0" err="1" smtClean="0"/>
              <a:t>i</a:t>
            </a:r>
            <a:r>
              <a:rPr lang="en-US" altLang="ko-KR" sz="2000" dirty="0" smtClean="0"/>
              <a:t>},                                    for</a:t>
            </a:r>
          </a:p>
          <a:p>
            <a:pPr lvl="1"/>
            <a:r>
              <a:rPr lang="en-US" altLang="ko-KR" sz="2000" dirty="0" smtClean="0"/>
              <a:t>A collection of sets of schemes </a:t>
            </a:r>
            <a:r>
              <a:rPr lang="en-US" altLang="ko-KR" sz="2000" i="1" dirty="0" smtClean="0"/>
              <a:t>R(</a:t>
            </a:r>
            <a:r>
              <a:rPr lang="en-US" altLang="ko-KR" sz="2000" i="1" dirty="0" err="1" smtClean="0"/>
              <a:t>i</a:t>
            </a:r>
            <a:r>
              <a:rPr lang="en-US" altLang="ko-KR" sz="2000" i="1" dirty="0" smtClean="0"/>
              <a:t>, j</a:t>
            </a:r>
            <a:r>
              <a:rPr lang="en-US" altLang="ko-KR" sz="2000" i="1" dirty="0" smtClean="0"/>
              <a:t>)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where </a:t>
            </a:r>
            <a:r>
              <a:rPr lang="en-US" altLang="ko-KR" sz="2000" i="1" dirty="0" smtClean="0"/>
              <a:t>j=</a:t>
            </a:r>
            <a:r>
              <a:rPr lang="en-US" altLang="ko-KR" sz="2000" i="1" dirty="0" err="1" smtClean="0"/>
              <a:t>f</a:t>
            </a:r>
            <a:r>
              <a:rPr lang="en-US" altLang="ko-KR" sz="2000" i="1" baseline="-25000" dirty="0" err="1" smtClean="0"/>
              <a:t>i</a:t>
            </a:r>
            <a:r>
              <a:rPr lang="en-US" altLang="ko-KR" sz="2000" i="1" dirty="0" smtClean="0"/>
              <a:t>(x)</a:t>
            </a:r>
            <a:r>
              <a:rPr lang="en-US" altLang="ko-KR" sz="2000" dirty="0" smtClean="0"/>
              <a:t> for user </a:t>
            </a:r>
            <a:r>
              <a:rPr lang="en-US" altLang="ko-KR" sz="2000" i="1" dirty="0" smtClean="0"/>
              <a:t>x </a:t>
            </a:r>
            <a:r>
              <a:rPr lang="en-US" altLang="ko-KR" sz="2000" dirty="0" smtClean="0"/>
              <a:t>for</a:t>
            </a:r>
            <a:r>
              <a:rPr lang="en-US" altLang="ko-KR" sz="2000" i="1" dirty="0" smtClean="0"/>
              <a:t> </a:t>
            </a:r>
            <a:r>
              <a:rPr lang="en-US" altLang="ko-KR" sz="2000" dirty="0" smtClean="0"/>
              <a:t>all</a:t>
            </a:r>
            <a:endParaRPr lang="en-US" altLang="ko-KR" sz="2000" dirty="0" smtClean="0"/>
          </a:p>
          <a:p>
            <a:pPr lvl="1">
              <a:buNone/>
            </a:pPr>
            <a:r>
              <a:rPr lang="en-US" altLang="ko-KR" sz="2000" i="1" dirty="0" smtClean="0"/>
              <a:t>                     </a:t>
            </a:r>
            <a:r>
              <a:rPr lang="en-US" altLang="ko-KR" sz="2000" dirty="0" smtClean="0"/>
              <a:t>and</a:t>
            </a:r>
          </a:p>
          <a:p>
            <a:pPr lvl="2"/>
            <a:r>
              <a:rPr lang="en-US" altLang="ko-KR" sz="1800" dirty="0" smtClean="0"/>
              <a:t>associated with strings </a:t>
            </a:r>
            <a:r>
              <a:rPr lang="en-US" altLang="ko-KR" sz="1800" i="1" dirty="0" smtClean="0"/>
              <a:t>M</a:t>
            </a:r>
            <a:r>
              <a:rPr lang="en-US" altLang="ko-KR" sz="1800" i="1" baseline="30000" dirty="0" smtClean="0"/>
              <a:t>1</a:t>
            </a:r>
            <a:r>
              <a:rPr lang="en-US" altLang="ko-KR" sz="1800" i="1" dirty="0" smtClean="0"/>
              <a:t>, …, M</a:t>
            </a:r>
            <a:r>
              <a:rPr lang="en-US" altLang="ko-KR" sz="1800" i="1" baseline="30000" dirty="0" smtClean="0"/>
              <a:t>l</a:t>
            </a:r>
            <a:r>
              <a:rPr lang="en-US" altLang="ko-KR" sz="1800" i="1" dirty="0" smtClean="0"/>
              <a:t> </a:t>
            </a:r>
            <a:r>
              <a:rPr lang="en-US" altLang="ko-KR" sz="1800" dirty="0" smtClean="0"/>
              <a:t>such that </a:t>
            </a:r>
          </a:p>
          <a:p>
            <a:pPr lvl="1"/>
            <a:r>
              <a:rPr lang="en-US" altLang="ko-KR" sz="2000" dirty="0" smtClean="0"/>
              <a:t>A set of 1-resilient schemes </a:t>
            </a:r>
            <a:r>
              <a:rPr lang="en-US" altLang="ko-KR" sz="2000" i="1" dirty="0" smtClean="0"/>
              <a:t>R(</a:t>
            </a:r>
            <a:r>
              <a:rPr lang="en-US" altLang="ko-KR" sz="2000" i="1" dirty="0" err="1" smtClean="0"/>
              <a:t>i</a:t>
            </a:r>
            <a:r>
              <a:rPr lang="en-US" altLang="ko-KR" sz="2000" i="1" dirty="0" smtClean="0"/>
              <a:t>, j, r</a:t>
            </a:r>
            <a:r>
              <a:rPr lang="en-US" altLang="ko-KR" sz="2000" i="1" dirty="0" smtClean="0"/>
              <a:t>)</a:t>
            </a:r>
            <a:r>
              <a:rPr lang="en-US" altLang="ko-KR" sz="2000" dirty="0" smtClean="0"/>
              <a:t> </a:t>
            </a:r>
            <a:r>
              <a:rPr lang="en-US" altLang="ko-KR" sz="2000" dirty="0" smtClean="0"/>
              <a:t>for each </a:t>
            </a:r>
            <a:r>
              <a:rPr lang="en-US" altLang="ko-KR" sz="2000" i="1" dirty="0" smtClean="0"/>
              <a:t>R(</a:t>
            </a:r>
            <a:r>
              <a:rPr lang="en-US" altLang="ko-KR" sz="2000" i="1" dirty="0" err="1" smtClean="0"/>
              <a:t>i</a:t>
            </a:r>
            <a:r>
              <a:rPr lang="en-US" altLang="ko-KR" sz="2000" i="1" dirty="0" smtClean="0"/>
              <a:t>, j) </a:t>
            </a:r>
            <a:r>
              <a:rPr lang="en-US" altLang="ko-KR" sz="2000" dirty="0" smtClean="0"/>
              <a:t>for </a:t>
            </a:r>
          </a:p>
          <a:p>
            <a:pPr lvl="2"/>
            <a:r>
              <a:rPr lang="en-US" altLang="ko-KR" sz="1800" dirty="0" smtClean="0"/>
              <a:t>associated with strings </a:t>
            </a:r>
            <a:r>
              <a:rPr lang="en-US" altLang="ko-KR" sz="1800" i="1" dirty="0" smtClean="0"/>
              <a:t>M</a:t>
            </a:r>
            <a:r>
              <a:rPr lang="en-US" altLang="ko-KR" sz="1800" i="1" baseline="-25000" dirty="0" smtClean="0"/>
              <a:t>1</a:t>
            </a:r>
            <a:r>
              <a:rPr lang="en-US" altLang="ko-KR" sz="1800" i="1" baseline="30000" dirty="0" smtClean="0"/>
              <a:t>(</a:t>
            </a:r>
            <a:r>
              <a:rPr lang="en-US" altLang="ko-KR" sz="1800" i="1" baseline="30000" dirty="0" err="1" smtClean="0"/>
              <a:t>i</a:t>
            </a:r>
            <a:r>
              <a:rPr lang="en-US" altLang="ko-KR" sz="1800" i="1" baseline="30000" dirty="0" smtClean="0"/>
              <a:t>, j)</a:t>
            </a:r>
            <a:r>
              <a:rPr lang="en-US" altLang="ko-KR" sz="1800" i="1" dirty="0" smtClean="0"/>
              <a:t>, …, </a:t>
            </a:r>
            <a:r>
              <a:rPr lang="en-US" altLang="ko-KR" sz="1800" i="1" dirty="0" err="1" smtClean="0"/>
              <a:t>M</a:t>
            </a:r>
            <a:r>
              <a:rPr lang="en-US" altLang="ko-KR" sz="1800" i="1" baseline="-25000" dirty="0" err="1" smtClean="0"/>
              <a:t>ll</a:t>
            </a:r>
            <a:r>
              <a:rPr lang="en-US" altLang="ko-KR" sz="1800" i="1" baseline="30000" dirty="0" smtClean="0"/>
              <a:t>(</a:t>
            </a:r>
            <a:r>
              <a:rPr lang="en-US" altLang="ko-KR" sz="1800" i="1" baseline="30000" dirty="0" err="1" smtClean="0"/>
              <a:t>i</a:t>
            </a:r>
            <a:r>
              <a:rPr lang="en-US" altLang="ko-KR" sz="1800" i="1" baseline="30000" dirty="0" smtClean="0"/>
              <a:t>, j)</a:t>
            </a:r>
            <a:r>
              <a:rPr lang="en-US" altLang="ko-KR" sz="1800" i="1" dirty="0" smtClean="0"/>
              <a:t> </a:t>
            </a:r>
            <a:r>
              <a:rPr lang="en-US" altLang="ko-KR" sz="1800" dirty="0" smtClean="0"/>
              <a:t>such that </a:t>
            </a:r>
          </a:p>
          <a:p>
            <a:r>
              <a:rPr lang="en-US" altLang="ko-KR" sz="2200" i="1" dirty="0" err="1" smtClean="0"/>
              <a:t>l∙ll∙w</a:t>
            </a:r>
            <a:r>
              <a:rPr lang="en-US" altLang="ko-KR" sz="2200" i="1" dirty="0" smtClean="0"/>
              <a:t> </a:t>
            </a:r>
            <a:r>
              <a:rPr lang="en-US" altLang="ko-KR" sz="2200" dirty="0" smtClean="0">
                <a:latin typeface="Corbel"/>
              </a:rPr>
              <a:t>keys for each user and </a:t>
            </a:r>
            <a:r>
              <a:rPr lang="en-US" altLang="ko-KR" sz="2200" i="1" dirty="0" err="1" smtClean="0"/>
              <a:t>l∙m∙ll</a:t>
            </a:r>
            <a:r>
              <a:rPr lang="en-US" altLang="ko-KR" sz="2200" dirty="0" smtClean="0">
                <a:latin typeface="Corbel"/>
              </a:rPr>
              <a:t> transmission length</a:t>
            </a:r>
            <a:endParaRPr lang="en-US" altLang="ko-KR" sz="2200" dirty="0" smtClean="0"/>
          </a:p>
          <a:p>
            <a:pPr>
              <a:buFont typeface="Wingdings" pitchFamily="2" charset="2"/>
              <a:buChar char="Ø"/>
            </a:pPr>
            <a:r>
              <a:rPr lang="en-US" altLang="ko-KR" sz="2200" b="1" dirty="0" smtClean="0"/>
              <a:t>Claim 7.</a:t>
            </a:r>
            <a:r>
              <a:rPr lang="en-US" altLang="ko-KR" sz="2200" dirty="0" smtClean="0"/>
              <a:t> </a:t>
            </a:r>
            <a:r>
              <a:rPr lang="en-US" altLang="ko-KR" sz="2200" i="1" dirty="0" smtClean="0"/>
              <a:t>This scheme is k-resilient.</a:t>
            </a:r>
          </a:p>
          <a:p>
            <a:pPr>
              <a:buFont typeface="Wingdings" pitchFamily="2" charset="2"/>
              <a:buChar char="Ø"/>
            </a:pPr>
            <a:r>
              <a:rPr lang="en-US" altLang="ko-KR" sz="2200" b="1" dirty="0" smtClean="0"/>
              <a:t>Theorem 8.</a:t>
            </a:r>
            <a:r>
              <a:rPr lang="en-US" altLang="ko-KR" sz="2200" dirty="0" smtClean="0"/>
              <a:t> </a:t>
            </a:r>
            <a:r>
              <a:rPr lang="en-US" altLang="ko-KR" sz="2200" i="1" dirty="0" smtClean="0"/>
              <a:t>There exists a k-resilient scheme with                                keys and                      broadcasting messages from the centre. Moreover, it can be efficiently constructed with high probability.</a:t>
            </a:r>
          </a:p>
          <a:p>
            <a:pPr lvl="1"/>
            <a:r>
              <a:rPr lang="en-US" altLang="ko-KR" sz="2000" dirty="0" smtClean="0"/>
              <a:t>Similarly secured with          as before by setting </a:t>
            </a:r>
            <a:r>
              <a:rPr lang="en-US" altLang="ko-KR" sz="2000" b="1" i="1" dirty="0" smtClean="0"/>
              <a:t>l=2k</a:t>
            </a:r>
            <a:r>
              <a:rPr lang="en-US" altLang="ko-KR" sz="2000" b="1" dirty="0" smtClean="0"/>
              <a:t>log</a:t>
            </a:r>
            <a:r>
              <a:rPr lang="en-US" altLang="ko-KR" sz="2000" b="1" i="1" dirty="0" smtClean="0"/>
              <a:t>n</a:t>
            </a:r>
            <a:r>
              <a:rPr lang="en-US" altLang="ko-KR" sz="2000" i="1" dirty="0" smtClean="0"/>
              <a:t>, </a:t>
            </a:r>
            <a:r>
              <a:rPr lang="en-US" altLang="ko-KR" sz="2000" b="1" i="1" dirty="0" smtClean="0"/>
              <a:t>m=k/</a:t>
            </a:r>
            <a:r>
              <a:rPr lang="en-US" altLang="ko-KR" sz="2000" b="1" dirty="0" err="1" smtClean="0"/>
              <a:t>log</a:t>
            </a:r>
            <a:r>
              <a:rPr lang="en-US" altLang="ko-KR" sz="2000" b="1" i="1" dirty="0" err="1" smtClean="0"/>
              <a:t>k</a:t>
            </a:r>
            <a:r>
              <a:rPr lang="en-US" altLang="ko-KR" sz="2000" dirty="0" smtClean="0"/>
              <a:t> and </a:t>
            </a:r>
            <a:r>
              <a:rPr lang="en-US" altLang="ko-KR" sz="2000" b="1" i="1" dirty="0" err="1" smtClean="0"/>
              <a:t>ll</a:t>
            </a:r>
            <a:r>
              <a:rPr lang="en-US" altLang="ko-KR" sz="2000" b="1" i="1" dirty="0" smtClean="0"/>
              <a:t>=</a:t>
            </a:r>
            <a:r>
              <a:rPr lang="en-US" altLang="ko-KR" sz="2000" b="1" dirty="0" smtClean="0"/>
              <a:t>log</a:t>
            </a:r>
            <a:r>
              <a:rPr lang="en-US" altLang="ko-KR" sz="2000" b="1" i="1" dirty="0" smtClean="0"/>
              <a:t>k+1</a:t>
            </a:r>
            <a:endParaRPr lang="ko-KR" altLang="en-US" sz="2000" b="1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10</a:t>
            </a:fld>
            <a:endParaRPr lang="ko-KR" altLang="en-US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3199905"/>
            <a:ext cx="857256" cy="229095"/>
          </a:xfrm>
          <a:prstGeom prst="rect">
            <a:avLst/>
          </a:prstGeom>
          <a:noFill/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43505" y="2000240"/>
            <a:ext cx="1857387" cy="267809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2000240"/>
            <a:ext cx="857256" cy="258008"/>
          </a:xfrm>
          <a:prstGeom prst="rect">
            <a:avLst/>
          </a:prstGeom>
          <a:noFill/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620988"/>
            <a:ext cx="785818" cy="236508"/>
          </a:xfrm>
          <a:prstGeom prst="rect">
            <a:avLst/>
          </a:prstGeom>
          <a:noFill/>
        </p:spPr>
      </p:pic>
      <p:pic>
        <p:nvPicPr>
          <p:cNvPr id="10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2611429"/>
            <a:ext cx="928695" cy="246065"/>
          </a:xfrm>
          <a:prstGeom prst="rect">
            <a:avLst/>
          </a:prstGeom>
          <a:noFill/>
        </p:spPr>
      </p:pic>
      <p:pic>
        <p:nvPicPr>
          <p:cNvPr id="11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9256" y="2911925"/>
            <a:ext cx="1000132" cy="231323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68799" y="3457557"/>
            <a:ext cx="1246407" cy="257195"/>
          </a:xfrm>
          <a:prstGeom prst="rect">
            <a:avLst/>
          </a:prstGeom>
          <a:noFill/>
        </p:spPr>
      </p:pic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8286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3561" name="Picture 9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459066"/>
            <a:ext cx="1857388" cy="265341"/>
          </a:xfrm>
          <a:prstGeom prst="rect">
            <a:avLst/>
          </a:prstGeom>
          <a:noFill/>
        </p:spPr>
      </p:pic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3563" name="Picture 1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36" y="4786322"/>
            <a:ext cx="1142976" cy="285744"/>
          </a:xfrm>
          <a:prstGeom prst="rect">
            <a:avLst/>
          </a:prstGeom>
          <a:noFill/>
        </p:spPr>
      </p:pic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0" y="762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356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3566" name="Picture 1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3" y="5405216"/>
            <a:ext cx="428628" cy="338391"/>
          </a:xfrm>
          <a:prstGeom prst="rect">
            <a:avLst/>
          </a:prstGeom>
          <a:noFill/>
        </p:spPr>
      </p:pic>
      <p:sp>
        <p:nvSpPr>
          <p:cNvPr id="23568" name="Rectangle 16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6500826" y="4429132"/>
            <a:ext cx="1928826" cy="35719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모서리가 둥근 직사각형 26"/>
          <p:cNvSpPr/>
          <p:nvPr/>
        </p:nvSpPr>
        <p:spPr>
          <a:xfrm>
            <a:off x="500034" y="4786322"/>
            <a:ext cx="571504" cy="2857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1571604" y="4786322"/>
            <a:ext cx="3857652" cy="28575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Multi-Level Schemes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ko-KR" sz="2200" b="1" dirty="0" smtClean="0"/>
              <a:t>Corollary 9.</a:t>
            </a:r>
            <a:r>
              <a:rPr lang="en-US" altLang="ko-KR" sz="2200" dirty="0" smtClean="0"/>
              <a:t> </a:t>
            </a:r>
            <a:r>
              <a:rPr lang="en-US" altLang="ko-KR" sz="2200" i="1" dirty="0" smtClean="0"/>
              <a:t>For any                  and                , there exists a (k, p)-random-resilient scheme with                          keys for each user and broadcasting messages from the centre. Moreover, it can be efficiently constructed with high probability.</a:t>
            </a:r>
            <a:endParaRPr lang="ko-KR" altLang="en-US" sz="2200" i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11</a:t>
            </a:fld>
            <a:endParaRPr lang="ko-KR" altLang="en-US"/>
          </a:p>
        </p:txBody>
      </p:sp>
      <p:pic>
        <p:nvPicPr>
          <p:cNvPr id="5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1718507"/>
            <a:ext cx="857256" cy="229094"/>
          </a:xfrm>
          <a:prstGeom prst="rect">
            <a:avLst/>
          </a:prstGeom>
          <a:noFill/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457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1928802"/>
            <a:ext cx="1357322" cy="469022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29586" y="1922610"/>
            <a:ext cx="857256" cy="491990"/>
          </a:xfrm>
          <a:prstGeom prst="rect">
            <a:avLst/>
          </a:prstGeom>
          <a:noFill/>
        </p:spPr>
      </p:pic>
      <p:sp>
        <p:nvSpPr>
          <p:cNvPr id="12" name="모서리가 둥근 직사각형 11"/>
          <p:cNvSpPr/>
          <p:nvPr/>
        </p:nvSpPr>
        <p:spPr>
          <a:xfrm>
            <a:off x="3929058" y="1928802"/>
            <a:ext cx="2000264" cy="42862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7929586" y="1928802"/>
            <a:ext cx="857256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500034" y="2285992"/>
            <a:ext cx="2714644" cy="428628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32" y="1714488"/>
            <a:ext cx="857224" cy="2331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Conclusion </a:t>
            </a:r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Comparison of All Schemes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13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idx="1"/>
          </p:nvPr>
        </p:nvSpPr>
        <p:spPr>
          <a:xfrm>
            <a:off x="457200" y="3786190"/>
            <a:ext cx="8229600" cy="2339973"/>
          </a:xfrm>
        </p:spPr>
        <p:txBody>
          <a:bodyPr>
            <a:normAutofit/>
          </a:bodyPr>
          <a:lstStyle/>
          <a:p>
            <a:r>
              <a:rPr lang="en-US" altLang="ko-KR" sz="2200" dirty="0" smtClean="0"/>
              <a:t>If some </a:t>
            </a:r>
            <a:r>
              <a:rPr lang="en-US" altLang="ko-KR" sz="2200" dirty="0" err="1" smtClean="0"/>
              <a:t>cryptographical</a:t>
            </a:r>
            <a:r>
              <a:rPr lang="en-US" altLang="ko-KR" sz="2200" dirty="0" smtClean="0"/>
              <a:t> assumption is available and levels are applied to a scheme, the keys per user to be stored can be efficiently reduced to </a:t>
            </a:r>
            <a:r>
              <a:rPr lang="en-US" altLang="ko-KR" sz="2200" b="1" dirty="0" smtClean="0"/>
              <a:t>a</a:t>
            </a:r>
            <a:r>
              <a:rPr lang="en-US" altLang="ko-KR" sz="2200" b="1" i="1" dirty="0" smtClean="0"/>
              <a:t> </a:t>
            </a:r>
            <a:r>
              <a:rPr lang="en-US" altLang="ko-KR" sz="2200" b="1" dirty="0" smtClean="0"/>
              <a:t>polynomial in the sizes of </a:t>
            </a:r>
            <a:r>
              <a:rPr lang="en-US" altLang="ko-KR" sz="2200" b="1" i="1" dirty="0" smtClean="0"/>
              <a:t>k</a:t>
            </a:r>
            <a:r>
              <a:rPr lang="en-US" altLang="ko-KR" sz="2200" b="1" dirty="0" smtClean="0"/>
              <a:t> and </a:t>
            </a:r>
            <a:r>
              <a:rPr lang="en-US" altLang="ko-KR" sz="2200" b="1" i="1" dirty="0" smtClean="0"/>
              <a:t>n</a:t>
            </a:r>
          </a:p>
          <a:p>
            <a:r>
              <a:rPr lang="en-US" altLang="ko-KR" sz="2200" dirty="0" smtClean="0"/>
              <a:t>There is a </a:t>
            </a:r>
            <a:r>
              <a:rPr lang="en-US" altLang="ko-KR" sz="2200" b="1" dirty="0" smtClean="0"/>
              <a:t>trade-off</a:t>
            </a:r>
            <a:r>
              <a:rPr lang="en-US" altLang="ko-KR" sz="2200" dirty="0" smtClean="0"/>
              <a:t> between the number of </a:t>
            </a:r>
            <a:r>
              <a:rPr lang="en-US" altLang="ko-KR" sz="2200" b="1" dirty="0" smtClean="0"/>
              <a:t>keys</a:t>
            </a:r>
            <a:r>
              <a:rPr lang="en-US" altLang="ko-KR" sz="2200" dirty="0" smtClean="0"/>
              <a:t> and the number of </a:t>
            </a:r>
            <a:r>
              <a:rPr lang="en-US" altLang="ko-KR" sz="2200" b="1" dirty="0" smtClean="0"/>
              <a:t>messages</a:t>
            </a:r>
            <a:r>
              <a:rPr lang="en-US" altLang="ko-KR" sz="2200" dirty="0" smtClean="0"/>
              <a:t>, under the </a:t>
            </a:r>
            <a:r>
              <a:rPr lang="en-US" altLang="ko-KR" sz="2200" i="1" dirty="0" smtClean="0"/>
              <a:t>k</a:t>
            </a:r>
            <a:r>
              <a:rPr lang="en-US" altLang="ko-KR" sz="2200" dirty="0" smtClean="0"/>
              <a:t>-resilient schemes</a:t>
            </a:r>
            <a:endParaRPr lang="ko-KR" altLang="en-US" sz="2200" dirty="0"/>
          </a:p>
        </p:txBody>
      </p:sp>
      <p:graphicFrame>
        <p:nvGraphicFramePr>
          <p:cNvPr id="9" name="내용 개체 틀 6"/>
          <p:cNvGraphicFramePr>
            <a:graphicFrameLocks/>
          </p:cNvGraphicFramePr>
          <p:nvPr/>
        </p:nvGraphicFramePr>
        <p:xfrm>
          <a:off x="1477666" y="1844040"/>
          <a:ext cx="6237606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4130"/>
                <a:gridCol w="798830"/>
                <a:gridCol w="705168"/>
                <a:gridCol w="682943"/>
                <a:gridCol w="1219517"/>
                <a:gridCol w="1537018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1" dirty="0" smtClean="0"/>
                        <a:t>1</a:t>
                      </a:r>
                      <a:r>
                        <a:rPr lang="en-US" altLang="ko-KR" sz="2000" dirty="0" smtClean="0"/>
                        <a:t>-resilient</a:t>
                      </a:r>
                      <a:endParaRPr lang="ko-KR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1" dirty="0" smtClean="0"/>
                        <a:t>k</a:t>
                      </a:r>
                      <a:r>
                        <a:rPr lang="en-US" altLang="ko-KR" sz="2000" dirty="0" smtClean="0"/>
                        <a:t>-resilient</a:t>
                      </a:r>
                      <a:endParaRPr lang="ko-KR" alt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scheme</a:t>
                      </a:r>
                      <a:endParaRPr lang="ko-KR" altLang="en-US" sz="20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Basic</a:t>
                      </a:r>
                      <a:endParaRPr lang="ko-KR" altLang="en-US" sz="20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PRG</a:t>
                      </a:r>
                      <a:endParaRPr lang="ko-KR" altLang="en-US" sz="20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RSA</a:t>
                      </a:r>
                      <a:endParaRPr lang="ko-KR" altLang="en-US" sz="20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one</a:t>
                      </a:r>
                      <a:r>
                        <a:rPr lang="en-US" altLang="ko-KR" sz="2000" b="1" baseline="0" dirty="0" smtClean="0"/>
                        <a:t> level</a:t>
                      </a:r>
                      <a:endParaRPr lang="ko-KR" altLang="en-US" sz="20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/>
                        <a:t>multi-level</a:t>
                      </a:r>
                      <a:endParaRPr lang="ko-KR" altLang="en-US" sz="2000" b="1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keys/user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1" dirty="0" smtClean="0"/>
                        <a:t>n</a:t>
                      </a:r>
                      <a:endParaRPr lang="ko-KR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0" dirty="0" err="1" smtClean="0"/>
                        <a:t>log</a:t>
                      </a:r>
                      <a:r>
                        <a:rPr lang="en-US" altLang="ko-KR" sz="2000" i="1" dirty="0" err="1" smtClean="0"/>
                        <a:t>n</a:t>
                      </a:r>
                      <a:endParaRPr lang="ko-KR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1" dirty="0" smtClean="0"/>
                        <a:t>1</a:t>
                      </a:r>
                      <a:endParaRPr lang="ko-KR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1" dirty="0" err="1" smtClean="0"/>
                        <a:t>k</a:t>
                      </a:r>
                      <a:r>
                        <a:rPr lang="en-US" altLang="ko-KR" sz="2000" i="0" dirty="0" err="1" smtClean="0"/>
                        <a:t>log</a:t>
                      </a:r>
                      <a:r>
                        <a:rPr lang="en-US" altLang="ko-KR" sz="2000" i="1" dirty="0" err="1" smtClean="0"/>
                        <a:t>n</a:t>
                      </a:r>
                      <a:r>
                        <a:rPr lang="en-US" altLang="ko-KR" sz="2000" i="1" dirty="0" err="1" smtClean="0">
                          <a:latin typeface="Corbel"/>
                        </a:rPr>
                        <a:t>∙w</a:t>
                      </a:r>
                      <a:endParaRPr lang="ko-KR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i="1" dirty="0" err="1" smtClean="0"/>
                        <a:t>k</a:t>
                      </a:r>
                      <a:r>
                        <a:rPr lang="en-US" altLang="ko-KR" sz="2000" i="0" dirty="0" err="1" smtClean="0"/>
                        <a:t>log</a:t>
                      </a:r>
                      <a:r>
                        <a:rPr lang="en-US" altLang="ko-KR" sz="2000" i="1" dirty="0" err="1" smtClean="0"/>
                        <a:t>k</a:t>
                      </a:r>
                      <a:r>
                        <a:rPr lang="en-US" altLang="ko-KR" sz="2000" i="0" dirty="0" err="1" smtClean="0"/>
                        <a:t>log</a:t>
                      </a:r>
                      <a:r>
                        <a:rPr lang="en-US" altLang="ko-KR" sz="2000" i="1" dirty="0" err="1" smtClean="0"/>
                        <a:t>n</a:t>
                      </a:r>
                      <a:r>
                        <a:rPr lang="en-US" altLang="ko-KR" sz="2000" i="1" dirty="0" err="1" smtClean="0">
                          <a:latin typeface="Corbel"/>
                        </a:rPr>
                        <a:t>∙w</a:t>
                      </a:r>
                      <a:endParaRPr lang="ko-KR" altLang="en-US" sz="2000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b="1" dirty="0" smtClean="0">
                          <a:solidFill>
                            <a:schemeClr val="tx1"/>
                          </a:solidFill>
                        </a:rPr>
                        <a:t>messages</a:t>
                      </a:r>
                      <a:endParaRPr lang="ko-KR" alt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1" dirty="0" smtClean="0"/>
                        <a:t>0</a:t>
                      </a:r>
                      <a:endParaRPr lang="ko-KR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1" dirty="0" smtClean="0"/>
                        <a:t>0</a:t>
                      </a:r>
                      <a:endParaRPr lang="ko-KR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1" dirty="0" smtClean="0"/>
                        <a:t>0</a:t>
                      </a:r>
                      <a:endParaRPr lang="ko-KR" altLang="en-US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2000" i="1" dirty="0" smtClean="0"/>
                        <a:t>k</a:t>
                      </a:r>
                      <a:r>
                        <a:rPr lang="en-US" altLang="ko-KR" sz="2000" i="1" baseline="30000" dirty="0" smtClean="0"/>
                        <a:t>3</a:t>
                      </a:r>
                      <a:r>
                        <a:rPr lang="en-US" altLang="ko-KR" sz="2000" i="0" dirty="0" smtClean="0"/>
                        <a:t>log</a:t>
                      </a:r>
                      <a:r>
                        <a:rPr lang="en-US" altLang="ko-KR" sz="2000" i="1" dirty="0" smtClean="0"/>
                        <a:t>n</a:t>
                      </a:r>
                      <a:endParaRPr lang="ko-KR" altLang="en-US" sz="20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2000" i="1" dirty="0" smtClean="0"/>
                        <a:t>k</a:t>
                      </a:r>
                      <a:r>
                        <a:rPr lang="en-US" altLang="ko-KR" sz="2000" i="1" baseline="30000" dirty="0" smtClean="0"/>
                        <a:t>2</a:t>
                      </a:r>
                      <a:r>
                        <a:rPr lang="en-US" altLang="ko-KR" sz="2000" i="0" dirty="0" smtClean="0"/>
                        <a:t>log</a:t>
                      </a:r>
                      <a:r>
                        <a:rPr lang="en-US" altLang="ko-KR" sz="2000" i="1" dirty="0" smtClean="0"/>
                        <a:t>n</a:t>
                      </a:r>
                      <a:endParaRPr lang="ko-KR" altLang="en-US" sz="2000" i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 smtClean="0"/>
              <a:t>The paper itself contains several fault notations</a:t>
            </a:r>
          </a:p>
          <a:p>
            <a:pPr lvl="1"/>
            <a:r>
              <a:rPr lang="en-US" altLang="ko-KR" sz="2000" dirty="0" smtClean="0"/>
              <a:t>On page 483,                                 </a:t>
            </a:r>
          </a:p>
          <a:p>
            <a:pPr lvl="2"/>
            <a:r>
              <a:rPr lang="en-US" altLang="ko-KR" sz="1800" dirty="0" smtClean="0"/>
              <a:t>i</a:t>
            </a:r>
            <a:r>
              <a:rPr lang="en-US" altLang="ko-KR" sz="1800" dirty="0" smtClean="0"/>
              <a:t>n line 39,                                       keys</a:t>
            </a:r>
          </a:p>
          <a:p>
            <a:pPr lvl="1"/>
            <a:r>
              <a:rPr lang="en-US" altLang="ko-KR" sz="2000" dirty="0" smtClean="0"/>
              <a:t>On </a:t>
            </a:r>
            <a:r>
              <a:rPr lang="en-US" altLang="ko-KR" sz="2000" dirty="0" smtClean="0"/>
              <a:t>page 486, </a:t>
            </a:r>
          </a:p>
          <a:p>
            <a:pPr lvl="2"/>
            <a:r>
              <a:rPr lang="en-US" altLang="ko-KR" sz="1800" dirty="0" smtClean="0"/>
              <a:t>in lines 6 and 7,                                                                                                      </a:t>
            </a:r>
            <a:r>
              <a:rPr lang="en-US" altLang="ko-KR" sz="1800" i="1" dirty="0" smtClean="0"/>
              <a:t>l</a:t>
            </a:r>
            <a:r>
              <a:rPr lang="en-US" altLang="ko-KR" sz="1800" dirty="0" smtClean="0"/>
              <a:t> times ...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1800" i="1" dirty="0" smtClean="0"/>
              <a:t>The keys are associated with each function</a:t>
            </a:r>
          </a:p>
          <a:p>
            <a:pPr lvl="2"/>
            <a:r>
              <a:rPr lang="en-US" altLang="ko-KR" sz="1800" dirty="0" smtClean="0"/>
              <a:t>in line 32,                                      </a:t>
            </a:r>
            <a:r>
              <a:rPr lang="en-US" altLang="ko-KR" sz="1800" i="1" dirty="0" smtClean="0"/>
              <a:t>O</a:t>
            </a:r>
            <a:r>
              <a:rPr lang="en-US" altLang="ko-KR" sz="1800" dirty="0" smtClean="0"/>
              <a:t>(</a:t>
            </a:r>
            <a:r>
              <a:rPr lang="en-US" altLang="ko-KR" sz="1800" i="1" dirty="0" smtClean="0"/>
              <a:t>k</a:t>
            </a:r>
            <a:r>
              <a:rPr lang="en-US" altLang="ko-KR" sz="1800" i="1" baseline="30000" dirty="0" smtClean="0"/>
              <a:t>2</a:t>
            </a:r>
            <a:r>
              <a:rPr lang="en-US" altLang="ko-KR" sz="1800" dirty="0" smtClean="0"/>
              <a:t>log</a:t>
            </a:r>
            <a:r>
              <a:rPr lang="en-US" altLang="ko-KR" sz="1800" i="1" dirty="0" smtClean="0"/>
              <a:t>n/log</a:t>
            </a:r>
            <a:r>
              <a:rPr lang="en-US" altLang="ko-KR" sz="1800" dirty="0" smtClean="0"/>
              <a:t>(</a:t>
            </a:r>
            <a:r>
              <a:rPr lang="en-US" altLang="ko-KR" sz="1800" i="1" dirty="0" smtClean="0"/>
              <a:t>k</a:t>
            </a:r>
            <a:r>
              <a:rPr lang="en-US" altLang="ko-KR" sz="1800" i="1" baseline="30000" dirty="0" smtClean="0"/>
              <a:t>2</a:t>
            </a:r>
            <a:r>
              <a:rPr lang="en-US" altLang="ko-KR" sz="1800" dirty="0" smtClean="0"/>
              <a:t>log</a:t>
            </a:r>
            <a:r>
              <a:rPr lang="en-US" altLang="ko-KR" sz="1800" i="1" dirty="0" smtClean="0"/>
              <a:t>n</a:t>
            </a:r>
            <a:r>
              <a:rPr lang="en-US" altLang="ko-KR" sz="1800" dirty="0" smtClean="0"/>
              <a:t>)</a:t>
            </a:r>
            <a:r>
              <a:rPr lang="en-US" altLang="ko-KR" sz="1800" dirty="0" smtClean="0">
                <a:latin typeface="Corbel"/>
              </a:rPr>
              <a:t>∙</a:t>
            </a:r>
            <a:r>
              <a:rPr lang="en-US" altLang="ko-KR" sz="1800" i="1" dirty="0" smtClean="0"/>
              <a:t>w</a:t>
            </a:r>
            <a:r>
              <a:rPr lang="en-US" altLang="ko-KR" sz="1800" dirty="0" smtClean="0"/>
              <a:t>)</a:t>
            </a:r>
          </a:p>
          <a:p>
            <a:pPr lvl="2"/>
            <a:r>
              <a:rPr lang="en-US" altLang="ko-KR" sz="1800" dirty="0" smtClean="0"/>
              <a:t>in line 33,                                         </a:t>
            </a:r>
            <a:r>
              <a:rPr lang="en-US" altLang="ko-KR" sz="1800" i="1" dirty="0" smtClean="0"/>
              <a:t>O</a:t>
            </a:r>
            <a:r>
              <a:rPr lang="en-US" altLang="ko-KR" sz="1800" dirty="0" smtClean="0"/>
              <a:t>(</a:t>
            </a:r>
            <a:r>
              <a:rPr lang="en-US" altLang="ko-KR" sz="1800" i="1" dirty="0" smtClean="0"/>
              <a:t>k</a:t>
            </a:r>
            <a:r>
              <a:rPr lang="en-US" altLang="ko-KR" sz="1800" i="1" baseline="30000" dirty="0" smtClean="0"/>
              <a:t>4</a:t>
            </a:r>
            <a:r>
              <a:rPr lang="en-US" altLang="ko-KR" sz="1800" dirty="0" smtClean="0"/>
              <a:t>log</a:t>
            </a:r>
            <a:r>
              <a:rPr lang="en-US" altLang="ko-KR" sz="1800" i="1" dirty="0" smtClean="0"/>
              <a:t>n/log</a:t>
            </a:r>
            <a:r>
              <a:rPr lang="en-US" altLang="ko-KR" sz="1800" dirty="0" smtClean="0"/>
              <a:t>(</a:t>
            </a:r>
            <a:r>
              <a:rPr lang="en-US" altLang="ko-KR" sz="1800" i="1" dirty="0" smtClean="0"/>
              <a:t>k</a:t>
            </a:r>
            <a:r>
              <a:rPr lang="en-US" altLang="ko-KR" sz="1800" i="1" baseline="30000" dirty="0" smtClean="0"/>
              <a:t>2</a:t>
            </a:r>
            <a:r>
              <a:rPr lang="en-US" altLang="ko-KR" sz="1800" dirty="0" smtClean="0"/>
              <a:t>log</a:t>
            </a:r>
            <a:r>
              <a:rPr lang="en-US" altLang="ko-KR" sz="1800" i="1" dirty="0" smtClean="0"/>
              <a:t>n</a:t>
            </a:r>
            <a:r>
              <a:rPr lang="en-US" altLang="ko-KR" sz="1800" dirty="0" smtClean="0"/>
              <a:t>))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1800" dirty="0" smtClean="0"/>
              <a:t>(The prime number theorem) </a:t>
            </a:r>
            <a:r>
              <a:rPr lang="en-US" altLang="ko-KR" sz="1800" i="1" dirty="0" smtClean="0"/>
              <a:t>The number of primes </a:t>
            </a:r>
            <a:r>
              <a:rPr lang="en-US" altLang="ko-KR" sz="1800" i="1" dirty="0" smtClean="0">
                <a:latin typeface="Corbel"/>
              </a:rPr>
              <a:t>≤x is asymptotic to x/</a:t>
            </a:r>
            <a:r>
              <a:rPr lang="en-US" altLang="ko-KR" sz="1800" i="1" dirty="0" err="1" smtClean="0">
                <a:latin typeface="Corbel"/>
              </a:rPr>
              <a:t>logx</a:t>
            </a:r>
            <a:endParaRPr lang="en-US" altLang="ko-KR" sz="1800" i="1" dirty="0" smtClean="0"/>
          </a:p>
          <a:p>
            <a:pPr lvl="1"/>
            <a:r>
              <a:rPr lang="en-US" altLang="ko-KR" sz="2000" dirty="0" smtClean="0"/>
              <a:t>On page 490,</a:t>
            </a:r>
          </a:p>
          <a:p>
            <a:pPr lvl="2"/>
            <a:r>
              <a:rPr lang="en-US" altLang="ko-KR" sz="1800" dirty="0" smtClean="0"/>
              <a:t>in line 4,                                    </a:t>
            </a:r>
            <a:r>
              <a:rPr lang="en-US" altLang="ko-KR" sz="1800" i="1" dirty="0" smtClean="0"/>
              <a:t>O</a:t>
            </a:r>
            <a:r>
              <a:rPr lang="en-US" altLang="ko-KR" sz="1800" dirty="0" smtClean="0"/>
              <a:t>(</a:t>
            </a:r>
            <a:r>
              <a:rPr lang="en-US" altLang="ko-KR" sz="1800" i="1" dirty="0" smtClean="0"/>
              <a:t>k</a:t>
            </a:r>
            <a:r>
              <a:rPr lang="en-US" altLang="ko-KR" sz="1800" i="1" baseline="30000" dirty="0" smtClean="0"/>
              <a:t>2</a:t>
            </a:r>
            <a:r>
              <a:rPr lang="en-US" altLang="ko-KR" sz="1800" dirty="0" smtClean="0"/>
              <a:t>log</a:t>
            </a:r>
            <a:r>
              <a:rPr lang="en-US" altLang="ko-KR" sz="1800" i="1" dirty="0" smtClean="0"/>
              <a:t>n</a:t>
            </a:r>
            <a:r>
              <a:rPr lang="en-US" altLang="ko-KR" sz="1800" dirty="0" smtClean="0"/>
              <a:t>)</a:t>
            </a:r>
          </a:p>
          <a:p>
            <a:pPr lvl="2">
              <a:buFont typeface="Wingdings" pitchFamily="2" charset="2"/>
              <a:buChar char="Ø"/>
            </a:pPr>
            <a:r>
              <a:rPr lang="en-US" altLang="ko-KR" sz="1800" i="1" dirty="0" err="1" smtClean="0"/>
              <a:t>l∙m∙ll</a:t>
            </a:r>
            <a:r>
              <a:rPr lang="en-US" altLang="ko-KR" sz="1800" i="1" dirty="0" smtClean="0"/>
              <a:t> = </a:t>
            </a:r>
            <a:r>
              <a:rPr lang="en-US" altLang="ko-KR" sz="1800" dirty="0" smtClean="0"/>
              <a:t>(</a:t>
            </a:r>
            <a:r>
              <a:rPr lang="en-US" altLang="ko-KR" sz="1800" i="1" dirty="0" err="1" smtClean="0"/>
              <a:t>k</a:t>
            </a:r>
            <a:r>
              <a:rPr lang="en-US" altLang="ko-KR" sz="1800" dirty="0" err="1" smtClean="0"/>
              <a:t>log</a:t>
            </a:r>
            <a:r>
              <a:rPr lang="en-US" altLang="ko-KR" sz="1800" i="1" dirty="0" err="1" smtClean="0"/>
              <a:t>n</a:t>
            </a:r>
            <a:r>
              <a:rPr lang="en-US" altLang="ko-KR" sz="1800" dirty="0" smtClean="0"/>
              <a:t>)(</a:t>
            </a:r>
            <a:r>
              <a:rPr lang="en-US" altLang="ko-KR" sz="1800" i="1" dirty="0" smtClean="0"/>
              <a:t>k/</a:t>
            </a:r>
            <a:r>
              <a:rPr lang="en-US" altLang="ko-KR" sz="1800" dirty="0" err="1" smtClean="0"/>
              <a:t>log</a:t>
            </a:r>
            <a:r>
              <a:rPr lang="en-US" altLang="ko-KR" sz="1800" i="1" dirty="0" err="1" smtClean="0"/>
              <a:t>k</a:t>
            </a:r>
            <a:r>
              <a:rPr lang="en-US" altLang="ko-KR" sz="1800" dirty="0" smtClean="0"/>
              <a:t>)(</a:t>
            </a:r>
            <a:r>
              <a:rPr lang="en-US" altLang="ko-KR" sz="1800" dirty="0" err="1" smtClean="0"/>
              <a:t>log</a:t>
            </a:r>
            <a:r>
              <a:rPr lang="en-US" altLang="ko-KR" sz="1800" i="1" dirty="0" err="1" smtClean="0"/>
              <a:t>k</a:t>
            </a:r>
            <a:r>
              <a:rPr lang="en-US" altLang="ko-KR" sz="1800" dirty="0" smtClean="0"/>
              <a:t>)</a:t>
            </a:r>
          </a:p>
          <a:p>
            <a:pPr lvl="2"/>
            <a:r>
              <a:rPr lang="en-US" altLang="ko-KR" sz="1800" dirty="0" smtClean="0"/>
              <a:t>in line 8,                                        </a:t>
            </a:r>
            <a:r>
              <a:rPr lang="en-US" altLang="ko-KR" sz="1800" i="1" dirty="0" smtClean="0"/>
              <a:t>O</a:t>
            </a:r>
            <a:r>
              <a:rPr lang="en-US" altLang="ko-KR" sz="1800" dirty="0" smtClean="0"/>
              <a:t>(</a:t>
            </a:r>
            <a:r>
              <a:rPr lang="en-US" altLang="ko-KR" sz="1800" i="1" dirty="0" err="1" smtClean="0"/>
              <a:t>k</a:t>
            </a:r>
            <a:r>
              <a:rPr lang="en-US" altLang="ko-KR" sz="1800" dirty="0" err="1" smtClean="0"/>
              <a:t>log</a:t>
            </a:r>
            <a:r>
              <a:rPr lang="en-US" altLang="ko-KR" sz="1800" dirty="0" smtClean="0"/>
              <a:t>(</a:t>
            </a:r>
            <a:r>
              <a:rPr lang="en-US" altLang="ko-KR" sz="1800" i="1" dirty="0" smtClean="0"/>
              <a:t>1/p</a:t>
            </a:r>
            <a:r>
              <a:rPr lang="en-US" altLang="ko-KR" sz="1800" dirty="0" smtClean="0"/>
              <a:t>))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14</a:t>
            </a:fld>
            <a:endParaRPr lang="ko-KR" alt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2914647"/>
            <a:ext cx="2643206" cy="223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29256" y="2914648"/>
            <a:ext cx="1995486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5985" y="3435704"/>
            <a:ext cx="1428759" cy="22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5985" y="3725770"/>
            <a:ext cx="1571635" cy="20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오른쪽 화살표 8"/>
          <p:cNvSpPr/>
          <p:nvPr/>
        </p:nvSpPr>
        <p:spPr>
          <a:xfrm>
            <a:off x="7429520" y="2928934"/>
            <a:ext cx="285752" cy="1428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오른쪽 화살표 11"/>
          <p:cNvSpPr/>
          <p:nvPr/>
        </p:nvSpPr>
        <p:spPr>
          <a:xfrm>
            <a:off x="3714744" y="3467102"/>
            <a:ext cx="285752" cy="1428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오른쪽 화살표 12"/>
          <p:cNvSpPr/>
          <p:nvPr/>
        </p:nvSpPr>
        <p:spPr>
          <a:xfrm>
            <a:off x="3867144" y="3752854"/>
            <a:ext cx="285752" cy="1428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3108" y="4572008"/>
            <a:ext cx="1323972" cy="229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오른쪽 화살표 14"/>
          <p:cNvSpPr/>
          <p:nvPr/>
        </p:nvSpPr>
        <p:spPr>
          <a:xfrm>
            <a:off x="3500430" y="4643446"/>
            <a:ext cx="285752" cy="1428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43108" y="5111386"/>
            <a:ext cx="1528761" cy="2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오른쪽 화살표 16"/>
          <p:cNvSpPr/>
          <p:nvPr/>
        </p:nvSpPr>
        <p:spPr>
          <a:xfrm>
            <a:off x="3714744" y="5182824"/>
            <a:ext cx="285752" cy="1428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5984" y="2285992"/>
            <a:ext cx="982588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오른쪽 화살표 17"/>
          <p:cNvSpPr/>
          <p:nvPr/>
        </p:nvSpPr>
        <p:spPr>
          <a:xfrm>
            <a:off x="3286116" y="2357430"/>
            <a:ext cx="285752" cy="1428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2285992"/>
            <a:ext cx="428628" cy="24646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895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 Definition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200" dirty="0" smtClean="0"/>
              <a:t>Given a centre and a set of users, denoted </a:t>
            </a:r>
            <a:r>
              <a:rPr lang="en-US" altLang="ko-KR" sz="2200" i="1" dirty="0" smtClean="0"/>
              <a:t>U</a:t>
            </a:r>
            <a:r>
              <a:rPr lang="en-US" altLang="ko-KR" sz="2200" dirty="0" smtClean="0"/>
              <a:t> of </a:t>
            </a:r>
            <a:r>
              <a:rPr lang="en-US" altLang="ko-KR" sz="2200" i="1" dirty="0" smtClean="0"/>
              <a:t>n</a:t>
            </a:r>
            <a:r>
              <a:rPr lang="en-US" altLang="ko-KR" sz="2200" dirty="0" smtClean="0"/>
              <a:t> size, </a:t>
            </a:r>
          </a:p>
          <a:p>
            <a:pPr lvl="1"/>
            <a:r>
              <a:rPr lang="en-US" altLang="ko-KR" b="1" dirty="0" smtClean="0"/>
              <a:t>the centre wants to broadcast a message</a:t>
            </a:r>
            <a:r>
              <a:rPr lang="en-US" altLang="ko-KR" dirty="0" smtClean="0"/>
              <a:t>, denoted </a:t>
            </a:r>
            <a:r>
              <a:rPr lang="en-US" altLang="ko-KR" i="1" dirty="0" smtClean="0"/>
              <a:t>M</a:t>
            </a:r>
            <a:r>
              <a:rPr lang="en-US" altLang="ko-KR" dirty="0" smtClean="0"/>
              <a:t>,</a:t>
            </a:r>
          </a:p>
          <a:p>
            <a:pPr lvl="1"/>
            <a:r>
              <a:rPr lang="en-US" altLang="ko-KR" dirty="0" smtClean="0"/>
              <a:t>to a </a:t>
            </a:r>
            <a:r>
              <a:rPr lang="en-US" altLang="ko-KR" b="1" dirty="0" smtClean="0"/>
              <a:t>dynamically changing privileged subset </a:t>
            </a:r>
            <a:r>
              <a:rPr lang="en-US" altLang="ko-KR" dirty="0" smtClean="0"/>
              <a:t>of </a:t>
            </a:r>
            <a:r>
              <a:rPr lang="en-US" altLang="ko-KR" i="1" dirty="0" smtClean="0"/>
              <a:t>U</a:t>
            </a:r>
            <a:r>
              <a:rPr lang="en-US" altLang="ko-KR" dirty="0" smtClean="0"/>
              <a:t>, denoted </a:t>
            </a:r>
            <a:r>
              <a:rPr lang="en-US" altLang="ko-KR" i="1" dirty="0" smtClean="0"/>
              <a:t>T</a:t>
            </a:r>
            <a:r>
              <a:rPr lang="en-US" altLang="ko-KR" dirty="0" smtClean="0"/>
              <a:t>,</a:t>
            </a:r>
          </a:p>
          <a:p>
            <a:pPr lvl="1"/>
            <a:r>
              <a:rPr lang="en-US" altLang="ko-KR" b="1" dirty="0" smtClean="0"/>
              <a:t>without allowing non-members</a:t>
            </a:r>
            <a:r>
              <a:rPr lang="en-US" altLang="ko-KR" dirty="0" smtClean="0"/>
              <a:t> of </a:t>
            </a:r>
            <a:r>
              <a:rPr lang="en-US" altLang="ko-KR" i="1" dirty="0" smtClean="0"/>
              <a:t>T</a:t>
            </a:r>
            <a:r>
              <a:rPr lang="en-US" altLang="ko-KR" dirty="0" smtClean="0"/>
              <a:t>, </a:t>
            </a:r>
            <a:r>
              <a:rPr lang="en-US" altLang="ko-KR" smtClean="0"/>
              <a:t>denoted </a:t>
            </a:r>
            <a:r>
              <a:rPr lang="en-US" altLang="ko-KR" i="1" smtClean="0"/>
              <a:t>S=U\T</a:t>
            </a:r>
            <a:r>
              <a:rPr lang="en-US" altLang="ko-KR" smtClean="0"/>
              <a:t>, </a:t>
            </a:r>
            <a:r>
              <a:rPr lang="en-US" altLang="ko-KR" b="1" dirty="0" smtClean="0"/>
              <a:t>to learn </a:t>
            </a:r>
            <a:r>
              <a:rPr lang="en-US" altLang="ko-KR" b="1" i="1" dirty="0" smtClean="0"/>
              <a:t>M</a:t>
            </a:r>
          </a:p>
          <a:p>
            <a:pPr lvl="1">
              <a:buFont typeface="Wingdings" pitchFamily="2" charset="2"/>
              <a:buChar char="v"/>
            </a:pPr>
            <a:r>
              <a:rPr lang="en-US" altLang="ko-KR" b="1" dirty="0" smtClean="0"/>
              <a:t>One-to-many</a:t>
            </a:r>
            <a:r>
              <a:rPr lang="en-US" altLang="ko-KR" dirty="0" smtClean="0"/>
              <a:t> secure communication with the </a:t>
            </a:r>
            <a:r>
              <a:rPr lang="en-US" altLang="ko-KR" b="1" dirty="0" smtClean="0"/>
              <a:t>common key</a:t>
            </a:r>
          </a:p>
          <a:p>
            <a:pPr lvl="2"/>
            <a:endParaRPr lang="en-US" altLang="ko-KR" b="1" i="1" dirty="0" smtClean="0"/>
          </a:p>
          <a:p>
            <a:r>
              <a:rPr lang="en-US" altLang="ko-KR" sz="2200" dirty="0" smtClean="0"/>
              <a:t>The goals of the paper are</a:t>
            </a:r>
          </a:p>
          <a:p>
            <a:pPr lvl="1"/>
            <a:r>
              <a:rPr lang="en-US" altLang="ko-KR" dirty="0" smtClean="0"/>
              <a:t>to provide efficient solutions in both measures, </a:t>
            </a:r>
          </a:p>
          <a:p>
            <a:pPr lvl="2"/>
            <a:r>
              <a:rPr lang="en-US" altLang="ko-KR" b="1" dirty="0" smtClean="0"/>
              <a:t>transmission length</a:t>
            </a:r>
            <a:r>
              <a:rPr lang="en-US" altLang="ko-KR" dirty="0" smtClean="0"/>
              <a:t>; and</a:t>
            </a:r>
          </a:p>
          <a:p>
            <a:pPr lvl="2"/>
            <a:r>
              <a:rPr lang="en-US" altLang="ko-KR" b="1" dirty="0" smtClean="0"/>
              <a:t>storage at the user’s end</a:t>
            </a:r>
          </a:p>
          <a:p>
            <a:pPr lvl="1"/>
            <a:r>
              <a:rPr lang="en-US" altLang="ko-KR" dirty="0" smtClean="0"/>
              <a:t>and to guarantee some levels of security,</a:t>
            </a:r>
          </a:p>
          <a:p>
            <a:pPr lvl="2"/>
            <a:r>
              <a:rPr lang="en-US" altLang="ko-KR" b="1" i="1" dirty="0" smtClean="0"/>
              <a:t>k</a:t>
            </a:r>
            <a:r>
              <a:rPr lang="en-US" altLang="ko-KR" b="1" dirty="0" smtClean="0"/>
              <a:t>-resiliency </a:t>
            </a:r>
            <a:r>
              <a:rPr lang="en-US" altLang="ko-KR" dirty="0" smtClean="0"/>
              <a:t>resilient to </a:t>
            </a:r>
            <a:r>
              <a:rPr lang="en-US" altLang="ko-KR" b="1" dirty="0" smtClean="0"/>
              <a:t>any </a:t>
            </a:r>
            <a:r>
              <a:rPr lang="en-US" altLang="ko-KR" b="1" i="1" dirty="0" smtClean="0"/>
              <a:t>S</a:t>
            </a:r>
            <a:r>
              <a:rPr lang="en-US" altLang="ko-KR" b="1" dirty="0" smtClean="0"/>
              <a:t> of size </a:t>
            </a:r>
            <a:r>
              <a:rPr lang="en-US" altLang="ko-KR" b="1" i="1" dirty="0" smtClean="0"/>
              <a:t>k</a:t>
            </a:r>
            <a:r>
              <a:rPr lang="en-US" altLang="ko-KR" dirty="0" smtClean="0"/>
              <a:t>; and</a:t>
            </a:r>
          </a:p>
          <a:p>
            <a:pPr lvl="2"/>
            <a:r>
              <a:rPr lang="en-US" altLang="ko-KR" b="1" dirty="0" smtClean="0"/>
              <a:t>(</a:t>
            </a:r>
            <a:r>
              <a:rPr lang="en-US" altLang="ko-KR" b="1" i="1" dirty="0" smtClean="0"/>
              <a:t>k, p</a:t>
            </a:r>
            <a:r>
              <a:rPr lang="en-US" altLang="ko-KR" b="1" dirty="0" smtClean="0"/>
              <a:t>)-random-resiliency </a:t>
            </a:r>
            <a:r>
              <a:rPr lang="en-US" altLang="ko-KR" dirty="0" smtClean="0"/>
              <a:t>resilient with probability at least </a:t>
            </a:r>
            <a:r>
              <a:rPr lang="en-US" altLang="ko-KR" i="1" dirty="0" smtClean="0"/>
              <a:t>1-p</a:t>
            </a:r>
            <a:r>
              <a:rPr lang="en-US" altLang="ko-KR" dirty="0" smtClean="0"/>
              <a:t> to </a:t>
            </a:r>
            <a:r>
              <a:rPr lang="en-US" altLang="ko-KR" b="1" dirty="0" smtClean="0"/>
              <a:t>a</a:t>
            </a:r>
            <a:r>
              <a:rPr lang="en-US" altLang="ko-KR" dirty="0" smtClean="0"/>
              <a:t> </a:t>
            </a:r>
            <a:r>
              <a:rPr lang="en-US" altLang="ko-KR" b="1" dirty="0" smtClean="0"/>
              <a:t>randomly chosen </a:t>
            </a:r>
            <a:r>
              <a:rPr lang="en-US" altLang="ko-KR" b="1" i="1" dirty="0" smtClean="0"/>
              <a:t>S</a:t>
            </a:r>
            <a:r>
              <a:rPr lang="en-US" altLang="ko-KR" b="1" dirty="0" smtClean="0"/>
              <a:t> of size </a:t>
            </a:r>
            <a:r>
              <a:rPr lang="en-US" altLang="ko-KR" b="1" i="1" dirty="0" smtClean="0"/>
              <a:t>k</a:t>
            </a:r>
            <a:r>
              <a:rPr lang="en-US" altLang="ko-KR" b="1" dirty="0" smtClean="0"/>
              <a:t> 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5900" dirty="0" smtClean="0"/>
              <a:t>Zero Message Schemes</a:t>
            </a:r>
            <a:r>
              <a:rPr lang="en-US" altLang="ko-KR" sz="2000" dirty="0" smtClean="0"/>
              <a:t/>
            </a:r>
            <a:br>
              <a:rPr lang="en-US" altLang="ko-KR" sz="2000" dirty="0" smtClean="0"/>
            </a:br>
            <a:r>
              <a:rPr lang="en-US" altLang="ko-KR" sz="2400" dirty="0" smtClean="0">
                <a:effectLst/>
              </a:rPr>
              <a:t>where </a:t>
            </a:r>
            <a:r>
              <a:rPr lang="en-US" altLang="ko-KR" sz="2400" b="0" i="1" dirty="0" smtClean="0">
                <a:effectLst/>
              </a:rPr>
              <a:t>T</a:t>
            </a:r>
            <a:r>
              <a:rPr lang="en-US" altLang="ko-KR" sz="2400" dirty="0" smtClean="0">
                <a:effectLst/>
              </a:rPr>
              <a:t> can generate a common key without requiring the centre to broadcast any message</a:t>
            </a:r>
            <a:endParaRPr lang="ko-KR" altLang="en-US" sz="2400" dirty="0">
              <a:effectLst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Basic Scheme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 smtClean="0"/>
              <a:t>The basic </a:t>
            </a:r>
            <a:r>
              <a:rPr lang="en-US" altLang="ko-KR" sz="2200" i="1" dirty="0" smtClean="0"/>
              <a:t>k</a:t>
            </a:r>
            <a:r>
              <a:rPr lang="en-US" altLang="ko-KR" sz="2200" dirty="0" smtClean="0"/>
              <a:t>-resilient scheme</a:t>
            </a:r>
          </a:p>
          <a:p>
            <a:pPr lvl="1"/>
            <a:r>
              <a:rPr lang="en-US" altLang="ko-KR" sz="2000" dirty="0" smtClean="0"/>
              <a:t>No assumptions</a:t>
            </a:r>
          </a:p>
          <a:p>
            <a:pPr lvl="1"/>
            <a:r>
              <a:rPr lang="en-US" altLang="ko-KR" sz="2000" dirty="0" smtClean="0"/>
              <a:t>For every set              ,                         , define a key </a:t>
            </a:r>
            <a:r>
              <a:rPr lang="en-US" altLang="ko-KR" sz="2000" i="1" dirty="0" smtClean="0"/>
              <a:t>K</a:t>
            </a:r>
            <a:r>
              <a:rPr lang="en-US" altLang="ko-KR" sz="2000" i="1" baseline="-25000" dirty="0" smtClean="0"/>
              <a:t>B</a:t>
            </a:r>
            <a:r>
              <a:rPr lang="en-US" altLang="ko-KR" sz="2000" dirty="0" smtClean="0"/>
              <a:t> and give </a:t>
            </a:r>
            <a:r>
              <a:rPr lang="en-US" altLang="ko-KR" sz="2000" i="1" dirty="0" smtClean="0"/>
              <a:t>K</a:t>
            </a:r>
            <a:r>
              <a:rPr lang="en-US" altLang="ko-KR" sz="2000" i="1" baseline="-25000" dirty="0" smtClean="0"/>
              <a:t>B</a:t>
            </a:r>
            <a:r>
              <a:rPr lang="en-US" altLang="ko-KR" sz="2000" dirty="0" smtClean="0"/>
              <a:t> to every user</a:t>
            </a:r>
          </a:p>
          <a:p>
            <a:pPr lvl="1"/>
            <a:r>
              <a:rPr lang="en-US" altLang="ko-KR" sz="2000" dirty="0" smtClean="0"/>
              <a:t>The common key to </a:t>
            </a:r>
            <a:r>
              <a:rPr lang="en-US" altLang="ko-KR" sz="2000" i="1" dirty="0" smtClean="0"/>
              <a:t>T</a:t>
            </a:r>
            <a:r>
              <a:rPr lang="en-US" altLang="ko-KR" sz="2000" dirty="0" smtClean="0"/>
              <a:t> is the exclusive or of all </a:t>
            </a:r>
            <a:r>
              <a:rPr lang="en-US" altLang="ko-KR" sz="2000" i="1" dirty="0" smtClean="0"/>
              <a:t>K</a:t>
            </a:r>
            <a:r>
              <a:rPr lang="en-US" altLang="ko-KR" sz="2000" i="1" baseline="-25000" dirty="0" smtClean="0"/>
              <a:t>B</a:t>
            </a:r>
            <a:r>
              <a:rPr lang="en-US" altLang="ko-KR" sz="2000" dirty="0" smtClean="0"/>
              <a:t> for all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ko-KR" sz="2000" dirty="0" smtClean="0"/>
              <a:t>Since every coalition </a:t>
            </a:r>
            <a:r>
              <a:rPr lang="en-US" altLang="ko-KR" sz="2000" i="1" dirty="0" smtClean="0"/>
              <a:t>S</a:t>
            </a:r>
            <a:r>
              <a:rPr lang="en-US" altLang="ko-KR" sz="2000" dirty="0" smtClean="0"/>
              <a:t> (</a:t>
            </a:r>
            <a:r>
              <a:rPr lang="en-US" altLang="ko-KR" sz="2000" i="1" dirty="0" smtClean="0"/>
              <a:t>|S|≤k</a:t>
            </a:r>
            <a:r>
              <a:rPr lang="en-US" altLang="ko-KR" sz="2000" dirty="0" smtClean="0"/>
              <a:t>) do not have </a:t>
            </a:r>
            <a:r>
              <a:rPr lang="en-US" altLang="ko-KR" sz="2000" i="1" dirty="0" smtClean="0"/>
              <a:t>K</a:t>
            </a:r>
            <a:r>
              <a:rPr lang="en-US" altLang="ko-KR" sz="2000" i="1" baseline="-25000" dirty="0" smtClean="0"/>
              <a:t>S</a:t>
            </a:r>
            <a:r>
              <a:rPr lang="en-US" altLang="ko-KR" sz="2000" dirty="0" smtClean="0"/>
              <a:t>, they cannot compute the common key of any </a:t>
            </a:r>
            <a:r>
              <a:rPr lang="en-US" altLang="ko-KR" sz="2000" i="1" dirty="0" smtClean="0"/>
              <a:t>T</a:t>
            </a:r>
            <a:r>
              <a:rPr lang="en-US" altLang="ko-KR" sz="2000" dirty="0" smtClean="0"/>
              <a:t> such that </a:t>
            </a:r>
          </a:p>
          <a:p>
            <a:pPr lvl="1">
              <a:buFont typeface="Wingdings" pitchFamily="2" charset="2"/>
              <a:buChar char="Ø"/>
            </a:pPr>
            <a:r>
              <a:rPr lang="en-US" altLang="ko-KR" sz="2000" b="1" dirty="0" smtClean="0"/>
              <a:t>Theorem 1.</a:t>
            </a:r>
            <a:r>
              <a:rPr lang="en-US" altLang="ko-KR" sz="2000" dirty="0" smtClean="0"/>
              <a:t> </a:t>
            </a:r>
            <a:r>
              <a:rPr lang="en-US" altLang="ko-KR" sz="2000" i="1" dirty="0" smtClean="0"/>
              <a:t>This k-resilient scheme has each user to store             keys and the centre not to broadcast any message in order to generate a common key to the privileged class.</a:t>
            </a:r>
          </a:p>
          <a:p>
            <a:pPr lvl="1">
              <a:buNone/>
            </a:pPr>
            <a:endParaRPr lang="en-US" altLang="ko-KR" sz="2000" i="1" dirty="0" smtClean="0"/>
          </a:p>
          <a:p>
            <a:r>
              <a:rPr lang="en-US" altLang="ko-KR" sz="2200" dirty="0" smtClean="0"/>
              <a:t>The </a:t>
            </a:r>
            <a:r>
              <a:rPr lang="en-US" altLang="ko-KR" sz="2200" b="1" dirty="0" smtClean="0"/>
              <a:t>basic </a:t>
            </a:r>
            <a:r>
              <a:rPr lang="en-US" altLang="ko-KR" sz="2200" b="1" i="1" dirty="0" smtClean="0"/>
              <a:t>1</a:t>
            </a:r>
            <a:r>
              <a:rPr lang="en-US" altLang="ko-KR" sz="2200" b="1" dirty="0" smtClean="0"/>
              <a:t>-resilient</a:t>
            </a:r>
            <a:r>
              <a:rPr lang="en-US" altLang="ko-KR" sz="2200" dirty="0" smtClean="0"/>
              <a:t> scheme requires each agent to keep </a:t>
            </a:r>
            <a:r>
              <a:rPr lang="en-US" altLang="ko-KR" sz="2200" b="1" i="1" dirty="0" smtClean="0"/>
              <a:t>n+1</a:t>
            </a:r>
            <a:r>
              <a:rPr lang="en-US" altLang="ko-KR" sz="2200" b="1" dirty="0" smtClean="0"/>
              <a:t> keys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28878" y="2285992"/>
            <a:ext cx="685800" cy="295275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2285992"/>
            <a:ext cx="1285875" cy="295275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571744"/>
            <a:ext cx="923925" cy="295275"/>
          </a:xfrm>
          <a:prstGeom prst="rect">
            <a:avLst/>
          </a:prstGeom>
          <a:noFill/>
        </p:spPr>
      </p:pic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2919411"/>
            <a:ext cx="962025" cy="295275"/>
          </a:xfrm>
          <a:prstGeom prst="rect">
            <a:avLst/>
          </a:prstGeom>
          <a:noFill/>
        </p:spPr>
      </p:pic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500438"/>
            <a:ext cx="1000125" cy="295275"/>
          </a:xfrm>
          <a:prstGeom prst="rect">
            <a:avLst/>
          </a:prstGeom>
          <a:noFill/>
        </p:spPr>
      </p:pic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04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7000892" y="3714752"/>
            <a:ext cx="1143008" cy="4286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7429520" y="5000636"/>
            <a:ext cx="1071570" cy="42862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슬라이드 번호 개체 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4</a:t>
            </a:fld>
            <a:endParaRPr lang="ko-KR" altLang="en-US"/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1265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3786189"/>
            <a:ext cx="571504" cy="328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 </a:t>
            </a:r>
            <a:r>
              <a:rPr lang="en-US" altLang="ko-KR" i="1" dirty="0" smtClean="0"/>
              <a:t>1</a:t>
            </a:r>
            <a:r>
              <a:rPr lang="en-US" altLang="ko-KR" dirty="0" smtClean="0"/>
              <a:t>-Resilient Scheme using PRG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200" dirty="0" smtClean="0"/>
              <a:t>Assume that the keys are generated by a pseudo-random generator (PRG), </a:t>
            </a:r>
          </a:p>
          <a:p>
            <a:r>
              <a:rPr lang="en-US" altLang="ko-KR" sz="2200" dirty="0" smtClean="0"/>
              <a:t>The key distribution is achieved by a balanced binary tree</a:t>
            </a:r>
          </a:p>
          <a:p>
            <a:pPr marL="786384" lvl="1" indent="-457200">
              <a:buFont typeface="+mj-lt"/>
              <a:buAutoNum type="arabicPeriod"/>
            </a:pPr>
            <a:r>
              <a:rPr lang="en-US" altLang="ko-KR" sz="2000" dirty="0" smtClean="0"/>
              <a:t>Label each node in the tree as the right while                                            the root is the common seed and each of </a:t>
            </a:r>
            <a:r>
              <a:rPr lang="en-US" altLang="ko-KR" sz="2000" i="1" dirty="0" smtClean="0"/>
              <a:t>n</a:t>
            </a:r>
            <a:r>
              <a:rPr lang="en-US" altLang="ko-KR" sz="2000" dirty="0" smtClean="0"/>
              <a:t>                                                    users associate with the leaves</a:t>
            </a:r>
          </a:p>
          <a:p>
            <a:pPr marL="786384" lvl="1" indent="-457200">
              <a:buFont typeface="+mj-lt"/>
              <a:buAutoNum type="arabicPeriod"/>
            </a:pPr>
            <a:r>
              <a:rPr lang="en-US" altLang="ko-KR" sz="2000" dirty="0" smtClean="0"/>
              <a:t>For every user </a:t>
            </a:r>
            <a:r>
              <a:rPr lang="en-US" altLang="ko-KR" sz="2000" i="1" dirty="0" smtClean="0"/>
              <a:t>x</a:t>
            </a:r>
            <a:r>
              <a:rPr lang="en-US" altLang="ko-KR" sz="2000" dirty="0" smtClean="0"/>
              <a:t>, remove all the nodes on the                                                     path from the leaf </a:t>
            </a:r>
            <a:r>
              <a:rPr lang="en-US" altLang="ko-KR" sz="2000" i="1" dirty="0" smtClean="0"/>
              <a:t>x</a:t>
            </a:r>
            <a:r>
              <a:rPr lang="en-US" altLang="ko-KR" sz="2000" dirty="0" smtClean="0"/>
              <a:t> to </a:t>
            </a:r>
            <a:r>
              <a:rPr lang="en-US" altLang="ko-KR" sz="2000" i="1" dirty="0" smtClean="0"/>
              <a:t>s</a:t>
            </a:r>
          </a:p>
          <a:p>
            <a:pPr marL="786384" lvl="1" indent="-457200">
              <a:buFont typeface="+mj-lt"/>
              <a:buAutoNum type="arabicPeriod"/>
            </a:pPr>
            <a:r>
              <a:rPr lang="en-US" altLang="ko-KR" sz="2000" dirty="0" smtClean="0"/>
              <a:t>Give all the labels of the                remaining                                       </a:t>
            </a:r>
            <a:r>
              <a:rPr lang="en-US" altLang="ko-KR" sz="2000" dirty="0" err="1" smtClean="0"/>
              <a:t>subtrees</a:t>
            </a:r>
            <a:r>
              <a:rPr lang="en-US" altLang="ko-KR" sz="2000" dirty="0" smtClean="0"/>
              <a:t> as the keys to </a:t>
            </a:r>
            <a:r>
              <a:rPr lang="en-US" altLang="ko-KR" sz="2000" i="1" dirty="0" smtClean="0"/>
              <a:t>x</a:t>
            </a:r>
          </a:p>
          <a:p>
            <a:pPr>
              <a:buFont typeface="Wingdings" pitchFamily="2" charset="2"/>
              <a:buChar char="Ø"/>
            </a:pPr>
            <a:r>
              <a:rPr lang="en-US" altLang="ko-KR" sz="2200" dirty="0" smtClean="0"/>
              <a:t>Clearly, </a:t>
            </a:r>
            <a:r>
              <a:rPr lang="en-US" altLang="ko-KR" sz="2200" b="1" dirty="0" smtClean="0"/>
              <a:t>two users</a:t>
            </a:r>
            <a:r>
              <a:rPr lang="en-US" altLang="ko-KR" sz="2200" dirty="0" smtClean="0"/>
              <a:t> can obtain </a:t>
            </a:r>
            <a:r>
              <a:rPr lang="en-US" altLang="ko-KR" sz="2200" b="1" dirty="0" smtClean="0"/>
              <a:t>the keys of all                                      leaves by colluding</a:t>
            </a:r>
            <a:r>
              <a:rPr lang="en-US" altLang="ko-KR" sz="2200" dirty="0" smtClean="0"/>
              <a:t>: </a:t>
            </a:r>
            <a:r>
              <a:rPr lang="en-US" altLang="ko-KR" sz="2200" u="sng" dirty="0" smtClean="0"/>
              <a:t>not </a:t>
            </a:r>
            <a:r>
              <a:rPr lang="en-US" altLang="ko-KR" sz="2200" i="1" u="sng" dirty="0" smtClean="0"/>
              <a:t>2</a:t>
            </a:r>
            <a:r>
              <a:rPr lang="en-US" altLang="ko-KR" sz="2200" u="sng" dirty="0" smtClean="0"/>
              <a:t>-resilient</a:t>
            </a:r>
            <a:endParaRPr lang="en-US" altLang="ko-KR" sz="2200" b="1" u="sng" dirty="0" smtClean="0"/>
          </a:p>
          <a:p>
            <a:pPr>
              <a:buFont typeface="Wingdings" pitchFamily="2" charset="2"/>
              <a:buChar char="Ø"/>
            </a:pPr>
            <a:r>
              <a:rPr lang="en-US" altLang="ko-KR" sz="2200" b="1" dirty="0" smtClean="0"/>
              <a:t>Theorem 2.</a:t>
            </a:r>
            <a:r>
              <a:rPr lang="en-US" altLang="ko-KR" sz="2200" dirty="0" smtClean="0"/>
              <a:t> </a:t>
            </a:r>
            <a:r>
              <a:rPr lang="en-US" altLang="ko-KR" sz="2200" i="1" dirty="0" smtClean="0"/>
              <a:t>A PRG enables an 1-resilient                                               scheme that requires each user to store                                                         keys without any broadcasting from the centre.</a:t>
            </a:r>
          </a:p>
          <a:p>
            <a:pPr lvl="1"/>
            <a:endParaRPr lang="ko-KR" altLang="en-US" sz="2000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1928802"/>
            <a:ext cx="2143140" cy="32692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7" name="타원 6"/>
          <p:cNvSpPr/>
          <p:nvPr/>
        </p:nvSpPr>
        <p:spPr>
          <a:xfrm>
            <a:off x="7286644" y="2714620"/>
            <a:ext cx="142876" cy="142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215206" y="2428868"/>
            <a:ext cx="644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seed</a:t>
            </a:r>
            <a:endParaRPr lang="ko-KR" altLang="en-US" dirty="0"/>
          </a:p>
        </p:txBody>
      </p:sp>
      <p:sp>
        <p:nvSpPr>
          <p:cNvPr id="13" name="타원 12"/>
          <p:cNvSpPr/>
          <p:nvPr/>
        </p:nvSpPr>
        <p:spPr>
          <a:xfrm>
            <a:off x="6929454" y="3214686"/>
            <a:ext cx="142876" cy="142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타원 13"/>
          <p:cNvSpPr/>
          <p:nvPr/>
        </p:nvSpPr>
        <p:spPr>
          <a:xfrm>
            <a:off x="7643834" y="3214686"/>
            <a:ext cx="142876" cy="142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연결선 15"/>
          <p:cNvCxnSpPr>
            <a:stCxn id="7" idx="3"/>
            <a:endCxn id="13" idx="7"/>
          </p:cNvCxnSpPr>
          <p:nvPr/>
        </p:nvCxnSpPr>
        <p:spPr>
          <a:xfrm rot="5400000">
            <a:off x="6979968" y="2908010"/>
            <a:ext cx="399038" cy="256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연결선 19"/>
          <p:cNvCxnSpPr>
            <a:stCxn id="7" idx="5"/>
            <a:endCxn id="14" idx="1"/>
          </p:cNvCxnSpPr>
          <p:nvPr/>
        </p:nvCxnSpPr>
        <p:spPr>
          <a:xfrm rot="16200000" flipH="1">
            <a:off x="7337158" y="2908010"/>
            <a:ext cx="399038" cy="2561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572396" y="2916792"/>
            <a:ext cx="1055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/>
              <a:t>Left(f(s))</a:t>
            </a:r>
            <a:endParaRPr lang="ko-KR" altLang="en-US" i="1" dirty="0"/>
          </a:p>
        </p:txBody>
      </p:sp>
      <p:sp>
        <p:nvSpPr>
          <p:cNvPr id="22" name="TextBox 21"/>
          <p:cNvSpPr txBox="1"/>
          <p:nvPr/>
        </p:nvSpPr>
        <p:spPr>
          <a:xfrm>
            <a:off x="6006221" y="2916792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i="1" dirty="0" smtClean="0"/>
              <a:t>Right(f(s))</a:t>
            </a:r>
            <a:endParaRPr lang="ko-KR" altLang="en-US" i="1" dirty="0"/>
          </a:p>
        </p:txBody>
      </p:sp>
      <p:cxnSp>
        <p:nvCxnSpPr>
          <p:cNvPr id="34" name="직선 연결선 33"/>
          <p:cNvCxnSpPr>
            <a:stCxn id="13" idx="3"/>
          </p:cNvCxnSpPr>
          <p:nvPr/>
        </p:nvCxnSpPr>
        <p:spPr>
          <a:xfrm rot="5400000">
            <a:off x="6715140" y="3408076"/>
            <a:ext cx="306676" cy="163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직선 연결선 35"/>
          <p:cNvCxnSpPr>
            <a:stCxn id="13" idx="5"/>
          </p:cNvCxnSpPr>
          <p:nvPr/>
        </p:nvCxnSpPr>
        <p:spPr>
          <a:xfrm rot="16200000" flipH="1">
            <a:off x="6979968" y="3408076"/>
            <a:ext cx="306676" cy="163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rot="5400000">
            <a:off x="7429520" y="3408076"/>
            <a:ext cx="306676" cy="163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rot="16200000" flipH="1">
            <a:off x="7694348" y="3408076"/>
            <a:ext cx="306676" cy="163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순서도: 수동 연산 51"/>
          <p:cNvSpPr/>
          <p:nvPr/>
        </p:nvSpPr>
        <p:spPr>
          <a:xfrm rot="10800000">
            <a:off x="6286512" y="3571876"/>
            <a:ext cx="2143140" cy="1785950"/>
          </a:xfrm>
          <a:prstGeom prst="flowChartManualOperation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6143636" y="5143512"/>
            <a:ext cx="2500330" cy="428628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400" b="1" dirty="0" smtClean="0">
                <a:solidFill>
                  <a:schemeClr val="tx1"/>
                </a:solidFill>
              </a:rPr>
              <a:t>.  .  .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6286512" y="5286388"/>
            <a:ext cx="142876" cy="142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타원 54"/>
          <p:cNvSpPr/>
          <p:nvPr/>
        </p:nvSpPr>
        <p:spPr>
          <a:xfrm>
            <a:off x="6572264" y="5286388"/>
            <a:ext cx="142876" cy="142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타원 55"/>
          <p:cNvSpPr/>
          <p:nvPr/>
        </p:nvSpPr>
        <p:spPr>
          <a:xfrm>
            <a:off x="6858016" y="5286388"/>
            <a:ext cx="142876" cy="142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타원 56"/>
          <p:cNvSpPr/>
          <p:nvPr/>
        </p:nvSpPr>
        <p:spPr>
          <a:xfrm>
            <a:off x="7786710" y="5286388"/>
            <a:ext cx="142876" cy="142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타원 57"/>
          <p:cNvSpPr/>
          <p:nvPr/>
        </p:nvSpPr>
        <p:spPr>
          <a:xfrm>
            <a:off x="8072462" y="5286388"/>
            <a:ext cx="142876" cy="142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타원 58"/>
          <p:cNvSpPr/>
          <p:nvPr/>
        </p:nvSpPr>
        <p:spPr>
          <a:xfrm>
            <a:off x="8358214" y="5286388"/>
            <a:ext cx="142876" cy="142876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TextBox 59"/>
          <p:cNvSpPr txBox="1"/>
          <p:nvPr/>
        </p:nvSpPr>
        <p:spPr>
          <a:xfrm>
            <a:off x="6000760" y="5572140"/>
            <a:ext cx="27847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dirty="0" smtClean="0"/>
              <a:t>leaves associated with </a:t>
            </a:r>
            <a:r>
              <a:rPr lang="en-US" altLang="ko-KR" sz="1600" i="1" dirty="0" smtClean="0"/>
              <a:t>n</a:t>
            </a:r>
            <a:r>
              <a:rPr lang="en-US" altLang="ko-KR" sz="1600" dirty="0" smtClean="0"/>
              <a:t> users</a:t>
            </a:r>
            <a:endParaRPr lang="ko-KR" altLang="en-US" sz="1600" dirty="0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2481670"/>
            <a:ext cx="971550" cy="276225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7334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65" name="자유형 64"/>
          <p:cNvSpPr/>
          <p:nvPr/>
        </p:nvSpPr>
        <p:spPr>
          <a:xfrm>
            <a:off x="7183363" y="2533110"/>
            <a:ext cx="838200" cy="3129280"/>
          </a:xfrm>
          <a:custGeom>
            <a:avLst/>
            <a:gdLst>
              <a:gd name="connsiteX0" fmla="*/ 826770 w 838200"/>
              <a:gd name="connsiteY0" fmla="*/ 2933700 h 3129280"/>
              <a:gd name="connsiteX1" fmla="*/ 681990 w 838200"/>
              <a:gd name="connsiteY1" fmla="*/ 1897380 h 3129280"/>
              <a:gd name="connsiteX2" fmla="*/ 689610 w 838200"/>
              <a:gd name="connsiteY2" fmla="*/ 1882140 h 3129280"/>
              <a:gd name="connsiteX3" fmla="*/ 514350 w 838200"/>
              <a:gd name="connsiteY3" fmla="*/ 1127760 h 3129280"/>
              <a:gd name="connsiteX4" fmla="*/ 720090 w 838200"/>
              <a:gd name="connsiteY4" fmla="*/ 746760 h 3129280"/>
              <a:gd name="connsiteX5" fmla="*/ 201930 w 838200"/>
              <a:gd name="connsiteY5" fmla="*/ 76200 h 3129280"/>
              <a:gd name="connsiteX6" fmla="*/ 26670 w 838200"/>
              <a:gd name="connsiteY6" fmla="*/ 289560 h 3129280"/>
              <a:gd name="connsiteX7" fmla="*/ 361950 w 838200"/>
              <a:gd name="connsiteY7" fmla="*/ 784860 h 3129280"/>
              <a:gd name="connsiteX8" fmla="*/ 209550 w 838200"/>
              <a:gd name="connsiteY8" fmla="*/ 1135380 h 3129280"/>
              <a:gd name="connsiteX9" fmla="*/ 461010 w 838200"/>
              <a:gd name="connsiteY9" fmla="*/ 1988820 h 3129280"/>
              <a:gd name="connsiteX10" fmla="*/ 544830 w 838200"/>
              <a:gd name="connsiteY10" fmla="*/ 2895600 h 3129280"/>
              <a:gd name="connsiteX11" fmla="*/ 750570 w 838200"/>
              <a:gd name="connsiteY11" fmla="*/ 3070860 h 3129280"/>
              <a:gd name="connsiteX12" fmla="*/ 826770 w 838200"/>
              <a:gd name="connsiteY12" fmla="*/ 2933700 h 3129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838200" h="3129280">
                <a:moveTo>
                  <a:pt x="826770" y="2933700"/>
                </a:moveTo>
                <a:cubicBezTo>
                  <a:pt x="815340" y="2738120"/>
                  <a:pt x="704850" y="2072640"/>
                  <a:pt x="681990" y="1897380"/>
                </a:cubicBezTo>
                <a:cubicBezTo>
                  <a:pt x="659130" y="1722120"/>
                  <a:pt x="717550" y="2010410"/>
                  <a:pt x="689610" y="1882140"/>
                </a:cubicBezTo>
                <a:cubicBezTo>
                  <a:pt x="661670" y="1753870"/>
                  <a:pt x="509270" y="1316990"/>
                  <a:pt x="514350" y="1127760"/>
                </a:cubicBezTo>
                <a:cubicBezTo>
                  <a:pt x="519430" y="938530"/>
                  <a:pt x="772160" y="922020"/>
                  <a:pt x="720090" y="746760"/>
                </a:cubicBezTo>
                <a:cubicBezTo>
                  <a:pt x="668020" y="571500"/>
                  <a:pt x="317500" y="152400"/>
                  <a:pt x="201930" y="76200"/>
                </a:cubicBezTo>
                <a:cubicBezTo>
                  <a:pt x="86360" y="0"/>
                  <a:pt x="0" y="171450"/>
                  <a:pt x="26670" y="289560"/>
                </a:cubicBezTo>
                <a:cubicBezTo>
                  <a:pt x="53340" y="407670"/>
                  <a:pt x="331470" y="643890"/>
                  <a:pt x="361950" y="784860"/>
                </a:cubicBezTo>
                <a:cubicBezTo>
                  <a:pt x="392430" y="925830"/>
                  <a:pt x="193040" y="934720"/>
                  <a:pt x="209550" y="1135380"/>
                </a:cubicBezTo>
                <a:cubicBezTo>
                  <a:pt x="226060" y="1336040"/>
                  <a:pt x="405130" y="1695450"/>
                  <a:pt x="461010" y="1988820"/>
                </a:cubicBezTo>
                <a:cubicBezTo>
                  <a:pt x="516890" y="2282190"/>
                  <a:pt x="496570" y="2715260"/>
                  <a:pt x="544830" y="2895600"/>
                </a:cubicBezTo>
                <a:cubicBezTo>
                  <a:pt x="593090" y="3075940"/>
                  <a:pt x="704850" y="3065780"/>
                  <a:pt x="750570" y="3070860"/>
                </a:cubicBezTo>
                <a:cubicBezTo>
                  <a:pt x="796290" y="3075940"/>
                  <a:pt x="838200" y="3129280"/>
                  <a:pt x="826770" y="2933700"/>
                </a:cubicBezTo>
                <a:close/>
              </a:path>
            </a:pathLst>
          </a:cu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자유형 65"/>
          <p:cNvSpPr/>
          <p:nvPr/>
        </p:nvSpPr>
        <p:spPr>
          <a:xfrm>
            <a:off x="6158473" y="2851880"/>
            <a:ext cx="1398270" cy="2975610"/>
          </a:xfrm>
          <a:custGeom>
            <a:avLst/>
            <a:gdLst>
              <a:gd name="connsiteX0" fmla="*/ 746760 w 1398270"/>
              <a:gd name="connsiteY0" fmla="*/ 290830 h 2975610"/>
              <a:gd name="connsiteX1" fmla="*/ 480060 w 1398270"/>
              <a:gd name="connsiteY1" fmla="*/ 1022350 h 2975610"/>
              <a:gd name="connsiteX2" fmla="*/ 76200 w 1398270"/>
              <a:gd name="connsiteY2" fmla="*/ 2592070 h 2975610"/>
              <a:gd name="connsiteX3" fmla="*/ 937260 w 1398270"/>
              <a:gd name="connsiteY3" fmla="*/ 2721610 h 2975610"/>
              <a:gd name="connsiteX4" fmla="*/ 1379220 w 1398270"/>
              <a:gd name="connsiteY4" fmla="*/ 2584450 h 2975610"/>
              <a:gd name="connsiteX5" fmla="*/ 1051560 w 1398270"/>
              <a:gd name="connsiteY5" fmla="*/ 374650 h 2975610"/>
              <a:gd name="connsiteX6" fmla="*/ 723900 w 1398270"/>
              <a:gd name="connsiteY6" fmla="*/ 336550 h 2975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98270" h="2975610">
                <a:moveTo>
                  <a:pt x="746760" y="290830"/>
                </a:moveTo>
                <a:cubicBezTo>
                  <a:pt x="669290" y="464820"/>
                  <a:pt x="591820" y="638810"/>
                  <a:pt x="480060" y="1022350"/>
                </a:cubicBezTo>
                <a:cubicBezTo>
                  <a:pt x="368300" y="1405890"/>
                  <a:pt x="0" y="2308860"/>
                  <a:pt x="76200" y="2592070"/>
                </a:cubicBezTo>
                <a:cubicBezTo>
                  <a:pt x="152400" y="2875280"/>
                  <a:pt x="720090" y="2722880"/>
                  <a:pt x="937260" y="2721610"/>
                </a:cubicBezTo>
                <a:cubicBezTo>
                  <a:pt x="1154430" y="2720340"/>
                  <a:pt x="1360170" y="2975610"/>
                  <a:pt x="1379220" y="2584450"/>
                </a:cubicBezTo>
                <a:cubicBezTo>
                  <a:pt x="1398270" y="2193290"/>
                  <a:pt x="1160780" y="749300"/>
                  <a:pt x="1051560" y="374650"/>
                </a:cubicBezTo>
                <a:cubicBezTo>
                  <a:pt x="942340" y="0"/>
                  <a:pt x="833120" y="168275"/>
                  <a:pt x="723900" y="336550"/>
                </a:cubicBezTo>
              </a:path>
            </a:pathLst>
          </a:custGeom>
          <a:ln w="127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타원 66"/>
          <p:cNvSpPr/>
          <p:nvPr/>
        </p:nvSpPr>
        <p:spPr>
          <a:xfrm>
            <a:off x="7999679" y="5196314"/>
            <a:ext cx="285752" cy="285752"/>
          </a:xfrm>
          <a:prstGeom prst="ellipse">
            <a:avLst/>
          </a:pr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5357826"/>
            <a:ext cx="914400" cy="295275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742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33148" y="3929066"/>
            <a:ext cx="781728" cy="252433"/>
          </a:xfrm>
          <a:prstGeom prst="rect">
            <a:avLst/>
          </a:prstGeom>
          <a:noFill/>
        </p:spPr>
      </p:pic>
      <p:sp>
        <p:nvSpPr>
          <p:cNvPr id="17426" name="Rectangle 18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80" name="자유형 79"/>
          <p:cNvSpPr/>
          <p:nvPr/>
        </p:nvSpPr>
        <p:spPr>
          <a:xfrm>
            <a:off x="7792553" y="3503941"/>
            <a:ext cx="754442" cy="2127302"/>
          </a:xfrm>
          <a:custGeom>
            <a:avLst/>
            <a:gdLst>
              <a:gd name="connsiteX0" fmla="*/ 127209 w 754442"/>
              <a:gd name="connsiteY0" fmla="*/ 85646 h 2127302"/>
              <a:gd name="connsiteX1" fmla="*/ 550402 w 754442"/>
              <a:gd name="connsiteY1" fmla="*/ 727993 h 2127302"/>
              <a:gd name="connsiteX2" fmla="*/ 754442 w 754442"/>
              <a:gd name="connsiteY2" fmla="*/ 1914446 h 2127302"/>
              <a:gd name="connsiteX3" fmla="*/ 550402 w 754442"/>
              <a:gd name="connsiteY3" fmla="*/ 2005130 h 2127302"/>
              <a:gd name="connsiteX4" fmla="*/ 459718 w 754442"/>
              <a:gd name="connsiteY4" fmla="*/ 1362783 h 2127302"/>
              <a:gd name="connsiteX5" fmla="*/ 248121 w 754442"/>
              <a:gd name="connsiteY5" fmla="*/ 652423 h 2127302"/>
              <a:gd name="connsiteX6" fmla="*/ 21411 w 754442"/>
              <a:gd name="connsiteY6" fmla="*/ 214115 h 2127302"/>
              <a:gd name="connsiteX7" fmla="*/ 127209 w 754442"/>
              <a:gd name="connsiteY7" fmla="*/ 85646 h 2127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4442" h="2127302">
                <a:moveTo>
                  <a:pt x="127209" y="85646"/>
                </a:moveTo>
                <a:cubicBezTo>
                  <a:pt x="215374" y="171292"/>
                  <a:pt x="445863" y="423193"/>
                  <a:pt x="550402" y="727993"/>
                </a:cubicBezTo>
                <a:cubicBezTo>
                  <a:pt x="654941" y="1032793"/>
                  <a:pt x="754442" y="1701590"/>
                  <a:pt x="754442" y="1914446"/>
                </a:cubicBezTo>
                <a:cubicBezTo>
                  <a:pt x="754442" y="2127302"/>
                  <a:pt x="599523" y="2097074"/>
                  <a:pt x="550402" y="2005130"/>
                </a:cubicBezTo>
                <a:cubicBezTo>
                  <a:pt x="501281" y="1913186"/>
                  <a:pt x="510098" y="1588234"/>
                  <a:pt x="459718" y="1362783"/>
                </a:cubicBezTo>
                <a:cubicBezTo>
                  <a:pt x="409338" y="1137332"/>
                  <a:pt x="321172" y="843868"/>
                  <a:pt x="248121" y="652423"/>
                </a:cubicBezTo>
                <a:cubicBezTo>
                  <a:pt x="175070" y="460978"/>
                  <a:pt x="42823" y="308578"/>
                  <a:pt x="21411" y="214115"/>
                </a:cubicBezTo>
                <a:cubicBezTo>
                  <a:pt x="0" y="119652"/>
                  <a:pt x="39044" y="0"/>
                  <a:pt x="127209" y="85646"/>
                </a:cubicBezTo>
                <a:close/>
              </a:path>
            </a:pathLst>
          </a:custGeom>
          <a:noFill/>
          <a:ln w="127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모서리가 둥근 직사각형 80"/>
          <p:cNvSpPr/>
          <p:nvPr/>
        </p:nvSpPr>
        <p:spPr>
          <a:xfrm>
            <a:off x="5000628" y="5357826"/>
            <a:ext cx="1000132" cy="3571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428596" y="5643578"/>
            <a:ext cx="642942" cy="3571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슬라이드 번호 개체 틀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7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indefinite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6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7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2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/>
      <p:bldP spid="13" grpId="0" animBg="1"/>
      <p:bldP spid="14" grpId="0" animBg="1"/>
      <p:bldP spid="21" grpId="0"/>
      <p:bldP spid="22" grpId="0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/>
      <p:bldP spid="65" grpId="0" animBg="1"/>
      <p:bldP spid="66" grpId="0" animBg="1"/>
      <p:bldP spid="67" grpId="0" animBg="1"/>
      <p:bldP spid="80" grpId="0" animBg="1"/>
      <p:bldP spid="81" grpId="0" animBg="1"/>
      <p:bldP spid="8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 </a:t>
            </a:r>
            <a:r>
              <a:rPr lang="en-US" altLang="ko-KR" i="1" dirty="0"/>
              <a:t>1</a:t>
            </a:r>
            <a:r>
              <a:rPr lang="en-US" altLang="ko-KR" dirty="0"/>
              <a:t>-Resilient Scheme using </a:t>
            </a:r>
            <a:r>
              <a:rPr lang="en-US" altLang="ko-KR" dirty="0" smtClean="0"/>
              <a:t>RSA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200" dirty="0" smtClean="0"/>
              <a:t>Assume that a specific number theoretic scheme, cryptographically equivalent to the RSA scheme, exists</a:t>
            </a:r>
          </a:p>
          <a:p>
            <a:pPr marL="786384" lvl="1" indent="-457200">
              <a:buFont typeface="+mj-lt"/>
              <a:buAutoNum type="arabicPeriod"/>
            </a:pPr>
            <a:r>
              <a:rPr lang="en-US" altLang="ko-KR" sz="2000" dirty="0" smtClean="0"/>
              <a:t>The centre chooses </a:t>
            </a:r>
          </a:p>
          <a:p>
            <a:pPr marL="928116" lvl="2" indent="-342900"/>
            <a:r>
              <a:rPr lang="en-US" altLang="ko-KR" sz="1800" dirty="0" smtClean="0"/>
              <a:t>a hard-to-factor composite </a:t>
            </a:r>
            <a:r>
              <a:rPr lang="en-US" altLang="ko-KR" sz="1800" i="1" dirty="0" smtClean="0"/>
              <a:t>N=P∙Q</a:t>
            </a:r>
            <a:r>
              <a:rPr lang="en-US" altLang="ko-KR" sz="1800" dirty="0" smtClean="0">
                <a:latin typeface="Corbel"/>
              </a:rPr>
              <a:t> where </a:t>
            </a:r>
            <a:r>
              <a:rPr lang="en-US" altLang="ko-KR" sz="1800" i="1" dirty="0" smtClean="0"/>
              <a:t>P</a:t>
            </a:r>
            <a:r>
              <a:rPr lang="en-US" altLang="ko-KR" sz="1800" dirty="0" smtClean="0">
                <a:latin typeface="Corbel"/>
              </a:rPr>
              <a:t> and </a:t>
            </a:r>
            <a:r>
              <a:rPr lang="en-US" altLang="ko-KR" sz="1800" i="1" dirty="0" smtClean="0"/>
              <a:t>Q</a:t>
            </a:r>
            <a:r>
              <a:rPr lang="en-US" altLang="ko-KR" sz="1800" dirty="0" smtClean="0">
                <a:latin typeface="Corbel"/>
              </a:rPr>
              <a:t> are primes </a:t>
            </a:r>
          </a:p>
          <a:p>
            <a:pPr marL="928116" lvl="2" indent="-342900"/>
            <a:r>
              <a:rPr lang="en-US" altLang="ko-KR" sz="1800" dirty="0" smtClean="0">
                <a:latin typeface="Corbel"/>
              </a:rPr>
              <a:t>a secret element,                                      of high index, and</a:t>
            </a:r>
          </a:p>
          <a:p>
            <a:pPr marL="928116" lvl="2" indent="-342900"/>
            <a:r>
              <a:rPr lang="en-US" altLang="ko-KR" sz="1800" dirty="0" smtClean="0">
                <a:latin typeface="Corbel"/>
              </a:rPr>
              <a:t>relative primes </a:t>
            </a:r>
            <a:r>
              <a:rPr lang="en-US" altLang="ko-KR" sz="1800" i="1" dirty="0" smtClean="0">
                <a:latin typeface="Corbel"/>
              </a:rPr>
              <a:t>p</a:t>
            </a:r>
            <a:r>
              <a:rPr lang="en-US" altLang="ko-KR" sz="1800" i="1" baseline="-25000" dirty="0" smtClean="0">
                <a:latin typeface="Corbel"/>
              </a:rPr>
              <a:t>i</a:t>
            </a:r>
            <a:r>
              <a:rPr lang="en-US" altLang="ko-KR" sz="1800" dirty="0" smtClean="0">
                <a:latin typeface="Corbel"/>
              </a:rPr>
              <a:t> and </a:t>
            </a:r>
            <a:r>
              <a:rPr lang="en-US" altLang="ko-KR" sz="1800" i="1" dirty="0" err="1" smtClean="0">
                <a:latin typeface="Corbel"/>
              </a:rPr>
              <a:t>p</a:t>
            </a:r>
            <a:r>
              <a:rPr lang="en-US" altLang="ko-KR" sz="1800" i="1" baseline="-25000" dirty="0" err="1" smtClean="0">
                <a:latin typeface="Corbel"/>
              </a:rPr>
              <a:t>j</a:t>
            </a:r>
            <a:r>
              <a:rPr lang="en-US" altLang="ko-KR" sz="1800" dirty="0" smtClean="0">
                <a:latin typeface="Corbel"/>
              </a:rPr>
              <a:t> for all </a:t>
            </a:r>
          </a:p>
          <a:p>
            <a:pPr marL="786384" lvl="1" indent="-457200">
              <a:buFont typeface="+mj-lt"/>
              <a:buAutoNum type="arabicPeriod"/>
            </a:pPr>
            <a:r>
              <a:rPr lang="en-US" altLang="ko-KR" sz="2000" dirty="0" smtClean="0"/>
              <a:t>It gives user </a:t>
            </a:r>
            <a:r>
              <a:rPr lang="en-US" altLang="ko-KR" sz="2000" i="1" dirty="0" err="1" smtClean="0"/>
              <a:t>i</a:t>
            </a:r>
            <a:r>
              <a:rPr lang="en-US" altLang="ko-KR" sz="2000" dirty="0" smtClean="0"/>
              <a:t> the key,                            , letting all users know every </a:t>
            </a:r>
            <a:r>
              <a:rPr lang="en-US" altLang="ko-KR" sz="2000" i="1" dirty="0" smtClean="0"/>
              <a:t>(</a:t>
            </a:r>
            <a:r>
              <a:rPr lang="en-US" altLang="ko-KR" sz="2000" i="1" dirty="0" err="1" smtClean="0"/>
              <a:t>i</a:t>
            </a:r>
            <a:r>
              <a:rPr lang="en-US" altLang="ko-KR" sz="2000" i="1" dirty="0" smtClean="0"/>
              <a:t>, p</a:t>
            </a:r>
            <a:r>
              <a:rPr lang="en-US" altLang="ko-KR" sz="2000" i="1" baseline="-25000" dirty="0" smtClean="0"/>
              <a:t>i</a:t>
            </a:r>
            <a:r>
              <a:rPr lang="en-US" altLang="ko-KR" sz="2000" i="1" dirty="0" smtClean="0"/>
              <a:t>) </a:t>
            </a:r>
            <a:r>
              <a:rPr lang="en-US" altLang="ko-KR" sz="2000" dirty="0" err="1" smtClean="0"/>
              <a:t>tuples</a:t>
            </a:r>
            <a:endParaRPr lang="en-US" altLang="ko-KR" sz="2000" dirty="0" smtClean="0"/>
          </a:p>
          <a:p>
            <a:pPr marL="786384" lvl="1" indent="-457200">
              <a:buFont typeface="+mj-lt"/>
              <a:buAutoNum type="arabicPeriod"/>
            </a:pPr>
            <a:r>
              <a:rPr lang="en-US" altLang="ko-KR" sz="2000" dirty="0" smtClean="0"/>
              <a:t>Each user           can compute the common key of </a:t>
            </a:r>
            <a:r>
              <a:rPr lang="en-US" altLang="ko-KR" sz="2000" i="1" dirty="0" smtClean="0"/>
              <a:t>T</a:t>
            </a:r>
            <a:r>
              <a:rPr lang="en-US" altLang="ko-KR" sz="2000" dirty="0" smtClean="0"/>
              <a:t>,                                  , by evaluating </a:t>
            </a:r>
          </a:p>
          <a:p>
            <a:pPr>
              <a:buFont typeface="Wingdings" pitchFamily="2" charset="2"/>
              <a:buChar char="Ø"/>
            </a:pPr>
            <a:r>
              <a:rPr lang="en-US" altLang="ko-KR" sz="2200" dirty="0" smtClean="0"/>
              <a:t>By colluding with another to obtain </a:t>
            </a:r>
            <a:r>
              <a:rPr lang="en-US" altLang="ko-KR" sz="2200" i="1" dirty="0" smtClean="0"/>
              <a:t>g</a:t>
            </a:r>
            <a:r>
              <a:rPr lang="en-US" altLang="ko-KR" sz="2200" dirty="0" smtClean="0"/>
              <a:t>, some user          can compute </a:t>
            </a:r>
            <a:r>
              <a:rPr lang="en-US" altLang="ko-KR" sz="2200" i="1" dirty="0" err="1" smtClean="0"/>
              <a:t>g</a:t>
            </a:r>
            <a:r>
              <a:rPr lang="en-US" altLang="ko-KR" sz="2200" i="1" baseline="-25000" dirty="0" err="1" smtClean="0"/>
              <a:t>T</a:t>
            </a:r>
            <a:r>
              <a:rPr lang="en-US" altLang="ko-KR" sz="2200" dirty="0" smtClean="0"/>
              <a:t>: </a:t>
            </a:r>
            <a:r>
              <a:rPr lang="en-US" altLang="ko-KR" sz="2200" u="sng" dirty="0" smtClean="0"/>
              <a:t>not </a:t>
            </a:r>
            <a:r>
              <a:rPr lang="en-US" altLang="ko-KR" sz="2200" i="1" u="sng" dirty="0" smtClean="0"/>
              <a:t>2</a:t>
            </a:r>
            <a:r>
              <a:rPr lang="en-US" altLang="ko-KR" sz="2200" u="sng" dirty="0" smtClean="0"/>
              <a:t>-resilient </a:t>
            </a:r>
          </a:p>
          <a:p>
            <a:pPr>
              <a:buFont typeface="Wingdings" pitchFamily="2" charset="2"/>
              <a:buChar char="Ø"/>
            </a:pPr>
            <a:r>
              <a:rPr lang="en-US" altLang="ko-KR" sz="2200" b="1" dirty="0" smtClean="0"/>
              <a:t>Theorem 3.</a:t>
            </a:r>
            <a:r>
              <a:rPr lang="en-US" altLang="ko-KR" sz="2200" dirty="0" smtClean="0"/>
              <a:t> </a:t>
            </a:r>
            <a:r>
              <a:rPr lang="en-US" altLang="ko-KR" sz="2200" i="1" dirty="0" smtClean="0"/>
              <a:t>Under the assumption of the hardness of root extraction modulo a composite, an 1-resilient scheme requires each user to store 1 key without any broadcasting from the centre.</a:t>
            </a:r>
            <a:endParaRPr lang="ko-KR" altLang="en-US" sz="2200" i="1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43240" y="2767791"/>
            <a:ext cx="1643074" cy="232581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3000372"/>
            <a:ext cx="642942" cy="24914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440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231616"/>
            <a:ext cx="1500198" cy="268822"/>
          </a:xfrm>
          <a:prstGeom prst="rect">
            <a:avLst/>
          </a:prstGeom>
          <a:noFill/>
        </p:spPr>
      </p:pic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443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03511" y="3786190"/>
            <a:ext cx="525415" cy="285752"/>
          </a:xfrm>
          <a:prstGeom prst="rect">
            <a:avLst/>
          </a:prstGeom>
          <a:noFill/>
        </p:spPr>
      </p:pic>
      <p:sp>
        <p:nvSpPr>
          <p:cNvPr id="18445" name="Rectangle 13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446" name="Picture 14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1" y="3780475"/>
            <a:ext cx="1928825" cy="291467"/>
          </a:xfrm>
          <a:prstGeom prst="rect">
            <a:avLst/>
          </a:prstGeom>
          <a:noFill/>
        </p:spPr>
      </p:pic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781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449" name="Picture 17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4048375"/>
            <a:ext cx="1714512" cy="309319"/>
          </a:xfrm>
          <a:prstGeom prst="rect">
            <a:avLst/>
          </a:prstGeom>
          <a:noFill/>
        </p:spPr>
      </p:pic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7905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8453" name="Rectangle 2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8452" name="Picture 20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357694"/>
            <a:ext cx="500066" cy="267277"/>
          </a:xfrm>
          <a:prstGeom prst="rect">
            <a:avLst/>
          </a:prstGeom>
          <a:noFill/>
        </p:spPr>
      </p:pic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2000232" y="5500702"/>
            <a:ext cx="642942" cy="357190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Low Memory </a:t>
            </a:r>
            <a:br>
              <a:rPr lang="en-US" altLang="ko-KR" dirty="0" smtClean="0"/>
            </a:br>
            <a:r>
              <a:rPr lang="en-US" altLang="ko-KR" i="1" dirty="0" smtClean="0"/>
              <a:t>k</a:t>
            </a:r>
            <a:r>
              <a:rPr lang="en-US" altLang="ko-KR" dirty="0" smtClean="0"/>
              <a:t>-Resilient Schemes</a:t>
            </a:r>
            <a:br>
              <a:rPr lang="en-US" altLang="ko-KR" dirty="0" smtClean="0"/>
            </a:br>
            <a:r>
              <a:rPr lang="en-US" altLang="ko-KR" sz="2400" dirty="0" smtClean="0"/>
              <a:t>where </a:t>
            </a:r>
            <a:r>
              <a:rPr lang="en-US" altLang="ko-KR" sz="2400" i="1" dirty="0" smtClean="0"/>
              <a:t>k&gt;1</a:t>
            </a:r>
            <a:endParaRPr lang="ko-KR" altLang="en-US" sz="2400" i="1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altLang="ko-KR" dirty="0" smtClean="0"/>
              <a:t>Although the basic scheme is </a:t>
            </a:r>
            <a:r>
              <a:rPr lang="en-US" altLang="ko-KR" i="1" dirty="0" smtClean="0"/>
              <a:t>k</a:t>
            </a:r>
            <a:r>
              <a:rPr lang="en-US" altLang="ko-KR" dirty="0" smtClean="0"/>
              <a:t>-resilient, it makes each user consume </a:t>
            </a:r>
            <a:r>
              <a:rPr lang="en-US" altLang="ko-KR" i="1" dirty="0" smtClean="0"/>
              <a:t>O(</a:t>
            </a:r>
            <a:r>
              <a:rPr lang="en-US" altLang="ko-KR" i="1" dirty="0" err="1" smtClean="0"/>
              <a:t>n</a:t>
            </a:r>
            <a:r>
              <a:rPr lang="en-US" altLang="ko-KR" i="1" baseline="30000" dirty="0" err="1" smtClean="0"/>
              <a:t>k</a:t>
            </a:r>
            <a:r>
              <a:rPr lang="en-US" altLang="ko-KR" i="1" dirty="0" smtClean="0"/>
              <a:t>)</a:t>
            </a:r>
            <a:r>
              <a:rPr lang="en-US" altLang="ko-KR" dirty="0" smtClean="0"/>
              <a:t> memory</a:t>
            </a:r>
          </a:p>
          <a:p>
            <a:pPr algn="l">
              <a:buFont typeface="Arial" pitchFamily="34" charset="0"/>
              <a:buChar char="•"/>
            </a:pPr>
            <a:r>
              <a:rPr lang="en-US" altLang="ko-KR" dirty="0" smtClean="0"/>
              <a:t>The other two described before are just </a:t>
            </a:r>
            <a:r>
              <a:rPr lang="en-US" altLang="ko-KR" i="1" dirty="0" smtClean="0"/>
              <a:t>1</a:t>
            </a:r>
            <a:r>
              <a:rPr lang="en-US" altLang="ko-KR" dirty="0" smtClean="0"/>
              <a:t>-resilient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One Level Schemes (1/2)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200" dirty="0" smtClean="0"/>
              <a:t>A family of </a:t>
            </a:r>
            <a:r>
              <a:rPr lang="en-US" altLang="ko-KR" sz="2200" b="1" dirty="0" smtClean="0"/>
              <a:t>perfect hash functions</a:t>
            </a:r>
            <a:r>
              <a:rPr lang="en-US" altLang="ko-KR" sz="2200" dirty="0" smtClean="0"/>
              <a:t> {</a:t>
            </a:r>
            <a:r>
              <a:rPr lang="en-US" altLang="ko-KR" sz="2200" i="1" dirty="0" err="1" smtClean="0"/>
              <a:t>f</a:t>
            </a:r>
            <a:r>
              <a:rPr lang="en-US" altLang="ko-KR" sz="2200" i="1" baseline="-25000" dirty="0" err="1" smtClean="0"/>
              <a:t>i</a:t>
            </a:r>
            <a:r>
              <a:rPr lang="en-US" altLang="ko-KR" sz="2200" dirty="0" smtClean="0"/>
              <a:t>},                                ,</a:t>
            </a:r>
          </a:p>
          <a:p>
            <a:pPr lvl="1"/>
            <a:r>
              <a:rPr lang="en-US" altLang="ko-KR" sz="2000" dirty="0" smtClean="0"/>
              <a:t>such that                ,</a:t>
            </a:r>
          </a:p>
          <a:p>
            <a:pPr lvl="1"/>
            <a:r>
              <a:rPr lang="en-US" altLang="ko-KR" sz="2000" dirty="0" smtClean="0"/>
              <a:t>mapping any size </a:t>
            </a:r>
            <a:r>
              <a:rPr lang="en-US" altLang="ko-KR" sz="2000" dirty="0" smtClean="0">
                <a:latin typeface="Corbel"/>
              </a:rPr>
              <a:t>≤</a:t>
            </a:r>
            <a:r>
              <a:rPr lang="en-US" altLang="ko-KR" sz="2000" i="1" dirty="0" smtClean="0">
                <a:latin typeface="Corbel"/>
              </a:rPr>
              <a:t>k</a:t>
            </a:r>
            <a:r>
              <a:rPr lang="en-US" altLang="ko-KR" sz="2000" dirty="0" smtClean="0">
                <a:latin typeface="Corbel"/>
              </a:rPr>
              <a:t> subset of </a:t>
            </a:r>
            <a:r>
              <a:rPr lang="en-US" altLang="ko-KR" sz="2000" i="1" dirty="0" smtClean="0">
                <a:latin typeface="Corbel"/>
              </a:rPr>
              <a:t>U</a:t>
            </a:r>
            <a:r>
              <a:rPr lang="en-US" altLang="ko-KR" sz="2000" dirty="0" smtClean="0">
                <a:latin typeface="Corbel"/>
              </a:rPr>
              <a:t> to the range {</a:t>
            </a:r>
            <a:r>
              <a:rPr lang="en-US" altLang="ko-KR" sz="2000" i="1" dirty="0" smtClean="0">
                <a:latin typeface="Corbel"/>
              </a:rPr>
              <a:t>1, …, m</a:t>
            </a:r>
            <a:r>
              <a:rPr lang="en-US" altLang="ko-KR" sz="2000" dirty="0" smtClean="0">
                <a:latin typeface="Corbel"/>
              </a:rPr>
              <a:t>}, and</a:t>
            </a:r>
          </a:p>
          <a:p>
            <a:pPr lvl="1"/>
            <a:r>
              <a:rPr lang="en-US" altLang="ko-KR" sz="2000" dirty="0" smtClean="0">
                <a:latin typeface="Corbel"/>
              </a:rPr>
              <a:t>using an independent </a:t>
            </a:r>
            <a:r>
              <a:rPr lang="en-US" altLang="ko-KR" sz="2000" i="1" dirty="0" smtClean="0">
                <a:latin typeface="Corbel"/>
              </a:rPr>
              <a:t>1</a:t>
            </a:r>
            <a:r>
              <a:rPr lang="en-US" altLang="ko-KR" sz="2000" dirty="0" smtClean="0">
                <a:latin typeface="Corbel"/>
              </a:rPr>
              <a:t>-resilient scheme </a:t>
            </a:r>
            <a:r>
              <a:rPr lang="en-US" altLang="ko-KR" sz="2000" i="1" dirty="0" smtClean="0">
                <a:latin typeface="Corbel"/>
              </a:rPr>
              <a:t>R(</a:t>
            </a:r>
            <a:r>
              <a:rPr lang="en-US" altLang="ko-KR" sz="2000" i="1" dirty="0" err="1" smtClean="0">
                <a:latin typeface="Corbel"/>
              </a:rPr>
              <a:t>i</a:t>
            </a:r>
            <a:r>
              <a:rPr lang="en-US" altLang="ko-KR" sz="2000" i="1" dirty="0" smtClean="0">
                <a:latin typeface="Corbel"/>
              </a:rPr>
              <a:t>, j) </a:t>
            </a:r>
            <a:r>
              <a:rPr lang="en-US" altLang="ko-KR" sz="2000" dirty="0" smtClean="0">
                <a:latin typeface="Corbel"/>
              </a:rPr>
              <a:t>for every                and </a:t>
            </a:r>
          </a:p>
          <a:p>
            <a:pPr lvl="1"/>
            <a:r>
              <a:rPr lang="en-US" altLang="ko-KR" sz="2000" dirty="0" smtClean="0">
                <a:latin typeface="Corbel"/>
              </a:rPr>
              <a:t>while letting every user            receive the keys associated with schemes </a:t>
            </a:r>
            <a:r>
              <a:rPr lang="en-US" altLang="ko-KR" sz="2000" i="1" dirty="0" smtClean="0">
                <a:latin typeface="Corbel"/>
              </a:rPr>
              <a:t>R(</a:t>
            </a:r>
            <a:r>
              <a:rPr lang="en-US" altLang="ko-KR" sz="2000" i="1" dirty="0" err="1" smtClean="0">
                <a:latin typeface="Corbel"/>
              </a:rPr>
              <a:t>i</a:t>
            </a:r>
            <a:r>
              <a:rPr lang="en-US" altLang="ko-KR" sz="2000" i="1" dirty="0" smtClean="0">
                <a:latin typeface="Corbel"/>
              </a:rPr>
              <a:t>, </a:t>
            </a:r>
            <a:r>
              <a:rPr lang="en-US" altLang="ko-KR" sz="2000" i="1" dirty="0" err="1" smtClean="0">
                <a:latin typeface="Corbel"/>
              </a:rPr>
              <a:t>f</a:t>
            </a:r>
            <a:r>
              <a:rPr lang="en-US" altLang="ko-KR" sz="2000" i="1" baseline="-25000" dirty="0" err="1" smtClean="0">
                <a:latin typeface="Corbel"/>
              </a:rPr>
              <a:t>i</a:t>
            </a:r>
            <a:r>
              <a:rPr lang="en-US" altLang="ko-KR" sz="2000" i="1" dirty="0" smtClean="0">
                <a:latin typeface="Corbel"/>
              </a:rPr>
              <a:t>(x)) </a:t>
            </a:r>
            <a:r>
              <a:rPr lang="en-US" altLang="ko-KR" sz="2000" dirty="0" smtClean="0">
                <a:latin typeface="Corbel"/>
              </a:rPr>
              <a:t>for all </a:t>
            </a:r>
          </a:p>
          <a:p>
            <a:r>
              <a:rPr lang="en-US" altLang="ko-KR" sz="2200" dirty="0" smtClean="0"/>
              <a:t>The centre generates the common keys as follows</a:t>
            </a:r>
          </a:p>
          <a:p>
            <a:pPr marL="672084" lvl="1" indent="-342900">
              <a:buFont typeface="+mj-lt"/>
              <a:buAutoNum type="arabicPeriod"/>
            </a:pPr>
            <a:r>
              <a:rPr lang="en-US" altLang="ko-KR" sz="2000" dirty="0" smtClean="0"/>
              <a:t>Generates random strings </a:t>
            </a:r>
            <a:r>
              <a:rPr lang="en-US" altLang="ko-KR" sz="2000" i="1" dirty="0" smtClean="0"/>
              <a:t>M</a:t>
            </a:r>
            <a:r>
              <a:rPr lang="en-US" altLang="ko-KR" sz="2000" i="1" baseline="30000" dirty="0" smtClean="0"/>
              <a:t>1</a:t>
            </a:r>
            <a:r>
              <a:rPr lang="en-US" altLang="ko-KR" sz="2000" i="1" dirty="0" smtClean="0"/>
              <a:t>, …, M</a:t>
            </a:r>
            <a:r>
              <a:rPr lang="en-US" altLang="ko-KR" sz="2000" i="1" baseline="30000" dirty="0" smtClean="0"/>
              <a:t>l</a:t>
            </a:r>
            <a:r>
              <a:rPr lang="en-US" altLang="ko-KR" sz="2000" i="1" dirty="0" smtClean="0"/>
              <a:t> </a:t>
            </a:r>
            <a:r>
              <a:rPr lang="en-US" altLang="ko-KR" sz="2000" dirty="0" smtClean="0"/>
              <a:t>such that</a:t>
            </a:r>
          </a:p>
          <a:p>
            <a:pPr marL="672084" lvl="1" indent="-342900">
              <a:buFont typeface="+mj-lt"/>
              <a:buAutoNum type="arabicPeriod"/>
            </a:pPr>
            <a:r>
              <a:rPr lang="en-US" altLang="ko-KR" sz="2000" dirty="0" smtClean="0"/>
              <a:t>Broadcast for all                and                   </a:t>
            </a:r>
            <a:r>
              <a:rPr lang="en-US" altLang="ko-KR" sz="2000" i="1" dirty="0" smtClean="0"/>
              <a:t>M</a:t>
            </a:r>
            <a:r>
              <a:rPr lang="en-US" altLang="ko-KR" sz="2000" i="1" baseline="30000" dirty="0" smtClean="0"/>
              <a:t>i</a:t>
            </a:r>
            <a:r>
              <a:rPr lang="en-US" altLang="ko-KR" sz="2000" dirty="0" smtClean="0"/>
              <a:t> to the privileged subset          using </a:t>
            </a:r>
            <a:r>
              <a:rPr lang="en-US" altLang="ko-KR" sz="2000" i="1" dirty="0" smtClean="0"/>
              <a:t>R(</a:t>
            </a:r>
            <a:r>
              <a:rPr lang="en-US" altLang="ko-KR" sz="2000" i="1" dirty="0" err="1" smtClean="0"/>
              <a:t>i</a:t>
            </a:r>
            <a:r>
              <a:rPr lang="en-US" altLang="ko-KR" sz="2000" i="1" dirty="0" smtClean="0"/>
              <a:t>, j)</a:t>
            </a:r>
          </a:p>
          <a:p>
            <a:pPr marL="672084" lvl="1" indent="-342900">
              <a:buFont typeface="+mj-lt"/>
              <a:buAutoNum type="arabicPeriod"/>
            </a:pPr>
            <a:r>
              <a:rPr lang="en-US" altLang="ko-KR" sz="2000" dirty="0" smtClean="0"/>
              <a:t>Have every user           get M by the exclusive or of all the messages </a:t>
            </a:r>
            <a:r>
              <a:rPr lang="en-US" altLang="ko-KR" sz="2000" i="1" dirty="0" smtClean="0"/>
              <a:t>M</a:t>
            </a:r>
            <a:r>
              <a:rPr lang="en-US" altLang="ko-KR" sz="2000" i="1" baseline="30000" dirty="0" smtClean="0"/>
              <a:t>1</a:t>
            </a:r>
            <a:r>
              <a:rPr lang="en-US" altLang="ko-KR" sz="2000" i="1" dirty="0" smtClean="0"/>
              <a:t>, …, M</a:t>
            </a:r>
            <a:r>
              <a:rPr lang="en-US" altLang="ko-KR" sz="2000" i="1" baseline="30000" dirty="0" smtClean="0"/>
              <a:t>l</a:t>
            </a:r>
            <a:r>
              <a:rPr lang="en-US" altLang="ko-KR" sz="2000" i="1" dirty="0" smtClean="0"/>
              <a:t> </a:t>
            </a:r>
            <a:r>
              <a:rPr lang="en-US" altLang="ko-KR" sz="2000" dirty="0" smtClean="0"/>
              <a:t>they learned</a:t>
            </a:r>
          </a:p>
          <a:p>
            <a:pPr marL="114300" indent="-342900">
              <a:buFont typeface="Wingdings" pitchFamily="2" charset="2"/>
              <a:buChar char="Ø"/>
            </a:pPr>
            <a:r>
              <a:rPr lang="en-US" altLang="ko-KR" sz="2200" b="1" dirty="0" smtClean="0"/>
              <a:t>Claim 4. </a:t>
            </a:r>
            <a:r>
              <a:rPr lang="en-US" altLang="ko-KR" sz="2200" i="1" dirty="0" smtClean="0"/>
              <a:t>This scheme is k-resilient.</a:t>
            </a:r>
          </a:p>
          <a:p>
            <a:pPr marL="672084" lvl="1" indent="-342900"/>
            <a:r>
              <a:rPr lang="en-US" altLang="ko-KR" sz="2000" dirty="0" smtClean="0"/>
              <a:t>Any colluding set of at most k users cannot obtain at least one of the shares</a:t>
            </a:r>
            <a:endParaRPr lang="ko-KR" altLang="en-US" sz="20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1928802"/>
            <a:ext cx="857256" cy="258008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1" y="1660215"/>
            <a:ext cx="1928825" cy="278109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63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9" y="2786058"/>
            <a:ext cx="500065" cy="238493"/>
          </a:xfrm>
          <a:prstGeom prst="rect">
            <a:avLst/>
          </a:prstGeom>
          <a:noFill/>
        </p:spPr>
      </p:pic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500306"/>
            <a:ext cx="714380" cy="215007"/>
          </a:xfrm>
          <a:prstGeom prst="rect">
            <a:avLst/>
          </a:prstGeom>
          <a:noFill/>
        </p:spPr>
      </p:pic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072462" y="2500306"/>
            <a:ext cx="808862" cy="214314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3071810"/>
            <a:ext cx="785818" cy="236508"/>
          </a:xfrm>
          <a:prstGeom prst="rect">
            <a:avLst/>
          </a:prstGeom>
          <a:noFill/>
        </p:spPr>
      </p:pic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69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72198" y="3593259"/>
            <a:ext cx="1143008" cy="264369"/>
          </a:xfrm>
          <a:prstGeom prst="rect">
            <a:avLst/>
          </a:prstGeom>
          <a:noFill/>
        </p:spPr>
      </p:pic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0" y="781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2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0364" y="3906873"/>
            <a:ext cx="785818" cy="236508"/>
          </a:xfrm>
          <a:prstGeom prst="rect">
            <a:avLst/>
          </a:prstGeom>
          <a:noFill/>
        </p:spPr>
      </p:pic>
      <p:pic>
        <p:nvPicPr>
          <p:cNvPr id="2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7" y="3897314"/>
            <a:ext cx="928695" cy="246065"/>
          </a:xfrm>
          <a:prstGeom prst="rect">
            <a:avLst/>
          </a:prstGeom>
          <a:noFill/>
        </p:spPr>
      </p:pic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58082" y="4105255"/>
            <a:ext cx="1571636" cy="252439"/>
          </a:xfrm>
          <a:prstGeom prst="rect">
            <a:avLst/>
          </a:prstGeom>
          <a:noFill/>
        </p:spPr>
      </p:pic>
      <p:sp>
        <p:nvSpPr>
          <p:cNvPr id="19474" name="Rectangle 18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pic>
        <p:nvPicPr>
          <p:cNvPr id="28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28926" y="4429132"/>
            <a:ext cx="500065" cy="238493"/>
          </a:xfrm>
          <a:prstGeom prst="rect">
            <a:avLst/>
          </a:prstGeom>
          <a:noFill/>
        </p:spPr>
      </p:pic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sz="2200" dirty="0" smtClean="0"/>
              <a:t>Efficiency in measures, saying that </a:t>
            </a:r>
            <a:r>
              <a:rPr lang="en-US" altLang="ko-KR" sz="2200" i="1" dirty="0" smtClean="0"/>
              <a:t>w</a:t>
            </a:r>
            <a:r>
              <a:rPr lang="en-US" altLang="ko-KR" sz="2200" dirty="0" smtClean="0"/>
              <a:t> is the number of </a:t>
            </a:r>
            <a:r>
              <a:rPr lang="en-US" altLang="ko-KR" sz="2200" dirty="0" smtClean="0"/>
              <a:t>keys required in a 1-resilient scheme</a:t>
            </a:r>
            <a:endParaRPr lang="en-US" altLang="ko-KR" sz="2000" dirty="0" smtClean="0"/>
          </a:p>
          <a:p>
            <a:pPr lvl="1"/>
            <a:r>
              <a:rPr lang="en-US" altLang="ko-KR" sz="2000" dirty="0" smtClean="0"/>
              <a:t>Memory consumption at the user’s end: </a:t>
            </a:r>
            <a:r>
              <a:rPr lang="en-US" altLang="ko-KR" sz="2000" i="1" dirty="0" err="1" smtClean="0"/>
              <a:t>l∙w</a:t>
            </a:r>
            <a:endParaRPr lang="en-US" altLang="ko-KR" sz="2000" i="1" dirty="0" smtClean="0"/>
          </a:p>
          <a:p>
            <a:pPr lvl="1"/>
            <a:r>
              <a:rPr lang="en-US" altLang="ko-KR" sz="2000" dirty="0" smtClean="0">
                <a:latin typeface="Corbel"/>
              </a:rPr>
              <a:t>Transmission length: </a:t>
            </a:r>
            <a:r>
              <a:rPr lang="en-US" altLang="ko-KR" sz="2000" i="1" dirty="0" err="1" smtClean="0"/>
              <a:t>l∙m</a:t>
            </a:r>
            <a:r>
              <a:rPr lang="en-US" altLang="ko-KR" sz="2000" i="1" dirty="0" smtClean="0"/>
              <a:t> </a:t>
            </a:r>
            <a:endParaRPr lang="en-US" altLang="ko-KR" sz="2000" dirty="0" smtClean="0"/>
          </a:p>
          <a:p>
            <a:r>
              <a:rPr lang="en-US" altLang="ko-KR" sz="2200" b="1" dirty="0" smtClean="0"/>
              <a:t>Theorem 5. </a:t>
            </a:r>
            <a:r>
              <a:rPr lang="en-US" altLang="ko-KR" sz="2200" i="1" dirty="0" smtClean="0"/>
              <a:t>There exists a k-resilient scheme with                        keys for each user and                    broadcasting messages from the centre. Moreover, it </a:t>
            </a:r>
            <a:r>
              <a:rPr lang="en-US" altLang="ko-KR" sz="2200" i="1" dirty="0" smtClean="0"/>
              <a:t>can </a:t>
            </a:r>
            <a:r>
              <a:rPr lang="en-US" altLang="ko-KR" sz="2200" i="1" dirty="0" smtClean="0"/>
              <a:t>be efficiently constructed with arbitrarily high probability by increasing k, l and m appropriately.</a:t>
            </a:r>
          </a:p>
          <a:p>
            <a:pPr lvl="1"/>
            <a:r>
              <a:rPr lang="en-US" altLang="ko-KR" sz="2000" dirty="0" smtClean="0"/>
              <a:t>With </a:t>
            </a:r>
            <a:r>
              <a:rPr lang="en-US" altLang="ko-KR" sz="2000" b="1" i="1" dirty="0" smtClean="0"/>
              <a:t>m=2k</a:t>
            </a:r>
            <a:r>
              <a:rPr lang="en-US" altLang="ko-KR" sz="2000" b="1" i="1" baseline="30000" dirty="0" smtClean="0"/>
              <a:t>2</a:t>
            </a:r>
            <a:r>
              <a:rPr lang="en-US" altLang="ko-KR" sz="2000" i="1" dirty="0" smtClean="0"/>
              <a:t> </a:t>
            </a:r>
            <a:r>
              <a:rPr lang="en-US" altLang="ko-KR" sz="2000" dirty="0" smtClean="0"/>
              <a:t>and</a:t>
            </a:r>
            <a:r>
              <a:rPr lang="en-US" altLang="ko-KR" sz="2000" i="1" dirty="0" smtClean="0"/>
              <a:t> </a:t>
            </a:r>
            <a:r>
              <a:rPr lang="en-US" altLang="ko-KR" sz="2000" b="1" i="1" dirty="0" smtClean="0"/>
              <a:t>l=</a:t>
            </a:r>
            <a:r>
              <a:rPr lang="en-US" altLang="ko-KR" sz="2000" b="1" i="1" dirty="0" err="1" smtClean="0"/>
              <a:t>k</a:t>
            </a:r>
            <a:r>
              <a:rPr lang="en-US" altLang="ko-KR" sz="2000" b="1" dirty="0" err="1" smtClean="0"/>
              <a:t>log</a:t>
            </a:r>
            <a:r>
              <a:rPr lang="en-US" altLang="ko-KR" sz="2000" b="1" i="1" dirty="0" err="1" smtClean="0"/>
              <a:t>n</a:t>
            </a:r>
            <a:r>
              <a:rPr lang="en-US" altLang="ko-KR" sz="2000" dirty="0" smtClean="0"/>
              <a:t>,                                                    implies</a:t>
            </a:r>
          </a:p>
          <a:p>
            <a:pPr lvl="1"/>
            <a:endParaRPr lang="en-US" altLang="ko-KR" sz="2000" dirty="0" smtClean="0"/>
          </a:p>
          <a:p>
            <a:r>
              <a:rPr lang="en-US" altLang="ko-KR" sz="2200" b="1" dirty="0" smtClean="0"/>
              <a:t>Corollary 6.</a:t>
            </a:r>
            <a:r>
              <a:rPr lang="en-US" altLang="ko-KR" sz="2200" dirty="0" smtClean="0"/>
              <a:t> </a:t>
            </a:r>
            <a:r>
              <a:rPr lang="en-US" altLang="ko-KR" sz="2200" i="1" dirty="0" smtClean="0"/>
              <a:t>For any                 and                , there exists a (k, p)-random-resilient scheme with                  keys for each user and broadcasting messages from the centre by setting </a:t>
            </a:r>
            <a:r>
              <a:rPr lang="en-US" altLang="ko-KR" sz="2200" b="1" i="1" dirty="0" smtClean="0"/>
              <a:t>m=k</a:t>
            </a:r>
            <a:r>
              <a:rPr lang="en-US" altLang="ko-KR" sz="2200" b="1" i="1" baseline="30000" dirty="0" smtClean="0"/>
              <a:t>2</a:t>
            </a:r>
            <a:r>
              <a:rPr lang="en-US" altLang="ko-KR" sz="2200" i="1" dirty="0" smtClean="0"/>
              <a:t> and </a:t>
            </a:r>
            <a:r>
              <a:rPr lang="en-US" altLang="ko-KR" sz="2200" b="1" i="1" dirty="0" smtClean="0"/>
              <a:t>l=log(1/p)</a:t>
            </a:r>
            <a:r>
              <a:rPr lang="en-US" altLang="ko-KR" sz="2200" i="1" dirty="0" smtClean="0"/>
              <a:t>. This scheme can be also improved efficiently by increasing k, p, m and l.</a:t>
            </a:r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00562" y="4572008"/>
            <a:ext cx="857224" cy="233105"/>
          </a:xfrm>
          <a:prstGeom prst="rect">
            <a:avLst/>
          </a:prstGeom>
          <a:noFill/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One Level Schemes (2/2)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933EF2-CCD8-4BB5-B555-0ED9D4AA6A7C}" type="slidenum">
              <a:rPr lang="ko-KR" altLang="en-US" smtClean="0"/>
              <a:pPr/>
              <a:t>9</a:t>
            </a:fld>
            <a:endParaRPr lang="ko-KR" altLang="en-US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53107" y="2786058"/>
            <a:ext cx="1262165" cy="252433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752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00298" y="3071810"/>
            <a:ext cx="1071538" cy="267885"/>
          </a:xfrm>
          <a:prstGeom prst="rect">
            <a:avLst/>
          </a:prstGeom>
          <a:noFill/>
        </p:spPr>
      </p:pic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3929066"/>
            <a:ext cx="2714644" cy="427604"/>
          </a:xfrm>
          <a:prstGeom prst="rect">
            <a:avLst/>
          </a:prstGeom>
          <a:noFill/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1513" name="Picture 9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214818"/>
            <a:ext cx="3214710" cy="418400"/>
          </a:xfrm>
          <a:prstGeom prst="rect">
            <a:avLst/>
          </a:prstGeom>
          <a:noFill/>
        </p:spPr>
      </p:pic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" name="오른쪽 화살표 15"/>
          <p:cNvSpPr/>
          <p:nvPr/>
        </p:nvSpPr>
        <p:spPr>
          <a:xfrm>
            <a:off x="4357686" y="4357694"/>
            <a:ext cx="285752" cy="14287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1516" name="Picture 1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4214818"/>
            <a:ext cx="3929090" cy="407160"/>
          </a:xfrm>
          <a:prstGeom prst="rect">
            <a:avLst/>
          </a:prstGeom>
          <a:noFill/>
        </p:spPr>
      </p:pic>
      <p:sp>
        <p:nvSpPr>
          <p:cNvPr id="21518" name="Rectangle 14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1519" name="Picture 15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4595347"/>
            <a:ext cx="857256" cy="229094"/>
          </a:xfrm>
          <a:prstGeom prst="rect">
            <a:avLst/>
          </a:prstGeom>
          <a:noFill/>
        </p:spPr>
      </p:pic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524" name="Rectangle 20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52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1525" name="Picture 21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29058" y="4760922"/>
            <a:ext cx="928694" cy="454028"/>
          </a:xfrm>
          <a:prstGeom prst="rect">
            <a:avLst/>
          </a:prstGeom>
          <a:noFill/>
        </p:spPr>
      </p:pic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0" y="10858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2152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1528" name="Picture 24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4751718"/>
            <a:ext cx="857256" cy="442023"/>
          </a:xfrm>
          <a:prstGeom prst="rect">
            <a:avLst/>
          </a:prstGeom>
          <a:noFill/>
        </p:spPr>
      </p:pic>
      <p:sp>
        <p:nvSpPr>
          <p:cNvPr id="31" name="모서리가 둥근 직사각형 30"/>
          <p:cNvSpPr/>
          <p:nvPr/>
        </p:nvSpPr>
        <p:spPr>
          <a:xfrm>
            <a:off x="6429388" y="2714620"/>
            <a:ext cx="1928826" cy="35719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2500298" y="3071810"/>
            <a:ext cx="3786214" cy="35719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7500958" y="4714884"/>
            <a:ext cx="928694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3929058" y="4714884"/>
            <a:ext cx="1500198" cy="500066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500034" y="5143512"/>
            <a:ext cx="2714644" cy="35719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752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theme/theme1.xml><?xml version="1.0" encoding="utf-8"?>
<a:theme xmlns:a="http://schemas.openxmlformats.org/drawingml/2006/main" name="Human">
  <a:themeElements>
    <a:clrScheme name="보자기">
      <a:dk1>
        <a:sysClr val="windowText" lastClr="000000"/>
      </a:dk1>
      <a:lt1>
        <a:sysClr val="window" lastClr="FFFFFF"/>
      </a:lt1>
      <a:dk2>
        <a:srgbClr val="006270"/>
      </a:dk2>
      <a:lt2>
        <a:srgbClr val="FBFEC6"/>
      </a:lt2>
      <a:accent1>
        <a:srgbClr val="A0C435"/>
      </a:accent1>
      <a:accent2>
        <a:srgbClr val="F29F26"/>
      </a:accent2>
      <a:accent3>
        <a:srgbClr val="08BBDB"/>
      </a:accent3>
      <a:accent4>
        <a:srgbClr val="687CDD"/>
      </a:accent4>
      <a:accent5>
        <a:srgbClr val="28C874"/>
      </a:accent5>
      <a:accent6>
        <a:srgbClr val="E47963"/>
      </a:accent6>
      <a:hlink>
        <a:srgbClr val="64C143"/>
      </a:hlink>
      <a:folHlink>
        <a:srgbClr val="9A9A9A"/>
      </a:folHlink>
    </a:clrScheme>
    <a:fontScheme name="Human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>
            <a:tint val="100000"/>
          </a:schemeClr>
        </a:solidFill>
        <a:gradFill flip="none" rotWithShape="1">
          <a:gsLst>
            <a:gs pos="0">
              <a:schemeClr val="phClr">
                <a:tint val="85000"/>
                <a:satMod val="275000"/>
              </a:schemeClr>
            </a:gs>
            <a:gs pos="3000">
              <a:schemeClr val="phClr">
                <a:tint val="87000"/>
                <a:satMod val="275000"/>
              </a:schemeClr>
            </a:gs>
            <a:gs pos="10000">
              <a:schemeClr val="phClr">
                <a:tint val="90000"/>
                <a:satMod val="275000"/>
              </a:schemeClr>
            </a:gs>
            <a:gs pos="70000">
              <a:schemeClr val="phClr">
                <a:shade val="38000"/>
                <a:satMod val="275000"/>
              </a:schemeClr>
            </a:gs>
            <a:gs pos="90000">
              <a:schemeClr val="phClr">
                <a:shade val="25000"/>
                <a:satMod val="300000"/>
              </a:schemeClr>
            </a:gs>
            <a:gs pos="100000">
              <a:schemeClr val="phClr">
                <a:shade val="22000"/>
                <a:satMod val="300000"/>
              </a:schemeClr>
            </a:gs>
          </a:gsLst>
          <a:path path="circle">
            <a:fillToRect l="60000" t="-3300" b="200000"/>
          </a:path>
          <a:tileRect/>
        </a:gradFill>
        <a:gradFill rotWithShape="1">
          <a:gsLst>
            <a:gs pos="0">
              <a:schemeClr val="phClr">
                <a:tint val="57000"/>
                <a:satMod val="400000"/>
              </a:schemeClr>
            </a:gs>
            <a:gs pos="100000">
              <a:schemeClr val="phClr">
                <a:tint val="87000"/>
                <a:shade val="40000"/>
                <a:satMod val="5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휴먼</Template>
  <TotalTime>1490</TotalTime>
  <Words>1197</Words>
  <Application>Microsoft Office PowerPoint</Application>
  <PresentationFormat>화면 슬라이드 쇼(4:3)</PresentationFormat>
  <Paragraphs>140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Human</vt:lpstr>
      <vt:lpstr>Broadcast Encryption A. Fiat and M. Naor The 13th annual international cryptology conference  on Advances in cryptology (1993)</vt:lpstr>
      <vt:lpstr>Problem Definition  </vt:lpstr>
      <vt:lpstr>Zero Message Schemes where T can generate a common key without requiring the centre to broadcast any message</vt:lpstr>
      <vt:lpstr>The Basic Scheme</vt:lpstr>
      <vt:lpstr>A 1-Resilient Scheme using PRG</vt:lpstr>
      <vt:lpstr>A 1-Resilient Scheme using RSA</vt:lpstr>
      <vt:lpstr>Low Memory  k-Resilient Schemes where k&gt;1</vt:lpstr>
      <vt:lpstr>One Level Schemes (1/2)</vt:lpstr>
      <vt:lpstr>One Level Schemes (2/2)</vt:lpstr>
      <vt:lpstr>Multi-Level Schemes (1/2)</vt:lpstr>
      <vt:lpstr>Multi-Level Schemes (2/2)</vt:lpstr>
      <vt:lpstr>Conclusion </vt:lpstr>
      <vt:lpstr>Comparison of All Schemes</vt:lpstr>
      <vt:lpstr>Discussion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Broadcast Encryption A. Fiat and M. Naor</dc:title>
  <dc:creator>admin</dc:creator>
  <cp:lastModifiedBy>admin</cp:lastModifiedBy>
  <cp:revision>334</cp:revision>
  <dcterms:created xsi:type="dcterms:W3CDTF">2010-03-07T08:19:37Z</dcterms:created>
  <dcterms:modified xsi:type="dcterms:W3CDTF">2010-03-08T12:22:37Z</dcterms:modified>
</cp:coreProperties>
</file>