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72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3" autoAdjust="0"/>
    <p:restoredTop sz="94660"/>
  </p:normalViewPr>
  <p:slideViewPr>
    <p:cSldViewPr>
      <p:cViewPr varScale="1">
        <p:scale>
          <a:sx n="77" d="100"/>
          <a:sy n="77" d="100"/>
        </p:scale>
        <p:origin x="-9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C5A8B-FB20-4801-9D92-BD6013DCF788}" type="datetimeFigureOut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7C860-EE83-400B-9F44-CE19A45C1E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5A17F873-7631-45F8-81FD-F97742B68E0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4BA6-B19F-4FD2-A8BB-314685A98D8D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E7C4-FCC4-4AC5-981E-031DC1485B0A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AC6-A55D-45F4-BFCC-0317EBD4420C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EAD3-48E8-4B35-A93F-34BA804B5720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4F7C-583E-41E7-AC8A-F1AC53924BC8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CCCB-2BA9-4111-A1BE-F874D37C55D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8880-4F58-4656-909E-661B28CC15C7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6CEB-2502-4547-8059-D9D918F2CE22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9880-2C6E-495B-A3C1-E65F531A4580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CCDB1F34-1E35-4561-9A16-7604E8C1A0FA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5A5B5F8-7B8E-4770-8833-7092866480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85720" y="2214554"/>
            <a:ext cx="8858280" cy="1000133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Attribute-Based Encryption for Fine-Grained Access Control of Encrypted Data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20103350 An, </a:t>
            </a:r>
            <a:r>
              <a:rPr lang="en-US" altLang="ko-KR" dirty="0" err="1" smtClean="0"/>
              <a:t>Sanghong</a:t>
            </a:r>
            <a:endParaRPr lang="en-US" altLang="ko-KR" dirty="0" smtClean="0"/>
          </a:p>
          <a:p>
            <a:r>
              <a:rPr lang="en-US" altLang="ko-KR" dirty="0" smtClean="0"/>
              <a:t>KAIST 2010</a:t>
            </a:r>
          </a:p>
          <a:p>
            <a:r>
              <a:rPr lang="en-US" altLang="ko-KR" dirty="0" smtClean="0"/>
              <a:t>2010. 3. 11.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Construction for Access Tree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Encryption(M,</a:t>
            </a:r>
            <a:r>
              <a:rPr lang="el-GR" altLang="ko-KR" dirty="0" smtClean="0"/>
              <a:t> </a:t>
            </a:r>
            <a:r>
              <a:rPr lang="el-GR" altLang="ko-KR" dirty="0" smtClean="0"/>
              <a:t>γ</a:t>
            </a:r>
            <a:r>
              <a:rPr lang="en-US" altLang="ko-KR" dirty="0" smtClean="0"/>
              <a:t>, PK)</a:t>
            </a:r>
          </a:p>
          <a:p>
            <a:pPr lvl="1"/>
            <a:r>
              <a:rPr lang="en-US" altLang="ko-KR" dirty="0" smtClean="0"/>
              <a:t>M</a:t>
            </a:r>
            <a:r>
              <a:rPr lang="en-US" altLang="ko-KR" dirty="0" smtClean="0"/>
              <a:t> </a:t>
            </a:r>
            <a:r>
              <a:rPr lang="en-US" altLang="ko-KR" dirty="0" smtClean="0"/>
              <a:t>∈G2, </a:t>
            </a:r>
            <a:r>
              <a:rPr lang="el-GR" altLang="ko-KR" dirty="0" smtClean="0"/>
              <a:t>γ</a:t>
            </a:r>
            <a:r>
              <a:rPr lang="en-US" altLang="ko-KR" dirty="0" smtClean="0"/>
              <a:t> : a set of attributes</a:t>
            </a:r>
          </a:p>
          <a:p>
            <a:pPr lvl="1"/>
            <a:r>
              <a:rPr lang="en-US" altLang="ko-KR" dirty="0" smtClean="0"/>
              <a:t>s</a:t>
            </a:r>
            <a:r>
              <a:rPr lang="en-US" altLang="ko-KR" dirty="0" smtClean="0"/>
              <a:t> : Randomly generated number </a:t>
            </a:r>
            <a:r>
              <a:rPr lang="en-US" altLang="ko-KR" dirty="0" smtClean="0"/>
              <a:t>from </a:t>
            </a:r>
            <a:r>
              <a:rPr lang="en-US" altLang="ko-KR" dirty="0" err="1" smtClean="0"/>
              <a:t>Z</a:t>
            </a:r>
            <a:r>
              <a:rPr lang="en-US" altLang="ko-KR" baseline="-25000" dirty="0" err="1" smtClean="0"/>
              <a:t>p</a:t>
            </a:r>
            <a:endParaRPr lang="en-US" altLang="ko-KR" baseline="-25000" dirty="0" smtClean="0"/>
          </a:p>
          <a:p>
            <a:pPr lvl="1"/>
            <a:r>
              <a:rPr lang="en-US" altLang="ko-KR" dirty="0" err="1" smtClean="0"/>
              <a:t>Ciphertext</a:t>
            </a:r>
            <a:r>
              <a:rPr lang="en-US" altLang="ko-KR" dirty="0" smtClean="0"/>
              <a:t> E</a:t>
            </a:r>
          </a:p>
          <a:p>
            <a:pPr lvl="2"/>
            <a:r>
              <a:rPr lang="en-US" altLang="ko-KR" dirty="0" smtClean="0"/>
              <a:t>E = (</a:t>
            </a:r>
            <a:r>
              <a:rPr lang="el-GR" altLang="ko-KR" dirty="0" smtClean="0"/>
              <a:t>γ</a:t>
            </a:r>
            <a:r>
              <a:rPr lang="en-US" altLang="ko-KR" dirty="0" smtClean="0"/>
              <a:t>, E’ = MY</a:t>
            </a:r>
            <a:r>
              <a:rPr lang="en-US" altLang="ko-KR" baseline="30000" dirty="0" smtClean="0"/>
              <a:t>s</a:t>
            </a:r>
            <a:r>
              <a:rPr lang="en-US" altLang="ko-KR" dirty="0" smtClean="0"/>
              <a:t>, {</a:t>
            </a:r>
            <a:r>
              <a:rPr lang="en-US" altLang="ko-KR" dirty="0" err="1" smtClean="0"/>
              <a:t>E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i</a:t>
            </a:r>
            <a:r>
              <a:rPr lang="en-US" altLang="ko-KR" baseline="30000" dirty="0" err="1" smtClean="0"/>
              <a:t>s</a:t>
            </a:r>
            <a:r>
              <a:rPr lang="en-US" altLang="ko-KR" dirty="0" smtClean="0"/>
              <a:t>}</a:t>
            </a:r>
            <a:r>
              <a:rPr lang="en-US" altLang="ko-KR" baseline="-25000" dirty="0" err="1" smtClean="0"/>
              <a:t>i</a:t>
            </a:r>
            <a:r>
              <a:rPr lang="en-US" altLang="ko-KR" baseline="-25000" dirty="0" smtClean="0"/>
              <a:t> </a:t>
            </a:r>
            <a:r>
              <a:rPr lang="en-US" altLang="ko-KR" baseline="-25000" dirty="0" smtClean="0"/>
              <a:t>∈</a:t>
            </a:r>
            <a:r>
              <a:rPr lang="el-GR" altLang="ko-KR" baseline="-25000" dirty="0" smtClean="0"/>
              <a:t> </a:t>
            </a:r>
            <a:r>
              <a:rPr lang="el-GR" altLang="ko-KR" baseline="-25000" dirty="0" smtClean="0"/>
              <a:t>γ</a:t>
            </a:r>
            <a:r>
              <a:rPr lang="en-US" altLang="ko-KR" dirty="0" smtClean="0"/>
              <a:t>)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Construction for Access Tree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Key Generation(T, PK)</a:t>
            </a:r>
          </a:p>
          <a:p>
            <a:pPr lvl="1"/>
            <a:r>
              <a:rPr lang="en-US" altLang="ko-KR" dirty="0" smtClean="0"/>
              <a:t>Generate a Key that decrypt encrypted message when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r</a:t>
            </a:r>
            <a:r>
              <a:rPr lang="en-US" altLang="ko-KR" dirty="0" smtClean="0"/>
              <a:t>(</a:t>
            </a:r>
            <a:r>
              <a:rPr lang="el-GR" altLang="ko-KR" dirty="0" smtClean="0"/>
              <a:t>γ</a:t>
            </a:r>
            <a:r>
              <a:rPr lang="en-US" altLang="ko-KR" dirty="0" smtClean="0"/>
              <a:t>) = 1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each node x</a:t>
            </a:r>
          </a:p>
          <a:p>
            <a:pPr lvl="2"/>
            <a:r>
              <a:rPr lang="en-US" altLang="ko-KR" dirty="0" smtClean="0"/>
              <a:t>Degree </a:t>
            </a:r>
            <a:r>
              <a:rPr lang="en-US" altLang="ko-KR" dirty="0" err="1" smtClean="0"/>
              <a:t>dx</a:t>
            </a:r>
            <a:r>
              <a:rPr lang="en-US" altLang="ko-KR" dirty="0" smtClean="0"/>
              <a:t> of polynomial </a:t>
            </a:r>
            <a:r>
              <a:rPr lang="en-US" altLang="ko-KR" dirty="0" err="1" smtClean="0"/>
              <a:t>qx</a:t>
            </a:r>
            <a:endParaRPr lang="en-US" altLang="ko-KR" dirty="0" smtClean="0"/>
          </a:p>
          <a:p>
            <a:pPr lvl="3"/>
            <a:r>
              <a:rPr lang="en-US" altLang="ko-KR" dirty="0" err="1" smtClean="0"/>
              <a:t>dx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kx</a:t>
            </a:r>
            <a:r>
              <a:rPr lang="en-US" altLang="ko-KR" dirty="0" smtClean="0"/>
              <a:t> -1</a:t>
            </a:r>
          </a:p>
          <a:p>
            <a:pPr lvl="2"/>
            <a:r>
              <a:rPr lang="en-US" altLang="ko-KR" dirty="0" err="1" smtClean="0"/>
              <a:t>qr</a:t>
            </a:r>
            <a:r>
              <a:rPr lang="en-US" altLang="ko-KR" dirty="0" smtClean="0"/>
              <a:t>(0) = y, a proper polynomial </a:t>
            </a:r>
            <a:r>
              <a:rPr lang="en-US" altLang="ko-KR" dirty="0" err="1" smtClean="0"/>
              <a:t>qr</a:t>
            </a:r>
            <a:r>
              <a:rPr lang="en-US" altLang="ko-KR" dirty="0" smtClean="0"/>
              <a:t> for </a:t>
            </a:r>
            <a:r>
              <a:rPr lang="en-US" altLang="ko-KR" dirty="0" err="1" smtClean="0"/>
              <a:t>dr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qx</a:t>
            </a:r>
            <a:r>
              <a:rPr lang="en-US" altLang="ko-KR" dirty="0" smtClean="0"/>
              <a:t>(0) = </a:t>
            </a:r>
            <a:r>
              <a:rPr lang="en-US" altLang="ko-KR" dirty="0" err="1" smtClean="0"/>
              <a:t>q</a:t>
            </a:r>
            <a:r>
              <a:rPr lang="en-US" altLang="ko-KR" baseline="-25000" dirty="0" err="1" smtClean="0"/>
              <a:t>parent</a:t>
            </a:r>
            <a:r>
              <a:rPr lang="en-US" altLang="ko-KR" baseline="-25000" dirty="0" smtClean="0"/>
              <a:t>(x)</a:t>
            </a:r>
            <a:r>
              <a:rPr lang="en-US" altLang="ko-KR" dirty="0" smtClean="0"/>
              <a:t>(index(x)) </a:t>
            </a:r>
          </a:p>
          <a:p>
            <a:pPr lvl="2"/>
            <a:r>
              <a:rPr lang="en-US" altLang="ko-KR" dirty="0" smtClean="0"/>
              <a:t>Decryption Key D = {D1, … </a:t>
            </a:r>
            <a:r>
              <a:rPr lang="en-US" altLang="ko-KR" dirty="0" err="1" smtClean="0"/>
              <a:t>Dn</a:t>
            </a:r>
            <a:r>
              <a:rPr lang="en-US" altLang="ko-KR" dirty="0" smtClean="0"/>
              <a:t>}</a:t>
            </a:r>
          </a:p>
          <a:p>
            <a:pPr lvl="3"/>
            <a:r>
              <a:rPr lang="en-US" altLang="ko-KR" dirty="0" err="1" smtClean="0"/>
              <a:t>Dx</a:t>
            </a:r>
            <a:r>
              <a:rPr lang="en-US" altLang="ko-KR" dirty="0" smtClean="0"/>
              <a:t> = g^(</a:t>
            </a:r>
            <a:r>
              <a:rPr lang="en-US" altLang="ko-KR" dirty="0" err="1" smtClean="0"/>
              <a:t>qx</a:t>
            </a:r>
            <a:r>
              <a:rPr lang="en-US" altLang="ko-KR" dirty="0" smtClean="0"/>
              <a:t>(0)/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), where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att</a:t>
            </a:r>
            <a:r>
              <a:rPr lang="en-US" altLang="ko-KR" dirty="0" smtClean="0"/>
              <a:t>(x)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Construction for Access Tree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62599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Decryption(E, D)</a:t>
            </a:r>
          </a:p>
          <a:p>
            <a:pPr lvl="1"/>
            <a:r>
              <a:rPr lang="en-US" altLang="ko-KR" dirty="0" smtClean="0"/>
              <a:t>Recursive Algorithm </a:t>
            </a:r>
            <a:r>
              <a:rPr lang="en-US" altLang="ko-KR" dirty="0" err="1" smtClean="0"/>
              <a:t>DecryptNode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E,D,x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For leaf node</a:t>
            </a:r>
          </a:p>
          <a:p>
            <a:pPr lvl="2"/>
            <a:r>
              <a:rPr lang="en-US" altLang="ko-KR" dirty="0" err="1" smtClean="0"/>
              <a:t>DecryptNode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E,D,x</a:t>
            </a:r>
            <a:r>
              <a:rPr lang="en-US" altLang="ko-KR" dirty="0" smtClean="0"/>
              <a:t>) = e(</a:t>
            </a:r>
            <a:r>
              <a:rPr lang="en-US" altLang="ko-KR" dirty="0" err="1" smtClean="0"/>
              <a:t>Dx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E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) = e(</a:t>
            </a:r>
            <a:r>
              <a:rPr lang="en-US" altLang="ko-KR" dirty="0" err="1" smtClean="0"/>
              <a:t>g,g</a:t>
            </a:r>
            <a:r>
              <a:rPr lang="en-US" altLang="ko-KR" dirty="0" smtClean="0"/>
              <a:t>)</a:t>
            </a:r>
            <a:r>
              <a:rPr lang="en-US" altLang="ko-KR" baseline="30000" dirty="0" smtClean="0"/>
              <a:t>s </a:t>
            </a:r>
            <a:r>
              <a:rPr lang="en-US" altLang="ko-KR" baseline="30000" dirty="0" err="1" smtClean="0"/>
              <a:t>qx</a:t>
            </a:r>
            <a:r>
              <a:rPr lang="en-US" altLang="ko-KR" baseline="30000" dirty="0" smtClean="0"/>
              <a:t>(0)</a:t>
            </a:r>
            <a:r>
              <a:rPr lang="en-US" altLang="ko-KR" dirty="0" smtClean="0"/>
              <a:t> if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</a:t>
            </a:r>
            <a:r>
              <a:rPr lang="en-US" altLang="ko-KR" dirty="0" smtClean="0"/>
              <a:t>∈</a:t>
            </a:r>
            <a:r>
              <a:rPr lang="el-GR" altLang="ko-KR" dirty="0" smtClean="0"/>
              <a:t> </a:t>
            </a:r>
            <a:r>
              <a:rPr lang="el-GR" altLang="ko-KR" dirty="0" smtClean="0"/>
              <a:t>γ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                       = ┴, otherwise</a:t>
            </a:r>
          </a:p>
          <a:p>
            <a:pPr lvl="1"/>
            <a:r>
              <a:rPr lang="en-US" altLang="ko-KR" dirty="0" smtClean="0"/>
              <a:t>For non-leaf node</a:t>
            </a:r>
          </a:p>
          <a:p>
            <a:pPr lvl="2"/>
            <a:r>
              <a:rPr lang="en-US" altLang="ko-KR" dirty="0" err="1" smtClean="0"/>
              <a:t>DecryptNode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E,D,x</a:t>
            </a:r>
            <a:r>
              <a:rPr lang="en-US" altLang="ko-KR" dirty="0" smtClean="0"/>
              <a:t>) = </a:t>
            </a:r>
            <a:r>
              <a:rPr lang="en-US" altLang="ko-KR" dirty="0" err="1" smtClean="0"/>
              <a:t>Fx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For all </a:t>
            </a:r>
            <a:r>
              <a:rPr lang="en-US" altLang="ko-KR" dirty="0" err="1" smtClean="0"/>
              <a:t>x’s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childeren</a:t>
            </a:r>
            <a:r>
              <a:rPr lang="en-US" altLang="ko-KR" dirty="0" smtClean="0"/>
              <a:t> z, </a:t>
            </a:r>
            <a:r>
              <a:rPr lang="en-US" altLang="ko-KR" dirty="0" err="1" smtClean="0"/>
              <a:t>Fz</a:t>
            </a:r>
            <a:r>
              <a:rPr lang="en-US" altLang="ko-KR" dirty="0" smtClean="0"/>
              <a:t> </a:t>
            </a:r>
            <a:r>
              <a:rPr lang="en-US" altLang="ko-KR" dirty="0" smtClean="0"/>
              <a:t>= </a:t>
            </a:r>
            <a:r>
              <a:rPr lang="en-US" altLang="ko-KR" dirty="0" err="1" smtClean="0"/>
              <a:t>DecryptNode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E,D,z</a:t>
            </a:r>
            <a:r>
              <a:rPr lang="en-US" altLang="ko-KR" dirty="0" smtClean="0"/>
              <a:t>)</a:t>
            </a:r>
          </a:p>
          <a:p>
            <a:pPr lvl="3"/>
            <a:r>
              <a:rPr lang="en-US" altLang="ko-KR" dirty="0" smtClean="0"/>
              <a:t>If </a:t>
            </a:r>
            <a:r>
              <a:rPr lang="en-US" altLang="ko-KR" dirty="0" err="1" smtClean="0"/>
              <a:t>Fz</a:t>
            </a:r>
            <a:r>
              <a:rPr lang="en-US" altLang="ko-KR" dirty="0" smtClean="0"/>
              <a:t>≠</a:t>
            </a:r>
            <a:r>
              <a:rPr lang="en-US" altLang="ko-KR" dirty="0" smtClean="0"/>
              <a:t> </a:t>
            </a:r>
            <a:r>
              <a:rPr lang="en-US" altLang="ko-KR" dirty="0" smtClean="0"/>
              <a:t>┴, put z into a set S</a:t>
            </a:r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12</a:t>
            </a:fld>
            <a:endParaRPr lang="ko-KR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5210175"/>
            <a:ext cx="32353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 of Security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Reduce Selective-set model </a:t>
            </a:r>
            <a:br>
              <a:rPr lang="en-US" altLang="ko-KR" dirty="0" smtClean="0"/>
            </a:br>
            <a:r>
              <a:rPr lang="en-US" altLang="ko-KR" dirty="0" smtClean="0"/>
              <a:t>to Decisional BDH</a:t>
            </a:r>
          </a:p>
          <a:p>
            <a:pPr lvl="1"/>
            <a:r>
              <a:rPr lang="en-US" altLang="ko-KR" dirty="0" err="1" smtClean="0"/>
              <a:t>Thm</a:t>
            </a:r>
            <a:r>
              <a:rPr lang="en-US" altLang="ko-KR" dirty="0" smtClean="0"/>
              <a:t>. </a:t>
            </a:r>
            <a:r>
              <a:rPr lang="en-US" altLang="ko-KR" sz="2000" dirty="0" smtClean="0"/>
              <a:t>If an adversary can break the scheme in the Attribute-based Selective-Set model, then a simulator can be constructed to play the Decisional BDH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game with a non-negligible advantage.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Pf) Reduction to absurdity</a:t>
            </a:r>
          </a:p>
          <a:p>
            <a:pPr lvl="2"/>
            <a:r>
              <a:rPr lang="en-US" altLang="ko-KR" dirty="0" smtClean="0"/>
              <a:t>SSM advantage = </a:t>
            </a:r>
            <a:r>
              <a:rPr lang="el-GR" altLang="ko-KR" dirty="0" smtClean="0"/>
              <a:t>ε</a:t>
            </a:r>
            <a:r>
              <a:rPr lang="en-US" altLang="ko-KR" dirty="0" smtClean="0"/>
              <a:t>, but D-BDH advantage = </a:t>
            </a:r>
            <a:r>
              <a:rPr lang="el-GR" altLang="ko-KR" dirty="0" smtClean="0"/>
              <a:t>ε</a:t>
            </a:r>
            <a:r>
              <a:rPr lang="en-US" altLang="ko-KR" dirty="0" smtClean="0"/>
              <a:t>/2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Large Universe Construction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Hash function and arbitrary strings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Delegation of Private Keys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Delegate Key for sharing</a:t>
            </a:r>
          </a:p>
          <a:p>
            <a:pPr lvl="1"/>
            <a:r>
              <a:rPr lang="en-US" altLang="ko-KR" dirty="0" smtClean="0"/>
              <a:t>T’ : more restrictive than T (T’ ⊆ T)</a:t>
            </a:r>
          </a:p>
          <a:p>
            <a:pPr lvl="1"/>
            <a:r>
              <a:rPr lang="en-US" altLang="ko-KR" dirty="0" smtClean="0"/>
              <a:t>Adding a new trivial gate to T</a:t>
            </a:r>
          </a:p>
          <a:p>
            <a:pPr lvl="1"/>
            <a:r>
              <a:rPr lang="en-US" altLang="ko-KR" dirty="0" smtClean="0"/>
              <a:t>Manipulating existing (</a:t>
            </a:r>
            <a:r>
              <a:rPr lang="en-US" altLang="ko-KR" dirty="0" err="1" smtClean="0"/>
              <a:t>t,n</a:t>
            </a:r>
            <a:r>
              <a:rPr lang="en-US" altLang="ko-KR" dirty="0" smtClean="0"/>
              <a:t>)-gate in T</a:t>
            </a:r>
          </a:p>
          <a:p>
            <a:pPr lvl="2"/>
            <a:r>
              <a:rPr lang="en-US" altLang="ko-KR" dirty="0" smtClean="0"/>
              <a:t>To (t+1, n)-gate with (t+1)≤n</a:t>
            </a:r>
          </a:p>
          <a:p>
            <a:pPr lvl="2"/>
            <a:r>
              <a:rPr lang="en-US" altLang="ko-KR" dirty="0" smtClean="0"/>
              <a:t>To (t+1, n+1)-gate</a:t>
            </a:r>
          </a:p>
          <a:p>
            <a:pPr lvl="2"/>
            <a:r>
              <a:rPr lang="en-US" altLang="ko-KR" dirty="0" smtClean="0"/>
              <a:t>To (t, n-1)-gate with t≤(n-1)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Re-randomizing the obtained key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Applications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Audit Log Application</a:t>
            </a:r>
          </a:p>
          <a:p>
            <a:pPr lvl="1"/>
            <a:r>
              <a:rPr lang="en-US" altLang="ko-KR" dirty="0" smtClean="0"/>
              <a:t>Can’t collude to try to extract unauthorized information from the audit log</a:t>
            </a:r>
            <a:endParaRPr lang="en-US" altLang="ko-KR" dirty="0" smtClean="0"/>
          </a:p>
          <a:p>
            <a:r>
              <a:rPr lang="en-US" altLang="ko-KR" dirty="0" smtClean="0"/>
              <a:t>Targeted Broadcast</a:t>
            </a:r>
          </a:p>
          <a:p>
            <a:pPr lvl="1"/>
            <a:r>
              <a:rPr lang="en-US" altLang="ko-KR" dirty="0" smtClean="0"/>
              <a:t>Broadcast with a label with attributes about the program</a:t>
            </a:r>
          </a:p>
          <a:p>
            <a:pPr lvl="1"/>
            <a:r>
              <a:rPr lang="en-US" altLang="ko-KR" dirty="0" smtClean="0"/>
              <a:t>User subscribes “packages” which have attributes of a program</a:t>
            </a:r>
          </a:p>
          <a:p>
            <a:pPr lvl="2"/>
            <a:r>
              <a:rPr lang="en-US" altLang="ko-KR" dirty="0" smtClean="0"/>
              <a:t>Selective broadcast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err="1" smtClean="0"/>
              <a:t>V.Goyal</a:t>
            </a:r>
            <a:r>
              <a:rPr lang="en-US" altLang="ko-KR" sz="2400" dirty="0" smtClean="0"/>
              <a:t> and </a:t>
            </a:r>
            <a:r>
              <a:rPr lang="en-US" altLang="ko-KR" sz="2400" dirty="0" err="1" smtClean="0"/>
              <a:t>O.Pandey</a:t>
            </a:r>
            <a:r>
              <a:rPr lang="en-US" altLang="ko-KR" sz="2400" dirty="0" smtClean="0"/>
              <a:t>. Attribute-Based </a:t>
            </a:r>
            <a:r>
              <a:rPr lang="en-US" altLang="ko-KR" sz="2400" dirty="0" smtClean="0"/>
              <a:t>Encryption for Fine-Grained Access Control of Encrypted </a:t>
            </a:r>
            <a:r>
              <a:rPr lang="en-US" altLang="ko-KR" sz="2400" dirty="0" smtClean="0"/>
              <a:t>Data, 2006</a:t>
            </a:r>
          </a:p>
          <a:p>
            <a:r>
              <a:rPr lang="en-US" altLang="ko-KR" sz="2400" dirty="0" err="1" smtClean="0"/>
              <a:t>A.Sahai</a:t>
            </a:r>
            <a:r>
              <a:rPr lang="en-US" altLang="ko-KR" sz="2400" dirty="0" smtClean="0"/>
              <a:t> and </a:t>
            </a:r>
            <a:r>
              <a:rPr lang="en-US" altLang="ko-KR" sz="2400" dirty="0" err="1" smtClean="0"/>
              <a:t>B.Water</a:t>
            </a:r>
            <a:r>
              <a:rPr lang="en-US" altLang="ko-KR" sz="2400" dirty="0" smtClean="0"/>
              <a:t>. Fuzzy </a:t>
            </a:r>
            <a:r>
              <a:rPr lang="en-US" altLang="ko-KR" sz="2400" dirty="0" err="1" smtClean="0"/>
              <a:t>Idnetity</a:t>
            </a:r>
            <a:r>
              <a:rPr lang="en-US" altLang="ko-KR" sz="2400" dirty="0" smtClean="0"/>
              <a:t> Based Encryption. In Advances in Cryptology –</a:t>
            </a:r>
            <a:r>
              <a:rPr lang="en-US" altLang="ko-KR" sz="2400" dirty="0" err="1" smtClean="0"/>
              <a:t>Eurocrypt</a:t>
            </a:r>
            <a:r>
              <a:rPr lang="en-US" altLang="ko-KR" sz="2400" dirty="0" smtClean="0"/>
              <a:t>, 2005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Construction for Access </a:t>
            </a:r>
            <a:r>
              <a:rPr lang="en-US" altLang="ko-KR" dirty="0" smtClean="0"/>
              <a:t>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Proof of Security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Large Universe 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Delegation of Private Keys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Applications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6A1-D08F-4C58-B9AF-A80D0852E64A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How can we control access with fine-grained manner?</a:t>
            </a:r>
          </a:p>
          <a:p>
            <a:pPr lvl="1"/>
            <a:r>
              <a:rPr lang="en-US" altLang="ko-KR" dirty="0" smtClean="0"/>
              <a:t>Just encrypting data is not enough</a:t>
            </a:r>
          </a:p>
          <a:p>
            <a:pPr lvl="1"/>
            <a:r>
              <a:rPr lang="en-US" altLang="ko-KR" dirty="0" smtClean="0"/>
              <a:t>Needs of restrictive access</a:t>
            </a:r>
            <a:br>
              <a:rPr lang="en-US" altLang="ko-KR" dirty="0" smtClean="0"/>
            </a:br>
            <a:r>
              <a:rPr lang="en-US" altLang="ko-KR" dirty="0" smtClean="0"/>
              <a:t>(Audit log access, IP log access…)</a:t>
            </a:r>
            <a:endParaRPr lang="en-US" altLang="ko-KR" dirty="0" smtClean="0"/>
          </a:p>
          <a:p>
            <a:r>
              <a:rPr lang="en-US" altLang="ko-KR" dirty="0" smtClean="0"/>
              <a:t>Keywords</a:t>
            </a:r>
          </a:p>
          <a:p>
            <a:pPr lvl="1"/>
            <a:r>
              <a:rPr lang="en-US" altLang="ko-KR" dirty="0" smtClean="0"/>
              <a:t>Fine-grained Access Control</a:t>
            </a:r>
          </a:p>
          <a:p>
            <a:pPr lvl="1"/>
            <a:r>
              <a:rPr lang="en-US" altLang="ko-KR" dirty="0" smtClean="0"/>
              <a:t>Secret-Sharing </a:t>
            </a:r>
            <a:r>
              <a:rPr lang="en-US" altLang="ko-KR" dirty="0" smtClean="0"/>
              <a:t>Scheme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4302-82F9-4DB9-AE93-A32E1F20E368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Definition : Access Structure</a:t>
            </a:r>
          </a:p>
          <a:p>
            <a:pPr lvl="1"/>
            <a:r>
              <a:rPr lang="en-US" altLang="ko-KR" dirty="0" smtClean="0"/>
              <a:t>A set of parties: P = {P1, P2, … , </a:t>
            </a:r>
            <a:r>
              <a:rPr lang="en-US" altLang="ko-KR" dirty="0" err="1" smtClean="0"/>
              <a:t>Pn</a:t>
            </a:r>
            <a:r>
              <a:rPr lang="en-US" altLang="ko-KR" dirty="0" smtClean="0"/>
              <a:t>}</a:t>
            </a:r>
          </a:p>
          <a:p>
            <a:pPr lvl="1"/>
            <a:r>
              <a:rPr lang="en-US" altLang="ko-KR" dirty="0" smtClean="0"/>
              <a:t>A monotone collection A ⊆2</a:t>
            </a:r>
            <a:r>
              <a:rPr lang="en-US" altLang="ko-KR" baseline="30000" dirty="0" smtClean="0"/>
              <a:t>P</a:t>
            </a:r>
            <a:r>
              <a:rPr lang="en-US" altLang="ko-KR" dirty="0" smtClean="0"/>
              <a:t>,{</a:t>
            </a:r>
            <a:r>
              <a:rPr lang="el-GR" altLang="ko-KR" dirty="0" smtClean="0"/>
              <a:t>Φ</a:t>
            </a:r>
            <a:r>
              <a:rPr lang="en-US" altLang="ko-KR" dirty="0" smtClean="0"/>
              <a:t>}∈/A</a:t>
            </a:r>
            <a:endParaRPr lang="en-US" altLang="ko-KR" baseline="30000" dirty="0" smtClean="0"/>
          </a:p>
          <a:p>
            <a:pPr lvl="1"/>
            <a:r>
              <a:rPr lang="en-US" altLang="ko-KR" dirty="0" smtClean="0"/>
              <a:t>Authorized set S : S</a:t>
            </a:r>
            <a:r>
              <a:rPr lang="en-US" altLang="ko-KR" dirty="0" smtClean="0"/>
              <a:t> </a:t>
            </a:r>
            <a:r>
              <a:rPr lang="en-US" altLang="ko-KR" dirty="0" smtClean="0"/>
              <a:t>∈A</a:t>
            </a:r>
          </a:p>
          <a:p>
            <a:r>
              <a:rPr lang="en-US" altLang="ko-KR" dirty="0" smtClean="0"/>
              <a:t>Attributes = parties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05E6-D671-4940-A95D-98327C4D6761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Attribute Based Encryption scheme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Selective-Set Model for ABE</a:t>
            </a:r>
          </a:p>
          <a:p>
            <a:pPr lvl="1"/>
            <a:r>
              <a:rPr lang="en-US" altLang="ko-KR" dirty="0" smtClean="0"/>
              <a:t>CPA(Chosen-Plaintext Attack)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714612" y="2071678"/>
            <a:ext cx="92869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Setup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86182" y="2643182"/>
            <a:ext cx="135732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Encryption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28860" y="3786190"/>
            <a:ext cx="150019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Key Generation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3929066"/>
            <a:ext cx="150019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Decryption</a:t>
            </a:r>
            <a:endParaRPr lang="ko-KR" altLang="en-US" dirty="0"/>
          </a:p>
        </p:txBody>
      </p:sp>
      <p:pic>
        <p:nvPicPr>
          <p:cNvPr id="1026" name="Picture 2" descr="D:\Documents and Settings\Ancom.ANCOMEXNOTE\Local Settings\Temporary Internet Files\Content.IE5\CIBUSEDT\MCBD0678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1857364"/>
            <a:ext cx="1170267" cy="1571636"/>
          </a:xfrm>
          <a:prstGeom prst="rect">
            <a:avLst/>
          </a:prstGeom>
          <a:noFill/>
        </p:spPr>
      </p:pic>
      <p:pic>
        <p:nvPicPr>
          <p:cNvPr id="1027" name="Picture 3" descr="D:\Documents and Settings\Ancom.ANCOMEXNOTE\Local Settings\Temporary Internet Files\Content.IE5\3ERP7AN0\MCBD06783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3500438"/>
            <a:ext cx="938874" cy="1214319"/>
          </a:xfrm>
          <a:prstGeom prst="rect">
            <a:avLst/>
          </a:prstGeom>
          <a:noFill/>
        </p:spPr>
      </p:pic>
      <p:cxnSp>
        <p:nvCxnSpPr>
          <p:cNvPr id="14" name="직선 화살표 연결선 13"/>
          <p:cNvCxnSpPr/>
          <p:nvPr/>
        </p:nvCxnSpPr>
        <p:spPr>
          <a:xfrm rot="10800000" flipV="1">
            <a:off x="5143504" y="2714620"/>
            <a:ext cx="1000132" cy="41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57818" y="2357430"/>
            <a:ext cx="1500198" cy="369332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Message m</a:t>
            </a:r>
            <a:endParaRPr lang="ko-KR" alt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786182" y="2000240"/>
            <a:ext cx="642942" cy="369332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PK</a:t>
            </a:r>
            <a:endParaRPr lang="ko-KR" alt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2571736" y="3000372"/>
            <a:ext cx="1714512" cy="369332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MK</a:t>
            </a:r>
            <a:endParaRPr lang="ko-KR" alt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42844" y="2143116"/>
            <a:ext cx="2428892" cy="230832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A : Access Structure</a:t>
            </a:r>
          </a:p>
          <a:p>
            <a:r>
              <a:rPr lang="en-US" altLang="ko-KR" dirty="0" smtClean="0"/>
              <a:t>PK : Public parameter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MK : Master Key</a:t>
            </a:r>
          </a:p>
          <a:p>
            <a:r>
              <a:rPr lang="en-US" altLang="ko-KR" dirty="0" smtClean="0"/>
              <a:t>E : </a:t>
            </a:r>
            <a:r>
              <a:rPr lang="en-US" altLang="ko-KR" dirty="0" err="1" smtClean="0"/>
              <a:t>Ciphertext</a:t>
            </a:r>
            <a:endParaRPr lang="en-US" altLang="ko-KR" dirty="0" smtClean="0"/>
          </a:p>
          <a:p>
            <a:r>
              <a:rPr lang="en-US" altLang="ko-KR" dirty="0" smtClean="0"/>
              <a:t>D : Decryption Key(Private Key)</a:t>
            </a:r>
            <a:endParaRPr lang="ko-KR" altLang="en-US" dirty="0" smtClean="0"/>
          </a:p>
        </p:txBody>
      </p:sp>
      <p:cxnSp>
        <p:nvCxnSpPr>
          <p:cNvPr id="23" name="꺾인 연결선 22"/>
          <p:cNvCxnSpPr>
            <a:stCxn id="7" idx="2"/>
            <a:endCxn id="9" idx="0"/>
          </p:cNvCxnSpPr>
          <p:nvPr/>
        </p:nvCxnSpPr>
        <p:spPr>
          <a:xfrm rot="5400000">
            <a:off x="2506369" y="3113600"/>
            <a:ext cx="134518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endCxn id="8" idx="0"/>
          </p:cNvCxnSpPr>
          <p:nvPr/>
        </p:nvCxnSpPr>
        <p:spPr>
          <a:xfrm>
            <a:off x="3714744" y="2285992"/>
            <a:ext cx="750099" cy="3571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rot="10800000" flipV="1">
            <a:off x="5143504" y="2857496"/>
            <a:ext cx="1000132" cy="41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86380" y="2857496"/>
            <a:ext cx="2071702" cy="646331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Set of Attributes </a:t>
            </a:r>
          </a:p>
          <a:p>
            <a:r>
              <a:rPr lang="el-GR" altLang="ko-KR" dirty="0" smtClean="0"/>
              <a:t>γ</a:t>
            </a:r>
            <a:endParaRPr lang="ko-KR" altLang="en-US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857620" y="3786190"/>
            <a:ext cx="500066" cy="369332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D</a:t>
            </a:r>
            <a:endParaRPr lang="ko-KR" altLang="en-US" dirty="0" smtClean="0"/>
          </a:p>
        </p:txBody>
      </p:sp>
      <p:cxnSp>
        <p:nvCxnSpPr>
          <p:cNvPr id="33" name="직선 화살표 연결선 32"/>
          <p:cNvCxnSpPr>
            <a:stCxn id="9" idx="3"/>
            <a:endCxn id="10" idx="1"/>
          </p:cNvCxnSpPr>
          <p:nvPr/>
        </p:nvCxnSpPr>
        <p:spPr>
          <a:xfrm>
            <a:off x="3929058" y="4109356"/>
            <a:ext cx="357190" cy="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>
            <a:stCxn id="8" idx="2"/>
          </p:cNvCxnSpPr>
          <p:nvPr/>
        </p:nvCxnSpPr>
        <p:spPr>
          <a:xfrm rot="16200000" flipH="1">
            <a:off x="4024425" y="3452931"/>
            <a:ext cx="91655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43372" y="3071810"/>
            <a:ext cx="500066" cy="369332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E</a:t>
            </a:r>
            <a:endParaRPr lang="ko-KR" altLang="en-US" dirty="0" smtClean="0"/>
          </a:p>
        </p:txBody>
      </p:sp>
      <p:cxnSp>
        <p:nvCxnSpPr>
          <p:cNvPr id="41" name="직선 화살표 연결선 40"/>
          <p:cNvCxnSpPr/>
          <p:nvPr/>
        </p:nvCxnSpPr>
        <p:spPr>
          <a:xfrm rot="5400000">
            <a:off x="4608513" y="360680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00562" y="3286124"/>
            <a:ext cx="500066" cy="369332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PK</a:t>
            </a:r>
            <a:endParaRPr lang="ko-KR" altLang="en-US" dirty="0" smtClean="0"/>
          </a:p>
        </p:txBody>
      </p:sp>
      <p:cxnSp>
        <p:nvCxnSpPr>
          <p:cNvPr id="44" name="직선 화살표 연결선 43"/>
          <p:cNvCxnSpPr>
            <a:stCxn id="10" idx="3"/>
            <a:endCxn id="1027" idx="1"/>
          </p:cNvCxnSpPr>
          <p:nvPr/>
        </p:nvCxnSpPr>
        <p:spPr>
          <a:xfrm flipV="1">
            <a:off x="5786446" y="4107598"/>
            <a:ext cx="1785950" cy="6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86446" y="3786190"/>
            <a:ext cx="1357322" cy="369332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M if </a:t>
            </a:r>
            <a:r>
              <a:rPr lang="el-GR" altLang="ko-KR" dirty="0" smtClean="0"/>
              <a:t>γ</a:t>
            </a:r>
            <a:r>
              <a:rPr lang="en-US" altLang="ko-KR" dirty="0" smtClean="0"/>
              <a:t> ∈A</a:t>
            </a:r>
            <a:endParaRPr lang="ko-KR" altLang="en-US" dirty="0" smtClean="0"/>
          </a:p>
        </p:txBody>
      </p:sp>
      <p:cxnSp>
        <p:nvCxnSpPr>
          <p:cNvPr id="53" name="직선 화살표 연결선 52"/>
          <p:cNvCxnSpPr>
            <a:endCxn id="9" idx="2"/>
          </p:cNvCxnSpPr>
          <p:nvPr/>
        </p:nvCxnSpPr>
        <p:spPr>
          <a:xfrm rot="5400000" flipH="1" flipV="1">
            <a:off x="2984199" y="4591563"/>
            <a:ext cx="353801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143240" y="4429132"/>
            <a:ext cx="500066" cy="369332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A</a:t>
            </a:r>
            <a:endParaRPr lang="ko-KR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Bilinear Map</a:t>
            </a:r>
          </a:p>
          <a:p>
            <a:pPr lvl="1"/>
            <a:r>
              <a:rPr lang="en-US" altLang="ko-KR" dirty="0" smtClean="0"/>
              <a:t>G1, G2 : multiplicative cyclic groups of prime order p</a:t>
            </a:r>
          </a:p>
          <a:p>
            <a:pPr lvl="1"/>
            <a:r>
              <a:rPr lang="en-US" altLang="ko-KR" dirty="0" smtClean="0"/>
              <a:t>g : generator of G1</a:t>
            </a:r>
          </a:p>
          <a:p>
            <a:pPr lvl="1"/>
            <a:r>
              <a:rPr lang="en-US" altLang="ko-KR" dirty="0" smtClean="0"/>
              <a:t>e : bilinear map, e: G1 X G1 </a:t>
            </a:r>
            <a:r>
              <a:rPr lang="en-US" altLang="ko-KR" dirty="0" smtClean="0">
                <a:sym typeface="Wingdings" pitchFamily="2" charset="2"/>
              </a:rPr>
              <a:t> G2</a:t>
            </a:r>
          </a:p>
          <a:p>
            <a:pPr lvl="1"/>
            <a:r>
              <a:rPr lang="en-US" altLang="ko-KR" dirty="0" smtClean="0"/>
              <a:t>e(</a:t>
            </a:r>
            <a:r>
              <a:rPr lang="en-US" altLang="ko-KR" dirty="0" err="1" smtClean="0"/>
              <a:t>u</a:t>
            </a:r>
            <a:r>
              <a:rPr lang="en-US" altLang="ko-KR" baseline="30000" dirty="0" err="1" smtClean="0"/>
              <a:t>a</a:t>
            </a:r>
            <a:r>
              <a:rPr lang="en-US" altLang="ko-KR" dirty="0" err="1" smtClean="0"/>
              <a:t>,u</a:t>
            </a:r>
            <a:r>
              <a:rPr lang="en-US" altLang="ko-KR" baseline="30000" dirty="0" err="1" smtClean="0"/>
              <a:t>b</a:t>
            </a:r>
            <a:r>
              <a:rPr lang="en-US" altLang="ko-KR" dirty="0" smtClean="0"/>
              <a:t>) = e(</a:t>
            </a:r>
            <a:r>
              <a:rPr lang="en-US" altLang="ko-KR" dirty="0" err="1" smtClean="0"/>
              <a:t>u,v</a:t>
            </a:r>
            <a:r>
              <a:rPr lang="en-US" altLang="ko-KR" dirty="0" smtClean="0"/>
              <a:t>)</a:t>
            </a:r>
            <a:r>
              <a:rPr lang="en-US" altLang="ko-KR" baseline="30000" dirty="0" err="1" smtClean="0"/>
              <a:t>ab</a:t>
            </a:r>
            <a:r>
              <a:rPr lang="en-US" altLang="ko-KR" dirty="0" smtClean="0"/>
              <a:t>, e(</a:t>
            </a:r>
            <a:r>
              <a:rPr lang="en-US" altLang="ko-KR" dirty="0" err="1" smtClean="0"/>
              <a:t>g,g</a:t>
            </a:r>
            <a:r>
              <a:rPr lang="en-US" altLang="ko-KR" dirty="0" smtClean="0"/>
              <a:t>) ≠ 1</a:t>
            </a:r>
            <a:endParaRPr lang="en-US" altLang="ko-KR" baseline="30000" dirty="0" smtClean="0"/>
          </a:p>
          <a:p>
            <a:r>
              <a:rPr lang="en-US" altLang="ko-KR" dirty="0" smtClean="0"/>
              <a:t>Decisional Bilinear-</a:t>
            </a:r>
            <a:r>
              <a:rPr lang="en-US" altLang="ko-KR" dirty="0" err="1" smtClean="0"/>
              <a:t>Diffie</a:t>
            </a:r>
            <a:r>
              <a:rPr lang="en-US" altLang="ko-KR" dirty="0" smtClean="0"/>
              <a:t>-Hellman Assumption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Construction for Access Tree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Access Tree T</a:t>
            </a:r>
          </a:p>
          <a:p>
            <a:pPr lvl="1"/>
            <a:r>
              <a:rPr lang="en-US" altLang="ko-KR" dirty="0" smtClean="0"/>
              <a:t>Non-leaf node x : (</a:t>
            </a:r>
            <a:r>
              <a:rPr lang="en-US" altLang="ko-KR" dirty="0" err="1" smtClean="0"/>
              <a:t>k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,n</a:t>
            </a:r>
            <a:r>
              <a:rPr lang="en-US" altLang="ko-KR" dirty="0" smtClean="0"/>
              <a:t>)  , t : threshold value</a:t>
            </a:r>
            <a:br>
              <a:rPr lang="en-US" altLang="ko-KR" dirty="0" smtClean="0"/>
            </a:br>
            <a:r>
              <a:rPr lang="en-US" altLang="ko-KR" dirty="0" smtClean="0"/>
              <a:t>                                  n : # of children</a:t>
            </a:r>
          </a:p>
          <a:p>
            <a:pPr lvl="1"/>
            <a:r>
              <a:rPr lang="en-US" altLang="ko-KR" dirty="0" smtClean="0"/>
              <a:t>Leaf node described by an attribute</a:t>
            </a:r>
          </a:p>
          <a:p>
            <a:pPr lvl="2"/>
            <a:r>
              <a:rPr lang="en-US" altLang="ko-KR" dirty="0" err="1" smtClean="0"/>
              <a:t>a</a:t>
            </a:r>
            <a:r>
              <a:rPr lang="en-US" altLang="ko-KR" dirty="0" err="1" smtClean="0"/>
              <a:t>tt</a:t>
            </a:r>
            <a:r>
              <a:rPr lang="en-US" altLang="ko-KR" dirty="0" smtClean="0"/>
              <a:t>(x) : attribute associated with leaf node x</a:t>
            </a:r>
          </a:p>
          <a:p>
            <a:pPr lvl="1"/>
            <a:r>
              <a:rPr lang="en-US" altLang="ko-KR" dirty="0" smtClean="0"/>
              <a:t>index(x) : unique index value for node x</a:t>
            </a:r>
          </a:p>
          <a:p>
            <a:pPr lvl="1"/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x</a:t>
            </a:r>
            <a:r>
              <a:rPr lang="en-US" altLang="ko-KR" dirty="0" smtClean="0"/>
              <a:t>(</a:t>
            </a:r>
            <a:r>
              <a:rPr lang="el-GR" altLang="ko-KR" dirty="0" smtClean="0"/>
              <a:t>γ</a:t>
            </a:r>
            <a:r>
              <a:rPr lang="en-US" altLang="ko-KR" dirty="0" smtClean="0"/>
              <a:t>) = 1 if </a:t>
            </a:r>
            <a:r>
              <a:rPr lang="el-GR" altLang="ko-KR" dirty="0" smtClean="0"/>
              <a:t>γ</a:t>
            </a:r>
            <a:r>
              <a:rPr lang="en-US" altLang="ko-KR" dirty="0" smtClean="0"/>
              <a:t> satisfies the access tree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x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At least </a:t>
            </a:r>
            <a:r>
              <a:rPr lang="en-US" altLang="ko-KR" dirty="0" err="1" smtClean="0"/>
              <a:t>kx</a:t>
            </a:r>
            <a:r>
              <a:rPr lang="en-US" altLang="ko-KR" dirty="0" smtClean="0"/>
              <a:t> children returns 1 for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x</a:t>
            </a:r>
            <a:r>
              <a:rPr lang="en-US" altLang="ko-KR" baseline="-25000" dirty="0" smtClean="0"/>
              <a:t>’</a:t>
            </a:r>
            <a:r>
              <a:rPr lang="en-US" altLang="ko-KR" dirty="0" smtClean="0"/>
              <a:t>(</a:t>
            </a:r>
            <a:r>
              <a:rPr lang="el-GR" altLang="ko-KR" dirty="0" smtClean="0"/>
              <a:t>γ</a:t>
            </a:r>
            <a:r>
              <a:rPr lang="en-US" altLang="ko-KR" dirty="0" smtClean="0"/>
              <a:t>),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x</a:t>
            </a:r>
            <a:r>
              <a:rPr lang="en-US" altLang="ko-KR" dirty="0" smtClean="0"/>
              <a:t>(</a:t>
            </a:r>
            <a:r>
              <a:rPr lang="el-GR" altLang="ko-KR" dirty="0" smtClean="0"/>
              <a:t>γ</a:t>
            </a:r>
            <a:r>
              <a:rPr lang="en-US" altLang="ko-KR" dirty="0" smtClean="0"/>
              <a:t>) = 1</a:t>
            </a:r>
          </a:p>
          <a:p>
            <a:pPr lvl="2"/>
            <a:r>
              <a:rPr lang="en-US" altLang="ko-KR" dirty="0" smtClean="0"/>
              <a:t>For leaf node,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x</a:t>
            </a:r>
            <a:r>
              <a:rPr lang="en-US" altLang="ko-KR" dirty="0" smtClean="0"/>
              <a:t>(</a:t>
            </a:r>
            <a:r>
              <a:rPr lang="el-GR" altLang="ko-KR" dirty="0" smtClean="0"/>
              <a:t>γ</a:t>
            </a:r>
            <a:r>
              <a:rPr lang="en-US" altLang="ko-KR" dirty="0" smtClean="0"/>
              <a:t>) = 1 </a:t>
            </a:r>
            <a:r>
              <a:rPr lang="en-US" altLang="ko-KR" dirty="0" err="1" smtClean="0"/>
              <a:t>iff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att</a:t>
            </a:r>
            <a:r>
              <a:rPr lang="en-US" altLang="ko-KR" dirty="0" smtClean="0"/>
              <a:t>(x) </a:t>
            </a:r>
            <a:r>
              <a:rPr lang="en-US" altLang="ko-KR" dirty="0" smtClean="0"/>
              <a:t>∈ </a:t>
            </a:r>
            <a:r>
              <a:rPr lang="el-GR" altLang="ko-KR" dirty="0" smtClean="0"/>
              <a:t>γ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Construction for Access </a:t>
            </a:r>
            <a:r>
              <a:rPr lang="en-US" altLang="ko-KR" dirty="0" smtClean="0"/>
              <a:t>Tree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Init</a:t>
            </a:r>
          </a:p>
          <a:p>
            <a:pPr lvl="1"/>
            <a:r>
              <a:rPr lang="en-US" altLang="ko-KR" dirty="0" smtClean="0"/>
              <a:t>G1</a:t>
            </a:r>
            <a:r>
              <a:rPr lang="en-US" altLang="ko-KR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smtClean="0"/>
              <a:t>multiplicative cyclic groups of prime order p</a:t>
            </a:r>
          </a:p>
          <a:p>
            <a:pPr lvl="1"/>
            <a:r>
              <a:rPr lang="en-US" altLang="ko-KR" dirty="0" smtClean="0"/>
              <a:t>g : generator of G1</a:t>
            </a:r>
          </a:p>
          <a:p>
            <a:pPr lvl="1"/>
            <a:r>
              <a:rPr lang="en-US" altLang="ko-KR" dirty="0" smtClean="0"/>
              <a:t>e : bilinear </a:t>
            </a:r>
            <a:r>
              <a:rPr lang="en-US" altLang="ko-KR" dirty="0" smtClean="0"/>
              <a:t>map</a:t>
            </a:r>
          </a:p>
          <a:p>
            <a:pPr lvl="1"/>
            <a:r>
              <a:rPr lang="en-US" altLang="ko-KR" dirty="0" err="1" smtClean="0"/>
              <a:t>Δ</a:t>
            </a:r>
            <a:r>
              <a:rPr lang="en-US" altLang="ko-KR" baseline="-25000" dirty="0" err="1" smtClean="0"/>
              <a:t>i,S</a:t>
            </a:r>
            <a:r>
              <a:rPr lang="en-US" altLang="ko-KR" baseline="-25000" dirty="0" smtClean="0"/>
              <a:t> </a:t>
            </a:r>
            <a:r>
              <a:rPr lang="en-US" altLang="ko-KR" dirty="0" smtClean="0"/>
              <a:t>for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</a:t>
            </a:r>
            <a:r>
              <a:rPr lang="en-US" altLang="ko-KR" dirty="0" smtClean="0"/>
              <a:t>∈</a:t>
            </a:r>
            <a:r>
              <a:rPr lang="en-US" altLang="ko-KR" dirty="0" err="1" smtClean="0"/>
              <a:t>Z</a:t>
            </a:r>
            <a:r>
              <a:rPr lang="en-US" altLang="ko-KR" baseline="-25000" dirty="0" err="1" smtClean="0"/>
              <a:t>p</a:t>
            </a:r>
            <a:r>
              <a:rPr lang="en-US" altLang="ko-KR" dirty="0" smtClean="0"/>
              <a:t> : Lagrange Coefficient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S⊆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Z</a:t>
            </a:r>
            <a:r>
              <a:rPr lang="en-US" altLang="ko-KR" baseline="-25000" dirty="0" err="1" smtClean="0"/>
              <a:t>p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643446"/>
            <a:ext cx="572877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Construction for Access Tree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Setup</a:t>
            </a:r>
          </a:p>
          <a:p>
            <a:pPr lvl="1"/>
            <a:r>
              <a:rPr lang="en-US" altLang="ko-KR" dirty="0" smtClean="0"/>
              <a:t>U : universe of attributes = {1,2,…,n}</a:t>
            </a:r>
          </a:p>
          <a:p>
            <a:pPr lvl="1"/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: Randomly generated for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∈ </a:t>
            </a:r>
            <a:r>
              <a:rPr lang="en-US" altLang="ko-KR" dirty="0" smtClean="0"/>
              <a:t>U, from </a:t>
            </a:r>
            <a:r>
              <a:rPr lang="en-US" altLang="ko-KR" dirty="0" err="1" smtClean="0"/>
              <a:t>Z</a:t>
            </a:r>
            <a:r>
              <a:rPr lang="en-US" altLang="ko-KR" baseline="-25000" dirty="0" err="1" smtClean="0"/>
              <a:t>p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y = Randomly generated number from </a:t>
            </a:r>
            <a:r>
              <a:rPr lang="en-US" altLang="ko-KR" dirty="0" err="1" smtClean="0"/>
              <a:t>Z</a:t>
            </a:r>
            <a:r>
              <a:rPr lang="en-US" altLang="ko-KR" baseline="-25000" dirty="0" err="1" smtClean="0"/>
              <a:t>p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Public Parameter PK</a:t>
            </a:r>
          </a:p>
          <a:p>
            <a:pPr lvl="2"/>
            <a:r>
              <a:rPr lang="en-US" altLang="ko-KR" dirty="0" smtClean="0"/>
              <a:t>T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g^t</a:t>
            </a:r>
            <a:r>
              <a:rPr lang="en-US" altLang="ko-KR" baseline="-25000" dirty="0" err="1" smtClean="0"/>
              <a:t>i</a:t>
            </a:r>
            <a:r>
              <a:rPr lang="en-US" altLang="ko-KR" baseline="-25000" dirty="0" smtClean="0"/>
              <a:t> </a:t>
            </a:r>
            <a:r>
              <a:rPr lang="en-US" altLang="ko-KR" dirty="0" smtClean="0"/>
              <a:t>, Y = e(</a:t>
            </a:r>
            <a:r>
              <a:rPr lang="en-US" altLang="ko-KR" dirty="0" err="1" smtClean="0"/>
              <a:t>g,g</a:t>
            </a:r>
            <a:r>
              <a:rPr lang="en-US" altLang="ko-KR" dirty="0" smtClean="0"/>
              <a:t>)</a:t>
            </a:r>
            <a:r>
              <a:rPr lang="en-US" altLang="ko-KR" baseline="30000" dirty="0" smtClean="0"/>
              <a:t>y</a:t>
            </a:r>
          </a:p>
          <a:p>
            <a:pPr lvl="2"/>
            <a:endParaRPr lang="en-US" altLang="ko-KR" baseline="30000" dirty="0" smtClean="0"/>
          </a:p>
          <a:p>
            <a:pPr lvl="1"/>
            <a:r>
              <a:rPr lang="en-US" altLang="ko-KR" dirty="0" smtClean="0"/>
              <a:t>Master Key MK</a:t>
            </a:r>
          </a:p>
          <a:p>
            <a:pPr lvl="2"/>
            <a:r>
              <a:rPr lang="en-US" altLang="ko-KR" dirty="0" smtClean="0"/>
              <a:t>t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, … ,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|U</a:t>
            </a:r>
            <a:r>
              <a:rPr lang="en-US" altLang="ko-KR" baseline="-25000" dirty="0" smtClean="0"/>
              <a:t>|</a:t>
            </a:r>
            <a:r>
              <a:rPr lang="en-US" altLang="ko-KR" dirty="0" smtClean="0"/>
              <a:t>, 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6DE5-32AF-4F6C-BEAC-FB046B5EF82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KAIST CS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B5F8-7B8E-4770-8833-70928664804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/>
      <a:bodyPr wrap="square" rtlCol="0">
        <a:spAutoFit/>
      </a:bodyPr>
      <a:lstStyle>
        <a:defPPr>
          <a:defRPr dirty="0" smtClean="0"/>
        </a:defPPr>
      </a:lstStyle>
      <a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617</TotalTime>
  <Words>684</Words>
  <Application>Microsoft Office PowerPoint</Application>
  <PresentationFormat>화면 슬라이드 쇼(4:3)</PresentationFormat>
  <Paragraphs>189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보자기</vt:lpstr>
      <vt:lpstr>Attribute-Based Encryption for Fine-Grained Access Control of Encrypted Data</vt:lpstr>
      <vt:lpstr>Contents</vt:lpstr>
      <vt:lpstr>Introduction</vt:lpstr>
      <vt:lpstr>Background</vt:lpstr>
      <vt:lpstr>Background</vt:lpstr>
      <vt:lpstr>Background</vt:lpstr>
      <vt:lpstr>Construction for Access Tree</vt:lpstr>
      <vt:lpstr>Construction for Access Tree</vt:lpstr>
      <vt:lpstr>Construction for Access Tree</vt:lpstr>
      <vt:lpstr>Construction for Access Tree</vt:lpstr>
      <vt:lpstr>Construction for Access Tree</vt:lpstr>
      <vt:lpstr>Construction for Access Tree</vt:lpstr>
      <vt:lpstr>Proof of Security</vt:lpstr>
      <vt:lpstr>Large Universe Construction</vt:lpstr>
      <vt:lpstr>Delegation of Private Keys</vt:lpstr>
      <vt:lpstr>Applications</vt:lpstr>
      <vt:lpstr>References</vt:lpstr>
    </vt:vector>
  </TitlesOfParts>
  <Company>Ancomsoft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Attribute-Based Encryption for Fine-Grained Access Control of Encrypted Data</dc:title>
  <dc:creator>Ancom</dc:creator>
  <cp:lastModifiedBy>Ancom</cp:lastModifiedBy>
  <cp:revision>47</cp:revision>
  <dcterms:created xsi:type="dcterms:W3CDTF">2010-03-10T10:55:18Z</dcterms:created>
  <dcterms:modified xsi:type="dcterms:W3CDTF">2010-03-11T01:02:17Z</dcterms:modified>
</cp:coreProperties>
</file>