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6" r:id="rId3"/>
    <p:sldId id="416" r:id="rId4"/>
    <p:sldId id="419" r:id="rId5"/>
    <p:sldId id="417" r:id="rId6"/>
    <p:sldId id="392" r:id="rId7"/>
    <p:sldId id="420" r:id="rId8"/>
    <p:sldId id="465" r:id="rId9"/>
    <p:sldId id="454" r:id="rId10"/>
    <p:sldId id="421" r:id="rId11"/>
    <p:sldId id="424" r:id="rId12"/>
    <p:sldId id="425" r:id="rId13"/>
    <p:sldId id="455" r:id="rId14"/>
    <p:sldId id="464" r:id="rId15"/>
    <p:sldId id="466" r:id="rId16"/>
    <p:sldId id="467" r:id="rId17"/>
    <p:sldId id="468" r:id="rId18"/>
    <p:sldId id="469" r:id="rId19"/>
    <p:sldId id="470" r:id="rId20"/>
    <p:sldId id="471" r:id="rId21"/>
    <p:sldId id="414" r:id="rId22"/>
    <p:sldId id="321" r:id="rId23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00CC"/>
    <a:srgbClr val="CC00FF"/>
    <a:srgbClr val="CCCCFF"/>
    <a:srgbClr val="C5FDCE"/>
    <a:srgbClr val="C3F5FF"/>
    <a:srgbClr val="FFFFCC"/>
    <a:srgbClr val="00CC99"/>
    <a:srgbClr val="FF00FF"/>
    <a:srgbClr val="FFCC99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6" autoAdjust="0"/>
    <p:restoredTop sz="74232" autoAdjust="0"/>
  </p:normalViewPr>
  <p:slideViewPr>
    <p:cSldViewPr>
      <p:cViewPr varScale="1">
        <p:scale>
          <a:sx n="83" d="100"/>
          <a:sy n="83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48" y="-9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4E3AEC-F353-470B-925A-2F6911ABAB78}" type="datetimeFigureOut">
              <a:rPr lang="ko-KR" altLang="en-US"/>
              <a:pPr>
                <a:defRPr/>
              </a:pPr>
              <a:t>2010-02-24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353D5C-9DA3-4B12-81A4-1C635C7B05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0307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spcBef>
                <a:spcPct val="0"/>
              </a:spcBef>
              <a:defRPr kumimoji="1" sz="120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4" y="0"/>
            <a:ext cx="4300307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spcBef>
                <a:spcPct val="0"/>
              </a:spcBef>
              <a:defRPr kumimoji="1" sz="120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2313" y="508000"/>
            <a:ext cx="3402012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9793"/>
            <a:ext cx="7942238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24"/>
            <a:ext cx="4300307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spcBef>
                <a:spcPct val="0"/>
              </a:spcBef>
              <a:defRPr kumimoji="1" sz="120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4" y="6456324"/>
            <a:ext cx="4300307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spcBef>
                <a:spcPct val="0"/>
              </a:spcBef>
              <a:defRPr kumimoji="1" sz="1200">
                <a:latin typeface="굴림" pitchFamily="50" charset="-127"/>
              </a:defRPr>
            </a:lvl1pPr>
          </a:lstStyle>
          <a:p>
            <a:pPr>
              <a:defRPr/>
            </a:pPr>
            <a:fld id="{0750E181-C2C1-4EBA-9B75-EEC8833EF0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jpeg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10457-45CC-4110-8130-0D7938A809EB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Each document </a:t>
            </a:r>
            <a:r>
              <a:rPr kumimoji="1" lang="en-US" altLang="ko-KR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m</a:t>
            </a: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 has a lot of signature </a:t>
            </a: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4"/>
              </a:buBlip>
            </a:pPr>
            <a:r>
              <a:rPr lang="en-US" altLang="ko-KR" sz="1600" kern="0" dirty="0" smtClean="0">
                <a:latin typeface="Trebuchet MS" pitchFamily="34" charset="0"/>
              </a:rPr>
              <a:t>But any signature signs only one document.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50E181-C2C1-4EBA-9B75-EEC8833EF0D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50E181-C2C1-4EBA-9B75-EEC8833EF0D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50E181-C2C1-4EBA-9B75-EEC8833EF0D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233F8-9F14-4678-BC8E-8E95E02793D1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38EF8-15B1-43C3-8F32-ACD51C1476C2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5488" y="509588"/>
            <a:ext cx="3400425" cy="254952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DE80F-D839-4E23-AB42-C6FDCFCCB7D6}" type="slidenum">
              <a:rPr lang="en-US" altLang="ko-K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ko-K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dirty="0" smtClean="0"/>
              <a:t>수신자 </a:t>
            </a:r>
            <a:r>
              <a:rPr lang="en-US" altLang="ko-KR" dirty="0" smtClean="0"/>
              <a:t>A</a:t>
            </a:r>
            <a:r>
              <a:rPr lang="ko-KR" altLang="en-US" dirty="0" smtClean="0"/>
              <a:t>는 상당히 큰 서로 다른 두 소수 </a:t>
            </a:r>
            <a:r>
              <a:rPr lang="en-US" altLang="ko-KR" dirty="0" err="1" smtClean="0"/>
              <a:t>pq</a:t>
            </a:r>
            <a:r>
              <a:rPr lang="ko-KR" altLang="en-US" dirty="0" smtClean="0"/>
              <a:t>를 선택하여 </a:t>
            </a:r>
            <a:r>
              <a:rPr lang="en-US" altLang="ko-KR" dirty="0" smtClean="0"/>
              <a:t>n = </a:t>
            </a:r>
            <a:r>
              <a:rPr lang="en-US" altLang="ko-KR" dirty="0" err="1" smtClean="0"/>
              <a:t>pq</a:t>
            </a:r>
            <a:r>
              <a:rPr lang="ko-KR" altLang="en-US" dirty="0" smtClean="0"/>
              <a:t>를 계산하고 </a:t>
            </a:r>
            <a:r>
              <a:rPr lang="en-US" altLang="ko-KR" dirty="0" smtClean="0"/>
              <a:t>n </a:t>
            </a:r>
            <a:r>
              <a:rPr lang="ko-KR" altLang="en-US" dirty="0" smtClean="0"/>
              <a:t>값은 공개하지만 </a:t>
            </a:r>
            <a:r>
              <a:rPr lang="en-US" altLang="ko-KR" dirty="0" err="1" smtClean="0"/>
              <a:t>pq</a:t>
            </a:r>
            <a:r>
              <a:rPr lang="ko-KR" altLang="en-US" dirty="0" smtClean="0"/>
              <a:t>의 값은 공개하지 않는다</a:t>
            </a:r>
            <a:endParaRPr lang="en-US" altLang="ko-KR" dirty="0" smtClean="0"/>
          </a:p>
          <a:p>
            <a:pPr>
              <a:spcBef>
                <a:spcPct val="0"/>
              </a:spcBef>
            </a:pPr>
            <a:r>
              <a:rPr lang="en-US" altLang="ko-KR" dirty="0" smtClean="0"/>
              <a:t>A</a:t>
            </a:r>
            <a:r>
              <a:rPr lang="ko-KR" altLang="en-US" dirty="0" smtClean="0"/>
              <a:t>는 파이</a:t>
            </a:r>
            <a:r>
              <a:rPr lang="en-US" altLang="ko-KR" dirty="0" smtClean="0"/>
              <a:t>(n)</a:t>
            </a:r>
            <a:r>
              <a:rPr lang="ko-KR" altLang="en-US" dirty="0" smtClean="0"/>
              <a:t>의 값을 구한다음에</a:t>
            </a:r>
            <a:r>
              <a:rPr lang="en-US" altLang="ko-KR" dirty="0" smtClean="0"/>
              <a:t>,</a:t>
            </a:r>
          </a:p>
          <a:p>
            <a:pPr>
              <a:spcBef>
                <a:spcPct val="0"/>
              </a:spcBef>
            </a:pPr>
            <a:r>
              <a:rPr lang="en-US" altLang="ko-KR" dirty="0" smtClean="0"/>
              <a:t>(b, </a:t>
            </a:r>
            <a:r>
              <a:rPr lang="ko-KR" altLang="en-US" dirty="0" smtClean="0"/>
              <a:t>파이</a:t>
            </a:r>
            <a:r>
              <a:rPr lang="en-US" altLang="ko-KR" dirty="0" smtClean="0"/>
              <a:t>(n) ) = 1</a:t>
            </a:r>
            <a:r>
              <a:rPr lang="ko-KR" altLang="en-US" dirty="0" smtClean="0"/>
              <a:t>인 정수 </a:t>
            </a:r>
            <a:r>
              <a:rPr lang="en-US" altLang="ko-KR" dirty="0" smtClean="0"/>
              <a:t>b</a:t>
            </a:r>
            <a:r>
              <a:rPr lang="ko-KR" altLang="en-US" dirty="0" smtClean="0"/>
              <a:t>를 택하고</a:t>
            </a:r>
            <a:endParaRPr lang="en-US" altLang="ko-KR" dirty="0" smtClean="0"/>
          </a:p>
          <a:p>
            <a:pPr>
              <a:spcBef>
                <a:spcPct val="0"/>
              </a:spcBef>
            </a:pPr>
            <a:r>
              <a:rPr lang="en-US" altLang="ko-KR" dirty="0" err="1" smtClean="0"/>
              <a:t>Ab</a:t>
            </a:r>
            <a:r>
              <a:rPr lang="en-US" altLang="ko-KR" dirty="0" smtClean="0"/>
              <a:t> = 1(mod </a:t>
            </a:r>
            <a:r>
              <a:rPr lang="ko-KR" altLang="en-US" dirty="0" smtClean="0"/>
              <a:t>파이</a:t>
            </a:r>
            <a:r>
              <a:rPr lang="en-US" altLang="ko-KR" dirty="0" smtClean="0"/>
              <a:t>(n) )</a:t>
            </a:r>
            <a:r>
              <a:rPr lang="ko-KR" altLang="en-US" dirty="0" smtClean="0"/>
              <a:t>인 정수 </a:t>
            </a:r>
            <a:r>
              <a:rPr lang="en-US" altLang="ko-KR" dirty="0" smtClean="0"/>
              <a:t>a</a:t>
            </a:r>
            <a:r>
              <a:rPr lang="ko-KR" altLang="en-US" dirty="0" smtClean="0"/>
              <a:t>를 구하여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유클리디안</a:t>
            </a:r>
            <a:r>
              <a:rPr lang="en-US" altLang="ko-KR" dirty="0" smtClean="0"/>
              <a:t>) </a:t>
            </a:r>
            <a:r>
              <a:rPr lang="ko-KR" altLang="en-US" dirty="0" smtClean="0"/>
              <a:t> </a:t>
            </a:r>
            <a:r>
              <a:rPr lang="en-US" altLang="ko-KR" dirty="0" smtClean="0"/>
              <a:t>b </a:t>
            </a:r>
            <a:r>
              <a:rPr lang="ko-KR" altLang="en-US" dirty="0" smtClean="0"/>
              <a:t>값은 공개하고 </a:t>
            </a:r>
            <a:r>
              <a:rPr lang="en-US" altLang="ko-KR" dirty="0" smtClean="0"/>
              <a:t>a</a:t>
            </a:r>
            <a:r>
              <a:rPr lang="ko-KR" altLang="en-US" dirty="0" smtClean="0"/>
              <a:t>값은 공개하지 않는다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latinLnBrk="1" hangingPunct="1">
              <a:lnSpc>
                <a:spcPct val="100000"/>
              </a:lnSpc>
            </a:pPr>
            <a:fld id="{FDC9A83B-E275-4DE8-B1BE-AE31A0CF7AA3}" type="slidenum">
              <a:rPr kumimoji="1" lang="en-US" altLang="ko-KR" sz="1200">
                <a:solidFill>
                  <a:schemeClr val="tx1"/>
                </a:solidFill>
                <a:latin typeface="굴림" charset="-127"/>
              </a:rPr>
              <a:pPr algn="r" eaLnBrk="1" latinLnBrk="1" hangingPunct="1">
                <a:lnSpc>
                  <a:spcPct val="100000"/>
                </a:lnSpc>
              </a:pPr>
              <a:t>5</a:t>
            </a:fld>
            <a:endParaRPr kumimoji="1" lang="en-US" altLang="ko-KR" sz="1200">
              <a:solidFill>
                <a:schemeClr val="tx1"/>
              </a:solidFill>
              <a:latin typeface="굴림" charset="-127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5488" y="509588"/>
            <a:ext cx="3400425" cy="25495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8C498-5AF7-47DB-A667-A4AD350609EE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8C498-5AF7-47DB-A667-A4AD350609EE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8C498-5AF7-47DB-A667-A4AD350609EE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378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7AE36-9D6C-4CC6-B5C5-20B97E203B9A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8C498-5AF7-47DB-A667-A4AD350609EE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905000" y="5410200"/>
            <a:ext cx="510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pic>
        <p:nvPicPr>
          <p:cNvPr id="5" name="Picture 5" descr="img02"/>
          <p:cNvPicPr>
            <a:picLocks noChangeAspect="1" noChangeArrowheads="1"/>
          </p:cNvPicPr>
          <p:nvPr/>
        </p:nvPicPr>
        <p:blipFill>
          <a:blip r:embed="rId2" cstate="print"/>
          <a:srcRect l="17436" r="3270"/>
          <a:stretch>
            <a:fillRect/>
          </a:stretch>
        </p:blipFill>
        <p:spPr bwMode="auto">
          <a:xfrm>
            <a:off x="889000" y="1981200"/>
            <a:ext cx="923925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6"/>
          <p:cNvSpPr>
            <a:spLocks/>
          </p:cNvSpPr>
          <p:nvPr/>
        </p:nvSpPr>
        <p:spPr bwMode="auto">
          <a:xfrm>
            <a:off x="609600" y="19812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768"/>
              </a:cxn>
              <a:cxn ang="0">
                <a:pos x="96" y="768"/>
              </a:cxn>
            </a:cxnLst>
            <a:rect l="0" t="0" r="r" b="b"/>
            <a:pathLst>
              <a:path w="96" h="768">
                <a:moveTo>
                  <a:pt x="96" y="0"/>
                </a:moveTo>
                <a:lnTo>
                  <a:pt x="0" y="0"/>
                </a:lnTo>
                <a:lnTo>
                  <a:pt x="0" y="768"/>
                </a:lnTo>
                <a:lnTo>
                  <a:pt x="96" y="768"/>
                </a:lnTo>
              </a:path>
            </a:pathLst>
          </a:custGeom>
          <a:noFill/>
          <a:ln w="38100" cap="flat" cmpd="sng">
            <a:solidFill>
              <a:srgbClr val="495F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 rot="10800000">
            <a:off x="1905000" y="19812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768"/>
              </a:cxn>
              <a:cxn ang="0">
                <a:pos x="96" y="768"/>
              </a:cxn>
            </a:cxnLst>
            <a:rect l="0" t="0" r="r" b="b"/>
            <a:pathLst>
              <a:path w="96" h="768">
                <a:moveTo>
                  <a:pt x="96" y="0"/>
                </a:moveTo>
                <a:lnTo>
                  <a:pt x="0" y="0"/>
                </a:lnTo>
                <a:lnTo>
                  <a:pt x="0" y="768"/>
                </a:lnTo>
                <a:lnTo>
                  <a:pt x="96" y="768"/>
                </a:lnTo>
              </a:path>
            </a:pathLst>
          </a:custGeom>
          <a:noFill/>
          <a:ln w="38100" cap="flat" cmpd="sng">
            <a:solidFill>
              <a:srgbClr val="495F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2133600" y="1955800"/>
            <a:ext cx="6654800" cy="76200"/>
            <a:chOff x="1344" y="1232"/>
            <a:chExt cx="4192" cy="48"/>
          </a:xfrm>
        </p:grpSpPr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" name="Rectangle 18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" name="Rectangle 22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" name="Rectangle 23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4" name="Rectangle 24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2133600" y="2044700"/>
            <a:ext cx="6654800" cy="76200"/>
            <a:chOff x="1344" y="1232"/>
            <a:chExt cx="4192" cy="48"/>
          </a:xfrm>
        </p:grpSpPr>
        <p:sp>
          <p:nvSpPr>
            <p:cNvPr id="26" name="Rectangle 26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7" name="Rectangle 27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8" name="Rectangle 28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0" name="Rectangle 30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1" name="Rectangle 31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2" name="Rectangle 32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3" name="Rectangle 33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4" name="Rectangle 34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5" name="Rectangle 35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6" name="Rectangle 36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7" name="Rectangle 37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8" name="Rectangle 38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39" name="Rectangle 39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0" name="Rectangle 40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1" name="Rectangle 41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42" name="Group 42"/>
          <p:cNvGrpSpPr>
            <a:grpSpLocks/>
          </p:cNvGrpSpPr>
          <p:nvPr/>
        </p:nvGrpSpPr>
        <p:grpSpPr bwMode="auto">
          <a:xfrm>
            <a:off x="2133600" y="2133600"/>
            <a:ext cx="6654800" cy="76200"/>
            <a:chOff x="1344" y="1232"/>
            <a:chExt cx="4192" cy="48"/>
          </a:xfrm>
        </p:grpSpPr>
        <p:sp>
          <p:nvSpPr>
            <p:cNvPr id="43" name="Rectangle 43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4" name="Rectangle 44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5" name="Rectangle 45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6" name="Rectangle 46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7" name="Rectangle 47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8" name="Rectangle 48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49" name="Rectangle 49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0" name="Rectangle 50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1" name="Rectangle 51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2" name="Rectangle 52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3" name="Rectangle 53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4" name="Rectangle 54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5" name="Rectangle 55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6" name="Rectangle 56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7" name="Rectangle 57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58" name="Rectangle 58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59" name="Group 59"/>
          <p:cNvGrpSpPr>
            <a:grpSpLocks/>
          </p:cNvGrpSpPr>
          <p:nvPr/>
        </p:nvGrpSpPr>
        <p:grpSpPr bwMode="auto">
          <a:xfrm>
            <a:off x="2133600" y="2222500"/>
            <a:ext cx="6654800" cy="76200"/>
            <a:chOff x="1344" y="1232"/>
            <a:chExt cx="4192" cy="48"/>
          </a:xfrm>
        </p:grpSpPr>
        <p:sp>
          <p:nvSpPr>
            <p:cNvPr id="60" name="Rectangle 60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1" name="Rectangle 61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2" name="Rectangle 62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3" name="Rectangle 63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4" name="Rectangle 64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5" name="Rectangle 65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6" name="Rectangle 66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7" name="Rectangle 67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8" name="Rectangle 68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69" name="Rectangle 69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0" name="Rectangle 70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1" name="Rectangle 71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2" name="Rectangle 72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3" name="Rectangle 73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4" name="Rectangle 74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5" name="Rectangle 75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76" name="Group 76"/>
          <p:cNvGrpSpPr>
            <a:grpSpLocks/>
          </p:cNvGrpSpPr>
          <p:nvPr/>
        </p:nvGrpSpPr>
        <p:grpSpPr bwMode="auto">
          <a:xfrm>
            <a:off x="2133600" y="2311400"/>
            <a:ext cx="6654800" cy="76200"/>
            <a:chOff x="1344" y="1232"/>
            <a:chExt cx="4192" cy="48"/>
          </a:xfrm>
        </p:grpSpPr>
        <p:sp>
          <p:nvSpPr>
            <p:cNvPr id="77" name="Rectangle 77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8" name="Rectangle 78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79" name="Rectangle 79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0" name="Rectangle 80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1" name="Rectangle 81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2" name="Rectangle 82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3" name="Rectangle 83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4" name="Rectangle 84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5" name="Rectangle 85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6" name="Rectangle 86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7" name="Rectangle 87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8" name="Rectangle 88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89" name="Rectangle 89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0" name="Rectangle 90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1" name="Rectangle 91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2" name="Rectangle 92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93" name="Group 93"/>
          <p:cNvGrpSpPr>
            <a:grpSpLocks/>
          </p:cNvGrpSpPr>
          <p:nvPr/>
        </p:nvGrpSpPr>
        <p:grpSpPr bwMode="auto">
          <a:xfrm>
            <a:off x="2133600" y="2400300"/>
            <a:ext cx="6654800" cy="76200"/>
            <a:chOff x="1344" y="1232"/>
            <a:chExt cx="4192" cy="48"/>
          </a:xfrm>
        </p:grpSpPr>
        <p:sp>
          <p:nvSpPr>
            <p:cNvPr id="94" name="Rectangle 94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5" name="Rectangle 95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6" name="Rectangle 96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7" name="Rectangle 97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8" name="Rectangle 98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99" name="Rectangle 99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0" name="Rectangle 100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1" name="Rectangle 101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2" name="Rectangle 102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3" name="Rectangle 103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4" name="Rectangle 104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5" name="Rectangle 105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6" name="Rectangle 106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7" name="Rectangle 107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8" name="Rectangle 108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09" name="Rectangle 109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110" name="Group 110"/>
          <p:cNvGrpSpPr>
            <a:grpSpLocks/>
          </p:cNvGrpSpPr>
          <p:nvPr/>
        </p:nvGrpSpPr>
        <p:grpSpPr bwMode="auto">
          <a:xfrm>
            <a:off x="2133600" y="2489200"/>
            <a:ext cx="6654800" cy="76200"/>
            <a:chOff x="1344" y="1232"/>
            <a:chExt cx="4192" cy="48"/>
          </a:xfrm>
        </p:grpSpPr>
        <p:sp>
          <p:nvSpPr>
            <p:cNvPr id="111" name="Rectangle 111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2" name="Rectangle 112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3" name="Rectangle 113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4" name="Rectangle 114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5" name="Rectangle 115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6" name="Rectangle 116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7" name="Rectangle 117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8" name="Rectangle 118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19" name="Rectangle 119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0" name="Rectangle 120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1" name="Rectangle 121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2" name="Rectangle 122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" name="Rectangle 123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4" name="Rectangle 124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5" name="Rectangle 125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6" name="Rectangle 126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127" name="Group 127"/>
          <p:cNvGrpSpPr>
            <a:grpSpLocks/>
          </p:cNvGrpSpPr>
          <p:nvPr/>
        </p:nvGrpSpPr>
        <p:grpSpPr bwMode="auto">
          <a:xfrm>
            <a:off x="2133600" y="2578100"/>
            <a:ext cx="6654800" cy="76200"/>
            <a:chOff x="1344" y="1232"/>
            <a:chExt cx="4192" cy="48"/>
          </a:xfrm>
        </p:grpSpPr>
        <p:sp>
          <p:nvSpPr>
            <p:cNvPr id="128" name="Rectangle 128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9" name="Rectangle 129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0" name="Rectangle 130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1" name="Rectangle 131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2" name="Rectangle 132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3" name="Rectangle 133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4" name="Rectangle 134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5" name="Rectangle 135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6" name="Rectangle 136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7" name="Rectangle 137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8" name="Rectangle 138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39" name="Rectangle 139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0" name="Rectangle 140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1" name="Rectangle 141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2" name="Rectangle 142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3" name="Rectangle 143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144" name="Group 144"/>
          <p:cNvGrpSpPr>
            <a:grpSpLocks/>
          </p:cNvGrpSpPr>
          <p:nvPr/>
        </p:nvGrpSpPr>
        <p:grpSpPr bwMode="auto">
          <a:xfrm>
            <a:off x="2133600" y="2667000"/>
            <a:ext cx="6654800" cy="76200"/>
            <a:chOff x="1344" y="1232"/>
            <a:chExt cx="4192" cy="48"/>
          </a:xfrm>
        </p:grpSpPr>
        <p:sp>
          <p:nvSpPr>
            <p:cNvPr id="145" name="Rectangle 145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6" name="Rectangle 146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7" name="Rectangle 147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8" name="Rectangle 148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49" name="Rectangle 149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0" name="Rectangle 150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1" name="Rectangle 151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2" name="Rectangle 152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3" name="Rectangle 153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4" name="Rectangle 154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5" name="Rectangle 155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6" name="Rectangle 156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7" name="Rectangle 157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8" name="Rectangle 158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59" name="Rectangle 159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0" name="Rectangle 160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161" name="Group 161"/>
          <p:cNvGrpSpPr>
            <a:grpSpLocks/>
          </p:cNvGrpSpPr>
          <p:nvPr/>
        </p:nvGrpSpPr>
        <p:grpSpPr bwMode="auto">
          <a:xfrm>
            <a:off x="2133600" y="2755900"/>
            <a:ext cx="6654800" cy="76200"/>
            <a:chOff x="1344" y="1232"/>
            <a:chExt cx="4192" cy="48"/>
          </a:xfrm>
        </p:grpSpPr>
        <p:sp>
          <p:nvSpPr>
            <p:cNvPr id="162" name="Rectangle 162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3" name="Rectangle 163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4" name="Rectangle 164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5" name="Rectangle 165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6" name="Rectangle 166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7" name="Rectangle 167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8" name="Rectangle 168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69" name="Rectangle 169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0" name="Rectangle 170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1" name="Rectangle 171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2" name="Rectangle 172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3" name="Rectangle 173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4" name="Rectangle 174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5" name="Rectangle 175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6" name="Rectangle 176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77" name="Rectangle 177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178" name="Group 178"/>
          <p:cNvGrpSpPr>
            <a:grpSpLocks/>
          </p:cNvGrpSpPr>
          <p:nvPr/>
        </p:nvGrpSpPr>
        <p:grpSpPr bwMode="auto">
          <a:xfrm>
            <a:off x="2133600" y="2844800"/>
            <a:ext cx="6654800" cy="76200"/>
            <a:chOff x="1344" y="1232"/>
            <a:chExt cx="4192" cy="48"/>
          </a:xfrm>
        </p:grpSpPr>
        <p:sp>
          <p:nvSpPr>
            <p:cNvPr id="179" name="Rectangle 179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0" name="Rectangle 180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1" name="Rectangle 181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2" name="Rectangle 182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3" name="Rectangle 183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4" name="Rectangle 184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5" name="Rectangle 185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6" name="Rectangle 186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7" name="Rectangle 187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8" name="Rectangle 188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89" name="Rectangle 189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0" name="Rectangle 190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1" name="Rectangle 191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2" name="Rectangle 192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3" name="Rectangle 193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4" name="Rectangle 194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195" name="Group 195"/>
          <p:cNvGrpSpPr>
            <a:grpSpLocks/>
          </p:cNvGrpSpPr>
          <p:nvPr/>
        </p:nvGrpSpPr>
        <p:grpSpPr bwMode="auto">
          <a:xfrm>
            <a:off x="2133600" y="2933700"/>
            <a:ext cx="6654800" cy="76200"/>
            <a:chOff x="1344" y="1232"/>
            <a:chExt cx="4192" cy="48"/>
          </a:xfrm>
        </p:grpSpPr>
        <p:sp>
          <p:nvSpPr>
            <p:cNvPr id="196" name="Rectangle 196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7" name="Rectangle 197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8" name="Rectangle 198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99" name="Rectangle 199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0" name="Rectangle 200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1" name="Rectangle 201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2" name="Rectangle 202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3" name="Rectangle 203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4" name="Rectangle 204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5" name="Rectangle 205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6" name="Rectangle 206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7" name="Rectangle 207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8" name="Rectangle 208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09" name="Rectangle 209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0" name="Rectangle 210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1" name="Rectangle 211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212" name="Group 212"/>
          <p:cNvGrpSpPr>
            <a:grpSpLocks/>
          </p:cNvGrpSpPr>
          <p:nvPr/>
        </p:nvGrpSpPr>
        <p:grpSpPr bwMode="auto">
          <a:xfrm>
            <a:off x="2133600" y="3022600"/>
            <a:ext cx="6654800" cy="76200"/>
            <a:chOff x="1344" y="1232"/>
            <a:chExt cx="4192" cy="48"/>
          </a:xfrm>
        </p:grpSpPr>
        <p:sp>
          <p:nvSpPr>
            <p:cNvPr id="213" name="Rectangle 213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4" name="Rectangle 214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5" name="Rectangle 215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6" name="Rectangle 216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7" name="Rectangle 217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8" name="Rectangle 218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19" name="Rectangle 219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0" name="Rectangle 220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1" name="Rectangle 221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2" name="Rectangle 222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3" name="Rectangle 223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4" name="Rectangle 224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5" name="Rectangle 225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6" name="Rectangle 226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7" name="Rectangle 227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28" name="Rectangle 228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grpSp>
        <p:nvGrpSpPr>
          <p:cNvPr id="229" name="Group 229"/>
          <p:cNvGrpSpPr>
            <a:grpSpLocks/>
          </p:cNvGrpSpPr>
          <p:nvPr/>
        </p:nvGrpSpPr>
        <p:grpSpPr bwMode="auto">
          <a:xfrm>
            <a:off x="2133600" y="3111500"/>
            <a:ext cx="6654800" cy="76200"/>
            <a:chOff x="1344" y="1232"/>
            <a:chExt cx="4192" cy="48"/>
          </a:xfrm>
        </p:grpSpPr>
        <p:sp>
          <p:nvSpPr>
            <p:cNvPr id="230" name="Rectangle 230"/>
            <p:cNvSpPr>
              <a:spLocks noChangeArrowheads="1"/>
            </p:cNvSpPr>
            <p:nvPr userDrawn="1"/>
          </p:nvSpPr>
          <p:spPr bwMode="auto">
            <a:xfrm>
              <a:off x="1344" y="1248"/>
              <a:ext cx="3264" cy="23"/>
            </a:xfrm>
            <a:prstGeom prst="rect">
              <a:avLst/>
            </a:prstGeom>
            <a:solidFill>
              <a:srgbClr val="DCF3F4"/>
            </a:soli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1" name="Rectangle 231"/>
            <p:cNvSpPr>
              <a:spLocks noChangeArrowheads="1"/>
            </p:cNvSpPr>
            <p:nvPr userDrawn="1"/>
          </p:nvSpPr>
          <p:spPr bwMode="auto">
            <a:xfrm>
              <a:off x="4176" y="1248"/>
              <a:ext cx="1360" cy="23"/>
            </a:xfrm>
            <a:prstGeom prst="rect">
              <a:avLst/>
            </a:prstGeom>
            <a:gradFill rotWithShape="0">
              <a:gsLst>
                <a:gs pos="0">
                  <a:srgbClr val="DCF3F4"/>
                </a:gs>
                <a:gs pos="100000">
                  <a:srgbClr val="0D2D3D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DDDDDD"/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2" name="Rectangle 232"/>
            <p:cNvSpPr>
              <a:spLocks noChangeArrowheads="1"/>
            </p:cNvSpPr>
            <p:nvPr userDrawn="1"/>
          </p:nvSpPr>
          <p:spPr bwMode="auto">
            <a:xfrm>
              <a:off x="4848" y="1235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3" name="Rectangle 233"/>
            <p:cNvSpPr>
              <a:spLocks noChangeArrowheads="1"/>
            </p:cNvSpPr>
            <p:nvPr userDrawn="1"/>
          </p:nvSpPr>
          <p:spPr bwMode="auto">
            <a:xfrm>
              <a:off x="489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4" name="Rectangle 234"/>
            <p:cNvSpPr>
              <a:spLocks noChangeArrowheads="1"/>
            </p:cNvSpPr>
            <p:nvPr userDrawn="1"/>
          </p:nvSpPr>
          <p:spPr bwMode="auto">
            <a:xfrm>
              <a:off x="494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5" name="Rectangle 235"/>
            <p:cNvSpPr>
              <a:spLocks noChangeArrowheads="1"/>
            </p:cNvSpPr>
            <p:nvPr userDrawn="1"/>
          </p:nvSpPr>
          <p:spPr bwMode="auto">
            <a:xfrm>
              <a:off x="499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6" name="Rectangle 236"/>
            <p:cNvSpPr>
              <a:spLocks noChangeArrowheads="1"/>
            </p:cNvSpPr>
            <p:nvPr userDrawn="1"/>
          </p:nvSpPr>
          <p:spPr bwMode="auto">
            <a:xfrm>
              <a:off x="504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7" name="Rectangle 237"/>
            <p:cNvSpPr>
              <a:spLocks noChangeArrowheads="1"/>
            </p:cNvSpPr>
            <p:nvPr userDrawn="1"/>
          </p:nvSpPr>
          <p:spPr bwMode="auto">
            <a:xfrm>
              <a:off x="508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8" name="Rectangle 238"/>
            <p:cNvSpPr>
              <a:spLocks noChangeArrowheads="1"/>
            </p:cNvSpPr>
            <p:nvPr userDrawn="1"/>
          </p:nvSpPr>
          <p:spPr bwMode="auto">
            <a:xfrm>
              <a:off x="513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39" name="Rectangle 239"/>
            <p:cNvSpPr>
              <a:spLocks noChangeArrowheads="1"/>
            </p:cNvSpPr>
            <p:nvPr userDrawn="1"/>
          </p:nvSpPr>
          <p:spPr bwMode="auto">
            <a:xfrm>
              <a:off x="518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40" name="Rectangle 240"/>
            <p:cNvSpPr>
              <a:spLocks noChangeArrowheads="1"/>
            </p:cNvSpPr>
            <p:nvPr userDrawn="1"/>
          </p:nvSpPr>
          <p:spPr bwMode="auto">
            <a:xfrm>
              <a:off x="523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41" name="Rectangle 241"/>
            <p:cNvSpPr>
              <a:spLocks noChangeArrowheads="1"/>
            </p:cNvSpPr>
            <p:nvPr userDrawn="1"/>
          </p:nvSpPr>
          <p:spPr bwMode="auto">
            <a:xfrm>
              <a:off x="5280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42" name="Rectangle 242"/>
            <p:cNvSpPr>
              <a:spLocks noChangeArrowheads="1"/>
            </p:cNvSpPr>
            <p:nvPr userDrawn="1"/>
          </p:nvSpPr>
          <p:spPr bwMode="auto">
            <a:xfrm>
              <a:off x="5328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43" name="Rectangle 243"/>
            <p:cNvSpPr>
              <a:spLocks noChangeArrowheads="1"/>
            </p:cNvSpPr>
            <p:nvPr userDrawn="1"/>
          </p:nvSpPr>
          <p:spPr bwMode="auto">
            <a:xfrm>
              <a:off x="5376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44" name="Rectangle 244"/>
            <p:cNvSpPr>
              <a:spLocks noChangeArrowheads="1"/>
            </p:cNvSpPr>
            <p:nvPr userDrawn="1"/>
          </p:nvSpPr>
          <p:spPr bwMode="auto">
            <a:xfrm>
              <a:off x="5424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45" name="Rectangle 245"/>
            <p:cNvSpPr>
              <a:spLocks noChangeArrowheads="1"/>
            </p:cNvSpPr>
            <p:nvPr userDrawn="1"/>
          </p:nvSpPr>
          <p:spPr bwMode="auto">
            <a:xfrm>
              <a:off x="5472" y="1232"/>
              <a:ext cx="23" cy="4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sp>
        <p:nvSpPr>
          <p:cNvPr id="246" name="Line 247"/>
          <p:cNvSpPr>
            <a:spLocks noChangeShapeType="1"/>
          </p:cNvSpPr>
          <p:nvPr/>
        </p:nvSpPr>
        <p:spPr bwMode="auto">
          <a:xfrm>
            <a:off x="1676400" y="4940300"/>
            <a:ext cx="6324600" cy="0"/>
          </a:xfrm>
          <a:prstGeom prst="line">
            <a:avLst/>
          </a:prstGeom>
          <a:noFill/>
          <a:ln w="88900">
            <a:solidFill>
              <a:srgbClr val="495F2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sp>
        <p:nvSpPr>
          <p:cNvPr id="247" name="Rectangle 248"/>
          <p:cNvSpPr>
            <a:spLocks noChangeArrowheads="1"/>
          </p:cNvSpPr>
          <p:nvPr/>
        </p:nvSpPr>
        <p:spPr bwMode="auto">
          <a:xfrm>
            <a:off x="1676400" y="4978400"/>
            <a:ext cx="6324600" cy="1295400"/>
          </a:xfrm>
          <a:prstGeom prst="rect">
            <a:avLst/>
          </a:prstGeom>
          <a:solidFill>
            <a:srgbClr val="DDEBC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sp>
        <p:nvSpPr>
          <p:cNvPr id="248" name="Text Box 249"/>
          <p:cNvSpPr txBox="1">
            <a:spLocks noChangeArrowheads="1"/>
          </p:cNvSpPr>
          <p:nvPr/>
        </p:nvSpPr>
        <p:spPr bwMode="auto">
          <a:xfrm>
            <a:off x="5786438" y="5805488"/>
            <a:ext cx="1143000" cy="525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800">
                <a:solidFill>
                  <a:schemeClr val="bg1"/>
                </a:solidFill>
                <a:latin typeface="Impact" pitchFamily="34" charset="0"/>
              </a:rPr>
              <a:t>KAIST</a:t>
            </a:r>
          </a:p>
        </p:txBody>
      </p:sp>
      <p:grpSp>
        <p:nvGrpSpPr>
          <p:cNvPr id="249" name="Group 250"/>
          <p:cNvGrpSpPr>
            <a:grpSpLocks/>
          </p:cNvGrpSpPr>
          <p:nvPr/>
        </p:nvGrpSpPr>
        <p:grpSpPr bwMode="auto">
          <a:xfrm>
            <a:off x="6877050" y="5445125"/>
            <a:ext cx="1295400" cy="1296988"/>
            <a:chOff x="4332" y="3430"/>
            <a:chExt cx="816" cy="817"/>
          </a:xfrm>
        </p:grpSpPr>
        <p:sp>
          <p:nvSpPr>
            <p:cNvPr id="250" name="Oval 251"/>
            <p:cNvSpPr>
              <a:spLocks noChangeArrowheads="1"/>
            </p:cNvSpPr>
            <p:nvPr/>
          </p:nvSpPr>
          <p:spPr bwMode="auto">
            <a:xfrm>
              <a:off x="4332" y="3430"/>
              <a:ext cx="816" cy="816"/>
            </a:xfrm>
            <a:prstGeom prst="ellips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1" name="Oval 252"/>
            <p:cNvSpPr>
              <a:spLocks noChangeArrowheads="1"/>
            </p:cNvSpPr>
            <p:nvPr/>
          </p:nvSpPr>
          <p:spPr bwMode="auto">
            <a:xfrm>
              <a:off x="4422" y="3430"/>
              <a:ext cx="635" cy="816"/>
            </a:xfrm>
            <a:prstGeom prst="ellips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2" name="Oval 253"/>
            <p:cNvSpPr>
              <a:spLocks noChangeArrowheads="1"/>
            </p:cNvSpPr>
            <p:nvPr/>
          </p:nvSpPr>
          <p:spPr bwMode="auto">
            <a:xfrm>
              <a:off x="4604" y="3431"/>
              <a:ext cx="272" cy="816"/>
            </a:xfrm>
            <a:prstGeom prst="ellips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3" name="Line 254"/>
            <p:cNvSpPr>
              <a:spLocks noChangeShapeType="1"/>
            </p:cNvSpPr>
            <p:nvPr/>
          </p:nvSpPr>
          <p:spPr bwMode="auto">
            <a:xfrm>
              <a:off x="4332" y="3838"/>
              <a:ext cx="81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4" name="Line 255"/>
            <p:cNvSpPr>
              <a:spLocks noChangeShapeType="1"/>
            </p:cNvSpPr>
            <p:nvPr/>
          </p:nvSpPr>
          <p:spPr bwMode="auto">
            <a:xfrm>
              <a:off x="4377" y="4020"/>
              <a:ext cx="72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5" name="Line 256"/>
            <p:cNvSpPr>
              <a:spLocks noChangeShapeType="1"/>
            </p:cNvSpPr>
            <p:nvPr/>
          </p:nvSpPr>
          <p:spPr bwMode="auto">
            <a:xfrm>
              <a:off x="4377" y="3657"/>
              <a:ext cx="72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6" name="Line 257"/>
            <p:cNvSpPr>
              <a:spLocks noChangeShapeType="1"/>
            </p:cNvSpPr>
            <p:nvPr/>
          </p:nvSpPr>
          <p:spPr bwMode="auto">
            <a:xfrm>
              <a:off x="4467" y="3534"/>
              <a:ext cx="541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7" name="Line 258"/>
            <p:cNvSpPr>
              <a:spLocks noChangeShapeType="1"/>
            </p:cNvSpPr>
            <p:nvPr/>
          </p:nvSpPr>
          <p:spPr bwMode="auto">
            <a:xfrm>
              <a:off x="4436" y="4118"/>
              <a:ext cx="59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8" name="Line 259"/>
            <p:cNvSpPr>
              <a:spLocks noChangeShapeType="1"/>
            </p:cNvSpPr>
            <p:nvPr/>
          </p:nvSpPr>
          <p:spPr bwMode="auto">
            <a:xfrm>
              <a:off x="4563" y="3467"/>
              <a:ext cx="34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259" name="Line 260"/>
            <p:cNvSpPr>
              <a:spLocks noChangeShapeType="1"/>
            </p:cNvSpPr>
            <p:nvPr/>
          </p:nvSpPr>
          <p:spPr bwMode="auto">
            <a:xfrm>
              <a:off x="4566" y="4209"/>
              <a:ext cx="34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pic>
        <p:nvPicPr>
          <p:cNvPr id="260" name="Picture 262" descr="kaist_logo13_s"/>
          <p:cNvPicPr>
            <a:picLocks noChangeAspect="1" noChangeArrowheads="1"/>
          </p:cNvPicPr>
          <p:nvPr/>
        </p:nvPicPr>
        <p:blipFill>
          <a:blip r:embed="rId3" cstate="print"/>
          <a:srcRect r="-6978" b="-24771"/>
          <a:stretch>
            <a:fillRect/>
          </a:stretch>
        </p:blipFill>
        <p:spPr bwMode="auto">
          <a:xfrm>
            <a:off x="5626123" y="6496074"/>
            <a:ext cx="22320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58" name="Rectangle 246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828800"/>
            <a:ext cx="6629400" cy="1524000"/>
          </a:xfrm>
        </p:spPr>
        <p:txBody>
          <a:bodyPr anchor="ctr" anchorCtr="1"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3573" name="Rectangle 26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19250" y="3789363"/>
            <a:ext cx="6400800" cy="2514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</p:txBody>
      </p:sp>
      <p:sp>
        <p:nvSpPr>
          <p:cNvPr id="262" name="Rectangle 2"/>
          <p:cNvSpPr>
            <a:spLocks noGrp="1" noChangeArrowheads="1"/>
          </p:cNvSpPr>
          <p:nvPr>
            <p:ph type="dt" sz="quarter" idx="10"/>
          </p:nvPr>
        </p:nvSpPr>
        <p:spPr>
          <a:xfrm>
            <a:off x="533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14400"/>
            <a:ext cx="2895600" cy="3048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j-ea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 </a:t>
            </a:r>
            <a:endParaRPr lang="en-US" altLang="ko-K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7DC8-1B4C-43E6-8AA7-BEA05C8A9245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Technical Trends in Phishing Attacks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DEA6-4F87-41C2-B487-B53815467C73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Technical Trends in Phishing Attacks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5600" y="127000"/>
            <a:ext cx="2133600" cy="5969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127000"/>
            <a:ext cx="6248400" cy="5969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8944-676E-42A1-A3B6-3B9203937EF8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Technical Trends in Phishing Attacks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127000"/>
            <a:ext cx="8077200" cy="762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876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62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191000" cy="2362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1C117-2CF7-402B-AB51-70A5F9C7938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Chapter 5. The RSA Cryptosystem and Factoring Integers I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5A802-AD03-4B68-9114-5EF47BA416F3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 / 21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A034CB-AA55-461D-96D8-D84AF09B2994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 / 21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A091-77EA-49AA-B9A8-A8587E0316CE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 / 21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CDF38-6930-47FC-AD66-64516ECCC6A5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46552-F4FB-42A7-88E6-2E371F9C146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B196-7E42-444C-AA33-B898EE811281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B2CD-E10D-4DDA-8468-5D5E887E1F0B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0283-7933-46DE-8DE2-A97CDFC3D7C0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 /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Sans Unicode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Technical Trends in Phishing Attacks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188200" y="6413500"/>
            <a:ext cx="1839913" cy="309563"/>
          </a:xfrm>
          <a:prstGeom prst="rect">
            <a:avLst/>
          </a:prstGeom>
          <a:solidFill>
            <a:srgbClr val="DCF3F4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The Bluetooth Radio System</a:t>
            </a:r>
          </a:p>
          <a:p>
            <a:pPr lvl="1"/>
            <a:r>
              <a:rPr lang="en-US" altLang="ko-KR" dirty="0" smtClean="0"/>
              <a:t>The Bluetooth Radio System</a:t>
            </a:r>
          </a:p>
          <a:p>
            <a:pPr lvl="2"/>
            <a:r>
              <a:rPr lang="en-US" altLang="ko-KR" dirty="0" smtClean="0"/>
              <a:t>The Bluetooth Radio System</a:t>
            </a:r>
          </a:p>
          <a:p>
            <a:pPr lvl="3"/>
            <a:r>
              <a:rPr lang="en-US" altLang="ko-KR" dirty="0" smtClean="0"/>
              <a:t>The Bluetooth Radio System</a:t>
            </a:r>
          </a:p>
          <a:p>
            <a:pPr lvl="4"/>
            <a:r>
              <a:rPr lang="en-US" altLang="ko-KR" dirty="0" smtClean="0"/>
              <a:t>The Bluetooth Radio System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5272" y="6324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latinLnBrk="1" hangingPunct="1">
              <a:spcBef>
                <a:spcPct val="0"/>
              </a:spcBef>
              <a:defRPr kumimoji="0" sz="1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defRPr>
            </a:lvl1pPr>
          </a:lstStyle>
          <a:p>
            <a:pPr>
              <a:defRPr/>
            </a:pPr>
            <a:fld id="{8CA034CB-AA55-461D-96D8-D84AF09B2994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 / 21</a:t>
            </a:r>
            <a:endParaRPr lang="en-US" altLang="ko-KR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5791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latinLnBrk="1" hangingPunct="1">
              <a:spcBef>
                <a:spcPct val="0"/>
              </a:spcBef>
              <a:defRPr kumimoji="0" sz="1400">
                <a:latin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2" name="Picture 8" descr="kaist_logo13_s"/>
          <p:cNvPicPr>
            <a:picLocks noChangeAspect="1" noChangeArrowheads="1"/>
          </p:cNvPicPr>
          <p:nvPr/>
        </p:nvPicPr>
        <p:blipFill>
          <a:blip r:embed="rId15" cstate="print"/>
          <a:srcRect r="59589" b="-44037"/>
          <a:stretch>
            <a:fillRect/>
          </a:stretch>
        </p:blipFill>
        <p:spPr bwMode="auto">
          <a:xfrm>
            <a:off x="88873" y="6429396"/>
            <a:ext cx="911227" cy="36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107950" y="257175"/>
            <a:ext cx="8928100" cy="6473825"/>
            <a:chOff x="68" y="162"/>
            <a:chExt cx="5624" cy="4078"/>
          </a:xfrm>
        </p:grpSpPr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72" y="608"/>
              <a:ext cx="5616" cy="0"/>
            </a:xfrm>
            <a:prstGeom prst="line">
              <a:avLst/>
            </a:prstGeom>
            <a:noFill/>
            <a:ln w="25400">
              <a:solidFill>
                <a:srgbClr val="79C7CD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72" y="544"/>
              <a:ext cx="5616" cy="0"/>
            </a:xfrm>
            <a:prstGeom prst="line">
              <a:avLst/>
            </a:prstGeom>
            <a:noFill/>
            <a:ln w="25400">
              <a:solidFill>
                <a:srgbClr val="B9E2E5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72" y="480"/>
              <a:ext cx="5616" cy="0"/>
            </a:xfrm>
            <a:prstGeom prst="line">
              <a:avLst/>
            </a:prstGeom>
            <a:noFill/>
            <a:ln w="25400">
              <a:solidFill>
                <a:srgbClr val="B9E2E5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72" y="416"/>
              <a:ext cx="5616" cy="0"/>
            </a:xfrm>
            <a:prstGeom prst="line">
              <a:avLst/>
            </a:prstGeom>
            <a:noFill/>
            <a:ln w="25400">
              <a:solidFill>
                <a:srgbClr val="B9E2E5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72" y="352"/>
              <a:ext cx="5616" cy="0"/>
            </a:xfrm>
            <a:prstGeom prst="line">
              <a:avLst/>
            </a:prstGeom>
            <a:noFill/>
            <a:ln w="25400">
              <a:solidFill>
                <a:srgbClr val="B9E2E5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72" y="288"/>
              <a:ext cx="5616" cy="0"/>
            </a:xfrm>
            <a:prstGeom prst="line">
              <a:avLst/>
            </a:prstGeom>
            <a:noFill/>
            <a:ln w="25400">
              <a:solidFill>
                <a:srgbClr val="B9E2E5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98" y="224"/>
              <a:ext cx="5572" cy="0"/>
            </a:xfrm>
            <a:prstGeom prst="line">
              <a:avLst/>
            </a:prstGeom>
            <a:noFill/>
            <a:ln w="25400">
              <a:solidFill>
                <a:srgbClr val="B9E2E5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72" y="4032"/>
              <a:ext cx="5616" cy="0"/>
            </a:xfrm>
            <a:prstGeom prst="line">
              <a:avLst/>
            </a:prstGeom>
            <a:noFill/>
            <a:ln w="25400">
              <a:solidFill>
                <a:srgbClr val="79C7CD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675" y="4040"/>
              <a:ext cx="0" cy="192"/>
            </a:xfrm>
            <a:prstGeom prst="line">
              <a:avLst/>
            </a:prstGeom>
            <a:noFill/>
            <a:ln w="25400">
              <a:solidFill>
                <a:srgbClr val="79C7CD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7" name="Arc 19"/>
            <p:cNvSpPr>
              <a:spLocks/>
            </p:cNvSpPr>
            <p:nvPr userDrawn="1"/>
          </p:nvSpPr>
          <p:spPr bwMode="auto">
            <a:xfrm>
              <a:off x="5556" y="164"/>
              <a:ext cx="136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79C7CD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8" name="Line 20"/>
            <p:cNvSpPr>
              <a:spLocks noChangeShapeType="1"/>
            </p:cNvSpPr>
            <p:nvPr userDrawn="1"/>
          </p:nvSpPr>
          <p:spPr bwMode="auto">
            <a:xfrm>
              <a:off x="204" y="164"/>
              <a:ext cx="5352" cy="0"/>
            </a:xfrm>
            <a:prstGeom prst="line">
              <a:avLst/>
            </a:prstGeom>
            <a:noFill/>
            <a:ln w="25400">
              <a:solidFill>
                <a:srgbClr val="79C7CD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09" name="Line 21"/>
            <p:cNvSpPr>
              <a:spLocks noChangeShapeType="1"/>
            </p:cNvSpPr>
            <p:nvPr userDrawn="1"/>
          </p:nvSpPr>
          <p:spPr bwMode="auto">
            <a:xfrm>
              <a:off x="4815" y="4041"/>
              <a:ext cx="0" cy="192"/>
            </a:xfrm>
            <a:prstGeom prst="line">
              <a:avLst/>
            </a:prstGeom>
            <a:noFill/>
            <a:ln w="25400">
              <a:solidFill>
                <a:srgbClr val="79C7CD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 dirty="0"/>
            </a:p>
          </p:txBody>
        </p:sp>
        <p:sp>
          <p:nvSpPr>
            <p:cNvPr id="12310" name="Arc 22"/>
            <p:cNvSpPr>
              <a:spLocks/>
            </p:cNvSpPr>
            <p:nvPr userDrawn="1"/>
          </p:nvSpPr>
          <p:spPr bwMode="auto">
            <a:xfrm>
              <a:off x="68" y="162"/>
              <a:ext cx="147" cy="14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9 w 23270"/>
                <a:gd name="T1" fmla="*/ 22905 h 22905"/>
                <a:gd name="T2" fmla="*/ 23270 w 23270"/>
                <a:gd name="T3" fmla="*/ 65 h 22905"/>
                <a:gd name="T4" fmla="*/ 21600 w 23270"/>
                <a:gd name="T5" fmla="*/ 21600 h 2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70" h="22905" fill="none" extrusionOk="0">
                  <a:moveTo>
                    <a:pt x="39" y="22904"/>
                  </a:moveTo>
                  <a:cubicBezTo>
                    <a:pt x="13" y="22470"/>
                    <a:pt x="0" y="2203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157" y="-1"/>
                    <a:pt x="22714" y="21"/>
                    <a:pt x="23270" y="64"/>
                  </a:cubicBezTo>
                </a:path>
                <a:path w="23270" h="22905" stroke="0" extrusionOk="0">
                  <a:moveTo>
                    <a:pt x="39" y="22904"/>
                  </a:moveTo>
                  <a:cubicBezTo>
                    <a:pt x="13" y="22470"/>
                    <a:pt x="0" y="2203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157" y="-1"/>
                    <a:pt x="22714" y="21"/>
                    <a:pt x="23270" y="6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79C7CD"/>
              </a:solidFill>
              <a:round/>
              <a:headEnd/>
              <a:tailEnd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auto">
            <a:xfrm>
              <a:off x="68" y="293"/>
              <a:ext cx="5624" cy="39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47"/>
                </a:cxn>
                <a:cxn ang="0">
                  <a:pos x="5624" y="3947"/>
                </a:cxn>
                <a:cxn ang="0">
                  <a:pos x="5624" y="0"/>
                </a:cxn>
              </a:cxnLst>
              <a:rect l="0" t="0" r="r" b="b"/>
              <a:pathLst>
                <a:path w="5624" h="3947">
                  <a:moveTo>
                    <a:pt x="0" y="0"/>
                  </a:moveTo>
                  <a:lnTo>
                    <a:pt x="0" y="3947"/>
                  </a:lnTo>
                  <a:lnTo>
                    <a:pt x="5624" y="3947"/>
                  </a:lnTo>
                  <a:lnTo>
                    <a:pt x="5624" y="0"/>
                  </a:lnTo>
                </a:path>
              </a:pathLst>
            </a:custGeom>
            <a:noFill/>
            <a:ln w="25400" cap="flat" cmpd="sng">
              <a:solidFill>
                <a:srgbClr val="79C7C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DDDDDD">
                  <a:alpha val="50000"/>
                </a:srgbClr>
              </a:outerShdw>
            </a:effectLst>
          </p:spPr>
          <p:txBody>
            <a:bodyPr lIns="90000" tIns="46800" rIns="90000" bIns="46800"/>
            <a:lstStyle/>
            <a:p>
              <a:pPr algn="ctr" eaLnBrk="0" latinLnBrk="0" hangingPunct="0">
                <a:spcBef>
                  <a:spcPct val="50000"/>
                </a:spcBef>
                <a:defRPr/>
              </a:pPr>
              <a:endParaRPr kumimoji="0" lang="ko-KR" altLang="en-US"/>
            </a:p>
          </p:txBody>
        </p:sp>
      </p:grpSp>
      <p:sp>
        <p:nvSpPr>
          <p:cNvPr id="123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70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The </a:t>
            </a:r>
            <a:r>
              <a:rPr lang="en-US" altLang="ko-KR" dirty="0" err="1" smtClean="0"/>
              <a:t>Bluetoooth</a:t>
            </a:r>
            <a:r>
              <a:rPr lang="en-US" altLang="ko-KR" dirty="0" smtClean="0"/>
              <a:t> Radio System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92558" y="6410508"/>
            <a:ext cx="6551276" cy="309563"/>
          </a:xfrm>
          <a:prstGeom prst="rect">
            <a:avLst/>
          </a:prstGeom>
          <a:solidFill>
            <a:srgbClr val="227198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8662" y="632856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latinLnBrk="1" hangingPunct="1">
              <a:spcBef>
                <a:spcPct val="0"/>
              </a:spcBef>
              <a:defRPr kumimoji="0" sz="1200" b="1">
                <a:solidFill>
                  <a:schemeClr val="bg1"/>
                </a:solidFill>
                <a:latin typeface="Arial"/>
                <a:ea typeface="돋움"/>
              </a:defRPr>
            </a:lvl1pPr>
          </a:lstStyle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7" r:id="rId2"/>
    <p:sldLayoutId id="2147484490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  <p:sldLayoutId id="2147484476" r:id="rId12"/>
    <p:sldLayoutId id="2147484477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 i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CC00"/>
        </a:buClr>
        <a:buSzPct val="80000"/>
        <a:buFont typeface="Wingdings" pitchFamily="2" charset="2"/>
        <a:buBlip>
          <a:blip r:embed="rId16"/>
        </a:buBlip>
        <a:defRPr kumimoji="1"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Blip>
          <a:blip r:embed="rId17"/>
        </a:buBlip>
        <a:defRPr kumimoji="1" sz="2000">
          <a:solidFill>
            <a:schemeClr val="tx1"/>
          </a:solidFill>
          <a:latin typeface="Trebuchet MS" pitchFamily="34" charset="0"/>
        </a:defRPr>
      </a:lvl2pPr>
      <a:lvl3pPr marL="1143000" indent="-228600" algn="l" rtl="0" eaLnBrk="0" fontAlgn="base" latinLnBrk="1" hangingPunct="0">
        <a:lnSpc>
          <a:spcPct val="110000"/>
        </a:lnSpc>
        <a:spcBef>
          <a:spcPct val="20000"/>
        </a:spcBef>
        <a:spcAft>
          <a:spcPct val="0"/>
        </a:spcAft>
        <a:buClr>
          <a:srgbClr val="EFEF75"/>
        </a:buClr>
        <a:buSzPct val="80000"/>
        <a:buFont typeface="Wingdings" pitchFamily="2" charset="2"/>
        <a:buBlip>
          <a:blip r:embed="rId18"/>
        </a:buBlip>
        <a:defRPr kumimoji="1" sz="1600">
          <a:solidFill>
            <a:schemeClr val="tx1"/>
          </a:solidFill>
          <a:latin typeface="+mn-lt"/>
        </a:defRPr>
      </a:lvl3pPr>
      <a:lvl4pPr marL="1600200" indent="-228600" algn="l" rtl="0" eaLnBrk="0" fontAlgn="base" latinLnBrk="1" hangingPunct="0">
        <a:lnSpc>
          <a:spcPct val="110000"/>
        </a:lnSpc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9"/>
        </a:buBlip>
        <a:defRPr kumimoji="1" sz="1600">
          <a:solidFill>
            <a:schemeClr val="tx1"/>
          </a:solidFill>
          <a:latin typeface="Arial" charset="0"/>
          <a:ea typeface="바탕" pitchFamily="18" charset="-127"/>
        </a:defRPr>
      </a:lvl4pPr>
      <a:lvl5pPr marL="2057400" indent="-228600" algn="l" rtl="0" eaLnBrk="0" fontAlgn="base" latinLnBrk="1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ü"/>
        <a:defRPr kumimoji="1" sz="1600">
          <a:solidFill>
            <a:schemeClr val="tx1"/>
          </a:solidFill>
          <a:latin typeface="Arial" charset="0"/>
          <a:ea typeface="바탕" pitchFamily="18" charset="-127"/>
          <a:cs typeface="Arial" charset="0"/>
        </a:defRPr>
      </a:lvl5pPr>
      <a:lvl6pPr marL="2514600" indent="-228600" algn="l" rtl="0" fontAlgn="base" latinLnBrk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ü"/>
        <a:defRPr kumimoji="1" sz="1600">
          <a:solidFill>
            <a:schemeClr val="tx1"/>
          </a:solidFill>
          <a:latin typeface="Arial" charset="0"/>
          <a:ea typeface="바탕" pitchFamily="18" charset="-127"/>
          <a:cs typeface="Arial" charset="0"/>
        </a:defRPr>
      </a:lvl6pPr>
      <a:lvl7pPr marL="2971800" indent="-228600" algn="l" rtl="0" fontAlgn="base" latinLnBrk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ü"/>
        <a:defRPr kumimoji="1" sz="1600">
          <a:solidFill>
            <a:schemeClr val="tx1"/>
          </a:solidFill>
          <a:latin typeface="Arial" charset="0"/>
          <a:ea typeface="바탕" pitchFamily="18" charset="-127"/>
          <a:cs typeface="Arial" charset="0"/>
        </a:defRPr>
      </a:lvl7pPr>
      <a:lvl8pPr marL="3429000" indent="-228600" algn="l" rtl="0" fontAlgn="base" latinLnBrk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ü"/>
        <a:defRPr kumimoji="1" sz="1600">
          <a:solidFill>
            <a:schemeClr val="tx1"/>
          </a:solidFill>
          <a:latin typeface="Arial" charset="0"/>
          <a:ea typeface="바탕" pitchFamily="18" charset="-127"/>
          <a:cs typeface="Arial" charset="0"/>
        </a:defRPr>
      </a:lvl8pPr>
      <a:lvl9pPr marL="3886200" indent="-228600" algn="l" rtl="0" fontAlgn="base" latinLnBrk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ü"/>
        <a:defRPr kumimoji="1" sz="1600">
          <a:solidFill>
            <a:schemeClr val="tx1"/>
          </a:solidFill>
          <a:latin typeface="Arial" charset="0"/>
          <a:ea typeface="바탕" pitchFamily="18" charset="-127"/>
          <a:cs typeface="Arial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 </a:t>
            </a:r>
            <a:endParaRPr lang="en-US" altLang="ko-KR" sz="1200" b="1" dirty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75" y="1976438"/>
            <a:ext cx="61214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ko-KR" sz="2400" dirty="0" smtClean="0"/>
              <a:t>A Public Key Cryptosystem and </a:t>
            </a:r>
            <a:br>
              <a:rPr lang="en-US" altLang="ko-KR" sz="2400" dirty="0" smtClean="0"/>
            </a:br>
            <a:r>
              <a:rPr lang="en-US" altLang="ko-KR" sz="2400" dirty="0" smtClean="0"/>
              <a:t>a Signature Scheme Based </a:t>
            </a:r>
            <a:br>
              <a:rPr lang="en-US" altLang="ko-KR" sz="2400" dirty="0" smtClean="0"/>
            </a:br>
            <a:r>
              <a:rPr lang="en-US" altLang="ko-KR" sz="2400" dirty="0" smtClean="0"/>
              <a:t>on Discrete Logarithms </a:t>
            </a:r>
            <a:br>
              <a:rPr lang="en-US" altLang="ko-KR" sz="2400" dirty="0" smtClean="0"/>
            </a:br>
            <a:endParaRPr lang="en-US" altLang="ko-KR" sz="24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1876"/>
            <a:ext cx="6400800" cy="2732087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TAHER ELGAMAL</a:t>
            </a:r>
          </a:p>
          <a:p>
            <a:pPr eaLnBrk="1" hangingPunct="1"/>
            <a:r>
              <a:rPr lang="en-US" altLang="ko-KR" b="0" dirty="0" smtClean="0">
                <a:ea typeface="굴림" pitchFamily="50" charset="-127"/>
              </a:rPr>
              <a:t>IEEE </a:t>
            </a:r>
            <a:r>
              <a:rPr lang="en-US" altLang="ko-KR" b="0" dirty="0" smtClean="0">
                <a:ea typeface="굴림" pitchFamily="50" charset="-127"/>
              </a:rPr>
              <a:t>TRANSACTIONS ON INFORMATION </a:t>
            </a:r>
            <a:r>
              <a:rPr lang="en-US" altLang="ko-KR" b="0" dirty="0" smtClean="0">
                <a:ea typeface="굴림" pitchFamily="50" charset="-127"/>
              </a:rPr>
              <a:t>THEORY,</a:t>
            </a:r>
            <a:r>
              <a:rPr lang="en-US" altLang="ko-KR" b="0" dirty="0" smtClean="0"/>
              <a:t> JULY 1985</a:t>
            </a:r>
            <a:endParaRPr lang="en-US" altLang="ko-KR" b="0" dirty="0" smtClean="0">
              <a:ea typeface="굴림" pitchFamily="50" charset="-127"/>
            </a:endParaRPr>
          </a:p>
          <a:p>
            <a:pPr eaLnBrk="1" hangingPunct="1"/>
            <a:endParaRPr lang="en-US" altLang="ko-KR" dirty="0" smtClean="0">
              <a:ea typeface="굴림" pitchFamily="50" charset="-127"/>
            </a:endParaRPr>
          </a:p>
          <a:p>
            <a:pPr eaLnBrk="1" hangingPunct="1"/>
            <a:r>
              <a:rPr lang="en-US" altLang="ko-KR" dirty="0" err="1" smtClean="0">
                <a:ea typeface="굴림" pitchFamily="50" charset="-127"/>
              </a:rPr>
              <a:t>Suhyung</a:t>
            </a:r>
            <a:r>
              <a:rPr lang="en-US" altLang="ko-KR" dirty="0" smtClean="0">
                <a:ea typeface="굴림" pitchFamily="50" charset="-127"/>
              </a:rPr>
              <a:t> Kim</a:t>
            </a:r>
            <a:endParaRPr lang="en-US" altLang="ko-KR" dirty="0" smtClean="0">
              <a:ea typeface="굴림" pitchFamily="50" charset="-127"/>
            </a:endParaRPr>
          </a:p>
          <a:p>
            <a:pPr eaLnBrk="1" hangingPunct="1"/>
            <a:r>
              <a:rPr lang="en-US" altLang="ko-KR" dirty="0" err="1" smtClean="0">
                <a:ea typeface="굴림" pitchFamily="50" charset="-127"/>
              </a:rPr>
              <a:t>Yeojeong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Yoon</a:t>
            </a:r>
          </a:p>
          <a:p>
            <a:pPr eaLnBrk="1" hangingPunct="1"/>
            <a:r>
              <a:rPr lang="en-US" altLang="ko-KR" dirty="0" smtClean="0">
                <a:ea typeface="굴림" pitchFamily="50" charset="-127"/>
              </a:rPr>
              <a:t>2010. 2. 25</a:t>
            </a:r>
          </a:p>
          <a:p>
            <a:pPr eaLnBrk="1" hangingPunct="1"/>
            <a:endParaRPr lang="en-US" altLang="ko-KR" dirty="0" smtClean="0">
              <a:ea typeface="굴림" pitchFamily="50" charset="-127"/>
            </a:endParaRPr>
          </a:p>
          <a:p>
            <a:pPr eaLnBrk="1" hangingPunct="1"/>
            <a:endParaRPr lang="en-US" altLang="ko-KR" dirty="0" smtClean="0">
              <a:ea typeface="굴림" pitchFamily="50" charset="-127"/>
            </a:endParaRPr>
          </a:p>
        </p:txBody>
      </p:sp>
    </p:spTree>
  </p:cSld>
  <p:clrMapOvr>
    <a:masterClrMapping/>
  </p:clrMapOvr>
  <p:transition advTm="190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The Signing </a:t>
            </a:r>
            <a:r>
              <a:rPr lang="en-US" altLang="ko-KR" dirty="0" smtClean="0"/>
              <a:t>Procedure(A)</a:t>
            </a:r>
            <a:endParaRPr lang="en-US" altLang="ko-KR" dirty="0" smtClean="0"/>
          </a:p>
          <a:p>
            <a:pPr lvl="1" eaLnBrk="1" hangingPunct="1"/>
            <a:r>
              <a:rPr lang="en-US" altLang="ko-KR" dirty="0" smtClean="0"/>
              <a:t>Choose a random number </a:t>
            </a:r>
            <a:r>
              <a:rPr lang="en-US" altLang="ko-KR" i="1" dirty="0" smtClean="0">
                <a:latin typeface="Georgia" pitchFamily="18" charset="0"/>
              </a:rPr>
              <a:t>k</a:t>
            </a:r>
            <a:r>
              <a:rPr lang="en-US" altLang="ko-KR" dirty="0" smtClean="0"/>
              <a:t>, uniformly between 0 and </a:t>
            </a:r>
            <a:r>
              <a:rPr lang="en-US" altLang="ko-KR" i="1" dirty="0" smtClean="0">
                <a:latin typeface="Georgia" pitchFamily="18" charset="0"/>
              </a:rPr>
              <a:t>p</a:t>
            </a:r>
            <a:r>
              <a:rPr lang="en-US" altLang="ko-KR" dirty="0" smtClean="0"/>
              <a:t>-1, such that </a:t>
            </a:r>
            <a:r>
              <a:rPr lang="en-US" altLang="ko-KR" dirty="0" err="1" smtClean="0"/>
              <a:t>gcd</a:t>
            </a:r>
            <a:r>
              <a:rPr lang="en-US" altLang="ko-KR" dirty="0" smtClean="0"/>
              <a:t>(</a:t>
            </a:r>
            <a:r>
              <a:rPr lang="en-US" altLang="ko-KR" i="1" dirty="0" smtClean="0">
                <a:latin typeface="Georgia" pitchFamily="18" charset="0"/>
              </a:rPr>
              <a:t>k</a:t>
            </a:r>
            <a:r>
              <a:rPr lang="en-US" altLang="ko-KR" dirty="0" smtClean="0"/>
              <a:t>,</a:t>
            </a:r>
            <a:r>
              <a:rPr lang="en-US" altLang="ko-KR" i="1" dirty="0" smtClean="0">
                <a:latin typeface="Georgia" pitchFamily="18" charset="0"/>
              </a:rPr>
              <a:t>p</a:t>
            </a:r>
            <a:r>
              <a:rPr lang="en-US" altLang="ko-KR" dirty="0" smtClean="0"/>
              <a:t>-1)=1</a:t>
            </a:r>
          </a:p>
          <a:p>
            <a:pPr lvl="1" eaLnBrk="1" hangingPunct="1"/>
            <a:r>
              <a:rPr lang="en-US" altLang="ko-KR" dirty="0" smtClean="0"/>
              <a:t> </a:t>
            </a:r>
            <a:r>
              <a:rPr lang="en-US" altLang="ko-KR" i="1" dirty="0" smtClean="0">
                <a:latin typeface="Georgia" pitchFamily="18" charset="0"/>
              </a:rPr>
              <a:t>r</a:t>
            </a:r>
            <a:r>
              <a:rPr lang="en-US" altLang="ko-KR" dirty="0" smtClean="0"/>
              <a:t> ≡ </a:t>
            </a:r>
            <a:r>
              <a:rPr lang="en-US" altLang="ko-KR" dirty="0" err="1" smtClean="0"/>
              <a:t>α</a:t>
            </a:r>
            <a:r>
              <a:rPr lang="en-US" altLang="ko-KR" i="1" baseline="30000" dirty="0" err="1" smtClean="0">
                <a:latin typeface="Georgia" pitchFamily="18" charset="0"/>
              </a:rPr>
              <a:t>k</a:t>
            </a:r>
            <a:r>
              <a:rPr lang="en-US" altLang="ko-KR" dirty="0" smtClean="0"/>
              <a:t> mod </a:t>
            </a:r>
            <a:r>
              <a:rPr lang="en-US" altLang="ko-KR" i="1" dirty="0" smtClean="0">
                <a:latin typeface="Georgia" pitchFamily="18" charset="0"/>
              </a:rPr>
              <a:t>p</a:t>
            </a:r>
          </a:p>
          <a:p>
            <a:pPr lvl="1" eaLnBrk="1" hangingPunct="1"/>
            <a:r>
              <a:rPr lang="en-US" altLang="ko-KR" dirty="0" smtClean="0"/>
              <a:t>The signature for m is the pair </a:t>
            </a:r>
            <a:r>
              <a:rPr lang="en-US" altLang="ko-KR" b="1" dirty="0" smtClean="0"/>
              <a:t>(</a:t>
            </a:r>
            <a:r>
              <a:rPr lang="en-US" altLang="ko-KR" b="1" i="1" dirty="0" err="1" smtClean="0">
                <a:latin typeface="Georgia" pitchFamily="18" charset="0"/>
              </a:rPr>
              <a:t>r</a:t>
            </a:r>
            <a:r>
              <a:rPr lang="en-US" altLang="ko-KR" b="1" dirty="0" err="1" smtClean="0"/>
              <a:t>,</a:t>
            </a:r>
            <a:r>
              <a:rPr lang="en-US" altLang="ko-KR" b="1" i="1" dirty="0" err="1" smtClean="0">
                <a:latin typeface="Georgia" pitchFamily="18" charset="0"/>
              </a:rPr>
              <a:t>s</a:t>
            </a:r>
            <a:r>
              <a:rPr lang="en-US" altLang="ko-KR" b="1" dirty="0" smtClean="0"/>
              <a:t>)</a:t>
            </a:r>
            <a:r>
              <a:rPr lang="en-US" altLang="ko-KR" dirty="0" smtClean="0"/>
              <a:t>, 0 ≤ </a:t>
            </a:r>
            <a:r>
              <a:rPr lang="en-US" altLang="ko-KR" i="1" dirty="0" smtClean="0">
                <a:latin typeface="Georgia" pitchFamily="18" charset="0"/>
              </a:rPr>
              <a:t>r</a:t>
            </a:r>
            <a:r>
              <a:rPr lang="en-US" altLang="ko-KR" dirty="0" smtClean="0"/>
              <a:t>, </a:t>
            </a:r>
            <a:r>
              <a:rPr lang="en-US" altLang="ko-KR" i="1" dirty="0" smtClean="0">
                <a:latin typeface="Georgia" pitchFamily="18" charset="0"/>
              </a:rPr>
              <a:t>s</a:t>
            </a:r>
            <a:r>
              <a:rPr lang="en-US" altLang="ko-KR" dirty="0" smtClean="0"/>
              <a:t> &lt; </a:t>
            </a:r>
            <a:r>
              <a:rPr lang="en-US" altLang="ko-KR" i="1" dirty="0" smtClean="0">
                <a:latin typeface="Georgia" pitchFamily="18" charset="0"/>
              </a:rPr>
              <a:t>p</a:t>
            </a:r>
            <a:r>
              <a:rPr lang="en-US" altLang="ko-KR" dirty="0" smtClean="0"/>
              <a:t>-1</a:t>
            </a:r>
          </a:p>
          <a:p>
            <a:pPr marL="762000" lvl="1" indent="-304800" eaLnBrk="1" hangingPunct="1">
              <a:buFont typeface="Verdana" pitchFamily="34" charset="0"/>
              <a:buNone/>
            </a:pPr>
            <a:r>
              <a:rPr lang="en-US" altLang="ko-KR" dirty="0" smtClean="0"/>
              <a:t>			</a:t>
            </a:r>
            <a:r>
              <a:rPr lang="en-US" altLang="ko-KR" dirty="0" smtClean="0"/>
              <a:t>	</a:t>
            </a:r>
            <a:r>
              <a:rPr lang="en-US" altLang="ko-KR" b="1" dirty="0" err="1" smtClean="0">
                <a:solidFill>
                  <a:srgbClr val="9900CC"/>
                </a:solidFill>
              </a:rPr>
              <a:t>α</a:t>
            </a:r>
            <a:r>
              <a:rPr lang="en-US" altLang="ko-KR" b="1" i="1" baseline="30000" dirty="0" err="1" smtClean="0">
                <a:solidFill>
                  <a:srgbClr val="9900CC"/>
                </a:solidFill>
                <a:latin typeface="Georgia" pitchFamily="18" charset="0"/>
              </a:rPr>
              <a:t>m</a:t>
            </a:r>
            <a:r>
              <a:rPr lang="en-US" altLang="ko-KR" b="1" dirty="0" smtClean="0">
                <a:solidFill>
                  <a:srgbClr val="9900CC"/>
                </a:solidFill>
              </a:rPr>
              <a:t> </a:t>
            </a:r>
            <a:r>
              <a:rPr lang="en-US" altLang="ko-KR" b="1" dirty="0" smtClean="0">
                <a:solidFill>
                  <a:srgbClr val="9900CC"/>
                </a:solidFill>
              </a:rPr>
              <a:t>≡</a:t>
            </a:r>
            <a:r>
              <a:rPr lang="en-US" altLang="ko-KR" b="1" i="1" dirty="0" err="1" smtClean="0">
                <a:solidFill>
                  <a:srgbClr val="9900CC"/>
                </a:solidFill>
              </a:rPr>
              <a:t>y</a:t>
            </a:r>
            <a:r>
              <a:rPr lang="en-US" altLang="ko-KR" b="1" i="1" baseline="-25000" dirty="0" err="1" smtClean="0">
                <a:solidFill>
                  <a:srgbClr val="9900CC"/>
                </a:solidFill>
              </a:rPr>
              <a:t>A</a:t>
            </a:r>
            <a:r>
              <a:rPr lang="en-US" altLang="ko-KR" b="1" i="1" baseline="30000" dirty="0" err="1" smtClean="0">
                <a:solidFill>
                  <a:srgbClr val="9900CC"/>
                </a:solidFill>
                <a:latin typeface="Georgia" pitchFamily="18" charset="0"/>
              </a:rPr>
              <a:t>r</a:t>
            </a:r>
            <a:r>
              <a:rPr lang="en-US" altLang="ko-KR" b="1" i="1" dirty="0" err="1" smtClean="0">
                <a:solidFill>
                  <a:srgbClr val="9900CC"/>
                </a:solidFill>
                <a:latin typeface="Georgia" pitchFamily="18" charset="0"/>
              </a:rPr>
              <a:t>r</a:t>
            </a:r>
            <a:r>
              <a:rPr lang="en-US" altLang="ko-KR" b="1" i="1" baseline="30000" dirty="0" err="1" smtClean="0">
                <a:solidFill>
                  <a:srgbClr val="9900CC"/>
                </a:solidFill>
                <a:latin typeface="Georgia" pitchFamily="18" charset="0"/>
              </a:rPr>
              <a:t>s</a:t>
            </a:r>
            <a:r>
              <a:rPr lang="en-US" altLang="ko-KR" b="1" baseline="30000" dirty="0" smtClean="0">
                <a:solidFill>
                  <a:srgbClr val="9900CC"/>
                </a:solidFill>
              </a:rPr>
              <a:t> </a:t>
            </a:r>
          </a:p>
          <a:p>
            <a:pPr marL="762000" lvl="1" indent="-304800" eaLnBrk="1" hangingPunct="1">
              <a:buFont typeface="Verdana" pitchFamily="34" charset="0"/>
              <a:buNone/>
            </a:pPr>
            <a:r>
              <a:rPr lang="en-US" altLang="ko-KR" b="1" baseline="30000" dirty="0" smtClean="0">
                <a:solidFill>
                  <a:srgbClr val="9900CC"/>
                </a:solidFill>
              </a:rPr>
              <a:t>	</a:t>
            </a:r>
            <a:r>
              <a:rPr lang="en-US" altLang="ko-KR" b="1" baseline="30000" dirty="0" smtClean="0">
                <a:solidFill>
                  <a:srgbClr val="9900CC"/>
                </a:solidFill>
              </a:rPr>
              <a:t>		</a:t>
            </a:r>
            <a:r>
              <a:rPr lang="en-US" altLang="ko-KR" b="1" dirty="0" smtClean="0">
                <a:solidFill>
                  <a:srgbClr val="9900CC"/>
                </a:solidFill>
              </a:rPr>
              <a:t>   	     </a:t>
            </a:r>
            <a:r>
              <a:rPr lang="en-US" altLang="ko-KR" dirty="0" smtClean="0"/>
              <a:t>≡ </a:t>
            </a:r>
            <a:r>
              <a:rPr lang="en-US" altLang="ko-KR" dirty="0" err="1" smtClean="0"/>
              <a:t>α</a:t>
            </a:r>
            <a:r>
              <a:rPr lang="en-US" altLang="ko-KR" i="1" baseline="30000" dirty="0" err="1" smtClean="0">
                <a:latin typeface="Georgia" pitchFamily="18" charset="0"/>
              </a:rPr>
              <a:t>x</a:t>
            </a:r>
            <a:r>
              <a:rPr lang="en-US" altLang="ko-KR" sz="1600" i="1" baseline="30000" dirty="0" err="1" smtClean="0">
                <a:latin typeface="Georgia" pitchFamily="18" charset="0"/>
              </a:rPr>
              <a:t>A</a:t>
            </a:r>
            <a:r>
              <a:rPr lang="en-US" altLang="ko-KR" i="1" baseline="30000" dirty="0" err="1" smtClean="0">
                <a:latin typeface="Georgia" pitchFamily="18" charset="0"/>
              </a:rPr>
              <a:t>r</a:t>
            </a:r>
            <a:r>
              <a:rPr lang="en-US" altLang="ko-KR" dirty="0" err="1" smtClean="0"/>
              <a:t>α</a:t>
            </a:r>
            <a:r>
              <a:rPr lang="en-US" altLang="ko-KR" i="1" baseline="30000" dirty="0" err="1" smtClean="0">
                <a:latin typeface="Georgia" pitchFamily="18" charset="0"/>
              </a:rPr>
              <a:t>ks</a:t>
            </a:r>
            <a:r>
              <a:rPr lang="en-US" altLang="ko-KR" dirty="0" smtClean="0"/>
              <a:t> </a:t>
            </a:r>
            <a:r>
              <a:rPr lang="en-US" altLang="ko-KR" dirty="0" smtClean="0"/>
              <a:t>mod </a:t>
            </a:r>
            <a:r>
              <a:rPr lang="en-US" altLang="ko-KR" i="1" dirty="0" smtClean="0">
                <a:latin typeface="Georgia" pitchFamily="18" charset="0"/>
              </a:rPr>
              <a:t>p</a:t>
            </a:r>
          </a:p>
          <a:p>
            <a:pPr marL="762000" lvl="1" indent="-304800" eaLnBrk="1" hangingPunct="1">
              <a:buFont typeface="Verdana" pitchFamily="34" charset="0"/>
              <a:buNone/>
            </a:pPr>
            <a:r>
              <a:rPr lang="en-US" altLang="ko-KR" dirty="0" smtClean="0"/>
              <a:t>	which can be solved for </a:t>
            </a:r>
            <a:r>
              <a:rPr lang="en-US" altLang="ko-KR" i="1" dirty="0" smtClean="0">
                <a:latin typeface="Georgia" pitchFamily="18" charset="0"/>
              </a:rPr>
              <a:t>s</a:t>
            </a:r>
            <a:r>
              <a:rPr lang="en-US" altLang="ko-KR" dirty="0" smtClean="0"/>
              <a:t> by using</a:t>
            </a:r>
          </a:p>
          <a:p>
            <a:pPr marL="762000" lvl="1" indent="-304800" eaLnBrk="1" hangingPunct="1">
              <a:buFont typeface="Verdana" pitchFamily="34" charset="0"/>
              <a:buNone/>
            </a:pPr>
            <a:r>
              <a:rPr lang="en-US" altLang="ko-KR" i="1" dirty="0" smtClean="0">
                <a:latin typeface="Georgia" pitchFamily="18" charset="0"/>
              </a:rPr>
              <a:t>			m </a:t>
            </a:r>
            <a:r>
              <a:rPr lang="en-US" altLang="ko-KR" dirty="0" smtClean="0"/>
              <a:t>≡ </a:t>
            </a:r>
            <a:r>
              <a:rPr lang="en-US" altLang="ko-KR" i="1" dirty="0" err="1" smtClean="0">
                <a:solidFill>
                  <a:srgbClr val="FF0000"/>
                </a:solidFill>
                <a:latin typeface="Georgia" pitchFamily="18" charset="0"/>
              </a:rPr>
              <a:t>x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altLang="ko-KR" i="1" dirty="0" err="1" smtClean="0">
                <a:latin typeface="Georgia" pitchFamily="18" charset="0"/>
              </a:rPr>
              <a:t>r</a:t>
            </a:r>
            <a:r>
              <a:rPr lang="en-US" altLang="ko-KR" i="1" dirty="0" smtClean="0">
                <a:latin typeface="Georgia" pitchFamily="18" charset="0"/>
              </a:rPr>
              <a:t> </a:t>
            </a:r>
            <a:r>
              <a:rPr lang="en-US" altLang="ko-KR" dirty="0" smtClean="0"/>
              <a:t>+ </a:t>
            </a:r>
            <a:r>
              <a:rPr lang="en-US" altLang="ko-KR" i="1" dirty="0" err="1" smtClean="0">
                <a:solidFill>
                  <a:srgbClr val="FF0000"/>
                </a:solidFill>
                <a:latin typeface="Georgia" pitchFamily="18" charset="0"/>
              </a:rPr>
              <a:t>k</a:t>
            </a:r>
            <a:r>
              <a:rPr lang="en-US" altLang="ko-KR" i="1" dirty="0" err="1" smtClean="0">
                <a:latin typeface="Georgia" pitchFamily="18" charset="0"/>
              </a:rPr>
              <a:t>s</a:t>
            </a:r>
            <a:r>
              <a:rPr lang="en-US" altLang="ko-KR" dirty="0" smtClean="0"/>
              <a:t> mod (</a:t>
            </a:r>
            <a:r>
              <a:rPr lang="en-US" altLang="ko-KR" i="1" dirty="0" smtClean="0">
                <a:latin typeface="Georgia" pitchFamily="18" charset="0"/>
              </a:rPr>
              <a:t>p</a:t>
            </a:r>
            <a:r>
              <a:rPr lang="en-US" altLang="ko-KR" dirty="0" smtClean="0"/>
              <a:t>-1)</a:t>
            </a:r>
          </a:p>
          <a:p>
            <a:pPr marL="762000" lvl="1" indent="-304800" eaLnBrk="1" hangingPunct="1">
              <a:buFont typeface="Verdana" pitchFamily="34" charset="0"/>
              <a:buNone/>
            </a:pPr>
            <a:r>
              <a:rPr lang="en-US" altLang="ko-KR" dirty="0" smtClean="0"/>
              <a:t>			</a:t>
            </a:r>
            <a:r>
              <a:rPr lang="en-US" altLang="ko-KR" i="1" dirty="0" smtClean="0">
                <a:latin typeface="Georgia" pitchFamily="18" charset="0"/>
              </a:rPr>
              <a:t>s</a:t>
            </a:r>
            <a:r>
              <a:rPr lang="en-US" altLang="ko-KR" dirty="0" smtClean="0"/>
              <a:t> ≡ (</a:t>
            </a:r>
            <a:r>
              <a:rPr lang="en-US" altLang="ko-KR" i="1" dirty="0" smtClean="0">
                <a:latin typeface="Georgia" pitchFamily="18" charset="0"/>
              </a:rPr>
              <a:t>m </a:t>
            </a:r>
            <a:r>
              <a:rPr lang="en-US" altLang="ko-KR" dirty="0" smtClean="0"/>
              <a:t>- </a:t>
            </a:r>
            <a:r>
              <a:rPr lang="en-US" altLang="ko-KR" i="1" dirty="0" err="1" smtClean="0">
                <a:solidFill>
                  <a:srgbClr val="FF0000"/>
                </a:solidFill>
                <a:latin typeface="Georgia" pitchFamily="18" charset="0"/>
              </a:rPr>
              <a:t>x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altLang="ko-KR" i="1" dirty="0" err="1" smtClean="0">
                <a:latin typeface="Georgia" pitchFamily="18" charset="0"/>
              </a:rPr>
              <a:t>r</a:t>
            </a:r>
            <a:r>
              <a:rPr lang="en-US" altLang="ko-KR" dirty="0" smtClean="0"/>
              <a:t>)/</a:t>
            </a:r>
            <a:r>
              <a:rPr lang="en-US" altLang="ko-KR" i="1" dirty="0" smtClean="0">
                <a:solidFill>
                  <a:srgbClr val="FF0000"/>
                </a:solidFill>
                <a:latin typeface="Georgia" pitchFamily="18" charset="0"/>
              </a:rPr>
              <a:t>k</a:t>
            </a:r>
            <a:r>
              <a:rPr lang="en-US" altLang="ko-KR" dirty="0" smtClean="0"/>
              <a:t> mod (</a:t>
            </a:r>
            <a:r>
              <a:rPr lang="en-US" altLang="ko-KR" i="1" dirty="0" smtClean="0">
                <a:latin typeface="Georgia" pitchFamily="18" charset="0"/>
              </a:rPr>
              <a:t>p</a:t>
            </a:r>
            <a:r>
              <a:rPr lang="en-US" altLang="ko-KR" dirty="0" smtClean="0"/>
              <a:t>-1)</a:t>
            </a:r>
          </a:p>
          <a:p>
            <a:pPr eaLnBrk="1" hangingPunct="1"/>
            <a:r>
              <a:rPr lang="en-US" altLang="ko-KR" dirty="0" smtClean="0"/>
              <a:t>The Verification </a:t>
            </a:r>
            <a:r>
              <a:rPr lang="en-US" altLang="ko-KR" dirty="0" smtClean="0"/>
              <a:t>Procedure(B)</a:t>
            </a:r>
            <a:endParaRPr lang="en-US" altLang="ko-KR" dirty="0" smtClean="0"/>
          </a:p>
          <a:p>
            <a:pPr marL="762000" lvl="1" indent="-304800" eaLnBrk="1" hangingPunct="1"/>
            <a:r>
              <a:rPr lang="en-US" altLang="ko-KR" dirty="0" smtClean="0"/>
              <a:t>Given </a:t>
            </a:r>
            <a:r>
              <a:rPr lang="en-US" altLang="ko-KR" i="1" dirty="0" smtClean="0">
                <a:latin typeface="Georgia" pitchFamily="18" charset="0"/>
              </a:rPr>
              <a:t>m</a:t>
            </a:r>
            <a:r>
              <a:rPr lang="en-US" altLang="ko-KR" dirty="0" smtClean="0"/>
              <a:t>, </a:t>
            </a:r>
            <a:r>
              <a:rPr lang="en-US" altLang="ko-KR" i="1" dirty="0" smtClean="0">
                <a:latin typeface="Georgia" pitchFamily="18" charset="0"/>
              </a:rPr>
              <a:t>r</a:t>
            </a:r>
            <a:r>
              <a:rPr lang="en-US" altLang="ko-KR" dirty="0" smtClean="0"/>
              <a:t>, and </a:t>
            </a:r>
            <a:r>
              <a:rPr lang="en-US" altLang="ko-KR" i="1" dirty="0" smtClean="0">
                <a:latin typeface="Georgia" pitchFamily="18" charset="0"/>
              </a:rPr>
              <a:t>s</a:t>
            </a:r>
            <a:r>
              <a:rPr lang="en-US" altLang="ko-KR" dirty="0" smtClean="0"/>
              <a:t>, checking</a:t>
            </a:r>
          </a:p>
          <a:p>
            <a:pPr marL="762000" lvl="1" indent="-304800" eaLnBrk="1" hangingPunct="1">
              <a:buNone/>
            </a:pPr>
            <a:r>
              <a:rPr lang="en-US" altLang="ko-KR" b="1" dirty="0" smtClean="0">
                <a:solidFill>
                  <a:srgbClr val="9900CC"/>
                </a:solidFill>
              </a:rPr>
              <a:t>				    </a:t>
            </a:r>
            <a:r>
              <a:rPr lang="en-US" altLang="ko-KR" b="1" dirty="0" err="1" smtClean="0">
                <a:solidFill>
                  <a:srgbClr val="9900CC"/>
                </a:solidFill>
              </a:rPr>
              <a:t>α</a:t>
            </a:r>
            <a:r>
              <a:rPr lang="en-US" altLang="ko-KR" b="1" i="1" baseline="30000" dirty="0" err="1" smtClean="0">
                <a:solidFill>
                  <a:srgbClr val="9900CC"/>
                </a:solidFill>
                <a:latin typeface="Georgia" pitchFamily="18" charset="0"/>
              </a:rPr>
              <a:t>m</a:t>
            </a:r>
            <a:r>
              <a:rPr lang="en-US" altLang="ko-KR" b="1" dirty="0" smtClean="0">
                <a:solidFill>
                  <a:srgbClr val="9900CC"/>
                </a:solidFill>
              </a:rPr>
              <a:t> ≡</a:t>
            </a:r>
            <a:r>
              <a:rPr lang="en-US" altLang="ko-KR" b="1" i="1" dirty="0" err="1" smtClean="0">
                <a:solidFill>
                  <a:srgbClr val="9900CC"/>
                </a:solidFill>
              </a:rPr>
              <a:t>y</a:t>
            </a:r>
            <a:r>
              <a:rPr lang="en-US" altLang="ko-KR" b="1" i="1" baseline="-25000" dirty="0" err="1" smtClean="0">
                <a:solidFill>
                  <a:srgbClr val="9900CC"/>
                </a:solidFill>
              </a:rPr>
              <a:t>A</a:t>
            </a:r>
            <a:r>
              <a:rPr lang="en-US" altLang="ko-KR" b="1" i="1" baseline="30000" dirty="0" err="1" smtClean="0">
                <a:solidFill>
                  <a:srgbClr val="9900CC"/>
                </a:solidFill>
                <a:latin typeface="Georgia" pitchFamily="18" charset="0"/>
              </a:rPr>
              <a:t>r</a:t>
            </a:r>
            <a:r>
              <a:rPr lang="en-US" altLang="ko-KR" b="1" i="1" dirty="0" err="1" smtClean="0">
                <a:solidFill>
                  <a:srgbClr val="9900CC"/>
                </a:solidFill>
                <a:latin typeface="Georgia" pitchFamily="18" charset="0"/>
              </a:rPr>
              <a:t>r</a:t>
            </a:r>
            <a:r>
              <a:rPr lang="en-US" altLang="ko-KR" b="1" i="1" baseline="30000" dirty="0" err="1" smtClean="0">
                <a:solidFill>
                  <a:srgbClr val="9900CC"/>
                </a:solidFill>
                <a:latin typeface="Georgia" pitchFamily="18" charset="0"/>
              </a:rPr>
              <a:t>s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1BB08-634F-4765-BC65-C1DDF8AB6003}" type="slidenum">
              <a:rPr lang="en-US" altLang="ko-KR"/>
              <a:pPr>
                <a:defRPr/>
              </a:pPr>
              <a:t>10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1638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Elgamal</a:t>
            </a:r>
            <a:r>
              <a:rPr lang="en-US" altLang="ko-KR" dirty="0" smtClean="0"/>
              <a:t> Digital Signature Scheme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Property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Public Key System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pPr lvl="1" eaLnBrk="1" hangingPunct="1">
              <a:defRPr/>
            </a:pPr>
            <a:r>
              <a:rPr lang="en-US" altLang="ko-KR" dirty="0" smtClean="0"/>
              <a:t>Encryption operation </a:t>
            </a:r>
          </a:p>
          <a:p>
            <a:pPr lvl="2" eaLnBrk="1" hangingPunct="1">
              <a:defRPr/>
            </a:pPr>
            <a:r>
              <a:rPr lang="en-US" altLang="ko-KR" dirty="0" smtClean="0"/>
              <a:t>Two exponentiations are required.</a:t>
            </a:r>
          </a:p>
          <a:p>
            <a:pPr lvl="1" eaLnBrk="1" hangingPunct="1">
              <a:defRPr/>
            </a:pPr>
            <a:r>
              <a:rPr lang="en-US" altLang="ko-KR" dirty="0" smtClean="0"/>
              <a:t>Decryption operation </a:t>
            </a:r>
          </a:p>
          <a:p>
            <a:pPr lvl="2" eaLnBrk="1" hangingPunct="1">
              <a:defRPr/>
            </a:pPr>
            <a:r>
              <a:rPr lang="en-US" altLang="ko-KR" dirty="0" smtClean="0"/>
              <a:t>Only one exponentiation (plus one division) is need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11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28597" y="1714488"/>
            <a:ext cx="3643337" cy="2714644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en-US" altLang="ko-KR" sz="1600" dirty="0" smtClean="0">
                <a:solidFill>
                  <a:schemeClr val="tx1"/>
                </a:solidFill>
                <a:ea typeface="굴림" pitchFamily="50" charset="-127"/>
              </a:rPr>
              <a:t> (</a:t>
            </a: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secret) random number k </a:t>
            </a:r>
            <a:r>
              <a:rPr lang="ko-KR" altLang="en-US" sz="1600" dirty="0">
                <a:solidFill>
                  <a:schemeClr val="tx1"/>
                </a:solidFill>
                <a:ea typeface="굴림" pitchFamily="50" charset="-127"/>
              </a:rPr>
              <a:t>∈ 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50" charset="-127"/>
              </a:rPr>
              <a:t>Z</a:t>
            </a:r>
            <a:r>
              <a:rPr lang="en-US" altLang="ko-KR" sz="1600" baseline="-25000" dirty="0" smtClean="0">
                <a:solidFill>
                  <a:schemeClr val="tx1"/>
                </a:solidFill>
                <a:ea typeface="굴림" pitchFamily="50" charset="-127"/>
              </a:rPr>
              <a:t>p-1</a:t>
            </a:r>
            <a:endParaRPr lang="en-US" altLang="ko-KR" sz="1600" dirty="0">
              <a:solidFill>
                <a:schemeClr val="tx1"/>
              </a:solidFill>
              <a:ea typeface="굴림" pitchFamily="50" charset="-127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	</a:t>
            </a:r>
            <a:r>
              <a:rPr lang="en-US" altLang="ko-KR" sz="1600" b="1" dirty="0" err="1" smtClean="0">
                <a:solidFill>
                  <a:schemeClr val="tx1"/>
                </a:solidFill>
                <a:ea typeface="굴림" pitchFamily="50" charset="-127"/>
              </a:rPr>
              <a:t>e</a:t>
            </a:r>
            <a:r>
              <a:rPr lang="en-US" altLang="ko-KR" sz="1600" b="1" baseline="-25000" dirty="0" err="1" smtClean="0">
                <a:solidFill>
                  <a:schemeClr val="tx1"/>
                </a:solidFill>
                <a:ea typeface="굴림" pitchFamily="50" charset="-127"/>
              </a:rPr>
              <a:t>K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(m, 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k) =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(c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1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2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) 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  where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	</a:t>
            </a:r>
            <a:r>
              <a:rPr lang="en-US" altLang="ko-KR" sz="1600" b="1" dirty="0" smtClean="0"/>
              <a:t>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1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  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= </a:t>
            </a:r>
            <a:r>
              <a:rPr lang="en-US" altLang="ko-KR" sz="1600" b="1" dirty="0" err="1">
                <a:solidFill>
                  <a:schemeClr val="tx1"/>
                </a:solidFill>
                <a:ea typeface="굴림" pitchFamily="50" charset="-127"/>
              </a:rPr>
              <a:t>α</a:t>
            </a:r>
            <a:r>
              <a:rPr lang="en-US" altLang="ko-KR" sz="1600" b="1" baseline="30000" dirty="0" err="1">
                <a:solidFill>
                  <a:schemeClr val="tx1"/>
                </a:solidFill>
                <a:ea typeface="굴림" pitchFamily="50" charset="-127"/>
              </a:rPr>
              <a:t>k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 mod p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	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2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  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= </a:t>
            </a:r>
            <a:r>
              <a:rPr lang="en-US" altLang="ko-KR" sz="1600" b="1" dirty="0" err="1" smtClean="0">
                <a:solidFill>
                  <a:schemeClr val="tx1"/>
                </a:solidFill>
                <a:ea typeface="굴림" pitchFamily="50" charset="-127"/>
              </a:rPr>
              <a:t>my</a:t>
            </a:r>
            <a:r>
              <a:rPr lang="en-US" altLang="ko-KR" sz="1600" b="1" baseline="30000" dirty="0" err="1" smtClean="0">
                <a:solidFill>
                  <a:schemeClr val="tx1"/>
                </a:solidFill>
                <a:ea typeface="굴림" pitchFamily="50" charset="-127"/>
              </a:rPr>
              <a:t>k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mod p</a:t>
            </a:r>
          </a:p>
          <a:p>
            <a:pPr>
              <a:lnSpc>
                <a:spcPct val="120000"/>
              </a:lnSpc>
              <a:defRPr/>
            </a:pPr>
            <a:endParaRPr lang="en-US" altLang="ko-KR" sz="1600" dirty="0">
              <a:solidFill>
                <a:schemeClr val="tx1"/>
              </a:solidFill>
              <a:ea typeface="굴림" pitchFamily="50" charset="-127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- For 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50" charset="-127"/>
              </a:rPr>
              <a:t>c</a:t>
            </a:r>
            <a:r>
              <a:rPr lang="en-US" altLang="ko-KR" sz="1600" baseline="-25000" dirty="0" smtClean="0">
                <a:solidFill>
                  <a:schemeClr val="tx1"/>
                </a:solidFill>
                <a:ea typeface="굴림" pitchFamily="50" charset="-127"/>
              </a:rPr>
              <a:t>1</a:t>
            </a: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50" charset="-127"/>
              </a:rPr>
              <a:t>c</a:t>
            </a:r>
            <a:r>
              <a:rPr lang="en-US" altLang="ko-KR" sz="1600" baseline="-25000" dirty="0" smtClean="0">
                <a:solidFill>
                  <a:schemeClr val="tx1"/>
                </a:solidFill>
                <a:ea typeface="굴림" pitchFamily="50" charset="-127"/>
              </a:rPr>
              <a:t>2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ko-KR" altLang="en-US" sz="1600" dirty="0">
                <a:solidFill>
                  <a:schemeClr val="tx1"/>
                </a:solidFill>
                <a:ea typeface="굴림" pitchFamily="50" charset="-127"/>
              </a:rPr>
              <a:t>∈ </a:t>
            </a:r>
            <a:r>
              <a:rPr lang="en-US" altLang="ko-KR" sz="1600" dirty="0" err="1">
                <a:solidFill>
                  <a:schemeClr val="tx1"/>
                </a:solidFill>
                <a:ea typeface="굴림" pitchFamily="50" charset="-127"/>
              </a:rPr>
              <a:t>Z</a:t>
            </a:r>
            <a:r>
              <a:rPr lang="en-US" altLang="ko-KR" sz="1600" baseline="-25000" dirty="0" err="1">
                <a:solidFill>
                  <a:schemeClr val="tx1"/>
                </a:solidFill>
                <a:ea typeface="굴림" pitchFamily="50" charset="-127"/>
              </a:rPr>
              <a:t>p</a:t>
            </a: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*, define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ea typeface="굴림" pitchFamily="50" charset="-127"/>
              </a:rPr>
              <a:t>	</a:t>
            </a:r>
            <a:r>
              <a:rPr lang="en-US" altLang="ko-KR" sz="1600" b="1" dirty="0" err="1" smtClean="0">
                <a:solidFill>
                  <a:schemeClr val="tx1"/>
                </a:solidFill>
                <a:ea typeface="굴림" pitchFamily="50" charset="-127"/>
              </a:rPr>
              <a:t>d</a:t>
            </a:r>
            <a:r>
              <a:rPr lang="en-US" altLang="ko-KR" sz="1600" b="1" baseline="-25000" dirty="0" err="1" smtClean="0">
                <a:solidFill>
                  <a:schemeClr val="tx1"/>
                </a:solidFill>
                <a:ea typeface="굴림" pitchFamily="50" charset="-127"/>
              </a:rPr>
              <a:t>k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(c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1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, 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2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) =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2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(c</a:t>
            </a:r>
            <a:r>
              <a:rPr lang="en-US" altLang="ko-KR" sz="1600" b="1" baseline="-25000" dirty="0" smtClean="0">
                <a:solidFill>
                  <a:schemeClr val="tx1"/>
                </a:solidFill>
                <a:ea typeface="굴림" pitchFamily="50" charset="-127"/>
              </a:rPr>
              <a:t>1</a:t>
            </a:r>
            <a:r>
              <a:rPr lang="en-US" altLang="ko-KR" sz="1600" b="1" baseline="30000" dirty="0" smtClean="0">
                <a:solidFill>
                  <a:schemeClr val="tx1"/>
                </a:solidFill>
                <a:ea typeface="굴림" pitchFamily="50" charset="-127"/>
              </a:rPr>
              <a:t>x</a:t>
            </a:r>
            <a:r>
              <a:rPr lang="en-US" altLang="ko-KR" sz="1100" b="1" baseline="30000" dirty="0" smtClean="0">
                <a:solidFill>
                  <a:schemeClr val="tx1"/>
                </a:solidFill>
                <a:ea typeface="굴림" pitchFamily="50" charset="-127"/>
              </a:rPr>
              <a:t>B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50" charset="-127"/>
              </a:rPr>
              <a:t>)</a:t>
            </a:r>
            <a:r>
              <a:rPr lang="en-US" altLang="ko-KR" sz="1600" b="1" baseline="30000" dirty="0" smtClean="0">
                <a:solidFill>
                  <a:schemeClr val="tx1"/>
                </a:solidFill>
                <a:ea typeface="굴림" pitchFamily="50" charset="-127"/>
              </a:rPr>
              <a:t>-</a:t>
            </a:r>
            <a:r>
              <a:rPr lang="en-US" altLang="ko-KR" sz="1600" b="1" baseline="30000" dirty="0">
                <a:solidFill>
                  <a:schemeClr val="tx1"/>
                </a:solidFill>
                <a:ea typeface="굴림" pitchFamily="50" charset="-127"/>
              </a:rPr>
              <a:t>1</a:t>
            </a:r>
            <a:r>
              <a:rPr lang="en-US" altLang="ko-KR" sz="1600" b="1" dirty="0">
                <a:solidFill>
                  <a:schemeClr val="tx1"/>
                </a:solidFill>
                <a:ea typeface="굴림" pitchFamily="50" charset="-127"/>
              </a:rPr>
              <a:t> mod p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3714744" y="1643050"/>
            <a:ext cx="5257806" cy="46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randomization (against </a:t>
            </a:r>
            <a:r>
              <a:rPr kumimoji="1" lang="en-US" altLang="ko-KR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</a:rPr>
              <a:t>k</a:t>
            </a: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)</a:t>
            </a: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3"/>
              </a:buBlip>
            </a:pPr>
            <a:r>
              <a:rPr lang="en-US" altLang="ko-KR" sz="1600" kern="0" dirty="0" smtClean="0">
                <a:latin typeface="Tahoma" pitchFamily="34" charset="0"/>
                <a:cs typeface="Tahoma" pitchFamily="34" charset="0"/>
              </a:rPr>
              <a:t>The cipher text for a given message </a:t>
            </a:r>
            <a:r>
              <a:rPr lang="en-US" altLang="ko-KR" sz="1600" i="1" kern="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altLang="ko-KR" sz="1600" kern="0" dirty="0" smtClean="0">
                <a:latin typeface="Tahoma" pitchFamily="34" charset="0"/>
                <a:cs typeface="Tahoma" pitchFamily="34" charset="0"/>
              </a:rPr>
              <a:t> is not repeated</a:t>
            </a: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1143000" marR="0" lvl="2" indent="-22860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EFEF75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Prevents</a:t>
            </a:r>
            <a:r>
              <a:rPr kumimoji="1" lang="en-US" altLang="ko-K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attacks like a probable text attack</a:t>
            </a:r>
          </a:p>
          <a:p>
            <a:pPr marL="1143000" marR="0" lvl="2" indent="-22860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EFEF75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EFEF75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80000"/>
              <a:buBlip>
                <a:blip r:embed="rId2"/>
              </a:buBlip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No relation </a:t>
            </a:r>
            <a:r>
              <a:rPr lang="en-US" altLang="ko-KR" sz="2000" i="1" kern="0" dirty="0" smtClean="0">
                <a:latin typeface="Georgia" pitchFamily="18" charset="0"/>
              </a:rPr>
              <a:t>m</a:t>
            </a:r>
            <a:r>
              <a:rPr lang="en-US" altLang="ko-KR" sz="2000" kern="0" baseline="-25000" dirty="0" smtClean="0">
                <a:latin typeface="Trebuchet MS" pitchFamily="34" charset="0"/>
              </a:rPr>
              <a:t>1</a:t>
            </a:r>
            <a:r>
              <a:rPr lang="en-US" altLang="ko-KR" sz="2000" kern="0" dirty="0" smtClean="0">
                <a:latin typeface="Trebuchet MS" pitchFamily="34" charset="0"/>
              </a:rPr>
              <a:t>, </a:t>
            </a:r>
            <a:r>
              <a:rPr lang="en-US" altLang="ko-KR" sz="2000" i="1" kern="0" dirty="0" smtClean="0">
                <a:latin typeface="Georgia" pitchFamily="18" charset="0"/>
              </a:rPr>
              <a:t>m</a:t>
            </a:r>
            <a:r>
              <a:rPr lang="en-US" altLang="ko-KR" sz="2000" kern="0" baseline="-25000" dirty="0" smtClean="0">
                <a:latin typeface="Trebuchet MS" pitchFamily="34" charset="0"/>
              </a:rPr>
              <a:t>2</a:t>
            </a:r>
            <a:r>
              <a:rPr lang="en-US" altLang="ko-KR" sz="2000" kern="0" dirty="0" smtClean="0">
                <a:latin typeface="Trebuchet MS" pitchFamily="34" charset="0"/>
              </a:rPr>
              <a:t>, and </a:t>
            </a:r>
            <a:r>
              <a:rPr lang="en-US" altLang="ko-KR" sz="2000" i="1" kern="0" dirty="0" smtClean="0">
                <a:latin typeface="Georgia" pitchFamily="18" charset="0"/>
              </a:rPr>
              <a:t>m</a:t>
            </a:r>
            <a:r>
              <a:rPr lang="en-US" altLang="ko-KR" sz="2000" kern="0" baseline="-25000" dirty="0" smtClean="0">
                <a:latin typeface="Trebuchet MS" pitchFamily="34" charset="0"/>
              </a:rPr>
              <a:t>1</a:t>
            </a:r>
            <a:r>
              <a:rPr lang="en-US" altLang="ko-KR" sz="2000" i="1" kern="0" dirty="0" smtClean="0">
                <a:latin typeface="Georgia" pitchFamily="18" charset="0"/>
              </a:rPr>
              <a:t>m</a:t>
            </a:r>
            <a:r>
              <a:rPr lang="en-US" altLang="ko-KR" sz="2000" kern="0" baseline="-25000" dirty="0" smtClean="0">
                <a:latin typeface="Trebuchet MS" pitchFamily="34" charset="0"/>
              </a:rPr>
              <a:t>2</a:t>
            </a:r>
            <a:r>
              <a:rPr lang="en-US" altLang="ko-KR" sz="2000" kern="0" dirty="0" smtClean="0">
                <a:latin typeface="Trebuchet MS" pitchFamily="34" charset="0"/>
              </a:rPr>
              <a:t>, or any other simple function of </a:t>
            </a:r>
            <a:r>
              <a:rPr lang="en-US" altLang="ko-KR" sz="2000" i="1" kern="0" dirty="0" smtClean="0">
                <a:latin typeface="Georgia" pitchFamily="18" charset="0"/>
              </a:rPr>
              <a:t>m</a:t>
            </a:r>
            <a:r>
              <a:rPr lang="en-US" altLang="ko-KR" sz="2000" kern="0" baseline="-25000" dirty="0" smtClean="0">
                <a:latin typeface="Trebuchet MS" pitchFamily="34" charset="0"/>
              </a:rPr>
              <a:t>1</a:t>
            </a:r>
            <a:r>
              <a:rPr lang="en-US" altLang="ko-KR" sz="2000" kern="0" dirty="0" smtClean="0">
                <a:latin typeface="Trebuchet MS" pitchFamily="34" charset="0"/>
              </a:rPr>
              <a:t> and </a:t>
            </a:r>
            <a:r>
              <a:rPr lang="en-US" altLang="ko-KR" sz="2000" i="1" kern="0" dirty="0" smtClean="0">
                <a:latin typeface="Georgia" pitchFamily="18" charset="0"/>
              </a:rPr>
              <a:t>m</a:t>
            </a:r>
            <a:r>
              <a:rPr lang="en-US" altLang="ko-KR" sz="2000" kern="0" baseline="-25000" dirty="0" smtClean="0">
                <a:latin typeface="Trebuchet MS" pitchFamily="34" charset="0"/>
              </a:rPr>
              <a:t>2</a:t>
            </a:r>
            <a:r>
              <a:rPr lang="en-US" altLang="ko-KR" sz="2000" kern="0" dirty="0" smtClean="0">
                <a:latin typeface="Trebuchet MS" pitchFamily="34" charset="0"/>
              </a:rPr>
              <a:t>.</a:t>
            </a:r>
          </a:p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2"/>
              </a:buBlip>
              <a:tabLst/>
              <a:defRPr/>
            </a:pPr>
            <a:endParaRPr kumimoji="1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1143000" marR="0" lvl="2" indent="-2286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EFEF75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  <a:p>
            <a:pPr marL="1600200" marR="0" lvl="3" indent="-2286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Blip>
                <a:blip r:embed="rId4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바탕" pitchFamily="18" charset="-127"/>
            </a:endParaRPr>
          </a:p>
          <a:p>
            <a:pPr marL="1600200" marR="0" lvl="3" indent="-2286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Blip>
                <a:blip r:embed="rId4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바탕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Property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Signature System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pPr lvl="1" eaLnBrk="1" hangingPunct="1">
              <a:defRPr/>
            </a:pPr>
            <a:r>
              <a:rPr lang="en-US" altLang="ko-KR" dirty="0" smtClean="0"/>
              <a:t>Signing procedure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One exponentiation (plus a few multiplications) is needed.</a:t>
            </a:r>
          </a:p>
          <a:p>
            <a:pPr lvl="1" eaLnBrk="1" hangingPunct="1">
              <a:defRPr/>
            </a:pPr>
            <a:r>
              <a:rPr lang="en-US" altLang="ko-KR" dirty="0" smtClean="0">
                <a:cs typeface="Tahoma" pitchFamily="34" charset="0"/>
              </a:rPr>
              <a:t>Verification procedure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Three exponentiation are needed.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Make the table for reducing the exponentiation(1.875 exponentiation)</a:t>
            </a:r>
            <a:endParaRPr lang="en-US" altLang="ko-KR" dirty="0" smtClean="0">
              <a:latin typeface="Tahoma" pitchFamily="34" charset="0"/>
              <a:ea typeface="굴림" pitchFamily="50" charset="-127"/>
              <a:cs typeface="Tahoma" pitchFamily="34" charset="0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12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7158" y="1722075"/>
            <a:ext cx="3643338" cy="2421305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ko-KR" sz="1800" b="0" dirty="0" smtClean="0">
                <a:latin typeface="Arial"/>
                <a:cs typeface="Arial"/>
              </a:rPr>
              <a:t>(secret) random number </a:t>
            </a:r>
            <a:r>
              <a:rPr kumimoji="1" lang="en-US" altLang="ko-KR" sz="1800" dirty="0" smtClean="0">
                <a:latin typeface="Arial"/>
                <a:cs typeface="Arial"/>
              </a:rPr>
              <a:t>k</a:t>
            </a:r>
            <a:r>
              <a:rPr kumimoji="1" lang="en-US" altLang="ko-KR" sz="1800" b="0" dirty="0" smtClean="0">
                <a:latin typeface="Arial"/>
                <a:cs typeface="Arial"/>
              </a:rPr>
              <a:t> </a:t>
            </a:r>
            <a:r>
              <a:rPr kumimoji="1" lang="en-US" altLang="ko-KR" sz="1800" b="0" dirty="0" smtClean="0">
                <a:latin typeface="굴림"/>
                <a:ea typeface="굴림"/>
                <a:cs typeface="Arial"/>
              </a:rPr>
              <a:t>∈</a:t>
            </a:r>
            <a:r>
              <a:rPr kumimoji="1" lang="en-US" altLang="ko-KR" sz="1800" b="0" dirty="0" smtClean="0">
                <a:ea typeface="굴림"/>
                <a:cs typeface="Arial"/>
              </a:rPr>
              <a:t> </a:t>
            </a:r>
            <a:r>
              <a:rPr kumimoji="1" lang="en-US" altLang="ko-KR" sz="1800" b="0" dirty="0" smtClean="0">
                <a:latin typeface="Stencil" pitchFamily="82" charset="0"/>
                <a:ea typeface="굴림"/>
                <a:cs typeface="Arial"/>
              </a:rPr>
              <a:t>Z</a:t>
            </a:r>
            <a:r>
              <a:rPr kumimoji="1" lang="en-US" altLang="ko-KR" sz="1800" b="0" baseline="-25000" dirty="0" smtClean="0">
                <a:ea typeface="굴림"/>
                <a:cs typeface="Arial"/>
              </a:rPr>
              <a:t>p-1</a:t>
            </a:r>
            <a:r>
              <a:rPr kumimoji="1" lang="en-US" altLang="ko-KR" sz="1800" b="0" dirty="0" smtClean="0">
                <a:ea typeface="굴림"/>
                <a:cs typeface="Arial"/>
              </a:rPr>
              <a:t>*</a:t>
            </a:r>
            <a:r>
              <a:rPr kumimoji="1" lang="en-US" altLang="ko-KR" sz="1800" b="0" dirty="0" smtClean="0">
                <a:latin typeface="Arial"/>
                <a:cs typeface="Arial"/>
              </a:rPr>
              <a:t/>
            </a:r>
            <a:br>
              <a:rPr kumimoji="1" lang="en-US" altLang="ko-KR" sz="1800" b="0" dirty="0" smtClean="0">
                <a:latin typeface="Arial"/>
                <a:cs typeface="Arial"/>
              </a:rPr>
            </a:br>
            <a:r>
              <a:rPr kumimoji="1" lang="en-US" altLang="ko-KR" sz="1800" b="0" dirty="0" smtClean="0">
                <a:latin typeface="Arial"/>
                <a:cs typeface="Arial"/>
              </a:rPr>
              <a:t>   </a:t>
            </a:r>
            <a:r>
              <a:rPr kumimoji="1" lang="en-US" altLang="ko-KR" sz="1800" b="1" dirty="0" err="1" smtClean="0">
                <a:latin typeface="Arial"/>
                <a:cs typeface="Arial"/>
              </a:rPr>
              <a:t>sig</a:t>
            </a:r>
            <a:r>
              <a:rPr kumimoji="1" lang="en-US" altLang="ko-KR" sz="1800" b="1" baseline="-25000" dirty="0" err="1" smtClean="0">
                <a:latin typeface="Arial"/>
                <a:cs typeface="Arial"/>
              </a:rPr>
              <a:t>K</a:t>
            </a:r>
            <a:r>
              <a:rPr kumimoji="1" lang="en-US" altLang="ko-KR" sz="1800" b="1" dirty="0" smtClean="0">
                <a:latin typeface="Arial"/>
                <a:cs typeface="Arial"/>
              </a:rPr>
              <a:t>( m, k ) = ( r, s )</a:t>
            </a:r>
            <a:r>
              <a:rPr kumimoji="1" lang="en-US" altLang="ko-KR" sz="1800" b="0" dirty="0" smtClean="0">
                <a:latin typeface="Arial"/>
                <a:cs typeface="Arial"/>
              </a:rPr>
              <a:t/>
            </a:r>
            <a:br>
              <a:rPr kumimoji="1" lang="en-US" altLang="ko-KR" sz="1800" b="0" dirty="0" smtClean="0">
                <a:latin typeface="Arial"/>
                <a:cs typeface="Arial"/>
              </a:rPr>
            </a:br>
            <a:r>
              <a:rPr kumimoji="1" lang="en-US" altLang="ko-KR" sz="1800" b="0" dirty="0" smtClean="0">
                <a:latin typeface="Arial"/>
                <a:cs typeface="Arial"/>
              </a:rPr>
              <a:t>where	</a:t>
            </a:r>
          </a:p>
          <a:p>
            <a:pPr algn="l">
              <a:lnSpc>
                <a:spcPct val="120000"/>
              </a:lnSpc>
            </a:pPr>
            <a:r>
              <a:rPr lang="en-US" altLang="ko-KR" dirty="0" smtClean="0">
                <a:latin typeface="Arial"/>
                <a:cs typeface="Arial"/>
              </a:rPr>
              <a:t>        </a:t>
            </a:r>
            <a:r>
              <a:rPr lang="en-US" altLang="ko-KR" b="1" dirty="0" smtClean="0">
                <a:latin typeface="Arial"/>
                <a:cs typeface="Arial"/>
              </a:rPr>
              <a:t>r</a:t>
            </a:r>
            <a:r>
              <a:rPr kumimoji="1" lang="el-GR" altLang="ko-KR" sz="1800" b="1" dirty="0" smtClean="0">
                <a:latin typeface="Arial"/>
                <a:cs typeface="Arial"/>
              </a:rPr>
              <a:t> </a:t>
            </a:r>
            <a:r>
              <a:rPr kumimoji="1" lang="en-US" altLang="ko-KR" sz="1800" b="1" dirty="0" smtClean="0">
                <a:latin typeface="Arial"/>
                <a:cs typeface="Arial"/>
              </a:rPr>
              <a:t>= </a:t>
            </a:r>
            <a:r>
              <a:rPr kumimoji="1" lang="el-GR" altLang="ko-KR" sz="1800" b="1" dirty="0" smtClean="0">
                <a:latin typeface="Arial"/>
                <a:cs typeface="Arial"/>
              </a:rPr>
              <a:t>α</a:t>
            </a:r>
            <a:r>
              <a:rPr kumimoji="1" lang="en-US" altLang="ko-KR" sz="1800" b="1" baseline="50000" dirty="0" smtClean="0">
                <a:latin typeface="Arial"/>
                <a:cs typeface="Arial"/>
              </a:rPr>
              <a:t>k</a:t>
            </a:r>
            <a:r>
              <a:rPr kumimoji="1" lang="el-GR" altLang="ko-KR" sz="1800" b="1" dirty="0" smtClean="0">
                <a:latin typeface="Arial"/>
                <a:cs typeface="Arial"/>
              </a:rPr>
              <a:t> </a:t>
            </a:r>
            <a:r>
              <a:rPr kumimoji="1" lang="en-US" altLang="ko-KR" sz="1800" b="1" dirty="0" smtClean="0">
                <a:latin typeface="Arial"/>
                <a:cs typeface="Arial"/>
              </a:rPr>
              <a:t>mod p</a:t>
            </a:r>
            <a:br>
              <a:rPr kumimoji="1" lang="en-US" altLang="ko-KR" sz="1800" b="1" dirty="0" smtClean="0">
                <a:latin typeface="Arial"/>
                <a:cs typeface="Arial"/>
              </a:rPr>
            </a:br>
            <a:r>
              <a:rPr kumimoji="1" lang="en-US" altLang="ko-KR" sz="1800" b="1" dirty="0" smtClean="0">
                <a:latin typeface="Arial"/>
                <a:cs typeface="Arial"/>
              </a:rPr>
              <a:t>        s</a:t>
            </a:r>
            <a:r>
              <a:rPr kumimoji="1" lang="el-GR" altLang="ko-KR" sz="1800" b="1" dirty="0" smtClean="0">
                <a:latin typeface="Arial"/>
                <a:cs typeface="Arial"/>
              </a:rPr>
              <a:t> </a:t>
            </a:r>
            <a:r>
              <a:rPr kumimoji="1" lang="en-US" altLang="ko-KR" sz="1800" b="1" dirty="0" smtClean="0">
                <a:latin typeface="Arial"/>
                <a:cs typeface="Arial"/>
              </a:rPr>
              <a:t>= ( m - </a:t>
            </a:r>
            <a:r>
              <a:rPr lang="en-US" altLang="ko-KR" b="1" dirty="0" err="1" smtClean="0">
                <a:latin typeface="Arial"/>
                <a:cs typeface="Arial"/>
              </a:rPr>
              <a:t>xr</a:t>
            </a:r>
            <a:r>
              <a:rPr kumimoji="1" lang="el-GR" altLang="ko-KR" sz="1800" b="1" dirty="0" smtClean="0">
                <a:latin typeface="Arial"/>
                <a:cs typeface="Arial"/>
              </a:rPr>
              <a:t> </a:t>
            </a:r>
            <a:r>
              <a:rPr kumimoji="1" lang="en-US" altLang="ko-KR" sz="1800" b="1" dirty="0" smtClean="0">
                <a:latin typeface="Arial"/>
                <a:cs typeface="Arial"/>
              </a:rPr>
              <a:t>)k</a:t>
            </a:r>
            <a:r>
              <a:rPr kumimoji="1" lang="en-US" altLang="ko-KR" sz="1800" b="1" baseline="50000" dirty="0" smtClean="0">
                <a:latin typeface="Arial"/>
                <a:cs typeface="Arial"/>
              </a:rPr>
              <a:t>-1</a:t>
            </a:r>
            <a:r>
              <a:rPr kumimoji="1" lang="en-US" altLang="ko-KR" sz="1800" b="1" dirty="0" smtClean="0">
                <a:latin typeface="Arial"/>
                <a:cs typeface="Arial"/>
              </a:rPr>
              <a:t> mod ( p – 1 )</a:t>
            </a:r>
            <a:br>
              <a:rPr kumimoji="1" lang="en-US" altLang="ko-KR" sz="1800" b="1" dirty="0" smtClean="0">
                <a:latin typeface="Arial"/>
                <a:cs typeface="Arial"/>
              </a:rPr>
            </a:br>
            <a:r>
              <a:rPr kumimoji="1" lang="en-US" altLang="ko-KR" sz="1800" b="1" dirty="0" smtClean="0">
                <a:latin typeface="Arial"/>
                <a:cs typeface="Arial"/>
              </a:rPr>
              <a:t>   </a:t>
            </a:r>
            <a:r>
              <a:rPr kumimoji="1" lang="en-US" altLang="ko-KR" sz="1800" dirty="0" err="1" smtClean="0">
                <a:latin typeface="Arial"/>
                <a:cs typeface="Arial"/>
              </a:rPr>
              <a:t>ver</a:t>
            </a:r>
            <a:r>
              <a:rPr kumimoji="1" lang="en-US" altLang="ko-KR" sz="1800" b="0" baseline="-25000" dirty="0" err="1" smtClean="0">
                <a:latin typeface="Arial"/>
                <a:cs typeface="Arial"/>
              </a:rPr>
              <a:t>K</a:t>
            </a:r>
            <a:r>
              <a:rPr kumimoji="1" lang="en-US" altLang="ko-KR" sz="1800" b="0" dirty="0" smtClean="0">
                <a:latin typeface="Arial"/>
                <a:cs typeface="Arial"/>
              </a:rPr>
              <a:t>( </a:t>
            </a:r>
            <a:r>
              <a:rPr kumimoji="1" lang="en-US" altLang="ko-KR" sz="1800" dirty="0" smtClean="0">
                <a:latin typeface="Arial"/>
                <a:cs typeface="Arial"/>
              </a:rPr>
              <a:t>m</a:t>
            </a:r>
            <a:r>
              <a:rPr kumimoji="1" lang="en-US" altLang="ko-KR" sz="1800" b="0" dirty="0" smtClean="0">
                <a:latin typeface="Arial"/>
                <a:cs typeface="Arial"/>
              </a:rPr>
              <a:t>, ( r, s ) ) = </a:t>
            </a:r>
            <a:r>
              <a:rPr kumimoji="1" lang="en-US" altLang="ko-KR" sz="1800" b="0" i="1" dirty="0" smtClean="0">
                <a:latin typeface="Arial"/>
                <a:cs typeface="Arial"/>
              </a:rPr>
              <a:t>true</a:t>
            </a:r>
            <a:r>
              <a:rPr kumimoji="1" lang="en-US" altLang="ko-KR" sz="1800" b="0" dirty="0" smtClean="0">
                <a:latin typeface="Arial"/>
                <a:cs typeface="Arial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altLang="ko-KR" dirty="0" smtClean="0">
                <a:latin typeface="Arial"/>
                <a:ea typeface="굴림"/>
                <a:cs typeface="Arial"/>
                <a:sym typeface="Wingdings" pitchFamily="2" charset="2"/>
              </a:rPr>
              <a:t>	</a:t>
            </a:r>
            <a:r>
              <a:rPr kumimoji="1" lang="en-US" altLang="ko-KR" sz="1800" b="0" dirty="0" smtClean="0">
                <a:latin typeface="Arial"/>
                <a:ea typeface="굴림"/>
                <a:cs typeface="Arial"/>
                <a:sym typeface="Wingdings" pitchFamily="2" charset="2"/>
              </a:rPr>
              <a:t>⇔ </a:t>
            </a:r>
            <a:r>
              <a:rPr kumimoji="1" lang="en-US" altLang="ko-KR" sz="1800" b="1" dirty="0" err="1" smtClean="0">
                <a:latin typeface="Arial"/>
                <a:cs typeface="Arial"/>
              </a:rPr>
              <a:t>y</a:t>
            </a:r>
            <a:r>
              <a:rPr kumimoji="1" lang="en-US" altLang="ko-KR" sz="1800" b="1" baseline="50000" dirty="0" err="1" smtClean="0">
                <a:latin typeface="Arial"/>
                <a:cs typeface="Arial"/>
              </a:rPr>
              <a:t>r</a:t>
            </a:r>
            <a:r>
              <a:rPr kumimoji="1" lang="en-US" altLang="ko-KR" sz="1800" b="1" dirty="0" err="1" smtClean="0">
                <a:latin typeface="Arial"/>
                <a:cs typeface="Arial"/>
              </a:rPr>
              <a:t>r</a:t>
            </a:r>
            <a:r>
              <a:rPr kumimoji="1" lang="en-US" altLang="ko-KR" sz="1800" b="1" baseline="50000" dirty="0" err="1" smtClean="0">
                <a:latin typeface="Arial"/>
                <a:cs typeface="Arial"/>
              </a:rPr>
              <a:t>s</a:t>
            </a:r>
            <a:r>
              <a:rPr kumimoji="1" lang="el-GR" altLang="ko-KR" sz="1800" b="1" dirty="0" smtClean="0">
                <a:latin typeface="Arial"/>
                <a:cs typeface="Arial"/>
              </a:rPr>
              <a:t> </a:t>
            </a:r>
            <a:r>
              <a:rPr kumimoji="1" lang="en-US" altLang="ko-KR" sz="1800" b="1" dirty="0" smtClean="0">
                <a:latin typeface="Arial"/>
                <a:ea typeface="굴림"/>
                <a:cs typeface="Arial"/>
                <a:sym typeface="Wingdings" pitchFamily="2" charset="2"/>
              </a:rPr>
              <a:t>≡ </a:t>
            </a:r>
            <a:r>
              <a:rPr kumimoji="1" lang="el-GR" altLang="ko-KR" sz="1800" b="1" dirty="0" smtClean="0">
                <a:latin typeface="Arial"/>
                <a:cs typeface="Arial"/>
              </a:rPr>
              <a:t>α</a:t>
            </a:r>
            <a:r>
              <a:rPr kumimoji="1" lang="en-US" altLang="ko-KR" sz="1800" b="1" baseline="50000" dirty="0" smtClean="0">
                <a:latin typeface="Arial"/>
                <a:cs typeface="Arial"/>
              </a:rPr>
              <a:t>m</a:t>
            </a:r>
            <a:r>
              <a:rPr kumimoji="1" lang="en-US" altLang="ko-KR" sz="1800" b="1" dirty="0" smtClean="0">
                <a:latin typeface="Arial"/>
                <a:ea typeface="굴림"/>
                <a:cs typeface="Arial"/>
                <a:sym typeface="Wingdings" pitchFamily="2" charset="2"/>
              </a:rPr>
              <a:t> ( mod p )</a:t>
            </a:r>
            <a:endParaRPr kumimoji="1" lang="en-US" altLang="ko-KR" sz="1800" b="1" baseline="-25000" dirty="0" smtClean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3571868" y="1571612"/>
            <a:ext cx="5400682" cy="423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endParaRPr kumimoji="1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The signature is double the size of the document</a:t>
            </a: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4"/>
              </a:buBlip>
            </a:pPr>
            <a:r>
              <a:rPr lang="en-US" altLang="ko-KR" sz="1600" kern="0" dirty="0" smtClean="0">
                <a:latin typeface="Tahoma" pitchFamily="34" charset="0"/>
                <a:cs typeface="Tahoma" pitchFamily="34" charset="0"/>
              </a:rPr>
              <a:t>Same size as that needed for the RSA scheme</a:t>
            </a: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4"/>
              </a:buBlip>
            </a:pPr>
            <a:endParaRPr kumimoji="1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The number of signature is </a:t>
            </a:r>
            <a:r>
              <a:rPr kumimoji="1" lang="en-US" altLang="ko-KR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p</a:t>
            </a:r>
            <a:r>
              <a:rPr kumimoji="1" lang="en-US" altLang="ko-KR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2</a:t>
            </a:r>
            <a:endParaRPr kumimoji="1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4"/>
              </a:buBlip>
            </a:pPr>
            <a:r>
              <a:rPr lang="en-US" altLang="ko-KR" sz="1600" kern="0" dirty="0" smtClean="0">
                <a:latin typeface="Tahoma" pitchFamily="34" charset="0"/>
                <a:cs typeface="Tahoma" pitchFamily="34" charset="0"/>
              </a:rPr>
              <a:t>The number of documents is onl</a:t>
            </a:r>
            <a:r>
              <a:rPr lang="en-US" altLang="ko-KR" sz="1600" kern="0" dirty="0" smtClean="0">
                <a:latin typeface="Trebuchet MS" pitchFamily="34" charset="0"/>
              </a:rPr>
              <a:t>y </a:t>
            </a:r>
            <a:r>
              <a:rPr lang="en-US" altLang="ko-KR" sz="1600" i="1" kern="0" dirty="0" smtClean="0">
                <a:latin typeface="Georgia" pitchFamily="18" charset="0"/>
              </a:rPr>
              <a:t>p</a:t>
            </a: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4"/>
              </a:buBlip>
            </a:pPr>
            <a:endParaRPr kumimoji="1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endParaRPr kumimoji="1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42950" marR="0" lvl="1" indent="-285750" algn="l" defTabSz="914400" rtl="0" eaLnBrk="1" fontAlgn="base" latinLnBrk="1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endParaRPr kumimoji="1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1143000" marR="0" lvl="2" indent="-2286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EFEF75"/>
              </a:buClr>
              <a:buSzPct val="80000"/>
              <a:buFont typeface="Wingdings" pitchFamily="2" charset="2"/>
              <a:buBlip>
                <a:blip r:embed="rId4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  <a:p>
            <a:pPr marL="1600200" marR="0" lvl="3" indent="-2286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Blip>
                <a:blip r:embed="rId5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바탕" pitchFamily="18" charset="-127"/>
            </a:endParaRPr>
          </a:p>
          <a:p>
            <a:pPr marL="1600200" marR="0" lvl="3" indent="-228600" algn="l" defTabSz="914400" rtl="0" eaLnBrk="0" fontAlgn="base" latinLnBrk="1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Blip>
                <a:blip r:embed="rId5"/>
              </a:buBlip>
              <a:tabLst/>
              <a:defRPr/>
            </a:pP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바탕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Property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Computation complexity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Computing discrete logarithms and factoring integers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m : the number of bits in p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Best known algorithm is given by</a:t>
            </a:r>
          </a:p>
          <a:p>
            <a:pPr lvl="2">
              <a:buNone/>
            </a:pPr>
            <a:endParaRPr lang="en-US" altLang="ko-KR" dirty="0" smtClean="0">
              <a:ea typeface="굴림" pitchFamily="50" charset="-127"/>
            </a:endParaRPr>
          </a:p>
          <a:p>
            <a:pPr lvl="2">
              <a:buNone/>
            </a:pPr>
            <a:r>
              <a:rPr lang="en-US" altLang="ko-KR" dirty="0" smtClean="0">
                <a:ea typeface="굴림" pitchFamily="50" charset="-127"/>
              </a:rPr>
              <a:t>	where the best estimate for c is 0.69</a:t>
            </a:r>
          </a:p>
          <a:p>
            <a:pPr lvl="2">
              <a:buNone/>
            </a:pP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/>
              <a:t>Recent computation complexity</a:t>
            </a:r>
          </a:p>
          <a:p>
            <a:pPr lvl="2"/>
            <a:r>
              <a:rPr lang="en-US" altLang="ko-KR" dirty="0" smtClean="0"/>
              <a:t>O(n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) on elliptic </a:t>
            </a:r>
            <a:r>
              <a:rPr lang="en-US" altLang="ko-KR" dirty="0" smtClean="0"/>
              <a:t>curve(2009</a:t>
            </a:r>
            <a:r>
              <a:rPr lang="en-US" altLang="ko-KR" dirty="0" smtClean="0"/>
              <a:t>) over a 112-bit finite field</a:t>
            </a:r>
          </a:p>
          <a:p>
            <a:pPr lvl="2"/>
            <a:r>
              <a:rPr lang="en-US" altLang="ko-KR" dirty="0" smtClean="0"/>
              <a:t>To prevent known attack p should have at least 300 digits(D R. Stinson,  “CRYPTOGRAPHY”)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13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3198815" y="2571744"/>
          <a:ext cx="1801813" cy="407988"/>
        </p:xfrm>
        <a:graphic>
          <a:graphicData uri="http://schemas.openxmlformats.org/presentationml/2006/ole">
            <p:oleObj spid="_x0000_s10242" name="Equation" r:id="rId4" imgW="106668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Comparison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Comparison with RSA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14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14348" y="1913975"/>
          <a:ext cx="7786742" cy="408679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93371"/>
                <a:gridCol w="3893371"/>
              </a:tblGrid>
              <a:tr h="3797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Elgamal</a:t>
                      </a:r>
                      <a:endParaRPr lang="ko-KR" altLang="en-US" dirty="0"/>
                    </a:p>
                  </a:txBody>
                  <a:tcPr marL="180000" marR="180000" marT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RSA</a:t>
                      </a:r>
                      <a:endParaRPr lang="ko-KR" altLang="en-US" dirty="0"/>
                    </a:p>
                  </a:txBody>
                  <a:tcPr marL="180000" marR="180000" marT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70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rebuchet MS" pitchFamily="34" charset="0"/>
                        </a:rPr>
                        <a:t>Security based on the difficulty of the 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discrete log problem</a:t>
                      </a: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rebuchet MS" pitchFamily="34" charset="0"/>
                        </a:rPr>
                        <a:t>Security based on the difficulty of the 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factorization problem</a:t>
                      </a: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406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rebuchet MS" pitchFamily="34" charset="0"/>
                        </a:rPr>
                        <a:t>The </a:t>
                      </a:r>
                      <a:r>
                        <a:rPr lang="en-US" altLang="ko-KR" dirty="0" err="1" smtClean="0">
                          <a:latin typeface="Trebuchet MS" pitchFamily="34" charset="0"/>
                        </a:rPr>
                        <a:t>ciphertext</a:t>
                      </a:r>
                      <a:r>
                        <a:rPr lang="en-US" altLang="ko-KR" dirty="0" smtClean="0">
                          <a:latin typeface="Trebuchet MS" pitchFamily="34" charset="0"/>
                        </a:rPr>
                        <a:t> is 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two values c</a:t>
                      </a:r>
                      <a:r>
                        <a:rPr lang="en-US" altLang="ko-KR" b="1" baseline="-25000" dirty="0" smtClean="0">
                          <a:latin typeface="Trebuchet MS" pitchFamily="34" charset="0"/>
                        </a:rPr>
                        <a:t>1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 and c</a:t>
                      </a:r>
                      <a:r>
                        <a:rPr lang="en-US" altLang="ko-KR" b="1" baseline="-25000" dirty="0" smtClean="0">
                          <a:latin typeface="Trebuchet MS" pitchFamily="34" charset="0"/>
                        </a:rPr>
                        <a:t>2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altLang="ko-KR" dirty="0" smtClean="0">
                          <a:latin typeface="Trebuchet MS" pitchFamily="34" charset="0"/>
                        </a:rPr>
                        <a:t>and so is 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twice</a:t>
                      </a:r>
                      <a:r>
                        <a:rPr lang="en-US" altLang="ko-KR" dirty="0" smtClean="0">
                          <a:latin typeface="Trebuchet MS" pitchFamily="34" charset="0"/>
                        </a:rPr>
                        <a:t> the size of the message m</a:t>
                      </a: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rebuchet MS" pitchFamily="34" charset="0"/>
                        </a:rPr>
                        <a:t>The </a:t>
                      </a:r>
                      <a:r>
                        <a:rPr lang="en-US" altLang="ko-KR" dirty="0" err="1" smtClean="0">
                          <a:latin typeface="Trebuchet MS" pitchFamily="34" charset="0"/>
                        </a:rPr>
                        <a:t>ciphertext</a:t>
                      </a:r>
                      <a:r>
                        <a:rPr lang="en-US" altLang="ko-KR" dirty="0" smtClean="0">
                          <a:latin typeface="Trebuchet MS" pitchFamily="34" charset="0"/>
                        </a:rPr>
                        <a:t> is just 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one value c </a:t>
                      </a:r>
                      <a:r>
                        <a:rPr lang="en-US" altLang="ko-KR" dirty="0" smtClean="0">
                          <a:latin typeface="Trebuchet MS" pitchFamily="34" charset="0"/>
                        </a:rPr>
                        <a:t>which is roughly the same size as the message m</a:t>
                      </a: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2074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>
                          <a:latin typeface="Trebuchet MS" pitchFamily="34" charset="0"/>
                          <a:ea typeface="굴림" pitchFamily="50" charset="-127"/>
                        </a:rPr>
                        <a:t>Creates longer cipher text</a:t>
                      </a:r>
                      <a:endParaRPr lang="ko-KR" altLang="en-US" dirty="0">
                        <a:latin typeface="Trebuchet MS" pitchFamily="34" charset="0"/>
                      </a:endParaRP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>
                          <a:latin typeface="Trebuchet MS" pitchFamily="34" charset="0"/>
                          <a:ea typeface="굴림" pitchFamily="50" charset="-127"/>
                        </a:rPr>
                        <a:t>Uses longer keys</a:t>
                      </a:r>
                      <a:endParaRPr lang="ko-KR" altLang="en-US" dirty="0">
                        <a:latin typeface="Trebuchet MS" pitchFamily="34" charset="0"/>
                      </a:endParaRP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72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rebuchet MS" pitchFamily="34" charset="0"/>
                        </a:rPr>
                        <a:t>The encryption and decryption algorithms are 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different</a:t>
                      </a:r>
                      <a:r>
                        <a:rPr lang="en-US" altLang="ko-KR" dirty="0" smtClean="0">
                          <a:latin typeface="Trebuchet MS" pitchFamily="34" charset="0"/>
                        </a:rPr>
                        <a:t>  (although both take about the same time to perform)</a:t>
                      </a: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rebuchet MS" pitchFamily="34" charset="0"/>
                        </a:rPr>
                        <a:t>The encryption and decryption algorithms are the </a:t>
                      </a:r>
                      <a:r>
                        <a:rPr lang="en-US" altLang="ko-KR" b="1" dirty="0" smtClean="0">
                          <a:latin typeface="Trebuchet MS" pitchFamily="34" charset="0"/>
                        </a:rPr>
                        <a:t>same</a:t>
                      </a:r>
                      <a:r>
                        <a:rPr lang="en-US" altLang="ko-KR" dirty="0" smtClean="0">
                          <a:latin typeface="Trebuchet MS" pitchFamily="34" charset="0"/>
                        </a:rPr>
                        <a:t> (modular exponentiation)</a:t>
                      </a:r>
                    </a:p>
                  </a:txBody>
                  <a:tcPr marL="180000" marR="180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AU" altLang="zh-TW" dirty="0" smtClean="0"/>
              <a:t>Attacks on the Signature Scheme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pPr algn="just"/>
            <a:r>
              <a:rPr lang="en-AU" altLang="zh-TW" dirty="0" smtClean="0"/>
              <a:t>The </a:t>
            </a:r>
            <a:r>
              <a:rPr lang="en-AU" altLang="zh-TW" dirty="0" smtClean="0"/>
              <a:t>goal of an attack: </a:t>
            </a:r>
            <a:r>
              <a:rPr lang="en-AU" altLang="zh-TW" dirty="0" smtClean="0">
                <a:solidFill>
                  <a:srgbClr val="FF0000"/>
                </a:solidFill>
              </a:rPr>
              <a:t>forging </a:t>
            </a:r>
            <a:r>
              <a:rPr lang="en-AU" altLang="zh-TW" dirty="0" smtClean="0">
                <a:solidFill>
                  <a:srgbClr val="FF0000"/>
                </a:solidFill>
              </a:rPr>
              <a:t>signatures</a:t>
            </a:r>
          </a:p>
          <a:p>
            <a:pPr algn="just"/>
            <a:endParaRPr lang="en-AU" altLang="ko-KR" dirty="0" smtClean="0">
              <a:solidFill>
                <a:srgbClr val="FF0000"/>
              </a:solidFill>
              <a:ea typeface="굴림" pitchFamily="50" charset="-127"/>
            </a:endParaRPr>
          </a:p>
          <a:p>
            <a:pPr algn="just"/>
            <a:r>
              <a:rPr lang="en-AU" altLang="zh-TW" dirty="0" smtClean="0"/>
              <a:t>Breaking </a:t>
            </a:r>
            <a:r>
              <a:rPr lang="en-AU" altLang="zh-TW" dirty="0" smtClean="0"/>
              <a:t>a signature scheme </a:t>
            </a:r>
            <a:r>
              <a:rPr lang="en-AU" altLang="zh-TW" sz="1600" dirty="0" smtClean="0"/>
              <a:t>(by Handbook of Applied </a:t>
            </a:r>
            <a:r>
              <a:rPr lang="en-AU" altLang="zh-TW" sz="1600" dirty="0" smtClean="0"/>
              <a:t>Cryptography)</a:t>
            </a:r>
          </a:p>
          <a:p>
            <a:pPr lvl="1" algn="just"/>
            <a:r>
              <a:rPr lang="en-AU" altLang="zh-TW" dirty="0" smtClean="0"/>
              <a:t>Total break</a:t>
            </a:r>
            <a:r>
              <a:rPr lang="en-AU" altLang="zh-TW" i="1" dirty="0" smtClean="0"/>
              <a:t>: e.g. </a:t>
            </a:r>
            <a:r>
              <a:rPr lang="en-AU" altLang="zh-TW" i="1" dirty="0" smtClean="0">
                <a:solidFill>
                  <a:srgbClr val="FF0000"/>
                </a:solidFill>
              </a:rPr>
              <a:t>recovering the private </a:t>
            </a:r>
            <a:r>
              <a:rPr lang="en-AU" altLang="zh-TW" i="1" dirty="0" smtClean="0">
                <a:solidFill>
                  <a:srgbClr val="FF0000"/>
                </a:solidFill>
              </a:rPr>
              <a:t>key</a:t>
            </a:r>
          </a:p>
          <a:p>
            <a:pPr lvl="1" algn="just"/>
            <a:r>
              <a:rPr lang="en-AU" altLang="zh-TW" dirty="0" smtClean="0"/>
              <a:t>Selective forgery</a:t>
            </a:r>
            <a:r>
              <a:rPr lang="en-AU" altLang="zh-TW" i="1" dirty="0" smtClean="0"/>
              <a:t>: forging a </a:t>
            </a:r>
            <a:r>
              <a:rPr lang="en-US" altLang="zh-TW" i="1" dirty="0" smtClean="0"/>
              <a:t>signature for a particular message or class of </a:t>
            </a:r>
            <a:r>
              <a:rPr lang="en-US" altLang="zh-TW" i="1" dirty="0" smtClean="0">
                <a:solidFill>
                  <a:srgbClr val="FF0000"/>
                </a:solidFill>
              </a:rPr>
              <a:t>messages chosen</a:t>
            </a:r>
            <a:r>
              <a:rPr lang="en-US" altLang="zh-TW" i="1" dirty="0" smtClean="0"/>
              <a:t> </a:t>
            </a:r>
            <a:r>
              <a:rPr lang="en-US" altLang="zh-TW" i="1" dirty="0" smtClean="0">
                <a:solidFill>
                  <a:srgbClr val="FF0000"/>
                </a:solidFill>
              </a:rPr>
              <a:t>a priori</a:t>
            </a:r>
            <a:endParaRPr lang="en-AU" altLang="zh-TW" sz="2400" dirty="0" smtClean="0">
              <a:solidFill>
                <a:srgbClr val="FF0000"/>
              </a:solidFill>
            </a:endParaRPr>
          </a:p>
          <a:p>
            <a:pPr lvl="1" algn="just"/>
            <a:r>
              <a:rPr lang="en-AU" altLang="zh-TW" dirty="0" smtClean="0"/>
              <a:t>Existential forgery</a:t>
            </a:r>
            <a:r>
              <a:rPr lang="en-AU" altLang="zh-TW" i="1" dirty="0" smtClean="0"/>
              <a:t>: forging a signature for </a:t>
            </a:r>
            <a:r>
              <a:rPr lang="en-AU" altLang="zh-TW" i="1" dirty="0" smtClean="0">
                <a:solidFill>
                  <a:srgbClr val="FF0000"/>
                </a:solidFill>
              </a:rPr>
              <a:t>at least one</a:t>
            </a:r>
            <a:r>
              <a:rPr lang="en-AU" altLang="zh-TW" i="1" dirty="0" smtClean="0"/>
              <a:t> </a:t>
            </a:r>
            <a:r>
              <a:rPr lang="en-AU" altLang="zh-TW" i="1" dirty="0" smtClean="0">
                <a:solidFill>
                  <a:srgbClr val="FF0000"/>
                </a:solidFill>
              </a:rPr>
              <a:t>message  </a:t>
            </a:r>
            <a:r>
              <a:rPr lang="en-AU" altLang="zh-TW" i="1" dirty="0" smtClean="0"/>
              <a:t>which </a:t>
            </a:r>
            <a:r>
              <a:rPr lang="en-AU" altLang="zh-TW" i="1" dirty="0" smtClean="0"/>
              <a:t>adversary has </a:t>
            </a:r>
            <a:r>
              <a:rPr lang="en-AU" altLang="zh-TW" i="1" dirty="0" smtClean="0">
                <a:solidFill>
                  <a:srgbClr val="FF0000"/>
                </a:solidFill>
              </a:rPr>
              <a:t>no control </a:t>
            </a:r>
            <a:r>
              <a:rPr lang="en-AU" altLang="zh-TW" i="1" dirty="0" smtClean="0"/>
              <a:t>over it</a:t>
            </a:r>
            <a:endParaRPr lang="en-AU" altLang="zh-TW" dirty="0" smtClean="0">
              <a:solidFill>
                <a:srgbClr val="FF0000"/>
              </a:solidFill>
            </a:endParaRPr>
          </a:p>
          <a:p>
            <a:pPr lvl="1" algn="just"/>
            <a:endParaRPr lang="en-US" altLang="ko-KR" dirty="0" smtClean="0">
              <a:ea typeface="굴림" pitchFamily="50" charset="-127"/>
            </a:endParaRPr>
          </a:p>
          <a:p>
            <a:pPr lvl="2" algn="just"/>
            <a:endParaRPr lang="en-US" altLang="ko-KR" dirty="0" smtClean="0">
              <a:ea typeface="굴림" pitchFamily="50" charset="-127"/>
            </a:endParaRPr>
          </a:p>
          <a:p>
            <a:pPr lvl="3" algn="just"/>
            <a:endParaRPr lang="en-US" altLang="ko-KR" dirty="0" smtClean="0"/>
          </a:p>
          <a:p>
            <a:pPr lvl="3" algn="just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15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AU" altLang="zh-TW" dirty="0" smtClean="0"/>
              <a:t>Attack: Total break (1/2)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AU" altLang="zh-TW" dirty="0" smtClean="0"/>
              <a:t>Adversary knows</a:t>
            </a:r>
          </a:p>
          <a:p>
            <a:pPr lvl="1">
              <a:lnSpc>
                <a:spcPct val="100000"/>
              </a:lnSpc>
            </a:pPr>
            <a:r>
              <a:rPr lang="en-AU" altLang="zh-TW" dirty="0" smtClean="0"/>
              <a:t>Documents = </a:t>
            </a:r>
            <a:r>
              <a:rPr lang="en-AU" altLang="zh-TW" i="1" dirty="0" smtClean="0"/>
              <a:t>{ m</a:t>
            </a:r>
            <a:r>
              <a:rPr lang="en-AU" altLang="zh-TW" i="1" baseline="-25000" dirty="0" smtClean="0"/>
              <a:t>i</a:t>
            </a:r>
            <a:r>
              <a:rPr lang="en-AU" altLang="zh-TW" i="1" dirty="0" smtClean="0"/>
              <a:t> : </a:t>
            </a:r>
            <a:r>
              <a:rPr lang="en-AU" altLang="zh-TW" i="1" dirty="0" err="1" smtClean="0"/>
              <a:t>i</a:t>
            </a:r>
            <a:r>
              <a:rPr lang="en-AU" altLang="zh-TW" i="1" dirty="0" smtClean="0"/>
              <a:t> = 1, 2, ..., l } and the </a:t>
            </a:r>
            <a:r>
              <a:rPr lang="en-AU" altLang="zh-TW" i="1" dirty="0" smtClean="0"/>
              <a:t>corresponding</a:t>
            </a:r>
            <a:r>
              <a:rPr lang="en-AU" altLang="zh-TW" dirty="0" smtClean="0"/>
              <a:t> </a:t>
            </a:r>
          </a:p>
          <a:p>
            <a:pPr lvl="1">
              <a:lnSpc>
                <a:spcPct val="100000"/>
              </a:lnSpc>
              <a:buNone/>
            </a:pPr>
            <a:r>
              <a:rPr lang="en-AU" altLang="zh-TW" dirty="0" smtClean="0"/>
              <a:t> </a:t>
            </a:r>
            <a:r>
              <a:rPr lang="en-AU" altLang="zh-TW" dirty="0" smtClean="0"/>
              <a:t>   Signatures </a:t>
            </a:r>
            <a:r>
              <a:rPr lang="en-AU" altLang="zh-TW" dirty="0" smtClean="0"/>
              <a:t>= </a:t>
            </a:r>
            <a:r>
              <a:rPr lang="en-AU" altLang="zh-TW" i="1" dirty="0" smtClean="0"/>
              <a:t>{ (</a:t>
            </a:r>
            <a:r>
              <a:rPr lang="en-AU" altLang="zh-TW" i="1" dirty="0" err="1" smtClean="0"/>
              <a:t>r</a:t>
            </a:r>
            <a:r>
              <a:rPr lang="en-AU" altLang="zh-TW" i="1" baseline="-25000" dirty="0" err="1" smtClean="0"/>
              <a:t>i</a:t>
            </a:r>
            <a:r>
              <a:rPr lang="en-AU" altLang="zh-TW" i="1" dirty="0" smtClean="0"/>
              <a:t>, </a:t>
            </a:r>
            <a:r>
              <a:rPr lang="en-AU" altLang="zh-TW" i="1" dirty="0" err="1" smtClean="0"/>
              <a:t>s</a:t>
            </a:r>
            <a:r>
              <a:rPr lang="en-AU" altLang="zh-TW" i="1" baseline="-25000" dirty="0" err="1" smtClean="0"/>
              <a:t>i</a:t>
            </a:r>
            <a:r>
              <a:rPr lang="en-AU" altLang="zh-TW" i="1" dirty="0" smtClean="0"/>
              <a:t>) : </a:t>
            </a:r>
            <a:r>
              <a:rPr lang="en-AU" altLang="zh-TW" i="1" dirty="0" err="1" smtClean="0"/>
              <a:t>i</a:t>
            </a:r>
            <a:r>
              <a:rPr lang="en-AU" altLang="zh-TW" i="1" dirty="0" smtClean="0"/>
              <a:t> = 1, 2, ..., l </a:t>
            </a:r>
            <a:r>
              <a:rPr lang="en-AU" altLang="zh-TW" i="1" dirty="0" smtClean="0"/>
              <a:t>}</a:t>
            </a:r>
          </a:p>
          <a:p>
            <a:pPr lvl="1">
              <a:lnSpc>
                <a:spcPct val="100000"/>
              </a:lnSpc>
              <a:buNone/>
            </a:pPr>
            <a:endParaRPr lang="en-AU" altLang="zh-TW" i="1" dirty="0" smtClean="0"/>
          </a:p>
          <a:p>
            <a:pPr>
              <a:lnSpc>
                <a:spcPct val="100000"/>
              </a:lnSpc>
            </a:pPr>
            <a:r>
              <a:rPr lang="en-AU" altLang="zh-TW" dirty="0" smtClean="0"/>
              <a:t>Adversary tries to solve l equations for the secret key </a:t>
            </a:r>
            <a:r>
              <a:rPr lang="en-AU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lvl="1">
              <a:lnSpc>
                <a:spcPct val="100000"/>
              </a:lnSpc>
            </a:pP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m</a:t>
            </a:r>
            <a:r>
              <a:rPr lang="en-US" altLang="zh-TW" i="1" dirty="0" smtClean="0">
                <a:solidFill>
                  <a:srgbClr val="00B050"/>
                </a:solidFill>
              </a:rPr>
              <a:t> = (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r</a:t>
            </a:r>
            <a:r>
              <a:rPr lang="en-US" altLang="zh-TW" i="1" dirty="0" smtClean="0">
                <a:solidFill>
                  <a:srgbClr val="00B050"/>
                </a:solidFill>
              </a:rPr>
              <a:t>)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x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err="1" smtClean="0">
                <a:solidFill>
                  <a:srgbClr val="00B050"/>
                </a:solidFill>
              </a:rPr>
              <a:t>r</a:t>
            </a:r>
            <a:r>
              <a:rPr lang="en-US" altLang="zh-TW" i="1" baseline="30000" dirty="0" err="1" smtClean="0">
                <a:solidFill>
                  <a:srgbClr val="00B050"/>
                </a:solidFill>
              </a:rPr>
              <a:t>s</a:t>
            </a:r>
            <a:r>
              <a:rPr lang="en-US" altLang="zh-TW" i="1" dirty="0" smtClean="0">
                <a:solidFill>
                  <a:srgbClr val="00B050"/>
                </a:solidFill>
              </a:rPr>
              <a:t> mod p </a:t>
            </a:r>
            <a:r>
              <a:rPr lang="en-US" altLang="zh-TW" dirty="0" smtClean="0"/>
              <a:t>… (1) or</a:t>
            </a:r>
            <a:endParaRPr lang="en-AU" altLang="zh-TW" dirty="0" smtClean="0"/>
          </a:p>
          <a:p>
            <a:pPr lvl="1">
              <a:lnSpc>
                <a:spcPct val="100000"/>
              </a:lnSpc>
            </a:pPr>
            <a:r>
              <a:rPr lang="en-AU" altLang="zh-TW" i="1" dirty="0" smtClean="0">
                <a:solidFill>
                  <a:srgbClr val="00B050"/>
                </a:solidFill>
              </a:rPr>
              <a:t>m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i</a:t>
            </a:r>
            <a:r>
              <a:rPr lang="en-AU" altLang="zh-TW" i="1" dirty="0" smtClean="0"/>
              <a:t> </a:t>
            </a:r>
            <a:r>
              <a:rPr lang="en-US" altLang="zh-TW" i="1" dirty="0" smtClean="0">
                <a:solidFill>
                  <a:srgbClr val="00B050"/>
                </a:solidFill>
              </a:rPr>
              <a:t>=</a:t>
            </a:r>
            <a:r>
              <a:rPr lang="en-AU" altLang="zh-TW" i="1" dirty="0" smtClean="0"/>
              <a:t> </a:t>
            </a:r>
            <a:r>
              <a:rPr lang="en-AU" altLang="zh-TW" i="1" dirty="0" smtClean="0">
                <a:solidFill>
                  <a:srgbClr val="FF0000"/>
                </a:solidFill>
              </a:rPr>
              <a:t>x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AU" altLang="zh-TW" i="1" dirty="0" err="1" smtClean="0">
                <a:solidFill>
                  <a:srgbClr val="00B050"/>
                </a:solidFill>
              </a:rPr>
              <a:t>r</a:t>
            </a:r>
            <a:r>
              <a:rPr lang="en-AU" altLang="zh-TW" i="1" baseline="-25000" dirty="0" err="1" smtClean="0">
                <a:solidFill>
                  <a:srgbClr val="00B050"/>
                </a:solidFill>
              </a:rPr>
              <a:t>i</a:t>
            </a:r>
            <a:r>
              <a:rPr lang="en-AU" altLang="zh-TW" i="1" dirty="0" smtClean="0">
                <a:solidFill>
                  <a:srgbClr val="00B050"/>
                </a:solidFill>
              </a:rPr>
              <a:t> + </a:t>
            </a:r>
            <a:r>
              <a:rPr lang="en-AU" altLang="zh-TW" i="1" dirty="0" err="1" smtClean="0">
                <a:solidFill>
                  <a:srgbClr val="FF0000"/>
                </a:solidFill>
              </a:rPr>
              <a:t>k</a:t>
            </a:r>
            <a:r>
              <a:rPr lang="en-AU" altLang="zh-TW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AU" altLang="zh-TW" i="1" dirty="0" smtClean="0"/>
              <a:t> 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AU" altLang="zh-TW" i="1" dirty="0" err="1" smtClean="0">
                <a:solidFill>
                  <a:srgbClr val="00B050"/>
                </a:solidFill>
              </a:rPr>
              <a:t>s</a:t>
            </a:r>
            <a:r>
              <a:rPr lang="en-AU" altLang="zh-TW" i="1" baseline="-25000" dirty="0" err="1" smtClean="0">
                <a:solidFill>
                  <a:srgbClr val="00B050"/>
                </a:solidFill>
              </a:rPr>
              <a:t>i</a:t>
            </a:r>
            <a:r>
              <a:rPr lang="en-AU" altLang="zh-TW" i="1" dirty="0" smtClean="0">
                <a:solidFill>
                  <a:srgbClr val="00B050"/>
                </a:solidFill>
              </a:rPr>
              <a:t> mod (p-1) </a:t>
            </a:r>
            <a:r>
              <a:rPr lang="en-AU" altLang="zh-TW" i="1" dirty="0" smtClean="0"/>
              <a:t>... (2) or </a:t>
            </a:r>
            <a:r>
              <a:rPr lang="en-AU" altLang="zh-TW" i="1" dirty="0" smtClean="0"/>
              <a:t>specially</a:t>
            </a:r>
            <a:endParaRPr lang="en-AU" altLang="zh-TW" i="1" dirty="0" smtClean="0"/>
          </a:p>
          <a:p>
            <a:pPr lvl="1">
              <a:lnSpc>
                <a:spcPct val="100000"/>
              </a:lnSpc>
            </a:pPr>
            <a:r>
              <a:rPr lang="en-AU" altLang="zh-TW" i="1" dirty="0" err="1" smtClean="0"/>
              <a:t>k</a:t>
            </a:r>
            <a:r>
              <a:rPr lang="en-AU" altLang="zh-TW" i="1" baseline="-25000" dirty="0" err="1" smtClean="0"/>
              <a:t>i</a:t>
            </a:r>
            <a:r>
              <a:rPr lang="en-AU" altLang="zh-TW" i="1" dirty="0" smtClean="0"/>
              <a:t>=</a:t>
            </a:r>
            <a:r>
              <a:rPr lang="en-AU" altLang="zh-TW" i="1" dirty="0" err="1" smtClean="0">
                <a:solidFill>
                  <a:srgbClr val="FF0000"/>
                </a:solidFill>
              </a:rPr>
              <a:t>c</a:t>
            </a:r>
            <a:r>
              <a:rPr lang="en-AU" altLang="zh-TW" i="1" dirty="0" err="1" smtClean="0"/>
              <a:t>k</a:t>
            </a:r>
            <a:r>
              <a:rPr lang="en-AU" altLang="zh-TW" i="1" baseline="-25000" dirty="0" err="1" smtClean="0"/>
              <a:t>j</a:t>
            </a:r>
            <a:r>
              <a:rPr lang="en-AU" altLang="zh-TW" i="1" baseline="-25000" dirty="0" smtClean="0"/>
              <a:t> </a:t>
            </a:r>
            <a:r>
              <a:rPr lang="en-AU" altLang="zh-TW" i="1" dirty="0" smtClean="0"/>
              <a:t>(if some linear dependencies among the </a:t>
            </a:r>
            <a:r>
              <a:rPr lang="en-AU" altLang="zh-TW" i="1" dirty="0" smtClean="0">
                <a:solidFill>
                  <a:srgbClr val="FF0000"/>
                </a:solidFill>
              </a:rPr>
              <a:t>unknowns</a:t>
            </a:r>
            <a:r>
              <a:rPr lang="en-AU" altLang="zh-TW" dirty="0" smtClean="0"/>
              <a:t>) ... (3) </a:t>
            </a:r>
            <a:endParaRPr lang="en-AU" altLang="zh-TW" dirty="0" smtClean="0"/>
          </a:p>
          <a:p>
            <a:pPr lvl="1">
              <a:lnSpc>
                <a:spcPct val="100000"/>
              </a:lnSpc>
            </a:pPr>
            <a:endParaRPr lang="en-AU" altLang="ko-KR" dirty="0" smtClean="0">
              <a:ea typeface="굴림" pitchFamily="50" charset="-127"/>
            </a:endParaRPr>
          </a:p>
          <a:p>
            <a:pPr>
              <a:lnSpc>
                <a:spcPct val="100000"/>
              </a:lnSpc>
            </a:pPr>
            <a:r>
              <a:rPr lang="en-AU" altLang="zh-TW" i="1" dirty="0" smtClean="0"/>
              <a:t>Hard Problems</a:t>
            </a:r>
          </a:p>
          <a:p>
            <a:pPr lvl="1">
              <a:lnSpc>
                <a:spcPct val="100000"/>
              </a:lnSpc>
            </a:pPr>
            <a:r>
              <a:rPr lang="en-AU" altLang="zh-TW" dirty="0" smtClean="0"/>
              <a:t>(1), (3) : computing discrete logarithm over </a:t>
            </a:r>
            <a:r>
              <a:rPr lang="en-AU" altLang="zh-TW" i="1" dirty="0" smtClean="0"/>
              <a:t>GF(p)</a:t>
            </a:r>
          </a:p>
          <a:p>
            <a:pPr lvl="1">
              <a:lnSpc>
                <a:spcPct val="100000"/>
              </a:lnSpc>
            </a:pPr>
            <a:r>
              <a:rPr lang="en-AU" altLang="zh-TW" dirty="0" smtClean="0"/>
              <a:t>(2) : l+1 unknowns (</a:t>
            </a:r>
            <a:r>
              <a:rPr lang="en-AU" altLang="zh-TW" dirty="0" smtClean="0">
                <a:latin typeface="맑은 고딕"/>
                <a:ea typeface="맑은 고딕"/>
              </a:rPr>
              <a:t>∵ </a:t>
            </a:r>
            <a:r>
              <a:rPr lang="en-AU" altLang="zh-TW" dirty="0" err="1" smtClean="0"/>
              <a:t>k</a:t>
            </a:r>
            <a:r>
              <a:rPr lang="en-AU" altLang="zh-TW" baseline="-25000" dirty="0" err="1" smtClean="0"/>
              <a:t>i</a:t>
            </a:r>
            <a:r>
              <a:rPr lang="en-AU" altLang="zh-TW" dirty="0" smtClean="0"/>
              <a:t> ≠ </a:t>
            </a:r>
            <a:r>
              <a:rPr lang="en-AU" altLang="zh-TW" dirty="0" err="1" smtClean="0"/>
              <a:t>k</a:t>
            </a:r>
            <a:r>
              <a:rPr lang="en-AU" altLang="zh-TW" baseline="-25000" dirty="0" err="1" smtClean="0"/>
              <a:t>j</a:t>
            </a:r>
            <a:r>
              <a:rPr lang="en-AU" altLang="zh-TW" dirty="0" smtClean="0"/>
              <a:t>, </a:t>
            </a:r>
            <a:r>
              <a:rPr lang="en-AU" altLang="zh-TW" dirty="0" err="1" smtClean="0"/>
              <a:t>i</a:t>
            </a:r>
            <a:r>
              <a:rPr lang="en-AU" altLang="zh-TW" dirty="0" smtClean="0"/>
              <a:t> ≠ </a:t>
            </a:r>
            <a:r>
              <a:rPr lang="en-AU" altLang="zh-TW" dirty="0" err="1" smtClean="0"/>
              <a:t>j,</a:t>
            </a:r>
            <a:r>
              <a:rPr lang="en-AU" altLang="zh-TW" baseline="30000" dirty="0" err="1" smtClean="0"/>
              <a:t>∀</a:t>
            </a:r>
            <a:r>
              <a:rPr lang="en-AU" altLang="zh-TW" dirty="0" err="1" smtClean="0"/>
              <a:t>i,j</a:t>
            </a:r>
            <a:r>
              <a:rPr lang="en-AU" altLang="zh-TW" dirty="0" smtClean="0"/>
              <a:t> ∈ {1,2, ..., l})</a:t>
            </a:r>
          </a:p>
          <a:p>
            <a:pPr lvl="1">
              <a:lnSpc>
                <a:spcPct val="100000"/>
              </a:lnSpc>
              <a:buNone/>
            </a:pPr>
            <a:r>
              <a:rPr lang="en-AU" altLang="zh-TW" dirty="0" smtClean="0"/>
              <a:t>          the system of equations is undetermined </a:t>
            </a:r>
          </a:p>
          <a:p>
            <a:pPr lvl="1">
              <a:lnSpc>
                <a:spcPct val="80000"/>
              </a:lnSpc>
            </a:pPr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16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AU" altLang="zh-TW" dirty="0" smtClean="0"/>
              <a:t>Attack: Total break (2/2)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AU" altLang="zh-TW" dirty="0" smtClean="0"/>
              <a:t>If any </a:t>
            </a:r>
            <a:r>
              <a:rPr lang="en-AU" altLang="zh-TW" u="sng" dirty="0" smtClean="0"/>
              <a:t>k is used twice</a:t>
            </a:r>
            <a:r>
              <a:rPr lang="en-AU" altLang="zh-TW" dirty="0" smtClean="0"/>
              <a:t> in the signing, the private key x can be </a:t>
            </a:r>
            <a:r>
              <a:rPr lang="en-AU" altLang="zh-TW" dirty="0" smtClean="0"/>
              <a:t> determined </a:t>
            </a:r>
            <a:r>
              <a:rPr lang="en-AU" altLang="zh-TW" dirty="0" smtClean="0"/>
              <a:t>with high </a:t>
            </a:r>
            <a:r>
              <a:rPr lang="en-AU" altLang="zh-TW" dirty="0" smtClean="0"/>
              <a:t>probability</a:t>
            </a:r>
          </a:p>
          <a:p>
            <a:pPr>
              <a:lnSpc>
                <a:spcPct val="100000"/>
              </a:lnSpc>
            </a:pPr>
            <a:endParaRPr lang="en-AU" altLang="zh-TW" dirty="0" smtClean="0"/>
          </a:p>
          <a:p>
            <a:pPr lvl="1">
              <a:lnSpc>
                <a:spcPct val="80000"/>
              </a:lnSpc>
            </a:pPr>
            <a:r>
              <a:rPr lang="en-AU" altLang="zh-TW" i="1" dirty="0" smtClean="0">
                <a:solidFill>
                  <a:srgbClr val="00B050"/>
                </a:solidFill>
              </a:rPr>
              <a:t>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1</a:t>
            </a:r>
            <a:r>
              <a:rPr lang="en-AU" altLang="zh-TW" i="1" dirty="0" smtClean="0">
                <a:solidFill>
                  <a:srgbClr val="00B050"/>
                </a:solidFill>
              </a:rPr>
              <a:t> = </a:t>
            </a:r>
            <a:r>
              <a:rPr lang="en-AU" altLang="zh-TW" i="1" dirty="0" smtClean="0">
                <a:solidFill>
                  <a:srgbClr val="FF0000"/>
                </a:solidFill>
              </a:rPr>
              <a:t>k</a:t>
            </a:r>
            <a:r>
              <a:rPr lang="en-AU" altLang="zh-TW" i="1" baseline="30000" dirty="0" smtClean="0">
                <a:solidFill>
                  <a:srgbClr val="FF0000"/>
                </a:solidFill>
              </a:rPr>
              <a:t>-1</a:t>
            </a:r>
            <a:r>
              <a:rPr lang="en-AU" altLang="zh-TW" i="1" dirty="0" smtClean="0">
                <a:solidFill>
                  <a:srgbClr val="00B050"/>
                </a:solidFill>
              </a:rPr>
              <a:t>(m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1</a:t>
            </a:r>
            <a:r>
              <a:rPr lang="en-AU" altLang="zh-TW" i="1" dirty="0" smtClean="0">
                <a:solidFill>
                  <a:srgbClr val="00B050"/>
                </a:solidFill>
              </a:rPr>
              <a:t> –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AU" altLang="zh-TW" i="1" dirty="0" smtClean="0">
                <a:solidFill>
                  <a:srgbClr val="00B050"/>
                </a:solidFill>
              </a:rPr>
              <a:t>r) mod (p-1) and</a:t>
            </a:r>
          </a:p>
          <a:p>
            <a:pPr lvl="1">
              <a:lnSpc>
                <a:spcPct val="80000"/>
              </a:lnSpc>
              <a:buNone/>
            </a:pPr>
            <a:r>
              <a:rPr lang="en-AU" altLang="zh-TW" i="1" dirty="0" smtClean="0">
                <a:solidFill>
                  <a:srgbClr val="00B050"/>
                </a:solidFill>
              </a:rPr>
              <a:t>   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2</a:t>
            </a:r>
            <a:r>
              <a:rPr lang="en-AU" altLang="zh-TW" i="1" dirty="0" smtClean="0">
                <a:solidFill>
                  <a:srgbClr val="00B050"/>
                </a:solidFill>
              </a:rPr>
              <a:t> = </a:t>
            </a:r>
            <a:r>
              <a:rPr lang="en-AU" altLang="zh-TW" i="1" dirty="0" smtClean="0">
                <a:solidFill>
                  <a:srgbClr val="FF0000"/>
                </a:solidFill>
              </a:rPr>
              <a:t>k</a:t>
            </a:r>
            <a:r>
              <a:rPr lang="en-AU" altLang="zh-TW" i="1" baseline="30000" dirty="0" smtClean="0">
                <a:solidFill>
                  <a:srgbClr val="FF0000"/>
                </a:solidFill>
              </a:rPr>
              <a:t>-1</a:t>
            </a:r>
            <a:r>
              <a:rPr lang="en-AU" altLang="zh-TW" i="1" dirty="0" smtClean="0">
                <a:solidFill>
                  <a:srgbClr val="00B050"/>
                </a:solidFill>
              </a:rPr>
              <a:t>(m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2</a:t>
            </a:r>
            <a:r>
              <a:rPr lang="en-AU" altLang="zh-TW" i="1" dirty="0" smtClean="0">
                <a:solidFill>
                  <a:srgbClr val="00B050"/>
                </a:solidFill>
              </a:rPr>
              <a:t> –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AU" altLang="zh-TW" i="1" dirty="0" smtClean="0">
                <a:solidFill>
                  <a:srgbClr val="00B050"/>
                </a:solidFill>
              </a:rPr>
              <a:t>r) mod (p-1)</a:t>
            </a:r>
            <a:r>
              <a:rPr lang="en-AU" altLang="zh-TW" sz="1800" i="1" dirty="0" smtClean="0">
                <a:solidFill>
                  <a:srgbClr val="00B05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endParaRPr lang="en-AU" altLang="zh-TW" sz="1800" i="1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AU" altLang="zh-TW" sz="1800" i="1" dirty="0" smtClean="0">
                <a:solidFill>
                  <a:srgbClr val="00B050"/>
                </a:solidFill>
              </a:rPr>
              <a:t>   </a:t>
            </a:r>
            <a:r>
              <a:rPr lang="en-AU" altLang="zh-TW" sz="1800" i="1" dirty="0" smtClean="0">
                <a:sym typeface="Wingdings" pitchFamily="2" charset="2"/>
              </a:rPr>
              <a:t> </a:t>
            </a:r>
            <a:r>
              <a:rPr lang="en-AU" altLang="zh-TW" i="1" dirty="0" smtClean="0">
                <a:solidFill>
                  <a:srgbClr val="00B050"/>
                </a:solidFill>
              </a:rPr>
              <a:t>(s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1</a:t>
            </a:r>
            <a:r>
              <a:rPr lang="en-AU" altLang="zh-TW" i="1" dirty="0" smtClean="0">
                <a:solidFill>
                  <a:srgbClr val="00B050"/>
                </a:solidFill>
              </a:rPr>
              <a:t>- 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2</a:t>
            </a:r>
            <a:r>
              <a:rPr lang="en-AU" altLang="zh-TW" i="1" dirty="0" smtClean="0">
                <a:solidFill>
                  <a:srgbClr val="00B050"/>
                </a:solidFill>
              </a:rPr>
              <a:t>)</a:t>
            </a:r>
            <a:r>
              <a:rPr lang="en-AU" altLang="zh-TW" i="1" dirty="0" smtClean="0">
                <a:solidFill>
                  <a:srgbClr val="FF0000"/>
                </a:solidFill>
              </a:rPr>
              <a:t>k</a:t>
            </a:r>
            <a:r>
              <a:rPr lang="en-AU" altLang="zh-TW" i="1" dirty="0" smtClean="0">
                <a:solidFill>
                  <a:srgbClr val="00B050"/>
                </a:solidFill>
              </a:rPr>
              <a:t> = (m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1</a:t>
            </a:r>
            <a:r>
              <a:rPr lang="en-AU" altLang="zh-TW" i="1" dirty="0" smtClean="0">
                <a:solidFill>
                  <a:srgbClr val="00B050"/>
                </a:solidFill>
              </a:rPr>
              <a:t> – m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2</a:t>
            </a:r>
            <a:r>
              <a:rPr lang="en-AU" altLang="zh-TW" i="1" dirty="0" smtClean="0">
                <a:solidFill>
                  <a:srgbClr val="00B050"/>
                </a:solidFill>
              </a:rPr>
              <a:t>) mod (p-1)</a:t>
            </a:r>
          </a:p>
          <a:p>
            <a:pPr lvl="1">
              <a:lnSpc>
                <a:spcPct val="80000"/>
              </a:lnSpc>
            </a:pPr>
            <a:endParaRPr lang="en-AU" altLang="zh-TW" sz="1800" i="1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AU" altLang="zh-TW" sz="1800" b="1" i="1" dirty="0" smtClean="0">
                <a:solidFill>
                  <a:srgbClr val="00B050"/>
                </a:solidFill>
              </a:rPr>
              <a:t>   </a:t>
            </a:r>
            <a:r>
              <a:rPr lang="en-AU" altLang="zh-TW" sz="1800" i="1" dirty="0" smtClean="0">
                <a:sym typeface="Wingdings" pitchFamily="2" charset="2"/>
              </a:rPr>
              <a:t> </a:t>
            </a:r>
            <a:r>
              <a:rPr lang="en-AU" altLang="zh-TW" sz="1800" b="1" i="1" dirty="0" smtClean="0">
                <a:solidFill>
                  <a:srgbClr val="00B050"/>
                </a:solidFill>
              </a:rPr>
              <a:t>K</a:t>
            </a:r>
            <a:r>
              <a:rPr lang="en-AU" altLang="zh-TW" sz="1800" i="1" dirty="0" smtClean="0">
                <a:solidFill>
                  <a:srgbClr val="00B050"/>
                </a:solidFill>
              </a:rPr>
              <a:t> </a:t>
            </a:r>
            <a:r>
              <a:rPr lang="en-AU" altLang="zh-TW" i="1" dirty="0" smtClean="0">
                <a:solidFill>
                  <a:srgbClr val="00B050"/>
                </a:solidFill>
              </a:rPr>
              <a:t>= (s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1</a:t>
            </a:r>
            <a:r>
              <a:rPr lang="en-AU" altLang="zh-TW" i="1" dirty="0" smtClean="0">
                <a:solidFill>
                  <a:srgbClr val="00B050"/>
                </a:solidFill>
              </a:rPr>
              <a:t>- 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2</a:t>
            </a:r>
            <a:r>
              <a:rPr lang="en-AU" altLang="zh-TW" i="1" dirty="0" smtClean="0">
                <a:solidFill>
                  <a:srgbClr val="00B050"/>
                </a:solidFill>
              </a:rPr>
              <a:t>)</a:t>
            </a:r>
            <a:r>
              <a:rPr lang="en-AU" altLang="zh-TW" i="1" baseline="30000" dirty="0" smtClean="0">
                <a:solidFill>
                  <a:srgbClr val="00B050"/>
                </a:solidFill>
              </a:rPr>
              <a:t>-1</a:t>
            </a:r>
            <a:r>
              <a:rPr lang="en-AU" altLang="zh-TW" i="1" dirty="0" smtClean="0">
                <a:solidFill>
                  <a:srgbClr val="00B050"/>
                </a:solidFill>
              </a:rPr>
              <a:t>(m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1</a:t>
            </a:r>
            <a:r>
              <a:rPr lang="en-AU" altLang="zh-TW" i="1" dirty="0" smtClean="0">
                <a:solidFill>
                  <a:srgbClr val="00B050"/>
                </a:solidFill>
              </a:rPr>
              <a:t> – m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2</a:t>
            </a:r>
            <a:r>
              <a:rPr lang="en-AU" altLang="zh-TW" i="1" dirty="0" smtClean="0">
                <a:solidFill>
                  <a:srgbClr val="00B050"/>
                </a:solidFill>
              </a:rPr>
              <a:t>) mod (p-1)   (if 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1</a:t>
            </a:r>
            <a:r>
              <a:rPr lang="en-AU" altLang="zh-TW" i="1" dirty="0" smtClean="0">
                <a:solidFill>
                  <a:srgbClr val="00B050"/>
                </a:solidFill>
              </a:rPr>
              <a:t>- s</a:t>
            </a:r>
            <a:r>
              <a:rPr lang="en-AU" altLang="zh-TW" i="1" baseline="-25000" dirty="0" smtClean="0">
                <a:solidFill>
                  <a:srgbClr val="00B050"/>
                </a:solidFill>
              </a:rPr>
              <a:t>2 </a:t>
            </a:r>
            <a:r>
              <a:rPr lang="en-AU" altLang="zh-TW" i="1" dirty="0" smtClean="0">
                <a:solidFill>
                  <a:srgbClr val="00B050"/>
                </a:solidFill>
              </a:rPr>
              <a:t>≠0</a:t>
            </a:r>
            <a:r>
              <a:rPr lang="en-AU" altLang="zh-TW" i="1" dirty="0" smtClean="0">
                <a:solidFill>
                  <a:srgbClr val="00B050"/>
                </a:solidFill>
              </a:rPr>
              <a:t>)</a:t>
            </a:r>
          </a:p>
          <a:p>
            <a:pPr lvl="1">
              <a:lnSpc>
                <a:spcPct val="80000"/>
              </a:lnSpc>
              <a:buNone/>
            </a:pPr>
            <a:endParaRPr lang="en-AU" altLang="zh-TW" i="1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AU" altLang="zh-TW" i="1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AU" altLang="zh-TW" dirty="0" smtClean="0"/>
              <a:t>Once </a:t>
            </a:r>
            <a:r>
              <a:rPr lang="en-AU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AU" altLang="zh-TW" dirty="0" smtClean="0"/>
              <a:t> is known, </a:t>
            </a:r>
            <a:r>
              <a:rPr lang="en-AU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AU" altLang="zh-TW" dirty="0" smtClean="0"/>
              <a:t> is easily found</a:t>
            </a:r>
            <a:endParaRPr lang="en-AU" altLang="zh-TW" i="1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AU" altLang="zh-TW" i="1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AU" altLang="zh-TW" dirty="0" smtClean="0"/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17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AU" altLang="zh-TW" dirty="0" smtClean="0"/>
              <a:t>Attack: Selective forgery (1/2)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AU" altLang="zh-TW" dirty="0" smtClean="0"/>
              <a:t>Given </a:t>
            </a:r>
            <a:r>
              <a:rPr lang="en-AU" altLang="zh-TW" dirty="0" smtClean="0"/>
              <a:t>a document </a:t>
            </a:r>
            <a:r>
              <a:rPr lang="en-AU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AU" altLang="zh-TW" dirty="0" smtClean="0"/>
              <a:t>, </a:t>
            </a:r>
            <a:endParaRPr lang="en-AU" altLang="zh-TW" dirty="0" smtClean="0"/>
          </a:p>
          <a:p>
            <a:pPr algn="just">
              <a:lnSpc>
                <a:spcPct val="100000"/>
              </a:lnSpc>
              <a:buNone/>
            </a:pPr>
            <a:r>
              <a:rPr lang="en-AU" altLang="zh-TW" dirty="0" smtClean="0"/>
              <a:t> </a:t>
            </a:r>
            <a:r>
              <a:rPr lang="en-AU" altLang="zh-TW" dirty="0" smtClean="0"/>
              <a:t>    adversary </a:t>
            </a:r>
            <a:r>
              <a:rPr lang="en-AU" altLang="zh-TW" dirty="0" smtClean="0"/>
              <a:t>tries to find r, s such </a:t>
            </a:r>
            <a:r>
              <a:rPr lang="en-AU" altLang="zh-TW" dirty="0" smtClean="0"/>
              <a:t>that</a:t>
            </a:r>
          </a:p>
          <a:p>
            <a:pPr lvl="1" algn="just">
              <a:lnSpc>
                <a:spcPct val="100000"/>
              </a:lnSpc>
            </a:pPr>
            <a:endParaRPr lang="en-AU" altLang="zh-TW" dirty="0" smtClean="0"/>
          </a:p>
          <a:p>
            <a:pPr lvl="1" algn="just">
              <a:lnSpc>
                <a:spcPct val="100000"/>
              </a:lnSpc>
            </a:pPr>
            <a:r>
              <a:rPr lang="en-AU" altLang="zh-TW" dirty="0" smtClean="0"/>
              <a:t>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m</a:t>
            </a:r>
            <a:r>
              <a:rPr lang="en-US" altLang="zh-TW" i="1" dirty="0" smtClean="0">
                <a:solidFill>
                  <a:srgbClr val="00B050"/>
                </a:solidFill>
              </a:rPr>
              <a:t> = y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r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err="1" smtClean="0">
                <a:solidFill>
                  <a:srgbClr val="FF0000"/>
                </a:solidFill>
              </a:rPr>
              <a:t>r</a:t>
            </a:r>
            <a:r>
              <a:rPr lang="en-US" altLang="zh-TW" i="1" baseline="30000" dirty="0" err="1" smtClean="0">
                <a:solidFill>
                  <a:srgbClr val="FF0000"/>
                </a:solidFill>
              </a:rPr>
              <a:t>s</a:t>
            </a:r>
            <a:r>
              <a:rPr lang="en-US" altLang="zh-TW" i="1" dirty="0" smtClean="0">
                <a:solidFill>
                  <a:srgbClr val="00B050"/>
                </a:solidFill>
              </a:rPr>
              <a:t> mod p</a:t>
            </a:r>
          </a:p>
          <a:p>
            <a:pPr lvl="1" algn="just">
              <a:lnSpc>
                <a:spcPct val="100000"/>
              </a:lnSpc>
            </a:pPr>
            <a:r>
              <a:rPr lang="en-US" altLang="zh-TW" i="1" dirty="0" smtClean="0"/>
              <a:t>compute </a:t>
            </a:r>
            <a:r>
              <a:rPr lang="en-US" altLang="zh-TW" i="1" dirty="0" smtClean="0">
                <a:solidFill>
                  <a:srgbClr val="FF0000"/>
                </a:solidFill>
              </a:rPr>
              <a:t>s</a:t>
            </a:r>
            <a:r>
              <a:rPr lang="en-US" altLang="zh-TW" i="1" dirty="0" smtClean="0"/>
              <a:t> with fixed </a:t>
            </a:r>
            <a:r>
              <a:rPr lang="en-US" altLang="zh-TW" i="1" dirty="0" smtClean="0">
                <a:solidFill>
                  <a:srgbClr val="00B050"/>
                </a:solidFill>
              </a:rPr>
              <a:t>r</a:t>
            </a:r>
            <a:r>
              <a:rPr lang="en-US" altLang="zh-TW" i="1" dirty="0" smtClean="0"/>
              <a:t> (=</a:t>
            </a:r>
            <a:r>
              <a:rPr lang="el-GR" altLang="zh-TW" i="1" dirty="0" smtClean="0"/>
              <a:t> α</a:t>
            </a:r>
            <a:r>
              <a:rPr lang="en-US" altLang="zh-TW" i="1" baseline="30000" dirty="0" smtClean="0"/>
              <a:t>j </a:t>
            </a:r>
            <a:r>
              <a:rPr lang="en-US" altLang="zh-TW" i="1" dirty="0" smtClean="0"/>
              <a:t>mod p, j chosen at random) … (1)</a:t>
            </a:r>
          </a:p>
          <a:p>
            <a:pPr lvl="1" algn="just">
              <a:lnSpc>
                <a:spcPct val="100000"/>
              </a:lnSpc>
            </a:pPr>
            <a:r>
              <a:rPr lang="en-US" altLang="zh-TW" i="1" dirty="0" smtClean="0"/>
              <a:t>compute </a:t>
            </a:r>
            <a:r>
              <a:rPr lang="en-US" altLang="zh-TW" i="1" dirty="0" smtClean="0">
                <a:solidFill>
                  <a:srgbClr val="FF0000"/>
                </a:solidFill>
              </a:rPr>
              <a:t>r</a:t>
            </a:r>
            <a:r>
              <a:rPr lang="en-US" altLang="zh-TW" i="1" dirty="0" smtClean="0"/>
              <a:t> with fixed </a:t>
            </a:r>
            <a:r>
              <a:rPr lang="en-US" altLang="zh-TW" i="1" dirty="0" smtClean="0">
                <a:solidFill>
                  <a:srgbClr val="00B050"/>
                </a:solidFill>
              </a:rPr>
              <a:t>s</a:t>
            </a:r>
            <a:r>
              <a:rPr lang="en-US" altLang="zh-TW" i="1" dirty="0" smtClean="0"/>
              <a:t> … (2)</a:t>
            </a:r>
          </a:p>
          <a:p>
            <a:pPr lvl="1" algn="just">
              <a:lnSpc>
                <a:spcPct val="100000"/>
              </a:lnSpc>
              <a:buNone/>
            </a:pPr>
            <a:endParaRPr lang="en-AU" altLang="zh-TW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AU" altLang="zh-TW" dirty="0" smtClean="0">
                <a:solidFill>
                  <a:srgbClr val="000000"/>
                </a:solidFill>
              </a:rPr>
              <a:t> </a:t>
            </a:r>
            <a:r>
              <a:rPr lang="en-AU" altLang="zh-TW" dirty="0" smtClean="0"/>
              <a:t>Hard Problems</a:t>
            </a:r>
          </a:p>
          <a:p>
            <a:pPr lvl="1" algn="just">
              <a:lnSpc>
                <a:spcPct val="100000"/>
              </a:lnSpc>
            </a:pPr>
            <a:r>
              <a:rPr lang="en-AU" altLang="zh-TW" dirty="0" smtClean="0"/>
              <a:t>(1</a:t>
            </a:r>
            <a:r>
              <a:rPr lang="en-AU" altLang="zh-TW" dirty="0" smtClean="0"/>
              <a:t>) :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m</a:t>
            </a:r>
            <a:r>
              <a:rPr lang="en-US" altLang="zh-TW" i="1" dirty="0" smtClean="0">
                <a:solidFill>
                  <a:srgbClr val="00B050"/>
                </a:solidFill>
              </a:rPr>
              <a:t> = y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r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err="1" smtClean="0">
                <a:solidFill>
                  <a:srgbClr val="00B050"/>
                </a:solidFill>
              </a:rPr>
              <a:t>r</a:t>
            </a:r>
            <a:r>
              <a:rPr lang="en-US" altLang="zh-TW" i="1" baseline="30000" dirty="0" err="1" smtClean="0">
                <a:solidFill>
                  <a:srgbClr val="FF0000"/>
                </a:solidFill>
              </a:rPr>
              <a:t>s</a:t>
            </a:r>
            <a:r>
              <a:rPr lang="en-US" altLang="zh-TW" i="1" dirty="0" smtClean="0">
                <a:solidFill>
                  <a:srgbClr val="00B050"/>
                </a:solidFill>
              </a:rPr>
              <a:t> mod p </a:t>
            </a:r>
            <a:r>
              <a:rPr lang="en-US" altLang="zh-TW" i="1" dirty="0" smtClean="0"/>
              <a:t>– </a:t>
            </a:r>
            <a:r>
              <a:rPr lang="en-US" altLang="zh-TW" i="1" dirty="0" smtClean="0"/>
              <a:t>discrete logarithm problem(</a:t>
            </a:r>
            <a:r>
              <a:rPr lang="en-AU" altLang="zh-TW" dirty="0" smtClean="0"/>
              <a:t>DLP)</a:t>
            </a:r>
            <a:endParaRPr lang="en-AU" altLang="zh-TW" i="1" dirty="0" smtClean="0"/>
          </a:p>
          <a:p>
            <a:pPr lvl="1" algn="just">
              <a:lnSpc>
                <a:spcPct val="100000"/>
              </a:lnSpc>
            </a:pPr>
            <a:r>
              <a:rPr lang="en-AU" altLang="zh-TW" dirty="0" smtClean="0"/>
              <a:t>(2) </a:t>
            </a:r>
            <a:r>
              <a:rPr lang="en-AU" altLang="zh-TW" dirty="0" smtClean="0"/>
              <a:t>: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m </a:t>
            </a:r>
            <a:r>
              <a:rPr lang="en-US" altLang="zh-TW" i="1" dirty="0" smtClean="0">
                <a:solidFill>
                  <a:srgbClr val="00B050"/>
                </a:solidFill>
              </a:rPr>
              <a:t>= y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r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err="1" smtClean="0">
                <a:solidFill>
                  <a:srgbClr val="FF0000"/>
                </a:solidFill>
              </a:rPr>
              <a:t>r</a:t>
            </a:r>
            <a:r>
              <a:rPr lang="en-US" altLang="zh-TW" i="1" baseline="30000" dirty="0" err="1" smtClean="0">
                <a:solidFill>
                  <a:srgbClr val="00B050"/>
                </a:solidFill>
              </a:rPr>
              <a:t>s</a:t>
            </a:r>
            <a:r>
              <a:rPr lang="en-US" altLang="zh-TW" i="1" dirty="0" smtClean="0">
                <a:solidFill>
                  <a:srgbClr val="00B050"/>
                </a:solidFill>
              </a:rPr>
              <a:t> mod p </a:t>
            </a:r>
            <a:r>
              <a:rPr lang="en-US" altLang="zh-TW" i="1" dirty="0" smtClean="0"/>
              <a:t>–</a:t>
            </a:r>
            <a:r>
              <a:rPr lang="en-US" altLang="zh-TW" i="1" dirty="0" smtClean="0">
                <a:solidFill>
                  <a:srgbClr val="00B050"/>
                </a:solidFill>
              </a:rPr>
              <a:t> </a:t>
            </a:r>
            <a:r>
              <a:rPr lang="en-US" altLang="zh-TW" i="1" dirty="0" smtClean="0"/>
              <a:t>not </a:t>
            </a:r>
            <a:r>
              <a:rPr lang="en-US" altLang="zh-TW" i="1" dirty="0" smtClean="0"/>
              <a:t>proved to be at least as hard as </a:t>
            </a:r>
            <a:r>
              <a:rPr lang="en-US" altLang="zh-TW" i="1" dirty="0" smtClean="0"/>
              <a:t>computing </a:t>
            </a:r>
            <a:r>
              <a:rPr lang="en-US" altLang="zh-TW" i="1" dirty="0" smtClean="0"/>
              <a:t>DLP, but not feasible to solve in polynomial time</a:t>
            </a:r>
            <a:endParaRPr lang="en-AU" altLang="zh-TW" i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endParaRPr lang="en-AU" altLang="zh-TW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AU" altLang="zh-TW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AU" altLang="zh-TW" dirty="0" smtClean="0"/>
          </a:p>
          <a:p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18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AU" altLang="zh-TW" dirty="0" smtClean="0"/>
              <a:t>Attack: Selective forgery (2/2)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AU" altLang="zh-TW" dirty="0" smtClean="0"/>
              <a:t>Adversary knowing one legitimate signature </a:t>
            </a:r>
          </a:p>
          <a:p>
            <a:pPr>
              <a:lnSpc>
                <a:spcPct val="100000"/>
              </a:lnSpc>
              <a:buNone/>
            </a:pPr>
            <a:r>
              <a:rPr lang="en-AU" altLang="zh-TW" i="1" dirty="0" smtClean="0">
                <a:solidFill>
                  <a:srgbClr val="00B050"/>
                </a:solidFill>
              </a:rPr>
              <a:t>   </a:t>
            </a:r>
            <a:r>
              <a:rPr lang="en-US" altLang="zh-TW" i="1" dirty="0" smtClean="0">
                <a:solidFill>
                  <a:srgbClr val="00B050"/>
                </a:solidFill>
              </a:rPr>
              <a:t>(r, s) </a:t>
            </a:r>
            <a:r>
              <a:rPr lang="en-AU" altLang="zh-TW" dirty="0" smtClean="0"/>
              <a:t>for one message </a:t>
            </a:r>
            <a:r>
              <a:rPr lang="en-US" altLang="zh-TW" i="1" dirty="0" smtClean="0">
                <a:solidFill>
                  <a:srgbClr val="00B050"/>
                </a:solidFill>
              </a:rPr>
              <a:t>m</a:t>
            </a:r>
            <a:r>
              <a:rPr lang="en-AU" altLang="zh-TW" dirty="0" smtClean="0"/>
              <a:t>, </a:t>
            </a:r>
            <a:r>
              <a:rPr lang="en-AU" altLang="zh-TW" u="sng" dirty="0" smtClean="0"/>
              <a:t>can generate </a:t>
            </a:r>
          </a:p>
          <a:p>
            <a:pPr>
              <a:lnSpc>
                <a:spcPct val="100000"/>
              </a:lnSpc>
              <a:buNone/>
            </a:pPr>
            <a:r>
              <a:rPr lang="en-AU" altLang="zh-TW" dirty="0" smtClean="0"/>
              <a:t>   </a:t>
            </a:r>
            <a:r>
              <a:rPr lang="en-AU" altLang="zh-TW" u="sng" dirty="0" smtClean="0"/>
              <a:t>other legitimate signatures and </a:t>
            </a:r>
            <a:r>
              <a:rPr lang="en-AU" altLang="zh-TW" u="sng" dirty="0" smtClean="0"/>
              <a:t>messages</a:t>
            </a:r>
          </a:p>
          <a:p>
            <a:pPr>
              <a:lnSpc>
                <a:spcPct val="80000"/>
              </a:lnSpc>
              <a:buNone/>
            </a:pPr>
            <a:endParaRPr lang="en-AU" altLang="zh-TW" i="1" dirty="0" smtClean="0"/>
          </a:p>
          <a:p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AU" altLang="zh-TW" dirty="0" smtClean="0"/>
              <a:t>Adversary knowing one legitimate signature </a:t>
            </a:r>
          </a:p>
          <a:p>
            <a:pPr lvl="1"/>
            <a:r>
              <a:rPr lang="en-US" altLang="zh-TW" i="1" dirty="0" smtClean="0"/>
              <a:t>Select message </a:t>
            </a:r>
            <a:r>
              <a:rPr lang="en-US" altLang="zh-TW" i="1" dirty="0" smtClean="0">
                <a:solidFill>
                  <a:srgbClr val="00B050"/>
                </a:solidFill>
              </a:rPr>
              <a:t>m'</a:t>
            </a:r>
          </a:p>
          <a:p>
            <a:pPr lvl="1">
              <a:buNone/>
            </a:pPr>
            <a:r>
              <a:rPr lang="en-US" altLang="zh-TW" i="1" dirty="0" smtClean="0"/>
              <a:t>    Compute </a:t>
            </a:r>
            <a:r>
              <a:rPr lang="en-US" altLang="zh-TW" i="1" dirty="0" smtClean="0">
                <a:solidFill>
                  <a:srgbClr val="00B050"/>
                </a:solidFill>
              </a:rPr>
              <a:t>u = m'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smtClean="0">
                <a:solidFill>
                  <a:srgbClr val="00B050"/>
                </a:solidFill>
              </a:rPr>
              <a:t>m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-1</a:t>
            </a:r>
            <a:r>
              <a:rPr lang="en-US" altLang="zh-TW" i="1" dirty="0" smtClean="0">
                <a:solidFill>
                  <a:srgbClr val="00B050"/>
                </a:solidFill>
              </a:rPr>
              <a:t> mod (p-1)</a:t>
            </a:r>
            <a:r>
              <a:rPr lang="en-US" altLang="zh-TW" i="1" dirty="0" smtClean="0"/>
              <a:t>, </a:t>
            </a:r>
          </a:p>
          <a:p>
            <a:pPr lvl="1">
              <a:buNone/>
            </a:pPr>
            <a:r>
              <a:rPr lang="en-US" altLang="zh-TW" i="1" dirty="0" smtClean="0">
                <a:solidFill>
                  <a:srgbClr val="00B050"/>
                </a:solidFill>
              </a:rPr>
              <a:t>                 s' = s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smtClean="0">
                <a:solidFill>
                  <a:srgbClr val="00B050"/>
                </a:solidFill>
              </a:rPr>
              <a:t>u mod (p-1)</a:t>
            </a:r>
            <a:r>
              <a:rPr lang="en-US" altLang="zh-TW" i="1" dirty="0" smtClean="0"/>
              <a:t>, </a:t>
            </a:r>
          </a:p>
          <a:p>
            <a:pPr lvl="1">
              <a:buNone/>
            </a:pPr>
            <a:r>
              <a:rPr lang="en-US" altLang="zh-TW" i="1" dirty="0" smtClean="0"/>
              <a:t>    and </a:t>
            </a:r>
            <a:r>
              <a:rPr lang="en-US" altLang="zh-TW" i="1" dirty="0" smtClean="0">
                <a:solidFill>
                  <a:srgbClr val="00B050"/>
                </a:solidFill>
              </a:rPr>
              <a:t>r' </a:t>
            </a:r>
            <a:r>
              <a:rPr lang="en-US" altLang="zh-TW" i="1" dirty="0" smtClean="0"/>
              <a:t>such that </a:t>
            </a:r>
            <a:r>
              <a:rPr lang="en-US" altLang="zh-TW" i="1" dirty="0" smtClean="0">
                <a:solidFill>
                  <a:srgbClr val="00B050"/>
                </a:solidFill>
              </a:rPr>
              <a:t>r' = r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smtClean="0">
                <a:solidFill>
                  <a:srgbClr val="00B050"/>
                </a:solidFill>
              </a:rPr>
              <a:t>u mod (p-1) </a:t>
            </a:r>
            <a:r>
              <a:rPr lang="en-US" altLang="zh-TW" i="1" dirty="0" smtClean="0"/>
              <a:t>and </a:t>
            </a:r>
            <a:r>
              <a:rPr lang="en-US" altLang="zh-TW" i="1" dirty="0" smtClean="0">
                <a:solidFill>
                  <a:srgbClr val="00B050"/>
                </a:solidFill>
              </a:rPr>
              <a:t>r' =r mod p </a:t>
            </a:r>
            <a:endParaRPr lang="en-US" altLang="zh-TW" i="1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US" altLang="zh-TW" sz="1400" i="1" dirty="0" smtClean="0">
              <a:solidFill>
                <a:srgbClr val="00B050"/>
              </a:solidFill>
            </a:endParaRPr>
          </a:p>
          <a:p>
            <a:pPr lvl="1"/>
            <a:r>
              <a:rPr lang="en-US" altLang="zh-TW" i="1" dirty="0" smtClean="0"/>
              <a:t>Verification: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m' </a:t>
            </a:r>
            <a:r>
              <a:rPr lang="en-US" altLang="zh-TW" i="1" dirty="0" smtClean="0">
                <a:solidFill>
                  <a:srgbClr val="00B050"/>
                </a:solidFill>
              </a:rPr>
              <a:t>= y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r' 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smtClean="0">
                <a:solidFill>
                  <a:srgbClr val="00B050"/>
                </a:solidFill>
              </a:rPr>
              <a:t>r' 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s'</a:t>
            </a:r>
            <a:r>
              <a:rPr lang="en-US" altLang="zh-TW" i="1" dirty="0" smtClean="0">
                <a:solidFill>
                  <a:srgbClr val="00B050"/>
                </a:solidFill>
              </a:rPr>
              <a:t> = </a:t>
            </a:r>
            <a:r>
              <a:rPr lang="en-US" altLang="zh-TW" i="1" dirty="0" err="1" smtClean="0">
                <a:solidFill>
                  <a:srgbClr val="00B050"/>
                </a:solidFill>
              </a:rPr>
              <a:t>y</a:t>
            </a:r>
            <a:r>
              <a:rPr lang="en-US" altLang="zh-TW" i="1" baseline="30000" dirty="0" err="1" smtClean="0">
                <a:solidFill>
                  <a:srgbClr val="00B050"/>
                </a:solidFill>
              </a:rPr>
              <a:t>ru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err="1" smtClean="0">
                <a:solidFill>
                  <a:srgbClr val="00B050"/>
                </a:solidFill>
              </a:rPr>
              <a:t>r</a:t>
            </a:r>
            <a:r>
              <a:rPr lang="en-US" altLang="zh-TW" i="1" baseline="30000" dirty="0" err="1" smtClean="0">
                <a:solidFill>
                  <a:srgbClr val="00B050"/>
                </a:solidFill>
              </a:rPr>
              <a:t>su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 </a:t>
            </a:r>
            <a:r>
              <a:rPr lang="en-US" altLang="zh-TW" i="1" dirty="0" smtClean="0">
                <a:solidFill>
                  <a:srgbClr val="00B050"/>
                </a:solidFill>
              </a:rPr>
              <a:t>= (y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r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err="1" smtClean="0">
                <a:solidFill>
                  <a:srgbClr val="00B050"/>
                </a:solidFill>
              </a:rPr>
              <a:t>r</a:t>
            </a:r>
            <a:r>
              <a:rPr lang="en-US" altLang="zh-TW" i="1" baseline="30000" dirty="0" err="1" smtClean="0">
                <a:solidFill>
                  <a:srgbClr val="00B050"/>
                </a:solidFill>
              </a:rPr>
              <a:t>s</a:t>
            </a:r>
            <a:r>
              <a:rPr lang="en-US" altLang="zh-TW" i="1" dirty="0" smtClean="0">
                <a:solidFill>
                  <a:srgbClr val="00B050"/>
                </a:solidFill>
              </a:rPr>
              <a:t>)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u</a:t>
            </a:r>
            <a:r>
              <a:rPr lang="en-US" altLang="zh-TW" i="1" dirty="0" smtClean="0">
                <a:solidFill>
                  <a:srgbClr val="00B050"/>
                </a:solidFill>
              </a:rPr>
              <a:t> = (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m</a:t>
            </a:r>
            <a:r>
              <a:rPr lang="en-US" altLang="zh-TW" i="1" dirty="0" smtClean="0">
                <a:solidFill>
                  <a:srgbClr val="00B050"/>
                </a:solidFill>
              </a:rPr>
              <a:t>)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u </a:t>
            </a:r>
            <a:r>
              <a:rPr lang="en-US" altLang="zh-TW" i="1" dirty="0" smtClean="0">
                <a:solidFill>
                  <a:srgbClr val="00B050"/>
                </a:solidFill>
              </a:rPr>
              <a:t>=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m' </a:t>
            </a:r>
            <a:r>
              <a:rPr lang="en-US" altLang="zh-TW" i="1" dirty="0" smtClean="0">
                <a:solidFill>
                  <a:srgbClr val="00B050"/>
                </a:solidFill>
              </a:rPr>
              <a:t>mod </a:t>
            </a:r>
            <a:r>
              <a:rPr lang="en-US" altLang="zh-TW" i="1" dirty="0" smtClean="0">
                <a:solidFill>
                  <a:srgbClr val="00B050"/>
                </a:solidFill>
              </a:rPr>
              <a:t>p</a:t>
            </a:r>
          </a:p>
          <a:p>
            <a:pPr lvl="1"/>
            <a:endParaRPr lang="en-US" altLang="ko-KR" sz="1200" dirty="0" smtClean="0">
              <a:ea typeface="굴림" pitchFamily="50" charset="-127"/>
            </a:endParaRPr>
          </a:p>
          <a:p>
            <a:r>
              <a:rPr lang="en-AU" altLang="zh-TW" dirty="0" smtClean="0"/>
              <a:t>How to prevent this </a:t>
            </a:r>
            <a:r>
              <a:rPr lang="en-AU" altLang="zh-TW" dirty="0" smtClean="0"/>
              <a:t>attack</a:t>
            </a:r>
          </a:p>
          <a:p>
            <a:pPr lvl="1"/>
            <a:r>
              <a:rPr lang="en-AU" altLang="zh-TW" dirty="0" smtClean="0"/>
              <a:t>Verify that </a:t>
            </a:r>
            <a:r>
              <a:rPr lang="en-US" altLang="zh-TW" dirty="0" smtClean="0"/>
              <a:t>1≤r≤p at verification </a:t>
            </a:r>
            <a:r>
              <a:rPr lang="en-US" altLang="zh-TW" dirty="0" smtClean="0"/>
              <a:t>time</a:t>
            </a:r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19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857784" y="2285992"/>
            <a:ext cx="4071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dirty="0" smtClean="0">
                <a:solidFill>
                  <a:prstClr val="black"/>
                </a:solidFill>
                <a:latin typeface="Tw Cen MT"/>
                <a:ea typeface="HY얕은샘물M"/>
              </a:rPr>
              <a:t>(ref. Handbook of Applied Cryptography)</a:t>
            </a:r>
            <a:endParaRPr kumimoji="0" lang="en-US" altLang="ko-KR" dirty="0">
              <a:solidFill>
                <a:prstClr val="black"/>
              </a:solidFill>
              <a:latin typeface="Tw Cen MT"/>
              <a:ea typeface="HY얕은샘물M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385758" y="4559866"/>
            <a:ext cx="3543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dirty="0" smtClean="0">
                <a:solidFill>
                  <a:prstClr val="black"/>
                </a:solidFill>
                <a:latin typeface="Tw Cen MT"/>
                <a:ea typeface="HY얕은샘물M"/>
              </a:rPr>
              <a:t>(by the Chinese Remainder Theorem)</a:t>
            </a:r>
            <a:endParaRPr kumimoji="0" lang="en-US" altLang="ko-KR" dirty="0">
              <a:solidFill>
                <a:prstClr val="black"/>
              </a:solidFill>
              <a:latin typeface="Tw Cen MT"/>
              <a:ea typeface="HY얕은샘물M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D23186-97AD-4EA0-AFFC-2637721A5828}" type="slidenum">
              <a:rPr lang="en-US" altLang="ko-KR"/>
              <a:pPr>
                <a:defRPr/>
              </a:pPr>
              <a:t>2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1433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A Public Key Cryptosystem and a Signature Scheme Based on Discrete Logarithms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/>
              <a:t>Outline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289050"/>
            <a:ext cx="77231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1800" dirty="0" smtClean="0">
                <a:ea typeface="굴림" pitchFamily="50" charset="-127"/>
              </a:rPr>
              <a:t>Introduction</a:t>
            </a:r>
          </a:p>
          <a:p>
            <a:pPr eaLnBrk="1" hangingPunct="1">
              <a:lnSpc>
                <a:spcPct val="90000"/>
              </a:lnSpc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1800" dirty="0" err="1" smtClean="0"/>
              <a:t>Diffie</a:t>
            </a:r>
            <a:r>
              <a:rPr lang="en-US" altLang="ko-KR" sz="1800" dirty="0" smtClean="0"/>
              <a:t>-Hellman key distribution</a:t>
            </a:r>
          </a:p>
          <a:p>
            <a:pPr eaLnBrk="1" hangingPunct="1">
              <a:lnSpc>
                <a:spcPct val="90000"/>
              </a:lnSpc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1800" dirty="0" err="1" smtClean="0">
                <a:ea typeface="굴림" pitchFamily="50" charset="-127"/>
              </a:rPr>
              <a:t>Elgamal</a:t>
            </a:r>
            <a:r>
              <a:rPr lang="en-US" altLang="ko-KR" sz="1800" dirty="0" smtClean="0">
                <a:ea typeface="굴림" pitchFamily="50" charset="-127"/>
              </a:rPr>
              <a:t> </a:t>
            </a:r>
            <a:r>
              <a:rPr lang="en-US" altLang="ko-KR" sz="1800" dirty="0" smtClean="0">
                <a:ea typeface="굴림" pitchFamily="50" charset="-127"/>
              </a:rPr>
              <a:t>Public Key System</a:t>
            </a:r>
          </a:p>
          <a:p>
            <a:pPr eaLnBrk="1" hangingPunct="1">
              <a:lnSpc>
                <a:spcPct val="90000"/>
              </a:lnSpc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1800" dirty="0" err="1" smtClean="0">
                <a:ea typeface="굴림" pitchFamily="50" charset="-127"/>
              </a:rPr>
              <a:t>Elgamal</a:t>
            </a:r>
            <a:r>
              <a:rPr lang="en-US" altLang="ko-KR" sz="1800" dirty="0" smtClean="0">
                <a:ea typeface="굴림" pitchFamily="50" charset="-127"/>
              </a:rPr>
              <a:t> </a:t>
            </a:r>
            <a:r>
              <a:rPr lang="en-US" altLang="ko-KR" sz="1800" dirty="0" smtClean="0">
                <a:ea typeface="굴림" pitchFamily="50" charset="-127"/>
              </a:rPr>
              <a:t>Digital Signature Scheme</a:t>
            </a:r>
          </a:p>
          <a:p>
            <a:pPr eaLnBrk="1" hangingPunct="1">
              <a:lnSpc>
                <a:spcPct val="90000"/>
              </a:lnSpc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1800" dirty="0" smtClean="0">
                <a:ea typeface="굴림" pitchFamily="50" charset="-127"/>
              </a:rPr>
              <a:t>Property</a:t>
            </a:r>
          </a:p>
          <a:p>
            <a:pPr eaLnBrk="1" hangingPunct="1">
              <a:lnSpc>
                <a:spcPct val="90000"/>
              </a:lnSpc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1800" dirty="0" smtClean="0">
                <a:ea typeface="굴림" pitchFamily="50" charset="-127"/>
              </a:rPr>
              <a:t>Comparison</a:t>
            </a:r>
          </a:p>
          <a:p>
            <a:pPr eaLnBrk="1" hangingPunct="1">
              <a:lnSpc>
                <a:spcPct val="90000"/>
              </a:lnSpc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1800" dirty="0" smtClean="0">
                <a:ea typeface="굴림" pitchFamily="50" charset="-127"/>
              </a:rPr>
              <a:t>Attacks on the Signature</a:t>
            </a:r>
          </a:p>
          <a:p>
            <a:pPr eaLnBrk="1" hangingPunct="1">
              <a:lnSpc>
                <a:spcPct val="90000"/>
              </a:lnSpc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1800" dirty="0" smtClean="0">
                <a:ea typeface="굴림" pitchFamily="50" charset="-127"/>
              </a:rPr>
              <a:t>Conclusion</a:t>
            </a:r>
          </a:p>
          <a:p>
            <a:pPr eaLnBrk="1" hangingPunct="1">
              <a:lnSpc>
                <a:spcPct val="90000"/>
              </a:lnSpc>
            </a:pPr>
            <a:endParaRPr lang="en-US" altLang="ko-KR" sz="1700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sz="1700" dirty="0" smtClean="0"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AU" altLang="zh-TW" dirty="0" smtClean="0"/>
              <a:t>Attack: Existential forgery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AU" altLang="zh-TW" dirty="0" smtClean="0"/>
              <a:t>Adversary knowing one legitimate signature </a:t>
            </a:r>
          </a:p>
          <a:p>
            <a:pPr>
              <a:lnSpc>
                <a:spcPct val="100000"/>
              </a:lnSpc>
              <a:buNone/>
            </a:pPr>
            <a:r>
              <a:rPr lang="en-AU" altLang="zh-TW" i="1" dirty="0" smtClean="0">
                <a:solidFill>
                  <a:srgbClr val="00B050"/>
                </a:solidFill>
              </a:rPr>
              <a:t>   </a:t>
            </a:r>
            <a:r>
              <a:rPr lang="en-US" altLang="zh-TW" i="1" dirty="0" smtClean="0">
                <a:solidFill>
                  <a:srgbClr val="00B050"/>
                </a:solidFill>
              </a:rPr>
              <a:t>(r, s) </a:t>
            </a:r>
            <a:r>
              <a:rPr lang="en-AU" altLang="zh-TW" dirty="0" smtClean="0"/>
              <a:t>for one message </a:t>
            </a:r>
            <a:r>
              <a:rPr lang="en-US" altLang="zh-TW" i="1" dirty="0" smtClean="0">
                <a:solidFill>
                  <a:srgbClr val="00B050"/>
                </a:solidFill>
              </a:rPr>
              <a:t>m</a:t>
            </a:r>
            <a:r>
              <a:rPr lang="en-AU" altLang="zh-TW" dirty="0" smtClean="0"/>
              <a:t>, </a:t>
            </a:r>
            <a:r>
              <a:rPr lang="en-AU" altLang="zh-TW" u="sng" dirty="0" smtClean="0"/>
              <a:t>can generate </a:t>
            </a:r>
          </a:p>
          <a:p>
            <a:pPr>
              <a:lnSpc>
                <a:spcPct val="100000"/>
              </a:lnSpc>
              <a:buNone/>
            </a:pPr>
            <a:r>
              <a:rPr lang="en-AU" altLang="zh-TW" dirty="0" smtClean="0"/>
              <a:t>   </a:t>
            </a:r>
            <a:r>
              <a:rPr lang="en-AU" altLang="zh-TW" u="sng" dirty="0" smtClean="0"/>
              <a:t>other legitimate signatures and </a:t>
            </a:r>
            <a:r>
              <a:rPr lang="en-AU" altLang="zh-TW" u="sng" dirty="0" smtClean="0"/>
              <a:t>messages</a:t>
            </a:r>
            <a:endParaRPr lang="en-AU" altLang="zh-TW" u="sng" dirty="0" smtClean="0"/>
          </a:p>
          <a:p>
            <a:pPr lvl="1"/>
            <a:r>
              <a:rPr lang="en-US" altLang="zh-TW" i="1" dirty="0" smtClean="0"/>
              <a:t>Select </a:t>
            </a:r>
            <a:r>
              <a:rPr lang="en-US" altLang="zh-TW" i="1" dirty="0" smtClean="0">
                <a:solidFill>
                  <a:srgbClr val="00B050"/>
                </a:solidFill>
              </a:rPr>
              <a:t>A,B,C</a:t>
            </a:r>
            <a:r>
              <a:rPr lang="en-US" altLang="zh-TW" i="1" dirty="0" smtClean="0"/>
              <a:t> arbitrarily </a:t>
            </a:r>
            <a:r>
              <a:rPr lang="en-US" altLang="zh-TW" sz="1600" i="1" dirty="0" smtClean="0"/>
              <a:t>such that (A</a:t>
            </a:r>
            <a:r>
              <a:rPr lang="en-AU" altLang="zh-TW" sz="1600" i="1" dirty="0" smtClean="0">
                <a:latin typeface="맑은 고딕"/>
                <a:ea typeface="맑은 고딕"/>
              </a:rPr>
              <a:t>∙ </a:t>
            </a:r>
            <a:r>
              <a:rPr lang="en-US" altLang="zh-TW" sz="1600" i="1" dirty="0" smtClean="0"/>
              <a:t>r - C</a:t>
            </a:r>
            <a:r>
              <a:rPr lang="en-AU" altLang="zh-TW" sz="1600" i="1" dirty="0" smtClean="0">
                <a:latin typeface="맑은 고딕"/>
                <a:ea typeface="맑은 고딕"/>
              </a:rPr>
              <a:t>∙ </a:t>
            </a:r>
            <a:r>
              <a:rPr lang="en-US" altLang="zh-TW" sz="1600" i="1" dirty="0" smtClean="0"/>
              <a:t>s) is </a:t>
            </a:r>
            <a:r>
              <a:rPr lang="en-US" altLang="zh-TW" sz="1600" i="1" dirty="0" err="1" smtClean="0"/>
              <a:t>coprime</a:t>
            </a:r>
            <a:r>
              <a:rPr lang="en-US" altLang="zh-TW" sz="1600" i="1" dirty="0" smtClean="0"/>
              <a:t> to p-1</a:t>
            </a:r>
            <a:endParaRPr lang="en-US" altLang="zh-TW" i="1" dirty="0" smtClean="0"/>
          </a:p>
          <a:p>
            <a:pPr lvl="1">
              <a:buNone/>
            </a:pPr>
            <a:r>
              <a:rPr lang="en-US" altLang="zh-TW" i="1" dirty="0" smtClean="0">
                <a:solidFill>
                  <a:srgbClr val="00B050"/>
                </a:solidFill>
              </a:rPr>
              <a:t>  </a:t>
            </a:r>
            <a:r>
              <a:rPr lang="en-US" altLang="zh-TW" i="1" dirty="0" smtClean="0"/>
              <a:t>  compute </a:t>
            </a:r>
            <a:r>
              <a:rPr lang="en-US" altLang="zh-TW" i="1" dirty="0" smtClean="0">
                <a:solidFill>
                  <a:srgbClr val="00B050"/>
                </a:solidFill>
              </a:rPr>
              <a:t>r'=</a:t>
            </a:r>
            <a:r>
              <a:rPr lang="en-US" altLang="zh-TW" i="1" dirty="0" err="1" smtClean="0">
                <a:solidFill>
                  <a:srgbClr val="00B050"/>
                </a:solidFill>
              </a:rPr>
              <a:t>r</a:t>
            </a:r>
            <a:r>
              <a:rPr lang="en-US" altLang="zh-TW" i="1" baseline="30000" dirty="0" err="1" smtClean="0">
                <a:solidFill>
                  <a:srgbClr val="00B050"/>
                </a:solidFill>
              </a:rPr>
              <a:t>A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l-GR" altLang="zh-TW" i="1" dirty="0" smtClean="0">
                <a:solidFill>
                  <a:srgbClr val="00B050"/>
                </a:solidFill>
              </a:rPr>
              <a:t>α</a:t>
            </a:r>
            <a:r>
              <a:rPr lang="en-US" altLang="zh-TW" i="1" baseline="30000" dirty="0" smtClean="0">
                <a:solidFill>
                  <a:srgbClr val="00B050"/>
                </a:solidFill>
              </a:rPr>
              <a:t>B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err="1" smtClean="0">
                <a:solidFill>
                  <a:srgbClr val="00B050"/>
                </a:solidFill>
              </a:rPr>
              <a:t>y</a:t>
            </a:r>
            <a:r>
              <a:rPr lang="en-US" altLang="zh-TW" i="1" baseline="30000" dirty="0" err="1" smtClean="0">
                <a:solidFill>
                  <a:srgbClr val="00B050"/>
                </a:solidFill>
              </a:rPr>
              <a:t>C</a:t>
            </a:r>
            <a:r>
              <a:rPr lang="en-US" altLang="zh-TW" i="1" dirty="0" smtClean="0">
                <a:solidFill>
                  <a:srgbClr val="00B050"/>
                </a:solidFill>
              </a:rPr>
              <a:t> mod p</a:t>
            </a:r>
            <a:r>
              <a:rPr lang="en-US" altLang="zh-TW" i="1" dirty="0" smtClean="0"/>
              <a:t>, </a:t>
            </a:r>
          </a:p>
          <a:p>
            <a:pPr lvl="1">
              <a:buNone/>
            </a:pPr>
            <a:r>
              <a:rPr lang="en-US" altLang="zh-TW" i="1" dirty="0" smtClean="0">
                <a:solidFill>
                  <a:srgbClr val="00B050"/>
                </a:solidFill>
              </a:rPr>
              <a:t>                s'=s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smtClean="0">
                <a:solidFill>
                  <a:srgbClr val="00B050"/>
                </a:solidFill>
              </a:rPr>
              <a:t>r'/(A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smtClean="0">
                <a:solidFill>
                  <a:srgbClr val="00B050"/>
                </a:solidFill>
              </a:rPr>
              <a:t>r - C</a:t>
            </a:r>
            <a:r>
              <a:rPr lang="en-AU" altLang="zh-TW" i="1" dirty="0" smtClean="0">
                <a:solidFill>
                  <a:srgbClr val="00B050"/>
                </a:solidFill>
                <a:latin typeface="맑은 고딕"/>
                <a:ea typeface="맑은 고딕"/>
              </a:rPr>
              <a:t>∙ </a:t>
            </a:r>
            <a:r>
              <a:rPr lang="en-US" altLang="zh-TW" i="1" dirty="0" smtClean="0">
                <a:solidFill>
                  <a:srgbClr val="00B050"/>
                </a:solidFill>
              </a:rPr>
              <a:t>s) mod (p-1)</a:t>
            </a:r>
            <a:r>
              <a:rPr lang="en-US" altLang="zh-TW" i="1" dirty="0" smtClean="0"/>
              <a:t>, </a:t>
            </a:r>
            <a:endParaRPr lang="en-US" altLang="zh-TW" i="1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altLang="zh-TW" i="1" dirty="0" smtClean="0">
                <a:solidFill>
                  <a:srgbClr val="00B050"/>
                </a:solidFill>
              </a:rPr>
              <a:t>    </a:t>
            </a:r>
            <a:r>
              <a:rPr lang="en-US" altLang="zh-TW" i="1" dirty="0" smtClean="0"/>
              <a:t>and </a:t>
            </a:r>
            <a:r>
              <a:rPr lang="en-US" altLang="zh-TW" i="1" dirty="0" smtClean="0">
                <a:solidFill>
                  <a:srgbClr val="00B050"/>
                </a:solidFill>
              </a:rPr>
              <a:t>m' = r'(</a:t>
            </a:r>
            <a:r>
              <a:rPr lang="en-US" altLang="zh-TW" i="1" dirty="0" err="1" smtClean="0">
                <a:solidFill>
                  <a:srgbClr val="00B050"/>
                </a:solidFill>
              </a:rPr>
              <a:t>Am+Bs</a:t>
            </a:r>
            <a:r>
              <a:rPr lang="en-US" altLang="zh-TW" i="1" dirty="0" smtClean="0">
                <a:solidFill>
                  <a:srgbClr val="00B050"/>
                </a:solidFill>
              </a:rPr>
              <a:t>)/(</a:t>
            </a:r>
            <a:r>
              <a:rPr lang="en-US" altLang="zh-TW" i="1" dirty="0" err="1" smtClean="0">
                <a:solidFill>
                  <a:srgbClr val="00B050"/>
                </a:solidFill>
              </a:rPr>
              <a:t>Ar</a:t>
            </a:r>
            <a:r>
              <a:rPr lang="en-US" altLang="zh-TW" i="1" dirty="0" smtClean="0">
                <a:solidFill>
                  <a:srgbClr val="00B050"/>
                </a:solidFill>
              </a:rPr>
              <a:t>-Cs) mod (p-1</a:t>
            </a:r>
            <a:r>
              <a:rPr lang="en-US" altLang="zh-TW" i="1" dirty="0" smtClean="0">
                <a:solidFill>
                  <a:srgbClr val="00B050"/>
                </a:solidFill>
              </a:rPr>
              <a:t>)</a:t>
            </a:r>
          </a:p>
          <a:p>
            <a:pPr lvl="1">
              <a:buNone/>
            </a:pPr>
            <a:endParaRPr lang="en-US" altLang="zh-TW" i="1" dirty="0" smtClean="0">
              <a:solidFill>
                <a:srgbClr val="00B050"/>
              </a:solidFill>
            </a:endParaRPr>
          </a:p>
          <a:p>
            <a:pPr lvl="1"/>
            <a:r>
              <a:rPr lang="en-US" altLang="zh-TW" i="1" dirty="0" smtClean="0"/>
              <a:t>Adversary may claim that </a:t>
            </a:r>
            <a:r>
              <a:rPr lang="en-US" altLang="zh-TW" i="1" dirty="0" smtClean="0">
                <a:solidFill>
                  <a:srgbClr val="00B050"/>
                </a:solidFill>
              </a:rPr>
              <a:t>(r', s') </a:t>
            </a:r>
            <a:r>
              <a:rPr lang="en-US" altLang="zh-TW" i="1" dirty="0" smtClean="0"/>
              <a:t>is the signature of the message </a:t>
            </a:r>
            <a:r>
              <a:rPr lang="en-US" altLang="zh-TW" i="1" dirty="0" smtClean="0">
                <a:solidFill>
                  <a:srgbClr val="00B050"/>
                </a:solidFill>
              </a:rPr>
              <a:t>m'</a:t>
            </a:r>
          </a:p>
          <a:p>
            <a:r>
              <a:rPr lang="en-AU" altLang="zh-TW" dirty="0" smtClean="0"/>
              <a:t>How to prevent this attack</a:t>
            </a:r>
          </a:p>
          <a:p>
            <a:pPr lvl="1"/>
            <a:r>
              <a:rPr lang="en-US" altLang="zh-TW" dirty="0" smtClean="0"/>
              <a:t>Use one-way hash </a:t>
            </a:r>
            <a:r>
              <a:rPr lang="en-US" altLang="zh-TW" dirty="0" err="1" smtClean="0"/>
              <a:t>func</a:t>
            </a:r>
            <a:r>
              <a:rPr lang="en-US" altLang="zh-TW" dirty="0" smtClean="0"/>
              <a:t>: </a:t>
            </a:r>
            <a:r>
              <a:rPr lang="el-GR" altLang="zh-TW" i="1" dirty="0" smtClean="0"/>
              <a:t>α</a:t>
            </a:r>
            <a:r>
              <a:rPr lang="en-US" altLang="zh-TW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h(m)</a:t>
            </a:r>
            <a:r>
              <a:rPr lang="en-US" altLang="zh-TW" i="1" dirty="0" smtClean="0">
                <a:solidFill>
                  <a:srgbClr val="00B050"/>
                </a:solidFill>
              </a:rPr>
              <a:t> </a:t>
            </a:r>
            <a:r>
              <a:rPr lang="en-US" altLang="zh-TW" i="1" dirty="0" smtClean="0"/>
              <a:t>= (</a:t>
            </a:r>
            <a:r>
              <a:rPr lang="el-GR" altLang="zh-TW" i="1" dirty="0" smtClean="0"/>
              <a:t>α</a:t>
            </a:r>
            <a:r>
              <a:rPr lang="en-US" altLang="zh-TW" i="1" baseline="30000" dirty="0" smtClean="0"/>
              <a:t>r</a:t>
            </a:r>
            <a:r>
              <a:rPr lang="en-US" altLang="zh-TW" i="1" dirty="0" smtClean="0"/>
              <a:t>)</a:t>
            </a:r>
            <a:r>
              <a:rPr lang="en-US" altLang="zh-TW" i="1" baseline="30000" dirty="0" smtClean="0"/>
              <a:t>x</a:t>
            </a:r>
            <a:r>
              <a:rPr lang="en-AU" altLang="zh-TW" i="1" dirty="0" smtClean="0">
                <a:latin typeface="맑은 고딕"/>
                <a:ea typeface="맑은 고딕"/>
              </a:rPr>
              <a:t>∙ </a:t>
            </a:r>
            <a:r>
              <a:rPr lang="en-US" altLang="zh-TW" i="1" dirty="0" err="1" smtClean="0"/>
              <a:t>r</a:t>
            </a:r>
            <a:r>
              <a:rPr lang="en-US" altLang="zh-TW" i="1" baseline="30000" dirty="0" err="1" smtClean="0"/>
              <a:t>s</a:t>
            </a:r>
            <a:endParaRPr lang="en-US" altLang="zh-TW" i="1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20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752" y="3534728"/>
            <a:ext cx="3180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u="sng" dirty="0" smtClean="0">
                <a:solidFill>
                  <a:prstClr val="black"/>
                </a:solidFill>
                <a:latin typeface="Tw Cen MT"/>
                <a:ea typeface="HY얕은샘물M"/>
              </a:rPr>
              <a:t>!!! m</a:t>
            </a:r>
            <a:r>
              <a:rPr kumimoji="0" lang="en-US" altLang="zh-TW" i="1" u="sng" dirty="0" smtClean="0">
                <a:solidFill>
                  <a:prstClr val="black"/>
                </a:solidFill>
                <a:latin typeface="Tw Cen MT"/>
              </a:rPr>
              <a:t>'</a:t>
            </a:r>
            <a:r>
              <a:rPr kumimoji="0" lang="en-US" altLang="ko-KR" u="sng" dirty="0" smtClean="0">
                <a:solidFill>
                  <a:prstClr val="black"/>
                </a:solidFill>
                <a:latin typeface="Tw Cen MT"/>
                <a:ea typeface="HY얕은샘물M"/>
              </a:rPr>
              <a:t> is not an arbitrary message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u="sng" dirty="0">
              <a:solidFill>
                <a:prstClr val="black"/>
              </a:solidFill>
              <a:latin typeface="Tw Cen MT"/>
              <a:ea typeface="HY얕은샘물M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31" y="4786322"/>
            <a:ext cx="248545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꺾인 연결선 7"/>
          <p:cNvCxnSpPr/>
          <p:nvPr/>
        </p:nvCxnSpPr>
        <p:spPr>
          <a:xfrm>
            <a:off x="5715008" y="4714884"/>
            <a:ext cx="642942" cy="214314"/>
          </a:xfrm>
          <a:prstGeom prst="bentConnector3">
            <a:avLst>
              <a:gd name="adj1" fmla="val -1575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715375" cy="7620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>
          <a:xfrm>
            <a:off x="285750" y="1214438"/>
            <a:ext cx="8534400" cy="4876800"/>
          </a:xfrm>
        </p:spPr>
        <p:txBody>
          <a:bodyPr/>
          <a:lstStyle/>
          <a:p>
            <a:r>
              <a:rPr lang="en-US" altLang="ko-KR" dirty="0" smtClean="0"/>
              <a:t>Proposed </a:t>
            </a:r>
            <a:r>
              <a:rPr lang="en-US" altLang="ko-KR" dirty="0" smtClean="0"/>
              <a:t>cryptosystem and </a:t>
            </a:r>
            <a:r>
              <a:rPr lang="en-US" altLang="ko-KR" dirty="0" smtClean="0"/>
              <a:t>Signature scheme are based </a:t>
            </a:r>
            <a:r>
              <a:rPr lang="en-US" altLang="ko-KR" dirty="0" smtClean="0"/>
              <a:t>on</a:t>
            </a:r>
          </a:p>
          <a:p>
            <a:pPr lvl="1"/>
            <a:r>
              <a:rPr lang="en-US" altLang="ko-KR" dirty="0" smtClean="0"/>
              <a:t>the difficulty of computing discrete logarithms over finite fields </a:t>
            </a:r>
          </a:p>
          <a:p>
            <a:pPr lvl="1"/>
            <a:r>
              <a:rPr lang="en-US" altLang="ko-KR" u="sng" dirty="0" smtClean="0"/>
              <a:t>good generator for random numbers</a:t>
            </a:r>
            <a:r>
              <a:rPr lang="en-US" altLang="ko-KR" dirty="0" smtClean="0"/>
              <a:t> (</a:t>
            </a:r>
            <a:r>
              <a:rPr lang="en-AU" altLang="zh-TW" sz="1800" dirty="0" err="1" smtClean="0"/>
              <a:t>k</a:t>
            </a:r>
            <a:r>
              <a:rPr lang="en-AU" altLang="zh-TW" sz="1800" baseline="-25000" dirty="0" err="1" smtClean="0"/>
              <a:t>i</a:t>
            </a:r>
            <a:r>
              <a:rPr lang="en-AU" altLang="zh-TW" sz="1800" dirty="0" smtClean="0"/>
              <a:t> ≠ </a:t>
            </a:r>
            <a:r>
              <a:rPr lang="en-AU" altLang="zh-TW" sz="1800" dirty="0" err="1" smtClean="0"/>
              <a:t>k</a:t>
            </a:r>
            <a:r>
              <a:rPr lang="en-AU" altLang="zh-TW" sz="1800" baseline="-25000" dirty="0" err="1" smtClean="0"/>
              <a:t>j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Elgamal’s</a:t>
            </a:r>
            <a:r>
              <a:rPr lang="en-US" altLang="ko-KR" dirty="0" smtClean="0"/>
              <a:t> scheme is rarely used in practice. But many variants have been proposed. Specially, DSA</a:t>
            </a:r>
            <a:endParaRPr lang="ko-KR" altLang="en-US" dirty="0" smtClean="0"/>
          </a:p>
          <a:p>
            <a:endParaRPr lang="en-US" altLang="ko-KR" dirty="0" smtClean="0">
              <a:ea typeface="굴림" pitchFamily="50" charset="-127"/>
            </a:endParaRP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6FBE2-9954-42F6-B194-A6D7FDC7FD7F}" type="slidenum">
              <a:rPr lang="en-US" altLang="ko-KR"/>
              <a:pPr>
                <a:defRPr/>
              </a:pPr>
              <a:t>21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150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0B103-22BB-46C5-A250-15451AEAD643}" type="slidenum">
              <a:rPr lang="en-US" altLang="ko-KR"/>
              <a:pPr>
                <a:defRPr/>
              </a:pPr>
              <a:t>22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23555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pic>
        <p:nvPicPr>
          <p:cNvPr id="8" name="그림 7" descr="naver.com_12_22_18_05_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0069" y="2313886"/>
            <a:ext cx="3790950" cy="216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Question or Comment</a:t>
            </a:r>
            <a:endParaRPr lang="ko-KR" altLang="en-US" dirty="0"/>
          </a:p>
        </p:txBody>
      </p:sp>
    </p:spTree>
  </p:cSld>
  <p:clrMapOvr>
    <a:masterClrMapping/>
  </p:clrMapOvr>
  <p:transition advTm="108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Introduction </a:t>
            </a:r>
            <a:endParaRPr lang="ko-KR" altLang="en-US" sz="2800" dirty="0"/>
          </a:p>
        </p:txBody>
      </p:sp>
      <p:sp>
        <p:nvSpPr>
          <p:cNvPr id="1843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Public-key Encryption(Asymmetric Cryptosystem)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First proposed in 1976</a:t>
            </a:r>
          </a:p>
          <a:p>
            <a:pPr lvl="2"/>
            <a:r>
              <a:rPr lang="en-GB" altLang="ko-KR" dirty="0" smtClean="0">
                <a:ea typeface="굴림" charset="-127"/>
              </a:rPr>
              <a:t>"New Directions in Cryptography" </a:t>
            </a:r>
            <a:r>
              <a:rPr lang="en-GB" altLang="ko-KR" dirty="0" err="1" smtClean="0">
                <a:ea typeface="굴림" charset="-127"/>
              </a:rPr>
              <a:t>Diffie</a:t>
            </a:r>
            <a:r>
              <a:rPr lang="en-GB" altLang="ko-KR" dirty="0" smtClean="0">
                <a:ea typeface="굴림" charset="-127"/>
              </a:rPr>
              <a:t> and Hellman</a:t>
            </a:r>
          </a:p>
          <a:p>
            <a:pPr lvl="2"/>
            <a:r>
              <a:rPr lang="en-GB" altLang="ko-KR" dirty="0" smtClean="0">
                <a:ea typeface="굴림" charset="-127"/>
              </a:rPr>
              <a:t>Did not produce an algorithm</a:t>
            </a:r>
          </a:p>
          <a:p>
            <a:pPr lvl="1" eaLnBrk="1" hangingPunct="1"/>
            <a:r>
              <a:rPr lang="en-US" altLang="ko-KR" dirty="0" smtClean="0">
                <a:ea typeface="굴림" charset="-127"/>
              </a:rPr>
              <a:t>RSA cryptosystem(1978)</a:t>
            </a:r>
          </a:p>
          <a:p>
            <a:pPr lvl="2" eaLnBrk="1" hangingPunct="1"/>
            <a:r>
              <a:rPr lang="en-US" altLang="ko-KR" dirty="0" smtClean="0">
                <a:ea typeface="굴림" charset="-127"/>
              </a:rPr>
              <a:t>Based on difficulty of factoring large integers</a:t>
            </a:r>
          </a:p>
          <a:p>
            <a:pPr lvl="1" eaLnBrk="1" hangingPunct="1"/>
            <a:r>
              <a:rPr lang="en-US" altLang="ko-KR" dirty="0" err="1" smtClean="0">
                <a:ea typeface="굴림" charset="-127"/>
              </a:rPr>
              <a:t>ElGamal</a:t>
            </a:r>
            <a:r>
              <a:rPr lang="en-US" altLang="ko-KR" dirty="0" smtClean="0">
                <a:ea typeface="굴림" charset="-127"/>
              </a:rPr>
              <a:t> cryptosystem(1985)</a:t>
            </a:r>
          </a:p>
          <a:p>
            <a:pPr lvl="2" eaLnBrk="1" hangingPunct="1"/>
            <a:r>
              <a:rPr lang="en-US" altLang="ko-KR" dirty="0" smtClean="0">
                <a:ea typeface="굴림" charset="-127"/>
              </a:rPr>
              <a:t>Based on discrete logarithm problem</a:t>
            </a:r>
          </a:p>
          <a:p>
            <a:pPr lvl="1"/>
            <a:endParaRPr lang="en-GB" altLang="ko-KR" dirty="0" smtClean="0">
              <a:ea typeface="굴림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1F9C6-1F35-48BA-A239-4B460422C24B}" type="slidenum">
              <a:rPr lang="en-US" altLang="ko-KR"/>
              <a:pPr>
                <a:defRPr/>
              </a:pPr>
              <a:t>3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18437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2928968" y="1809738"/>
            <a:ext cx="785812" cy="500062"/>
          </a:xfrm>
          <a:prstGeom prst="round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30" y="1882763"/>
            <a:ext cx="228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2924205" y="2063738"/>
            <a:ext cx="790575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000" dirty="0">
                <a:latin typeface="+mn-ea"/>
                <a:ea typeface="+mn-ea"/>
              </a:rPr>
              <a:t>Public Key</a:t>
            </a:r>
            <a:endParaRPr lang="ko-KR" altLang="en-US" sz="1000" dirty="0">
              <a:latin typeface="+mn-ea"/>
              <a:ea typeface="+mn-ea"/>
            </a:endParaRPr>
          </a:p>
        </p:txBody>
      </p:sp>
      <p:pic>
        <p:nvPicPr>
          <p:cNvPr id="18459" name="Picture 35" descr="j04164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5518" y="1714488"/>
            <a:ext cx="9937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34" descr="j04167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80" y="1643050"/>
            <a:ext cx="107473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61" name="직선 연결선 44"/>
          <p:cNvCxnSpPr>
            <a:cxnSpLocks noChangeShapeType="1"/>
          </p:cNvCxnSpPr>
          <p:nvPr/>
        </p:nvCxnSpPr>
        <p:spPr bwMode="auto">
          <a:xfrm rot="5400000">
            <a:off x="2197924" y="3012269"/>
            <a:ext cx="595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1995518" y="2357425"/>
            <a:ext cx="1143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600" dirty="0">
                <a:latin typeface="+mn-ea"/>
                <a:ea typeface="+mn-ea"/>
              </a:rPr>
              <a:t>A(sender)</a:t>
            </a:r>
            <a:endParaRPr lang="ko-KR" altLang="en-US" sz="1600" dirty="0">
              <a:latin typeface="+mn-ea"/>
              <a:ea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75393" y="2357425"/>
            <a:ext cx="1143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600" dirty="0">
                <a:latin typeface="+mn-ea"/>
                <a:ea typeface="+mn-ea"/>
              </a:rPr>
              <a:t>B(receiver)</a:t>
            </a:r>
            <a:endParaRPr lang="ko-KR" altLang="en-US" sz="1600" dirty="0">
              <a:latin typeface="+mn-ea"/>
              <a:ea typeface="+mn-ea"/>
            </a:endParaRPr>
          </a:p>
        </p:txBody>
      </p:sp>
      <p:cxnSp>
        <p:nvCxnSpPr>
          <p:cNvPr id="32" name="직선 화살표 연결선 22"/>
          <p:cNvCxnSpPr>
            <a:cxnSpLocks noChangeShapeType="1"/>
          </p:cNvCxnSpPr>
          <p:nvPr/>
        </p:nvCxnSpPr>
        <p:spPr bwMode="auto">
          <a:xfrm flipV="1">
            <a:off x="2500343" y="2943213"/>
            <a:ext cx="4214812" cy="0"/>
          </a:xfrm>
          <a:prstGeom prst="straightConnector1">
            <a:avLst/>
          </a:prstGeom>
          <a:noFill/>
          <a:ln w="12700" algn="ctr">
            <a:solidFill>
              <a:srgbClr val="000099"/>
            </a:solidFill>
            <a:round/>
            <a:headEnd/>
            <a:tailEnd type="arrow" w="med" len="med"/>
          </a:ln>
        </p:spPr>
      </p:cxnSp>
      <p:sp>
        <p:nvSpPr>
          <p:cNvPr id="33" name="TextBox 32"/>
          <p:cNvSpPr txBox="1"/>
          <p:nvPr/>
        </p:nvSpPr>
        <p:spPr>
          <a:xfrm>
            <a:off x="4214843" y="2809863"/>
            <a:ext cx="1785937" cy="307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ap="rnd" cmpd="dbl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n-ea"/>
              </a:rPr>
              <a:t>{plaintext}</a:t>
            </a:r>
            <a:r>
              <a:rPr lang="en-US" altLang="ko-KR" sz="1400" b="1" baseline="30000" dirty="0">
                <a:latin typeface="+mn-ea"/>
              </a:rPr>
              <a:t>public key</a:t>
            </a:r>
            <a:r>
              <a:rPr lang="en-US" altLang="ko-KR" sz="1400" b="1" dirty="0">
                <a:latin typeface="+mn-ea"/>
              </a:rPr>
              <a:t> </a:t>
            </a:r>
            <a:endParaRPr lang="ko-KR" altLang="en-US" sz="1400" b="1" baseline="30000" dirty="0">
              <a:latin typeface="+mn-ea"/>
            </a:endParaRPr>
          </a:p>
        </p:txBody>
      </p:sp>
      <p:sp>
        <p:nvSpPr>
          <p:cNvPr id="34" name="사각형 설명선 74"/>
          <p:cNvSpPr>
            <a:spLocks noChangeArrowheads="1"/>
          </p:cNvSpPr>
          <p:nvPr/>
        </p:nvSpPr>
        <p:spPr bwMode="auto">
          <a:xfrm>
            <a:off x="6938993" y="2819388"/>
            <a:ext cx="1919287" cy="285750"/>
          </a:xfrm>
          <a:prstGeom prst="wedgeRectCallout">
            <a:avLst>
              <a:gd name="adj1" fmla="val -65278"/>
              <a:gd name="adj2" fmla="val 48634"/>
            </a:avLst>
          </a:prstGeom>
          <a:solidFill>
            <a:srgbClr val="CCECFF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ko-KR" sz="1000" b="1"/>
              <a:t>Decrypt with the Secret Key</a:t>
            </a:r>
            <a:endParaRPr lang="ko-KR" altLang="en-US" sz="1000" b="1"/>
          </a:p>
        </p:txBody>
      </p:sp>
      <p:cxnSp>
        <p:nvCxnSpPr>
          <p:cNvPr id="18467" name="직선 연결선 54"/>
          <p:cNvCxnSpPr>
            <a:cxnSpLocks noChangeShapeType="1"/>
          </p:cNvCxnSpPr>
          <p:nvPr/>
        </p:nvCxnSpPr>
        <p:spPr bwMode="auto">
          <a:xfrm rot="5400000">
            <a:off x="6387336" y="3032907"/>
            <a:ext cx="5953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사각형 설명선 62"/>
          <p:cNvSpPr>
            <a:spLocks noChangeArrowheads="1"/>
          </p:cNvSpPr>
          <p:nvPr/>
        </p:nvSpPr>
        <p:spPr bwMode="auto">
          <a:xfrm>
            <a:off x="285780" y="2633650"/>
            <a:ext cx="1909763" cy="277813"/>
          </a:xfrm>
          <a:prstGeom prst="wedgeRectCallout">
            <a:avLst>
              <a:gd name="adj1" fmla="val 67551"/>
              <a:gd name="adj2" fmla="val 34102"/>
            </a:avLst>
          </a:prstGeom>
          <a:solidFill>
            <a:srgbClr val="CCECFF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ko-KR" sz="1000" b="1"/>
              <a:t>Encrypt with the Public Key</a:t>
            </a:r>
            <a:endParaRPr lang="ko-KR" altLang="en-US" sz="1000" b="1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7077105" y="1806563"/>
            <a:ext cx="785813" cy="500062"/>
          </a:xfrm>
          <a:prstGeom prst="round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8568" y="1879588"/>
            <a:ext cx="228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7072343" y="2060563"/>
            <a:ext cx="790575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000" dirty="0">
                <a:latin typeface="+mn-ea"/>
                <a:ea typeface="+mn-ea"/>
              </a:rPr>
              <a:t>Public Key</a:t>
            </a:r>
            <a:endParaRPr lang="ko-KR" altLang="en-US" sz="1000" dirty="0">
              <a:latin typeface="+mn-ea"/>
              <a:ea typeface="+mn-ea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7934355" y="1806563"/>
            <a:ext cx="785813" cy="500062"/>
          </a:xfrm>
          <a:prstGeom prst="round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818" y="1879588"/>
            <a:ext cx="228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7929593" y="2071675"/>
            <a:ext cx="92868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000" dirty="0">
                <a:latin typeface="+mn-ea"/>
                <a:ea typeface="+mn-ea"/>
              </a:rPr>
              <a:t>Secret Key</a:t>
            </a:r>
            <a:endParaRPr lang="ko-KR" altLang="en-US" sz="1000" dirty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33" grpId="0" animBg="1"/>
      <p:bldP spid="34" grpId="0" animBg="1"/>
      <p:bldP spid="36" grpId="0" animBg="1"/>
      <p:bldP spid="37" grpId="0" animBg="1"/>
      <p:bldP spid="39" grpId="0"/>
      <p:bldP spid="40" grpId="0" animBg="1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7867680" y="6324600"/>
            <a:ext cx="990600" cy="4572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fld id="{2EE7BF00-1DF6-4427-A428-9A136A0FBD2E}" type="slidenum">
              <a:rPr lang="en-US" altLang="ko-KR">
                <a:ea typeface="+mn-ea"/>
              </a:rPr>
              <a:pPr algn="l" fontAlgn="auto">
                <a:spcAft>
                  <a:spcPts val="0"/>
                </a:spcAft>
                <a:defRPr/>
              </a:pPr>
              <a:t>4</a:t>
            </a:fld>
            <a:r>
              <a:rPr lang="en-US" altLang="ko-KR" dirty="0">
                <a:ea typeface="+mn-ea"/>
              </a:rPr>
              <a:t> / </a:t>
            </a:r>
            <a:r>
              <a:rPr lang="en-US" altLang="ko-KR" dirty="0" smtClean="0">
                <a:ea typeface="+mn-ea"/>
              </a:rPr>
              <a:t>21</a:t>
            </a:r>
            <a:endParaRPr lang="en-US" altLang="ko-KR" dirty="0">
              <a:ea typeface="+mn-ea"/>
            </a:endParaRPr>
          </a:p>
        </p:txBody>
      </p:sp>
      <p:sp>
        <p:nvSpPr>
          <p:cNvPr id="26627" name="바닥글 개체 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Introduction</a:t>
            </a:r>
            <a:endParaRPr lang="en-US" altLang="ko-KR" dirty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2984"/>
            <a:ext cx="8515350" cy="4876800"/>
          </a:xfrm>
        </p:spPr>
        <p:txBody>
          <a:bodyPr/>
          <a:lstStyle/>
          <a:p>
            <a:pPr eaLnBrk="1" hangingPunct="1"/>
            <a:r>
              <a:rPr lang="en-US" altLang="ko-KR" i="1" dirty="0" smtClean="0">
                <a:ea typeface="굴림" charset="-127"/>
              </a:rPr>
              <a:t>RSA </a:t>
            </a:r>
            <a:r>
              <a:rPr lang="en-US" altLang="ko-KR" dirty="0" smtClean="0">
                <a:ea typeface="굴림" charset="-127"/>
              </a:rPr>
              <a:t>Cryptosystem</a:t>
            </a:r>
          </a:p>
          <a:p>
            <a:pPr lvl="1" eaLnBrk="1" hangingPunct="1"/>
            <a:r>
              <a:rPr lang="en-GB" altLang="ko-KR" dirty="0" smtClean="0">
                <a:ea typeface="굴림" charset="-127"/>
              </a:rPr>
              <a:t>“A Method for Obtaining Digital Signatures and Public-Key Cryptosystems”  published in 1978</a:t>
            </a:r>
          </a:p>
          <a:p>
            <a:pPr lvl="1" eaLnBrk="1" hangingPunct="1"/>
            <a:r>
              <a:rPr lang="en-US" altLang="ko-KR" dirty="0" smtClean="0">
                <a:ea typeface="굴림" charset="-127"/>
              </a:rPr>
              <a:t>Proposed by </a:t>
            </a:r>
            <a:r>
              <a:rPr lang="en-US" altLang="ko-KR" i="1" dirty="0" err="1" smtClean="0">
                <a:ea typeface="굴림" charset="-127"/>
              </a:rPr>
              <a:t>Rivest</a:t>
            </a:r>
            <a:r>
              <a:rPr lang="en-US" altLang="ko-KR" i="1" dirty="0" smtClean="0">
                <a:ea typeface="굴림" charset="-127"/>
              </a:rPr>
              <a:t>, </a:t>
            </a:r>
            <a:r>
              <a:rPr lang="en-US" altLang="ko-KR" i="1" dirty="0" err="1" smtClean="0">
                <a:ea typeface="굴림" charset="-127"/>
              </a:rPr>
              <a:t>Shimar</a:t>
            </a:r>
            <a:r>
              <a:rPr lang="en-US" altLang="ko-KR" i="1" dirty="0" smtClean="0">
                <a:ea typeface="굴림" charset="-127"/>
              </a:rPr>
              <a:t>, </a:t>
            </a:r>
            <a:r>
              <a:rPr lang="en-US" altLang="ko-KR" dirty="0" smtClean="0">
                <a:ea typeface="굴림" charset="-127"/>
              </a:rPr>
              <a:t>and</a:t>
            </a:r>
            <a:r>
              <a:rPr lang="en-US" altLang="ko-KR" i="1" dirty="0" smtClean="0">
                <a:ea typeface="굴림" charset="-127"/>
              </a:rPr>
              <a:t> </a:t>
            </a:r>
            <a:r>
              <a:rPr lang="en-US" altLang="ko-KR" i="1" dirty="0" err="1" smtClean="0">
                <a:ea typeface="굴림" charset="-127"/>
              </a:rPr>
              <a:t>Adleman</a:t>
            </a:r>
            <a:endParaRPr lang="en-US" altLang="ko-KR" i="1" dirty="0" smtClean="0">
              <a:ea typeface="굴림" charset="-127"/>
            </a:endParaRPr>
          </a:p>
          <a:p>
            <a:pPr lvl="1" eaLnBrk="1" hangingPunct="1"/>
            <a:r>
              <a:rPr lang="en-US" altLang="ko-KR" dirty="0" smtClean="0">
                <a:ea typeface="굴림" charset="-127"/>
              </a:rPr>
              <a:t>Used a computationally difficult problem</a:t>
            </a:r>
          </a:p>
          <a:p>
            <a:pPr lvl="2" eaLnBrk="1" hangingPunct="1"/>
            <a:r>
              <a:rPr lang="en-US" altLang="ko-KR" dirty="0" smtClean="0">
                <a:ea typeface="굴림" charset="-127"/>
              </a:rPr>
              <a:t>Breaking requires factoring of large numbers</a:t>
            </a:r>
          </a:p>
          <a:p>
            <a:pPr lvl="1" eaLnBrk="1" hangingPunct="1"/>
            <a:endParaRPr lang="en-US" altLang="ko-KR" i="1" dirty="0" smtClean="0">
              <a:ea typeface="굴림" charset="-127"/>
            </a:endParaRPr>
          </a:p>
          <a:p>
            <a:pPr eaLnBrk="1" hangingPunct="1"/>
            <a:endParaRPr lang="en-US" altLang="ko-KR" i="1" dirty="0" smtClean="0">
              <a:ea typeface="굴림" charset="-127"/>
            </a:endParaRPr>
          </a:p>
          <a:p>
            <a:pPr eaLnBrk="1" hangingPunct="1"/>
            <a:endParaRPr lang="en-US" altLang="ko-KR" i="1" dirty="0" smtClean="0">
              <a:ea typeface="굴림" charset="-127"/>
            </a:endParaRPr>
          </a:p>
          <a:p>
            <a:pPr eaLnBrk="1" hangingPunct="1">
              <a:buNone/>
            </a:pPr>
            <a:endParaRPr lang="en-US" altLang="ko-KR" i="1" dirty="0" smtClean="0">
              <a:ea typeface="굴림" charset="-127"/>
            </a:endParaRPr>
          </a:p>
          <a:p>
            <a:pPr eaLnBrk="1" hangingPunct="1">
              <a:buNone/>
            </a:pPr>
            <a:endParaRPr lang="en-US" altLang="ko-KR" dirty="0" smtClean="0">
              <a:ea typeface="굴림" charset="-127"/>
            </a:endParaRPr>
          </a:p>
          <a:p>
            <a:pPr eaLnBrk="1" hangingPunct="1"/>
            <a:endParaRPr lang="en-US" altLang="ko-KR" dirty="0" smtClean="0">
              <a:ea typeface="굴림" charset="-127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214438" y="3410713"/>
            <a:ext cx="1411947" cy="338554"/>
            <a:chOff x="1214438" y="3410713"/>
            <a:chExt cx="1411947" cy="338554"/>
          </a:xfrm>
        </p:grpSpPr>
        <p:sp>
          <p:nvSpPr>
            <p:cNvPr id="26630" name="직사각형 6"/>
            <p:cNvSpPr>
              <a:spLocks noChangeArrowheads="1"/>
            </p:cNvSpPr>
            <p:nvPr/>
          </p:nvSpPr>
          <p:spPr bwMode="auto">
            <a:xfrm>
              <a:off x="1214438" y="3429012"/>
              <a:ext cx="1411947" cy="279180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0" latinLnBrk="0" hangingPunct="0">
                <a:spcBef>
                  <a:spcPct val="50000"/>
                </a:spcBef>
              </a:pPr>
              <a:endParaRPr kumimoji="0" lang="ko-KR" altLang="en-US" sz="1200" b="1">
                <a:latin typeface="Trebuchet MS" pitchFamily="34" charset="0"/>
              </a:endParaRPr>
            </a:p>
          </p:txBody>
        </p:sp>
        <p:sp>
          <p:nvSpPr>
            <p:cNvPr id="26632" name="TextBox 8"/>
            <p:cNvSpPr txBox="1">
              <a:spLocks noChangeArrowheads="1"/>
            </p:cNvSpPr>
            <p:nvPr/>
          </p:nvSpPr>
          <p:spPr bwMode="auto">
            <a:xfrm>
              <a:off x="1420327" y="3410713"/>
              <a:ext cx="10085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600" dirty="0">
                  <a:latin typeface="Tahoma" pitchFamily="34" charset="0"/>
                </a:rPr>
                <a:t>A</a:t>
              </a:r>
              <a:endParaRPr kumimoji="0" lang="ko-KR" altLang="en-US" sz="1600" dirty="0">
                <a:latin typeface="Tahoma" pitchFamily="34" charset="0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5383041" y="3420204"/>
            <a:ext cx="1411947" cy="338554"/>
            <a:chOff x="5383041" y="3420204"/>
            <a:chExt cx="1411947" cy="338554"/>
          </a:xfrm>
        </p:grpSpPr>
        <p:sp>
          <p:nvSpPr>
            <p:cNvPr id="26631" name="직사각형 7"/>
            <p:cNvSpPr>
              <a:spLocks noChangeArrowheads="1"/>
            </p:cNvSpPr>
            <p:nvPr/>
          </p:nvSpPr>
          <p:spPr bwMode="auto">
            <a:xfrm>
              <a:off x="5383041" y="3429012"/>
              <a:ext cx="1411947" cy="279180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0" latinLnBrk="0" hangingPunct="0">
                <a:spcBef>
                  <a:spcPct val="50000"/>
                </a:spcBef>
              </a:pPr>
              <a:endParaRPr kumimoji="0" lang="ko-KR" altLang="en-US" sz="1200" b="1">
                <a:latin typeface="Trebuchet MS" pitchFamily="34" charset="0"/>
              </a:endParaRPr>
            </a:p>
          </p:txBody>
        </p:sp>
        <p:sp>
          <p:nvSpPr>
            <p:cNvPr id="26633" name="TextBox 9"/>
            <p:cNvSpPr txBox="1">
              <a:spLocks noChangeArrowheads="1"/>
            </p:cNvSpPr>
            <p:nvPr/>
          </p:nvSpPr>
          <p:spPr bwMode="auto">
            <a:xfrm>
              <a:off x="5584748" y="3420204"/>
              <a:ext cx="1008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600" dirty="0">
                  <a:latin typeface="Tahoma" pitchFamily="34" charset="0"/>
                </a:rPr>
                <a:t>B</a:t>
              </a:r>
              <a:endParaRPr kumimoji="0" lang="ko-KR" altLang="en-US" sz="1600" dirty="0">
                <a:latin typeface="Tahoma" pitchFamily="34" charset="0"/>
              </a:endParaRPr>
            </a:p>
          </p:txBody>
        </p:sp>
      </p:grpSp>
      <p:cxnSp>
        <p:nvCxnSpPr>
          <p:cNvPr id="26634" name="직선 연결선 14"/>
          <p:cNvCxnSpPr>
            <a:cxnSpLocks noChangeShapeType="1"/>
            <a:stCxn id="26630" idx="2"/>
          </p:cNvCxnSpPr>
          <p:nvPr/>
        </p:nvCxnSpPr>
        <p:spPr bwMode="auto">
          <a:xfrm rot="16200000" flipH="1">
            <a:off x="575635" y="5052968"/>
            <a:ext cx="2689554" cy="1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5" name="직선 연결선 18"/>
          <p:cNvCxnSpPr>
            <a:cxnSpLocks noChangeShapeType="1"/>
          </p:cNvCxnSpPr>
          <p:nvPr/>
        </p:nvCxnSpPr>
        <p:spPr bwMode="auto">
          <a:xfrm rot="5400000">
            <a:off x="4775764" y="5034815"/>
            <a:ext cx="2628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TextBox 20"/>
          <p:cNvSpPr txBox="1"/>
          <p:nvPr/>
        </p:nvSpPr>
        <p:spPr>
          <a:xfrm>
            <a:off x="4441743" y="3812269"/>
            <a:ext cx="363071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r>
              <a:rPr kumimoji="0" lang="en-US" altLang="ko-KR" sz="1400" dirty="0">
                <a:latin typeface="Tahoma" pitchFamily="34" charset="0"/>
              </a:rPr>
              <a:t>1. Select p, </a:t>
            </a:r>
            <a:r>
              <a:rPr kumimoji="0" lang="en-US" altLang="ko-KR" sz="1400" dirty="0" smtClean="0">
                <a:latin typeface="Tahoma" pitchFamily="34" charset="0"/>
              </a:rPr>
              <a:t>q (large prime)</a:t>
            </a:r>
            <a:endParaRPr kumimoji="0" lang="en-US" altLang="ko-KR" sz="1400" dirty="0">
              <a:latin typeface="Tahoma" pitchFamily="34" charset="0"/>
            </a:endParaRPr>
          </a:p>
          <a:p>
            <a:r>
              <a:rPr kumimoji="0" lang="en-US" altLang="ko-KR" sz="1400" dirty="0">
                <a:latin typeface="Tahoma" pitchFamily="34" charset="0"/>
              </a:rPr>
              <a:t>2. Calculate </a:t>
            </a:r>
            <a:r>
              <a:rPr kumimoji="0" lang="en-US" altLang="ko-KR" sz="1400" b="1" dirty="0">
                <a:latin typeface="Tahoma" pitchFamily="34" charset="0"/>
              </a:rPr>
              <a:t>n = p x q </a:t>
            </a:r>
            <a:r>
              <a:rPr kumimoji="0" lang="en-US" altLang="ko-KR" sz="1400" dirty="0">
                <a:latin typeface="Tahoma" pitchFamily="34" charset="0"/>
              </a:rPr>
              <a:t>and </a:t>
            </a:r>
            <a:r>
              <a:rPr kumimoji="0" lang="ru-RU" altLang="ko-KR" sz="1400" i="1" dirty="0">
                <a:latin typeface="Tahoma" pitchFamily="34" charset="0"/>
              </a:rPr>
              <a:t>ф</a:t>
            </a:r>
            <a:r>
              <a:rPr kumimoji="0" lang="en-US" altLang="ko-KR" sz="1400" dirty="0">
                <a:latin typeface="Tahoma" pitchFamily="34" charset="0"/>
              </a:rPr>
              <a:t>(</a:t>
            </a:r>
            <a:r>
              <a:rPr kumimoji="0" lang="en-US" altLang="ko-KR" sz="1400" i="1" dirty="0">
                <a:latin typeface="Tahoma" pitchFamily="34" charset="0"/>
              </a:rPr>
              <a:t>n</a:t>
            </a:r>
            <a:r>
              <a:rPr kumimoji="0" lang="en-US" altLang="ko-KR" sz="1400" dirty="0">
                <a:latin typeface="Tahoma" pitchFamily="34" charset="0"/>
              </a:rPr>
              <a:t>)</a:t>
            </a:r>
          </a:p>
          <a:p>
            <a:r>
              <a:rPr kumimoji="0" lang="en-US" altLang="ko-KR" sz="1400" dirty="0">
                <a:latin typeface="Tahoma" pitchFamily="34" charset="0"/>
              </a:rPr>
              <a:t>3. Select b, </a:t>
            </a:r>
            <a:r>
              <a:rPr kumimoji="0" lang="en-US" altLang="ko-KR" sz="1400" dirty="0" err="1">
                <a:latin typeface="Tahoma" pitchFamily="34" charset="0"/>
              </a:rPr>
              <a:t>s.t</a:t>
            </a:r>
            <a:r>
              <a:rPr kumimoji="0" lang="en-US" altLang="ko-KR" sz="1400" dirty="0">
                <a:latin typeface="Tahoma" pitchFamily="34" charset="0"/>
              </a:rPr>
              <a:t>. </a:t>
            </a:r>
            <a:r>
              <a:rPr kumimoji="0" lang="en-US" altLang="ko-KR" sz="1400" dirty="0" err="1">
                <a:latin typeface="Tahoma" pitchFamily="34" charset="0"/>
              </a:rPr>
              <a:t>Gcd</a:t>
            </a:r>
            <a:r>
              <a:rPr kumimoji="0" lang="en-US" altLang="ko-KR" sz="1400" dirty="0">
                <a:latin typeface="Tahoma" pitchFamily="34" charset="0"/>
              </a:rPr>
              <a:t>(b, </a:t>
            </a:r>
            <a:r>
              <a:rPr kumimoji="0" lang="ru-RU" altLang="ko-KR" sz="1400" i="1" dirty="0">
                <a:latin typeface="Tahoma" pitchFamily="34" charset="0"/>
              </a:rPr>
              <a:t>ф</a:t>
            </a:r>
            <a:r>
              <a:rPr kumimoji="0" lang="en-US" altLang="ko-KR" sz="1400" dirty="0">
                <a:latin typeface="Tahoma" pitchFamily="34" charset="0"/>
              </a:rPr>
              <a:t>(</a:t>
            </a:r>
            <a:r>
              <a:rPr kumimoji="0" lang="en-US" altLang="ko-KR" sz="1400" i="1" dirty="0">
                <a:latin typeface="Tahoma" pitchFamily="34" charset="0"/>
              </a:rPr>
              <a:t>n</a:t>
            </a:r>
            <a:r>
              <a:rPr kumimoji="0" lang="en-US" altLang="ko-KR" sz="1400" dirty="0">
                <a:latin typeface="Tahoma" pitchFamily="34" charset="0"/>
              </a:rPr>
              <a:t>) ) = 1</a:t>
            </a:r>
          </a:p>
          <a:p>
            <a:r>
              <a:rPr kumimoji="0" lang="en-US" altLang="ko-KR" sz="1400" dirty="0">
                <a:latin typeface="Tahoma" pitchFamily="34" charset="0"/>
              </a:rPr>
              <a:t>4. Calculate a, </a:t>
            </a:r>
            <a:r>
              <a:rPr kumimoji="0" lang="en-US" altLang="ko-KR" sz="1400" dirty="0" err="1">
                <a:latin typeface="Tahoma" pitchFamily="34" charset="0"/>
              </a:rPr>
              <a:t>s.t</a:t>
            </a:r>
            <a:r>
              <a:rPr kumimoji="0" lang="en-US" altLang="ko-KR" sz="1400" dirty="0">
                <a:latin typeface="Tahoma" pitchFamily="34" charset="0"/>
              </a:rPr>
              <a:t>. b x a </a:t>
            </a:r>
            <a:r>
              <a:rPr kumimoji="0" lang="ko-KR" altLang="en-US" sz="1400" dirty="0">
                <a:latin typeface="Tahoma" pitchFamily="34" charset="0"/>
              </a:rPr>
              <a:t>≡ </a:t>
            </a:r>
            <a:r>
              <a:rPr kumimoji="0" lang="en-US" altLang="ko-KR" sz="1400" dirty="0">
                <a:latin typeface="Tahoma" pitchFamily="34" charset="0"/>
              </a:rPr>
              <a:t>1 (mod </a:t>
            </a:r>
            <a:r>
              <a:rPr kumimoji="0" lang="ru-RU" altLang="ko-KR" sz="1400" i="1" dirty="0">
                <a:latin typeface="Tahoma" pitchFamily="34" charset="0"/>
              </a:rPr>
              <a:t>ф</a:t>
            </a:r>
            <a:r>
              <a:rPr kumimoji="0" lang="en-US" altLang="ko-KR" sz="1400" dirty="0">
                <a:latin typeface="Tahoma" pitchFamily="34" charset="0"/>
              </a:rPr>
              <a:t>(</a:t>
            </a:r>
            <a:r>
              <a:rPr kumimoji="0" lang="en-US" altLang="ko-KR" sz="1400" i="1" dirty="0">
                <a:latin typeface="Tahoma" pitchFamily="34" charset="0"/>
              </a:rPr>
              <a:t>n</a:t>
            </a:r>
            <a:r>
              <a:rPr kumimoji="0" lang="en-US" altLang="ko-KR" sz="1400" dirty="0">
                <a:latin typeface="Tahoma" pitchFamily="34" charset="0"/>
              </a:rPr>
              <a:t>) )</a:t>
            </a:r>
          </a:p>
        </p:txBody>
      </p:sp>
      <p:cxnSp>
        <p:nvCxnSpPr>
          <p:cNvPr id="26637" name="직선 연결선 22"/>
          <p:cNvCxnSpPr>
            <a:cxnSpLocks noChangeShapeType="1"/>
          </p:cNvCxnSpPr>
          <p:nvPr/>
        </p:nvCxnSpPr>
        <p:spPr bwMode="auto">
          <a:xfrm rot="10800000">
            <a:off x="1928795" y="5442853"/>
            <a:ext cx="416860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TextBox 23"/>
          <p:cNvSpPr txBox="1"/>
          <p:nvPr/>
        </p:nvSpPr>
        <p:spPr>
          <a:xfrm>
            <a:off x="3097033" y="5252353"/>
            <a:ext cx="194983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Public key : (n, b)</a:t>
            </a:r>
          </a:p>
        </p:txBody>
      </p:sp>
      <p:cxnSp>
        <p:nvCxnSpPr>
          <p:cNvPr id="26639" name="직선 화살표 연결선 27"/>
          <p:cNvCxnSpPr>
            <a:cxnSpLocks noChangeShapeType="1"/>
          </p:cNvCxnSpPr>
          <p:nvPr/>
        </p:nvCxnSpPr>
        <p:spPr bwMode="auto">
          <a:xfrm>
            <a:off x="1886793" y="5813301"/>
            <a:ext cx="4168603" cy="141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Box 25"/>
          <p:cNvSpPr txBox="1"/>
          <p:nvPr/>
        </p:nvSpPr>
        <p:spPr>
          <a:xfrm>
            <a:off x="1348909" y="5622802"/>
            <a:ext cx="1613653" cy="3231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i="1" dirty="0" err="1">
                <a:latin typeface="+mn-lt"/>
                <a:ea typeface="+mn-ea"/>
              </a:rPr>
              <a:t>e</a:t>
            </a:r>
            <a:r>
              <a:rPr kumimoji="0" lang="en-US" altLang="ko-KR" sz="1400" i="1" baseline="-25000" dirty="0" err="1">
                <a:latin typeface="+mn-lt"/>
                <a:ea typeface="+mn-ea"/>
              </a:rPr>
              <a:t>K</a:t>
            </a:r>
            <a:r>
              <a:rPr kumimoji="0" lang="en-US" altLang="ko-KR" sz="1400" dirty="0">
                <a:latin typeface="+mn-lt"/>
                <a:ea typeface="+mn-ea"/>
              </a:rPr>
              <a:t>(</a:t>
            </a:r>
            <a:r>
              <a:rPr kumimoji="0" lang="en-US" altLang="ko-KR" sz="1400" i="1" dirty="0">
                <a:latin typeface="+mn-lt"/>
                <a:ea typeface="+mn-ea"/>
              </a:rPr>
              <a:t>x</a:t>
            </a:r>
            <a:r>
              <a:rPr kumimoji="0" lang="en-US" altLang="ko-KR" sz="1400" dirty="0">
                <a:latin typeface="+mn-lt"/>
                <a:ea typeface="+mn-ea"/>
              </a:rPr>
              <a:t>) = </a:t>
            </a:r>
            <a:r>
              <a:rPr kumimoji="0" lang="en-US" altLang="ko-KR" sz="1400" i="1" dirty="0" err="1">
                <a:latin typeface="+mn-lt"/>
                <a:ea typeface="+mn-ea"/>
              </a:rPr>
              <a:t>x</a:t>
            </a:r>
            <a:r>
              <a:rPr kumimoji="0" lang="en-US" altLang="ko-KR" sz="1400" i="1" baseline="30000" dirty="0" err="1">
                <a:latin typeface="+mn-lt"/>
                <a:ea typeface="+mn-ea"/>
              </a:rPr>
              <a:t>b</a:t>
            </a:r>
            <a:r>
              <a:rPr kumimoji="0" lang="en-US" altLang="ko-KR" sz="1400" dirty="0">
                <a:latin typeface="+mn-lt"/>
                <a:ea typeface="+mn-ea"/>
              </a:rPr>
              <a:t> mod </a:t>
            </a:r>
            <a:r>
              <a:rPr kumimoji="0" lang="en-US" altLang="ko-KR" sz="1400" i="1" dirty="0">
                <a:latin typeface="+mn-lt"/>
                <a:ea typeface="+mn-ea"/>
              </a:rPr>
              <a:t>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15806" y="5908554"/>
            <a:ext cx="1613653" cy="3231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i="1" dirty="0" err="1">
                <a:latin typeface="+mn-lt"/>
                <a:ea typeface="+mn-ea"/>
              </a:rPr>
              <a:t>d</a:t>
            </a:r>
            <a:r>
              <a:rPr kumimoji="0" lang="en-US" altLang="ko-KR" sz="1400" i="1" baseline="-25000" dirty="0" err="1">
                <a:latin typeface="+mn-lt"/>
                <a:ea typeface="+mn-ea"/>
              </a:rPr>
              <a:t>K</a:t>
            </a:r>
            <a:r>
              <a:rPr kumimoji="0" lang="en-US" altLang="ko-KR" sz="1400" dirty="0">
                <a:latin typeface="+mn-lt"/>
                <a:ea typeface="+mn-ea"/>
              </a:rPr>
              <a:t>(</a:t>
            </a:r>
            <a:r>
              <a:rPr kumimoji="0" lang="en-US" altLang="ko-KR" sz="1400" i="1" dirty="0">
                <a:latin typeface="+mn-lt"/>
                <a:ea typeface="+mn-ea"/>
              </a:rPr>
              <a:t>y</a:t>
            </a:r>
            <a:r>
              <a:rPr kumimoji="0" lang="en-US" altLang="ko-KR" sz="1400" dirty="0">
                <a:latin typeface="+mn-lt"/>
                <a:ea typeface="+mn-ea"/>
              </a:rPr>
              <a:t>) = </a:t>
            </a:r>
            <a:r>
              <a:rPr kumimoji="0" lang="en-US" altLang="ko-KR" sz="1400" i="1" dirty="0" err="1">
                <a:latin typeface="+mn-lt"/>
                <a:ea typeface="+mn-ea"/>
              </a:rPr>
              <a:t>y</a:t>
            </a:r>
            <a:r>
              <a:rPr kumimoji="0" lang="en-US" altLang="ko-KR" sz="1400" i="1" baseline="30000" dirty="0" err="1">
                <a:latin typeface="+mn-lt"/>
                <a:ea typeface="+mn-ea"/>
              </a:rPr>
              <a:t>a</a:t>
            </a:r>
            <a:r>
              <a:rPr kumimoji="0" lang="en-US" altLang="ko-KR" sz="1400" dirty="0">
                <a:latin typeface="+mn-lt"/>
                <a:ea typeface="+mn-ea"/>
              </a:rPr>
              <a:t> mod </a:t>
            </a:r>
            <a:r>
              <a:rPr kumimoji="0" lang="en-US" altLang="ko-KR" sz="1400" i="1" dirty="0">
                <a:latin typeface="+mn-lt"/>
                <a:ea typeface="+mn-ea"/>
              </a:rPr>
              <a:t>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14099" y="4890414"/>
            <a:ext cx="194983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Private key : (p, q, 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6" grpId="0" animBg="1"/>
      <p:bldP spid="3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D04B8-373B-4CE9-81C5-6FB51B6AD5B9}" type="slidenum">
              <a:rPr lang="en-US" altLang="ko-KR"/>
              <a:pPr>
                <a:defRPr/>
              </a:pPr>
              <a:t>5</a:t>
            </a:fld>
            <a:r>
              <a:rPr lang="en-US" altLang="ko-KR" dirty="0"/>
              <a:t>/27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48678" cy="4876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dirty="0" smtClean="0"/>
              <a:t>Discrete Logarithm Problem(DLP)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ko-KR" dirty="0" smtClean="0">
                <a:ea typeface="굴림" pitchFamily="50" charset="-127"/>
              </a:rPr>
              <a:t>The </a:t>
            </a:r>
            <a:r>
              <a:rPr lang="en-GB" altLang="ko-KR" dirty="0" err="1" smtClean="0">
                <a:ea typeface="굴림" pitchFamily="50" charset="-127"/>
              </a:rPr>
              <a:t>ElGamal</a:t>
            </a:r>
            <a:r>
              <a:rPr lang="en-GB" altLang="ko-KR" dirty="0" smtClean="0">
                <a:ea typeface="굴림" pitchFamily="50" charset="-127"/>
              </a:rPr>
              <a:t> public key cryptosystem is based upon the difficulty of solving the </a:t>
            </a:r>
            <a:r>
              <a:rPr lang="en-GB" altLang="ko-KR" b="1" i="1" dirty="0" smtClean="0">
                <a:ea typeface="굴림" pitchFamily="50" charset="-127"/>
              </a:rPr>
              <a:t>discrete logarithm problem</a:t>
            </a:r>
            <a:r>
              <a:rPr lang="en-GB" altLang="ko-KR" dirty="0" smtClean="0">
                <a:ea typeface="굴림" pitchFamily="50" charset="-127"/>
              </a:rPr>
              <a:t> (DLP) which is as follows :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GB" altLang="ko-KR" dirty="0" smtClean="0">
              <a:ea typeface="굴림" pitchFamily="50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endParaRPr lang="en-GB" altLang="ko-KR" dirty="0" smtClean="0">
              <a:ea typeface="굴림" pitchFamily="50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dirty="0" smtClean="0"/>
              <a:t>For a small value of p, it is easy to solve a DLP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dirty="0" smtClean="0"/>
              <a:t>By trial and error or exhaustive search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dirty="0" smtClean="0"/>
              <a:t>For a large value of p, finding discrete logarithms is difficult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dirty="0" smtClean="0"/>
              <a:t>For a large value of p(p has around 300 decimal digits) it is not possible to solve a DLP using current </a:t>
            </a:r>
            <a:r>
              <a:rPr lang="en-US" altLang="ko-KR" dirty="0" smtClean="0"/>
              <a:t>technology</a:t>
            </a:r>
            <a:endParaRPr lang="en-US" altLang="ko-KR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85800" y="309546"/>
            <a:ext cx="8077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Introduction </a:t>
            </a:r>
            <a:endParaRPr kumimoji="1" lang="ko-KR" altLang="en-US" sz="3200" b="1" i="1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85918" y="3000372"/>
            <a:ext cx="5500726" cy="785818"/>
          </a:xfrm>
          <a:prstGeom prst="rect">
            <a:avLst/>
          </a:prstGeom>
          <a:solidFill>
            <a:srgbClr val="C5FDC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342900" lvl="0" indent="-342900" fontAlgn="base" latinLnBrk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GB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Given a prime </a:t>
            </a:r>
            <a:r>
              <a:rPr kumimoji="0" lang="en-GB" altLang="ko-KR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p</a:t>
            </a:r>
            <a:r>
              <a:rPr kumimoji="0" lang="en-GB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 and values </a:t>
            </a:r>
            <a:r>
              <a:rPr kumimoji="0" lang="en-GB" altLang="ko-KR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g</a:t>
            </a:r>
            <a:r>
              <a:rPr kumimoji="0" lang="en-GB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 and </a:t>
            </a:r>
            <a:r>
              <a:rPr kumimoji="0" lang="en-GB" altLang="ko-KR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y</a:t>
            </a:r>
            <a:r>
              <a:rPr kumimoji="0" lang="en-GB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,</a:t>
            </a:r>
            <a:r>
              <a:rPr kumimoji="0" lang="en-GB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 </a:t>
            </a:r>
            <a:r>
              <a:rPr kumimoji="0" lang="en-GB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find </a:t>
            </a:r>
            <a:r>
              <a:rPr kumimoji="0" lang="en-GB" altLang="ko-KR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x </a:t>
            </a:r>
            <a:r>
              <a:rPr kumimoji="0" lang="en-GB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such that</a:t>
            </a:r>
          </a:p>
          <a:p>
            <a:pPr marL="342900" lvl="0" indent="-342900" algn="ctr" fontAlgn="base" latinLnBrk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GB" altLang="ko-KR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y = </a:t>
            </a:r>
            <a:r>
              <a:rPr kumimoji="0" lang="en-GB" altLang="ko-KR" sz="20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g</a:t>
            </a:r>
            <a:r>
              <a:rPr kumimoji="0" lang="en-GB" altLang="ko-KR" sz="2000" b="1" i="1" u="none" strike="noStrike" kern="0" cap="none" spc="0" normalizeH="0" baseline="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x</a:t>
            </a:r>
            <a:r>
              <a:rPr kumimoji="0" lang="en-GB" altLang="ko-KR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itchFamily="50" charset="-127"/>
                <a:cs typeface="+mn-cs"/>
              </a:rPr>
              <a:t> mod 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Diffie</a:t>
            </a:r>
            <a:r>
              <a:rPr lang="en-US" altLang="ko-KR" dirty="0" smtClean="0"/>
              <a:t>-Hellman key distribution</a:t>
            </a:r>
            <a:endParaRPr lang="ko-KR" altLang="en-US" dirty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ko-KR" b="0" dirty="0" smtClean="0"/>
              <a:t>Public parameter </a:t>
            </a:r>
          </a:p>
          <a:p>
            <a:pPr lvl="2" eaLnBrk="1" hangingPunct="1"/>
            <a:r>
              <a:rPr lang="en-US" altLang="ko-KR" b="0" dirty="0" smtClean="0"/>
              <a:t>p : large prime</a:t>
            </a:r>
          </a:p>
          <a:p>
            <a:pPr lvl="2" eaLnBrk="1" hangingPunct="1"/>
            <a:r>
              <a:rPr lang="en-US" altLang="ko-KR" dirty="0" smtClean="0"/>
              <a:t>α : </a:t>
            </a:r>
            <a:r>
              <a:rPr lang="en-US" altLang="ko-KR" dirty="0" smtClean="0"/>
              <a:t>generator of </a:t>
            </a:r>
            <a:r>
              <a:rPr lang="en-US" altLang="ko-KR" dirty="0" err="1" smtClean="0">
                <a:ea typeface="굴림" pitchFamily="50" charset="-127"/>
              </a:rPr>
              <a:t>Zp</a:t>
            </a:r>
            <a:r>
              <a:rPr lang="en-US" altLang="ko-KR" dirty="0" smtClean="0">
                <a:ea typeface="굴림" pitchFamily="50" charset="-127"/>
              </a:rPr>
              <a:t>*</a:t>
            </a:r>
            <a:endParaRPr lang="en-US" altLang="ko-KR" dirty="0" smtClean="0"/>
          </a:p>
          <a:p>
            <a:pPr lvl="1" eaLnBrk="1" hangingPunct="1"/>
            <a:r>
              <a:rPr lang="en-US" altLang="ko-KR" b="0" dirty="0" smtClean="0"/>
              <a:t>Secret parameter</a:t>
            </a:r>
          </a:p>
          <a:p>
            <a:pPr lvl="2" eaLnBrk="1" hangingPunct="1"/>
            <a:r>
              <a:rPr lang="en-US" altLang="ko-KR" i="1" dirty="0" err="1" smtClean="0">
                <a:latin typeface="Georgia" pitchFamily="18" charset="0"/>
              </a:rPr>
              <a:t>x</a:t>
            </a:r>
            <a:r>
              <a:rPr lang="en-US" altLang="ko-KR" i="1" baseline="-25000" dirty="0" err="1" smtClean="0">
                <a:latin typeface="Georgia" pitchFamily="18" charset="0"/>
              </a:rPr>
              <a:t>A</a:t>
            </a:r>
            <a:r>
              <a:rPr lang="en-US" altLang="ko-KR" dirty="0" smtClean="0">
                <a:latin typeface="Trebuchet MS" pitchFamily="34" charset="0"/>
              </a:rPr>
              <a:t> (A’s) </a:t>
            </a:r>
            <a:endParaRPr lang="en-US" altLang="ko-KR" i="1" baseline="-25000" dirty="0" smtClean="0">
              <a:latin typeface="Georgia" pitchFamily="18" charset="0"/>
            </a:endParaRPr>
          </a:p>
          <a:p>
            <a:pPr lvl="2" eaLnBrk="1" hangingPunct="1"/>
            <a:r>
              <a:rPr lang="en-US" altLang="ko-KR" i="1" dirty="0" err="1" smtClean="0">
                <a:latin typeface="Georgia" pitchFamily="18" charset="0"/>
              </a:rPr>
              <a:t>x</a:t>
            </a:r>
            <a:r>
              <a:rPr lang="en-US" altLang="ko-KR" i="1" baseline="-25000" dirty="0" err="1" smtClean="0">
                <a:latin typeface="Georgia" pitchFamily="18" charset="0"/>
              </a:rPr>
              <a:t>B</a:t>
            </a:r>
            <a:r>
              <a:rPr lang="en-US" altLang="ko-KR" i="1" baseline="-25000" dirty="0" smtClean="0">
                <a:latin typeface="Georgia" pitchFamily="18" charset="0"/>
              </a:rPr>
              <a:t>  </a:t>
            </a:r>
            <a:r>
              <a:rPr lang="en-US" altLang="ko-KR" dirty="0" smtClean="0">
                <a:latin typeface="Trebuchet MS" pitchFamily="34" charset="0"/>
              </a:rPr>
              <a:t>(B’s) </a:t>
            </a:r>
            <a:endParaRPr lang="en-US" altLang="ko-KR" i="1" baseline="-25000" dirty="0" smtClean="0">
              <a:latin typeface="Georgia" pitchFamily="18" charset="0"/>
            </a:endParaRPr>
          </a:p>
          <a:p>
            <a:pPr lvl="2" eaLnBrk="1" hangingPunct="1"/>
            <a:endParaRPr lang="en-US" altLang="ko-KR" b="0" dirty="0" smtClean="0"/>
          </a:p>
          <a:p>
            <a:pPr eaLnBrk="1" hangingPunct="1"/>
            <a:endParaRPr lang="en-US" altLang="ko-KR" b="0" dirty="0" smtClean="0"/>
          </a:p>
          <a:p>
            <a:endParaRPr lang="en-US" altLang="ko-KR" b="0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dirty="0" err="1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altLang="ko-KR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en-US" altLang="ko-KR" dirty="0" err="1" smtClean="0">
                <a:latin typeface="Tahoma" pitchFamily="34" charset="0"/>
                <a:cs typeface="Tahoma" pitchFamily="34" charset="0"/>
              </a:rPr>
              <a:t>log</a:t>
            </a:r>
            <a:r>
              <a:rPr lang="en-US" altLang="ko-KR" baseline="-25000" dirty="0" err="1" smtClean="0">
                <a:latin typeface="Tahoma" pitchFamily="34" charset="0"/>
                <a:cs typeface="Tahoma" pitchFamily="34" charset="0"/>
              </a:rPr>
              <a:t>α</a:t>
            </a:r>
            <a:r>
              <a:rPr lang="en-US" altLang="ko-KR" dirty="0" err="1" smtClean="0">
                <a:latin typeface="Tahoma" pitchFamily="34" charset="0"/>
                <a:cs typeface="Tahoma" pitchFamily="34" charset="0"/>
              </a:rPr>
              <a:t>y</a:t>
            </a:r>
            <a:r>
              <a:rPr lang="en-US" altLang="ko-KR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altLang="ko-KR" baseline="-250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dirty="0" err="1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altLang="ko-KR" baseline="-25000" dirty="0" err="1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en-US" altLang="ko-KR" dirty="0" err="1" smtClean="0">
                <a:latin typeface="Tahoma" pitchFamily="34" charset="0"/>
                <a:cs typeface="Tahoma" pitchFamily="34" charset="0"/>
              </a:rPr>
              <a:t>log</a:t>
            </a:r>
            <a:r>
              <a:rPr lang="en-US" altLang="ko-KR" baseline="-25000" dirty="0" err="1" smtClean="0">
                <a:latin typeface="Tahoma" pitchFamily="34" charset="0"/>
                <a:cs typeface="Tahoma" pitchFamily="34" charset="0"/>
              </a:rPr>
              <a:t>α</a:t>
            </a:r>
            <a:r>
              <a:rPr lang="en-US" altLang="ko-KR" dirty="0" err="1" smtClean="0">
                <a:latin typeface="Tahoma" pitchFamily="34" charset="0"/>
                <a:cs typeface="Tahoma" pitchFamily="34" charset="0"/>
              </a:rPr>
              <a:t>y</a:t>
            </a:r>
            <a:r>
              <a:rPr lang="en-US" altLang="ko-KR" baseline="-25000" dirty="0" err="1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 </a:t>
            </a:r>
            <a:endParaRPr lang="en-US" altLang="ko-KR" b="0" dirty="0" smtClean="0">
              <a:ea typeface="굴림" pitchFamily="50" charset="-127"/>
            </a:endParaRPr>
          </a:p>
          <a:p>
            <a:pPr lvl="1"/>
            <a:r>
              <a:rPr lang="en-US" altLang="ko-KR" b="0" dirty="0" smtClean="0">
                <a:ea typeface="굴림" pitchFamily="50" charset="-127"/>
              </a:rPr>
              <a:t>Based on Discrete Logarithm Problem</a:t>
            </a:r>
          </a:p>
          <a:p>
            <a:pPr lvl="1"/>
            <a:r>
              <a:rPr lang="en-US" altLang="ko-KR" b="0" dirty="0" smtClean="0">
                <a:ea typeface="굴림" pitchFamily="50" charset="-127"/>
              </a:rPr>
              <a:t>p-1 should have at least one “large” prime factor</a:t>
            </a:r>
          </a:p>
          <a:p>
            <a:pPr lvl="2"/>
            <a:r>
              <a:rPr lang="en-US" altLang="ko-KR" b="0" dirty="0" smtClean="0">
                <a:ea typeface="굴림" pitchFamily="50" charset="-127"/>
              </a:rPr>
              <a:t>If </a:t>
            </a:r>
            <a:r>
              <a:rPr lang="en-US" altLang="ko-KR" b="0" dirty="0" smtClean="0">
                <a:ea typeface="굴림" pitchFamily="50" charset="-127"/>
              </a:rPr>
              <a:t>p-1 has only small prime factors, then computing discrete logarithms is easy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1BB08-634F-4765-BC65-C1DDF8AB6003}" type="slidenum">
              <a:rPr lang="en-US" altLang="ko-KR"/>
              <a:pPr>
                <a:defRPr/>
              </a:pPr>
              <a:t>6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1638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5780730" y="3752860"/>
          <a:ext cx="1825626" cy="1176338"/>
        </p:xfrm>
        <a:graphic>
          <a:graphicData uri="http://schemas.openxmlformats.org/presentationml/2006/ole">
            <p:oleObj spid="_x0000_s3076" name="수식" r:id="rId4" imgW="1180800" imgH="761760" progId="Equation.3">
              <p:embed/>
            </p:oleObj>
          </a:graphicData>
        </a:graphic>
      </p:graphicFrame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5673098" y="1643050"/>
            <a:ext cx="19050" cy="25130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7681921" y="1643050"/>
            <a:ext cx="19050" cy="25130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5265745" y="1323985"/>
            <a:ext cx="857251" cy="338138"/>
          </a:xfrm>
          <a:prstGeom prst="rect">
            <a:avLst/>
          </a:prstGeom>
          <a:solidFill>
            <a:srgbClr val="C3F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latin typeface="Georgia" pitchFamily="18" charset="0"/>
              </a:rPr>
              <a:t>A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7215196" y="1323985"/>
            <a:ext cx="857251" cy="338138"/>
          </a:xfrm>
          <a:prstGeom prst="rect">
            <a:avLst/>
          </a:prstGeom>
          <a:solidFill>
            <a:srgbClr val="C5FD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latin typeface="Georgia" pitchFamily="18" charset="0"/>
              </a:rPr>
              <a:t>B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6494471" y="2816235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 err="1">
                <a:latin typeface="Georgia" pitchFamily="18" charset="0"/>
              </a:rPr>
              <a:t>y</a:t>
            </a:r>
            <a:r>
              <a:rPr lang="en-US" altLang="ko-KR" baseline="-25000" dirty="0" err="1">
                <a:latin typeface="Georgia" pitchFamily="18" charset="0"/>
              </a:rPr>
              <a:t>B</a:t>
            </a:r>
            <a:endParaRPr lang="en-US" altLang="ko-KR" baseline="-25000" dirty="0">
              <a:latin typeface="Georgia" pitchFamily="18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6461133" y="208916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 err="1">
                <a:latin typeface="Georgia" pitchFamily="18" charset="0"/>
              </a:rPr>
              <a:t>y</a:t>
            </a:r>
            <a:r>
              <a:rPr lang="en-US" altLang="ko-KR" baseline="-25000" dirty="0" err="1">
                <a:latin typeface="Georgia" pitchFamily="18" charset="0"/>
              </a:rPr>
              <a:t>A</a:t>
            </a:r>
            <a:endParaRPr lang="en-US" altLang="ko-KR" baseline="-25000" dirty="0">
              <a:latin typeface="Georgia" pitchFamily="18" charset="0"/>
            </a:endParaRPr>
          </a:p>
        </p:txBody>
      </p:sp>
      <p:sp>
        <p:nvSpPr>
          <p:cNvPr id="16" name="Line 36"/>
          <p:cNvSpPr>
            <a:spLocks noChangeShapeType="1"/>
          </p:cNvSpPr>
          <p:nvPr/>
        </p:nvSpPr>
        <p:spPr bwMode="auto">
          <a:xfrm>
            <a:off x="5688973" y="2455873"/>
            <a:ext cx="198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 flipH="1">
            <a:off x="5688973" y="3248035"/>
            <a:ext cx="198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4864107" y="1681173"/>
          <a:ext cx="1636714" cy="371475"/>
        </p:xfrm>
        <a:graphic>
          <a:graphicData uri="http://schemas.openxmlformats.org/presentationml/2006/ole">
            <p:oleObj spid="_x0000_s3074" name="수식" r:id="rId5" imgW="1002960" imgH="228600" progId="Equation.3">
              <p:embed/>
            </p:oleObj>
          </a:graphicData>
        </a:graphic>
      </p:graphicFrame>
      <p:graphicFrame>
        <p:nvGraphicFramePr>
          <p:cNvPr id="8" name="Object 23"/>
          <p:cNvGraphicFramePr>
            <a:graphicFrameLocks noChangeAspect="1"/>
          </p:cNvGraphicFramePr>
          <p:nvPr/>
        </p:nvGraphicFramePr>
        <p:xfrm>
          <a:off x="6845308" y="1690698"/>
          <a:ext cx="1655764" cy="377825"/>
        </p:xfrm>
        <a:graphic>
          <a:graphicData uri="http://schemas.openxmlformats.org/presentationml/2006/ole">
            <p:oleObj spid="_x0000_s3075" name="Equation" r:id="rId6" imgW="10029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Elgamal</a:t>
            </a:r>
            <a:r>
              <a:rPr lang="en-US" altLang="ko-KR" dirty="0" smtClean="0"/>
              <a:t> Public Key System</a:t>
            </a:r>
            <a:endParaRPr lang="ko-KR" altLang="en-US" dirty="0"/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>
                <a:ea typeface="굴림" pitchFamily="50" charset="-127"/>
              </a:rPr>
              <a:t>Way to implement the </a:t>
            </a:r>
            <a:r>
              <a:rPr lang="en-US" altLang="ko-KR" dirty="0" err="1" smtClean="0">
                <a:ea typeface="굴림" pitchFamily="50" charset="-127"/>
              </a:rPr>
              <a:t>Diffie</a:t>
            </a:r>
            <a:r>
              <a:rPr lang="en-US" altLang="ko-KR" dirty="0" smtClean="0">
                <a:ea typeface="굴림" pitchFamily="50" charset="-127"/>
              </a:rPr>
              <a:t>-Hellman previous scheme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A wants to send B a message m, where 0 ≤ m ≤ p-1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A chooses a number k uniformly between 0 and p-1.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1BB08-634F-4765-BC65-C1DDF8AB6003}" type="slidenum">
              <a:rPr lang="en-US" altLang="ko-KR"/>
              <a:pPr>
                <a:defRPr/>
              </a:pPr>
              <a:t>7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1638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184275" y="3727461"/>
          <a:ext cx="1617663" cy="1201737"/>
        </p:xfrm>
        <a:graphic>
          <a:graphicData uri="http://schemas.openxmlformats.org/presentationml/2006/ole">
            <p:oleObj spid="_x0000_s4098" name="수식" r:id="rId4" imgW="990360" imgH="736560" progId="Equation.3">
              <p:embed/>
            </p:oleObj>
          </a:graphicData>
        </a:graphic>
      </p:graphicFrame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125107" y="2874963"/>
            <a:ext cx="19050" cy="25130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918799" y="2874963"/>
            <a:ext cx="19050" cy="25130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768747" y="3211514"/>
            <a:ext cx="398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 err="1">
                <a:latin typeface="Georgia" pitchFamily="18" charset="0"/>
              </a:rPr>
              <a:t>y</a:t>
            </a:r>
            <a:r>
              <a:rPr lang="en-US" altLang="ko-KR" baseline="-25000" dirty="0" err="1">
                <a:latin typeface="Georgia" pitchFamily="18" charset="0"/>
              </a:rPr>
              <a:t>B</a:t>
            </a:r>
            <a:endParaRPr lang="en-US" altLang="ko-KR" baseline="-25000" dirty="0">
              <a:latin typeface="Georgia" pitchFamily="18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2943247" y="3643314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2943247" y="472440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662384" y="4357688"/>
            <a:ext cx="77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latin typeface="Georgia" pitchFamily="18" charset="0"/>
              </a:rPr>
              <a:t>(c</a:t>
            </a:r>
            <a:r>
              <a:rPr lang="en-US" altLang="ko-KR" baseline="-25000">
                <a:latin typeface="Georgia" pitchFamily="18" charset="0"/>
              </a:rPr>
              <a:t>1</a:t>
            </a:r>
            <a:r>
              <a:rPr lang="en-US" altLang="ko-KR">
                <a:latin typeface="Georgia" pitchFamily="18" charset="0"/>
              </a:rPr>
              <a:t>,c</a:t>
            </a:r>
            <a:r>
              <a:rPr lang="en-US" altLang="ko-KR" baseline="-25000">
                <a:latin typeface="Georgia" pitchFamily="18" charset="0"/>
              </a:rPr>
              <a:t>2</a:t>
            </a:r>
            <a:r>
              <a:rPr lang="en-US" altLang="ko-KR">
                <a:latin typeface="Georgia" pitchFamily="18" charset="0"/>
              </a:rPr>
              <a:t>)</a:t>
            </a:r>
            <a:endParaRPr lang="en-US" altLang="ko-KR" baseline="-25000">
              <a:latin typeface="Georgia" pitchFamily="18" charset="0"/>
            </a:endParaRPr>
          </a:p>
        </p:txBody>
      </p:sp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5286380" y="4799013"/>
          <a:ext cx="2509838" cy="1077912"/>
        </p:xfrm>
        <a:graphic>
          <a:graphicData uri="http://schemas.openxmlformats.org/presentationml/2006/ole">
            <p:oleObj spid="_x0000_s4100" name="수식" r:id="rId5" imgW="1536480" imgH="6602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286248" y="2931066"/>
          <a:ext cx="1655763" cy="377825"/>
        </p:xfrm>
        <a:graphic>
          <a:graphicData uri="http://schemas.openxmlformats.org/presentationml/2006/ole">
            <p:oleObj spid="_x0000_s4099" name="수식" r:id="rId6" imgW="1002960" imgH="228600" progId="Equation.3">
              <p:embed/>
            </p:oleObj>
          </a:graphicData>
        </a:graphic>
      </p:graphicFrame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2500298" y="2534596"/>
            <a:ext cx="857251" cy="338138"/>
          </a:xfrm>
          <a:prstGeom prst="rect">
            <a:avLst/>
          </a:prstGeom>
          <a:solidFill>
            <a:srgbClr val="C3F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latin typeface="Georgia" pitchFamily="18" charset="0"/>
              </a:rPr>
              <a:t>A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700588" y="2534596"/>
            <a:ext cx="857251" cy="338138"/>
          </a:xfrm>
          <a:prstGeom prst="rect">
            <a:avLst/>
          </a:prstGeom>
          <a:solidFill>
            <a:srgbClr val="C5FD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latin typeface="Georgia" pitchFamily="18" charset="0"/>
              </a:rPr>
              <a:t>B</a:t>
            </a: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143636" y="2512791"/>
            <a:ext cx="2714644" cy="2130655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 eaLnBrk="0" latinLnBrk="0" hangingPunct="0">
              <a:spcBef>
                <a:spcPct val="50000"/>
              </a:spcBef>
            </a:pPr>
            <a:r>
              <a:rPr kumimoji="0" lang="en-US" altLang="ko-KR" sz="1400" dirty="0" smtClean="0"/>
              <a:t>- </a:t>
            </a:r>
            <a:r>
              <a:rPr kumimoji="0" lang="en-US" altLang="ko-KR" sz="1400" b="1" dirty="0" smtClean="0"/>
              <a:t>Public parameter </a:t>
            </a:r>
          </a:p>
          <a:p>
            <a:pPr algn="just" eaLnBrk="0" latinLnBrk="0" hangingPunct="0">
              <a:spcBef>
                <a:spcPct val="50000"/>
              </a:spcBef>
            </a:pPr>
            <a:r>
              <a:rPr kumimoji="0" lang="en-US" altLang="ko-KR" sz="1400" dirty="0" smtClean="0"/>
              <a:t>  p : large prime</a:t>
            </a:r>
          </a:p>
          <a:p>
            <a:pPr algn="just" eaLnBrk="0" latinLnBrk="0" hangingPunct="0">
              <a:spcBef>
                <a:spcPct val="50000"/>
              </a:spcBef>
            </a:pPr>
            <a:r>
              <a:rPr kumimoji="0" lang="en-US" altLang="ko-KR" sz="1400" dirty="0" smtClean="0"/>
              <a:t>  </a:t>
            </a:r>
            <a:r>
              <a:rPr kumimoji="0" lang="el-GR" altLang="ko-KR" sz="1400" dirty="0" smtClean="0"/>
              <a:t>α : </a:t>
            </a:r>
            <a:r>
              <a:rPr lang="en-US" altLang="ko-KR" sz="1400" dirty="0" smtClean="0"/>
              <a:t>generator of </a:t>
            </a:r>
            <a:r>
              <a:rPr lang="en-US" altLang="ko-KR" sz="1400" dirty="0" err="1" smtClean="0"/>
              <a:t>Zp</a:t>
            </a:r>
            <a:r>
              <a:rPr lang="en-US" altLang="ko-KR" sz="1400" dirty="0" smtClean="0"/>
              <a:t>*</a:t>
            </a:r>
            <a:endParaRPr kumimoji="0" lang="en-US" altLang="ko-KR" sz="1400" dirty="0" smtClean="0"/>
          </a:p>
          <a:p>
            <a:pPr algn="just" eaLnBrk="0" latinLnBrk="0" hangingPunct="0">
              <a:spcBef>
                <a:spcPct val="50000"/>
              </a:spcBef>
            </a:pPr>
            <a:r>
              <a:rPr kumimoji="0" lang="en-US" altLang="ko-KR" sz="1400" dirty="0" smtClean="0"/>
              <a:t>- </a:t>
            </a:r>
            <a:r>
              <a:rPr kumimoji="0" lang="en-US" altLang="ko-KR" sz="1400" b="1" dirty="0" smtClean="0"/>
              <a:t>Secret parameter</a:t>
            </a:r>
          </a:p>
          <a:p>
            <a:pPr algn="just" eaLnBrk="0" latinLnBrk="0" hangingPunct="0">
              <a:spcBef>
                <a:spcPct val="50000"/>
              </a:spcBef>
            </a:pPr>
            <a:r>
              <a:rPr kumimoji="0" lang="en-US" altLang="ko-KR" sz="1400" dirty="0" smtClean="0"/>
              <a:t>  k (A’s) </a:t>
            </a:r>
          </a:p>
          <a:p>
            <a:pPr algn="just" eaLnBrk="0" latinLnBrk="0" hangingPunct="0">
              <a:spcBef>
                <a:spcPct val="50000"/>
              </a:spcBef>
            </a:pPr>
            <a:r>
              <a:rPr kumimoji="0" lang="en-US" altLang="ko-KR" sz="1400" dirty="0" smtClean="0"/>
              <a:t>  </a:t>
            </a:r>
            <a:r>
              <a:rPr kumimoji="0" lang="en-US" altLang="ko-KR" sz="1400" dirty="0" err="1" smtClean="0"/>
              <a:t>x</a:t>
            </a:r>
            <a:r>
              <a:rPr kumimoji="0" lang="en-US" altLang="ko-KR" sz="1400" baseline="-25000" dirty="0" err="1" smtClean="0"/>
              <a:t>B</a:t>
            </a:r>
            <a:r>
              <a:rPr kumimoji="0" lang="en-US" altLang="ko-KR" sz="1400" dirty="0" smtClean="0"/>
              <a:t> (B’s)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3" grpId="0"/>
      <p:bldP spid="14" grpId="0" animBg="1"/>
      <p:bldP spid="15" grpId="0" animBg="1"/>
      <p:bldP spid="16" grpId="0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latin typeface="+mj-lt"/>
                <a:ea typeface="굴림" pitchFamily="50" charset="-127"/>
                <a:cs typeface="Times New Roman" pitchFamily="18" charset="0"/>
              </a:rPr>
              <a:t>k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must be used once 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If k is used more than once,</a:t>
            </a:r>
          </a:p>
          <a:p>
            <a:pPr lvl="1">
              <a:buNone/>
            </a:pPr>
            <a:r>
              <a:rPr lang="en-US" altLang="ko-KR" dirty="0" smtClean="0">
                <a:ea typeface="굴림" pitchFamily="50" charset="-127"/>
              </a:rPr>
              <a:t>		</a:t>
            </a:r>
            <a:r>
              <a:rPr lang="en-US" altLang="ko-KR" b="1" dirty="0" smtClean="0">
                <a:ea typeface="굴림" pitchFamily="50" charset="-127"/>
              </a:rPr>
              <a:t>      </a:t>
            </a:r>
            <a:r>
              <a:rPr lang="en-US" altLang="ko-KR" b="1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c</a:t>
            </a:r>
            <a:r>
              <a:rPr lang="en-US" altLang="ko-KR" b="1" baseline="-25000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1.1</a:t>
            </a:r>
            <a:r>
              <a:rPr lang="en-US" altLang="ko-KR" b="1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 ≡ </a:t>
            </a:r>
            <a:r>
              <a:rPr lang="en-US" altLang="ko-KR" b="1" dirty="0" err="1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α</a:t>
            </a:r>
            <a:r>
              <a:rPr lang="en-US" altLang="ko-KR" b="1" baseline="30000" dirty="0" err="1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k</a:t>
            </a:r>
            <a:r>
              <a:rPr lang="en-US" altLang="ko-KR" b="1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 mod p	  </a:t>
            </a:r>
            <a:r>
              <a:rPr lang="en-US" altLang="ko-KR" b="1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c</a:t>
            </a:r>
            <a:r>
              <a:rPr lang="en-US" altLang="ko-KR" b="1" baseline="-25000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1.2</a:t>
            </a:r>
            <a:r>
              <a:rPr lang="en-US" altLang="ko-KR" b="1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 </a:t>
            </a:r>
            <a:r>
              <a:rPr lang="en-US" altLang="ko-KR" b="1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≡ m</a:t>
            </a:r>
            <a:r>
              <a:rPr lang="en-US" altLang="ko-KR" b="1" baseline="-25000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1</a:t>
            </a:r>
            <a:r>
              <a:rPr lang="en-US" altLang="ko-KR" b="1" dirty="0" smtClean="0">
                <a:ln>
                  <a:solidFill>
                    <a:srgbClr val="9900CC"/>
                  </a:solidFill>
                </a:ln>
                <a:ea typeface="굴림" pitchFamily="50" charset="-127"/>
              </a:rPr>
              <a:t>K mod p</a:t>
            </a:r>
          </a:p>
          <a:p>
            <a:pPr lvl="1">
              <a:buNone/>
            </a:pPr>
            <a:r>
              <a:rPr lang="en-US" altLang="ko-KR" b="1" dirty="0" smtClean="0">
                <a:ea typeface="굴림" pitchFamily="50" charset="-127"/>
              </a:rPr>
              <a:t> 		      </a:t>
            </a:r>
            <a:r>
              <a:rPr lang="en-US" altLang="ko-KR" b="1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c</a:t>
            </a:r>
            <a:r>
              <a:rPr lang="en-US" altLang="ko-KR" b="1" baseline="-25000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2.1</a:t>
            </a:r>
            <a:r>
              <a:rPr lang="en-US" altLang="ko-KR" b="1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 </a:t>
            </a:r>
            <a:r>
              <a:rPr lang="en-US" altLang="ko-KR" b="1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≡ </a:t>
            </a:r>
            <a:r>
              <a:rPr lang="en-US" altLang="ko-KR" b="1" dirty="0" err="1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α</a:t>
            </a:r>
            <a:r>
              <a:rPr lang="en-US" altLang="ko-KR" b="1" baseline="30000" dirty="0" err="1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k</a:t>
            </a:r>
            <a:r>
              <a:rPr lang="en-US" altLang="ko-KR" b="1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 mod p	  c</a:t>
            </a:r>
            <a:r>
              <a:rPr lang="en-US" altLang="ko-KR" b="1" baseline="-25000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2.2</a:t>
            </a:r>
            <a:r>
              <a:rPr lang="en-US" altLang="ko-KR" b="1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 ≡ m</a:t>
            </a:r>
            <a:r>
              <a:rPr lang="en-US" altLang="ko-KR" b="1" baseline="-25000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2</a:t>
            </a:r>
            <a:r>
              <a:rPr lang="en-US" altLang="ko-KR" b="1" dirty="0" smtClean="0">
                <a:ln>
                  <a:solidFill>
                    <a:srgbClr val="00B050"/>
                  </a:solidFill>
                </a:ln>
                <a:ea typeface="굴림" pitchFamily="50" charset="-127"/>
              </a:rPr>
              <a:t>K mod p</a:t>
            </a:r>
          </a:p>
          <a:p>
            <a:pPr lvl="1">
              <a:buNone/>
            </a:pPr>
            <a:r>
              <a:rPr lang="en-US" altLang="ko-KR" dirty="0" smtClean="0">
                <a:ea typeface="굴림" pitchFamily="50" charset="-127"/>
              </a:rPr>
              <a:t>   Then m</a:t>
            </a:r>
            <a:r>
              <a:rPr lang="en-US" altLang="ko-KR" baseline="-25000" dirty="0" smtClean="0">
                <a:ea typeface="굴림" pitchFamily="50" charset="-127"/>
              </a:rPr>
              <a:t>1</a:t>
            </a:r>
            <a:r>
              <a:rPr lang="en-US" altLang="ko-KR" dirty="0" smtClean="0">
                <a:ea typeface="굴림" pitchFamily="50" charset="-127"/>
              </a:rPr>
              <a:t>/m</a:t>
            </a:r>
            <a:r>
              <a:rPr lang="en-US" altLang="ko-KR" baseline="-25000" dirty="0" smtClean="0">
                <a:ea typeface="굴림" pitchFamily="50" charset="-127"/>
              </a:rPr>
              <a:t>2</a:t>
            </a:r>
            <a:r>
              <a:rPr lang="en-US" altLang="ko-KR" dirty="0" smtClean="0">
                <a:ea typeface="굴림" pitchFamily="50" charset="-127"/>
              </a:rPr>
              <a:t> ≡ c</a:t>
            </a:r>
            <a:r>
              <a:rPr lang="en-US" altLang="ko-KR" baseline="-25000" dirty="0" smtClean="0">
                <a:ea typeface="굴림" pitchFamily="50" charset="-127"/>
              </a:rPr>
              <a:t>2.1</a:t>
            </a:r>
            <a:r>
              <a:rPr lang="en-US" altLang="ko-KR" dirty="0" smtClean="0">
                <a:ea typeface="굴림" pitchFamily="50" charset="-127"/>
              </a:rPr>
              <a:t>/c</a:t>
            </a:r>
            <a:r>
              <a:rPr lang="en-US" altLang="ko-KR" baseline="-25000" dirty="0" smtClean="0">
                <a:ea typeface="굴림" pitchFamily="50" charset="-127"/>
              </a:rPr>
              <a:t>2.2</a:t>
            </a:r>
            <a:r>
              <a:rPr lang="en-US" altLang="ko-KR" dirty="0" smtClean="0">
                <a:ea typeface="굴림" pitchFamily="50" charset="-127"/>
              </a:rPr>
              <a:t> mod p, and m</a:t>
            </a:r>
            <a:r>
              <a:rPr lang="en-US" altLang="ko-KR" baseline="-25000" dirty="0" smtClean="0">
                <a:ea typeface="굴림" pitchFamily="50" charset="-127"/>
              </a:rPr>
              <a:t>2</a:t>
            </a:r>
            <a:r>
              <a:rPr lang="en-US" altLang="ko-KR" dirty="0" smtClean="0">
                <a:ea typeface="굴림" pitchFamily="50" charset="-127"/>
              </a:rPr>
              <a:t> is easily computed if m</a:t>
            </a:r>
            <a:r>
              <a:rPr lang="en-US" altLang="ko-KR" baseline="-25000" dirty="0" smtClean="0">
                <a:ea typeface="굴림" pitchFamily="50" charset="-127"/>
              </a:rPr>
              <a:t>1</a:t>
            </a:r>
            <a:r>
              <a:rPr lang="en-US" altLang="ko-KR" dirty="0" smtClean="0">
                <a:ea typeface="굴림" pitchFamily="50" charset="-127"/>
              </a:rPr>
              <a:t> is known.</a:t>
            </a: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Breaking the system is equivalent to </a:t>
            </a:r>
            <a:r>
              <a:rPr lang="en-US" altLang="ko-KR" dirty="0" smtClean="0">
                <a:ea typeface="굴림" pitchFamily="50" charset="-127"/>
              </a:rPr>
              <a:t>solving Discrete Logarithm Problem</a:t>
            </a:r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1BB08-634F-4765-BC65-C1DDF8AB6003}" type="slidenum">
              <a:rPr lang="en-US" altLang="ko-KR"/>
              <a:pPr>
                <a:defRPr/>
              </a:pPr>
              <a:t>8</a:t>
            </a:fld>
            <a:r>
              <a:rPr lang="en-US" altLang="ko-KR" dirty="0"/>
              <a:t> / </a:t>
            </a:r>
            <a:r>
              <a:rPr lang="en-US" altLang="ko-KR" dirty="0" smtClean="0"/>
              <a:t>21</a:t>
            </a:r>
            <a:endParaRPr lang="en-US" altLang="ko-KR" dirty="0"/>
          </a:p>
        </p:txBody>
      </p:sp>
      <p:sp>
        <p:nvSpPr>
          <p:cNvPr id="1638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 Public Key Cryptosystem and a Signature Scheme Based on Discrete Logarithms</a:t>
            </a:r>
            <a:endParaRPr lang="en-US" altLang="ko-KR" dirty="0" smtClean="0">
              <a:latin typeface="Lucida Sans Unicode" pitchFamily="34" charset="0"/>
              <a:ea typeface="굴림" pitchFamily="50" charset="-127"/>
            </a:endParaRPr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Elgamal</a:t>
            </a:r>
            <a:r>
              <a:rPr lang="en-US" altLang="ko-KR" dirty="0" smtClean="0"/>
              <a:t> Public Key System</a:t>
            </a:r>
            <a:endParaRPr lang="ko-KR" alt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85786" y="4643446"/>
            <a:ext cx="3643337" cy="1428760"/>
          </a:xfrm>
          <a:prstGeom prst="rect">
            <a:avLst/>
          </a:prstGeom>
          <a:solidFill>
            <a:srgbClr val="C5FDCE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lnSpc>
                <a:spcPct val="120000"/>
              </a:lnSpc>
              <a:defRPr/>
            </a:pPr>
            <a:endParaRPr lang="en-US" altLang="ko-KR" b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altLang="ko-KR" b="1" dirty="0" smtClean="0">
                <a:solidFill>
                  <a:schemeClr val="tx1"/>
                </a:solidFill>
                <a:latin typeface="Trebuchet MS" pitchFamily="34" charset="0"/>
              </a:rPr>
              <a:t>&lt;Decryption&gt;</a:t>
            </a:r>
          </a:p>
          <a:p>
            <a:pPr algn="ctr">
              <a:lnSpc>
                <a:spcPct val="120000"/>
              </a:lnSpc>
              <a:defRPr/>
            </a:pPr>
            <a:endParaRPr lang="en-US" altLang="ko-KR" sz="1100" b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ko-KR" sz="1600" dirty="0" smtClean="0">
                <a:solidFill>
                  <a:schemeClr val="tx1"/>
                </a:solidFill>
                <a:latin typeface="Trebuchet MS" pitchFamily="34" charset="0"/>
              </a:rPr>
              <a:t>- </a:t>
            </a:r>
            <a:r>
              <a:rPr lang="en-US" altLang="ko-KR" sz="1600" dirty="0">
                <a:solidFill>
                  <a:schemeClr val="tx1"/>
                </a:solidFill>
                <a:latin typeface="Trebuchet MS" pitchFamily="34" charset="0"/>
              </a:rPr>
              <a:t>For </a:t>
            </a:r>
            <a:r>
              <a:rPr lang="en-US" altLang="ko-KR" sz="1600" dirty="0" smtClean="0">
                <a:solidFill>
                  <a:schemeClr val="tx1"/>
                </a:solidFill>
                <a:latin typeface="Trebuchet MS" pitchFamily="34" charset="0"/>
              </a:rPr>
              <a:t>c</a:t>
            </a:r>
            <a:r>
              <a:rPr lang="en-US" altLang="ko-KR" sz="1600" baseline="-25000" dirty="0" smtClean="0">
                <a:solidFill>
                  <a:schemeClr val="tx1"/>
                </a:solidFill>
                <a:latin typeface="Trebuchet MS" pitchFamily="34" charset="0"/>
              </a:rPr>
              <a:t>1</a:t>
            </a:r>
            <a:r>
              <a:rPr lang="en-US" altLang="ko-KR" sz="160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en-US" altLang="ko-KR" sz="1600" dirty="0" smtClean="0">
                <a:solidFill>
                  <a:schemeClr val="tx1"/>
                </a:solidFill>
                <a:latin typeface="Trebuchet MS" pitchFamily="34" charset="0"/>
              </a:rPr>
              <a:t>c</a:t>
            </a:r>
            <a:r>
              <a:rPr lang="en-US" altLang="ko-KR" sz="1600" baseline="-25000" dirty="0" smtClean="0">
                <a:solidFill>
                  <a:schemeClr val="tx1"/>
                </a:solidFill>
                <a:latin typeface="Trebuchet MS" pitchFamily="34" charset="0"/>
              </a:rPr>
              <a:t>2</a:t>
            </a:r>
            <a:r>
              <a:rPr lang="en-US" altLang="ko-KR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ko-KR" altLang="en-US" sz="1600" dirty="0">
                <a:solidFill>
                  <a:schemeClr val="tx1"/>
                </a:solidFill>
                <a:latin typeface="Trebuchet MS" pitchFamily="34" charset="0"/>
              </a:rPr>
              <a:t>∈ </a:t>
            </a:r>
            <a:r>
              <a:rPr lang="en-US" altLang="ko-KR" sz="1600" dirty="0" err="1">
                <a:solidFill>
                  <a:schemeClr val="tx1"/>
                </a:solidFill>
                <a:latin typeface="Trebuchet MS" pitchFamily="34" charset="0"/>
              </a:rPr>
              <a:t>Z</a:t>
            </a:r>
            <a:r>
              <a:rPr lang="en-US" altLang="ko-KR" sz="1600" baseline="-25000" dirty="0" err="1">
                <a:solidFill>
                  <a:schemeClr val="tx1"/>
                </a:solidFill>
                <a:latin typeface="Trebuchet MS" pitchFamily="34" charset="0"/>
              </a:rPr>
              <a:t>p</a:t>
            </a:r>
            <a:r>
              <a:rPr lang="en-US" altLang="ko-KR" sz="1600" dirty="0">
                <a:solidFill>
                  <a:schemeClr val="tx1"/>
                </a:solidFill>
                <a:latin typeface="Trebuchet MS" pitchFamily="34" charset="0"/>
              </a:rPr>
              <a:t>*, define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1600" dirty="0">
                <a:solidFill>
                  <a:schemeClr val="tx1"/>
                </a:solidFill>
                <a:latin typeface="Trebuchet MS" pitchFamily="34" charset="0"/>
              </a:rPr>
              <a:t>	</a:t>
            </a:r>
            <a:r>
              <a:rPr lang="en-US" altLang="ko-KR" sz="1600" b="1" dirty="0" err="1" smtClean="0">
                <a:solidFill>
                  <a:schemeClr val="tx1"/>
                </a:solidFill>
                <a:latin typeface="Trebuchet MS" pitchFamily="34" charset="0"/>
              </a:rPr>
              <a:t>d</a:t>
            </a:r>
            <a:r>
              <a:rPr lang="en-US" altLang="ko-KR" sz="1600" b="1" baseline="-25000" dirty="0" err="1" smtClean="0">
                <a:solidFill>
                  <a:schemeClr val="tx1"/>
                </a:solidFill>
                <a:latin typeface="Trebuchet MS" pitchFamily="34" charset="0"/>
              </a:rPr>
              <a:t>k</a:t>
            </a:r>
            <a:r>
              <a:rPr lang="en-US" altLang="ko-KR" sz="1600" b="1" dirty="0" smtClean="0">
                <a:solidFill>
                  <a:schemeClr val="tx1"/>
                </a:solidFill>
                <a:latin typeface="Trebuchet MS" pitchFamily="34" charset="0"/>
              </a:rPr>
              <a:t>(c</a:t>
            </a:r>
            <a:r>
              <a:rPr lang="en-US" altLang="ko-KR" sz="1600" b="1" baseline="-25000" dirty="0" smtClean="0">
                <a:solidFill>
                  <a:schemeClr val="tx1"/>
                </a:solidFill>
                <a:latin typeface="Trebuchet MS" pitchFamily="34" charset="0"/>
              </a:rPr>
              <a:t>1</a:t>
            </a:r>
            <a:r>
              <a:rPr lang="en-US" altLang="ko-KR" sz="1600" b="1" dirty="0" smtClean="0">
                <a:solidFill>
                  <a:schemeClr val="tx1"/>
                </a:solidFill>
                <a:latin typeface="Trebuchet MS" pitchFamily="34" charset="0"/>
              </a:rPr>
              <a:t>, c</a:t>
            </a:r>
            <a:r>
              <a:rPr lang="en-US" altLang="ko-KR" sz="1600" b="1" baseline="-25000" dirty="0" smtClean="0">
                <a:solidFill>
                  <a:schemeClr val="tx1"/>
                </a:solidFill>
                <a:latin typeface="Trebuchet MS" pitchFamily="34" charset="0"/>
              </a:rPr>
              <a:t>2</a:t>
            </a:r>
            <a:r>
              <a:rPr lang="en-US" altLang="ko-KR" sz="1600" b="1" dirty="0">
                <a:solidFill>
                  <a:schemeClr val="tx1"/>
                </a:solidFill>
                <a:latin typeface="Trebuchet MS" pitchFamily="34" charset="0"/>
              </a:rPr>
              <a:t>) = </a:t>
            </a:r>
            <a:r>
              <a:rPr lang="en-US" altLang="ko-KR" sz="1600" b="1" dirty="0" smtClean="0">
                <a:solidFill>
                  <a:schemeClr val="tx1"/>
                </a:solidFill>
                <a:latin typeface="Trebuchet MS" pitchFamily="34" charset="0"/>
              </a:rPr>
              <a:t>c</a:t>
            </a:r>
            <a:r>
              <a:rPr lang="en-US" altLang="ko-KR" sz="1600" b="1" baseline="-25000" dirty="0" smtClean="0">
                <a:solidFill>
                  <a:schemeClr val="tx1"/>
                </a:solidFill>
                <a:latin typeface="Trebuchet MS" pitchFamily="34" charset="0"/>
              </a:rPr>
              <a:t>2</a:t>
            </a:r>
            <a:r>
              <a:rPr lang="en-US" altLang="ko-KR" sz="1600" b="1" dirty="0" smtClean="0">
                <a:solidFill>
                  <a:schemeClr val="tx1"/>
                </a:solidFill>
                <a:latin typeface="Trebuchet MS" pitchFamily="34" charset="0"/>
              </a:rPr>
              <a:t>(c</a:t>
            </a:r>
            <a:r>
              <a:rPr lang="en-US" altLang="ko-KR" sz="1600" b="1" baseline="-25000" dirty="0" smtClean="0">
                <a:solidFill>
                  <a:schemeClr val="tx1"/>
                </a:solidFill>
                <a:latin typeface="Trebuchet MS" pitchFamily="34" charset="0"/>
              </a:rPr>
              <a:t>1</a:t>
            </a:r>
            <a:r>
              <a:rPr lang="en-US" altLang="ko-KR" sz="1600" b="1" baseline="30000" dirty="0" smtClean="0">
                <a:solidFill>
                  <a:schemeClr val="tx1"/>
                </a:solidFill>
                <a:latin typeface="Trebuchet MS" pitchFamily="34" charset="0"/>
              </a:rPr>
              <a:t>x</a:t>
            </a:r>
            <a:r>
              <a:rPr lang="en-US" altLang="ko-KR" sz="1100" b="1" baseline="30000" dirty="0" smtClean="0">
                <a:solidFill>
                  <a:schemeClr val="tx1"/>
                </a:solidFill>
                <a:latin typeface="Trebuchet MS" pitchFamily="34" charset="0"/>
              </a:rPr>
              <a:t>B</a:t>
            </a:r>
            <a:r>
              <a:rPr lang="en-US" altLang="ko-KR" sz="1600" b="1" dirty="0" smtClean="0">
                <a:solidFill>
                  <a:schemeClr val="tx1"/>
                </a:solidFill>
                <a:latin typeface="Trebuchet MS" pitchFamily="34" charset="0"/>
              </a:rPr>
              <a:t>)</a:t>
            </a:r>
            <a:r>
              <a:rPr lang="en-US" altLang="ko-KR" sz="1600" b="1" baseline="30000" dirty="0" smtClean="0">
                <a:solidFill>
                  <a:schemeClr val="tx1"/>
                </a:solidFill>
                <a:latin typeface="Trebuchet MS" pitchFamily="34" charset="0"/>
              </a:rPr>
              <a:t>-</a:t>
            </a:r>
            <a:r>
              <a:rPr lang="en-US" altLang="ko-KR" sz="1600" b="1" baseline="30000" dirty="0">
                <a:solidFill>
                  <a:schemeClr val="tx1"/>
                </a:solidFill>
                <a:latin typeface="Trebuchet MS" pitchFamily="34" charset="0"/>
              </a:rPr>
              <a:t>1</a:t>
            </a:r>
            <a:r>
              <a:rPr lang="en-US" altLang="ko-KR" sz="1600" b="1" dirty="0">
                <a:solidFill>
                  <a:schemeClr val="tx1"/>
                </a:solidFill>
                <a:latin typeface="Trebuchet MS" pitchFamily="34" charset="0"/>
              </a:rPr>
              <a:t> mod </a:t>
            </a:r>
            <a:r>
              <a:rPr lang="en-US" altLang="ko-KR" sz="1600" b="1" dirty="0" smtClean="0">
                <a:solidFill>
                  <a:schemeClr val="tx1"/>
                </a:solidFill>
                <a:latin typeface="Trebuchet MS" pitchFamily="34" charset="0"/>
              </a:rPr>
              <a:t>p</a:t>
            </a:r>
          </a:p>
          <a:p>
            <a:pPr>
              <a:lnSpc>
                <a:spcPct val="120000"/>
              </a:lnSpc>
              <a:defRPr/>
            </a:pPr>
            <a:endParaRPr lang="en-US" altLang="ko-KR" sz="1600" b="1" dirty="0" smtClean="0"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4286256"/>
            <a:ext cx="5072098" cy="166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80000"/>
              <a:defRPr/>
            </a:pPr>
            <a:endParaRPr lang="en-US" altLang="ko-KR" sz="2400" kern="0" dirty="0" smtClean="0">
              <a:latin typeface="Trebuchet MS" pitchFamily="34" charset="0"/>
            </a:endParaRP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3"/>
              </a:buBlip>
            </a:pPr>
            <a:r>
              <a:rPr lang="en-US" altLang="ko-KR" kern="0" dirty="0" smtClean="0">
                <a:latin typeface="Tahoma" pitchFamily="34" charset="0"/>
                <a:cs typeface="Tahoma" pitchFamily="34" charset="0"/>
              </a:rPr>
              <a:t>Adversary can decrypt the </a:t>
            </a:r>
            <a:r>
              <a:rPr lang="en-US" altLang="ko-KR" kern="0" dirty="0" err="1" smtClean="0">
                <a:latin typeface="Tahoma" pitchFamily="34" charset="0"/>
                <a:cs typeface="Tahoma" pitchFamily="34" charset="0"/>
              </a:rPr>
              <a:t>ciphertext</a:t>
            </a:r>
            <a:r>
              <a:rPr lang="en-US" altLang="ko-KR" kern="0" dirty="0" smtClean="0">
                <a:latin typeface="Tahoma" pitchFamily="34" charset="0"/>
                <a:cs typeface="Tahoma" pitchFamily="34" charset="0"/>
              </a:rPr>
              <a:t> if adversary can compute the value</a:t>
            </a: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  <a:buBlip>
                <a:blip r:embed="rId3"/>
              </a:buBlip>
            </a:pPr>
            <a:endParaRPr lang="en-US" altLang="ko-KR" sz="400" kern="0" dirty="0" smtClean="0">
              <a:latin typeface="Tahoma" pitchFamily="34" charset="0"/>
              <a:cs typeface="Tahoma" pitchFamily="34" charset="0"/>
            </a:endParaRPr>
          </a:p>
          <a:p>
            <a:pPr marL="1143000" lvl="2" indent="-228600">
              <a:lnSpc>
                <a:spcPct val="110000"/>
              </a:lnSpc>
              <a:spcBef>
                <a:spcPct val="20000"/>
              </a:spcBef>
              <a:buClr>
                <a:srgbClr val="EFEF75"/>
              </a:buClr>
              <a:buSzPct val="80000"/>
            </a:pPr>
            <a:r>
              <a:rPr lang="en-US" altLang="ko-KR" kern="0" dirty="0" smtClean="0">
                <a:latin typeface="Tahoma" pitchFamily="34" charset="0"/>
                <a:cs typeface="Tahoma" pitchFamily="34" charset="0"/>
              </a:rPr>
              <a:t>               </a:t>
            </a:r>
            <a:r>
              <a:rPr lang="en-US" altLang="ko-KR" kern="0" dirty="0" err="1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altLang="ko-KR" kern="0" baseline="-25000" dirty="0" err="1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altLang="ko-KR" kern="0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altLang="ko-KR" kern="0" dirty="0" err="1" smtClean="0">
                <a:latin typeface="Tahoma" pitchFamily="34" charset="0"/>
                <a:cs typeface="Tahoma" pitchFamily="34" charset="0"/>
              </a:rPr>
              <a:t>log</a:t>
            </a:r>
            <a:r>
              <a:rPr lang="en-US" altLang="ko-KR" kern="0" baseline="-25000" dirty="0" err="1" smtClean="0">
                <a:latin typeface="Tahoma" pitchFamily="34" charset="0"/>
                <a:cs typeface="Tahoma" pitchFamily="34" charset="0"/>
              </a:rPr>
              <a:t>α</a:t>
            </a:r>
            <a:r>
              <a:rPr lang="en-US" altLang="ko-KR" kern="0" dirty="0" err="1" smtClean="0">
                <a:latin typeface="Tahoma" pitchFamily="34" charset="0"/>
                <a:cs typeface="Tahoma" pitchFamily="34" charset="0"/>
              </a:rPr>
              <a:t>y</a:t>
            </a:r>
            <a:r>
              <a:rPr lang="en-US" altLang="ko-KR" kern="0" baseline="-25000" dirty="0" err="1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altLang="ko-KR" kern="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Digital Signature </a:t>
            </a:r>
          </a:p>
          <a:p>
            <a:pPr lvl="1"/>
            <a:r>
              <a:rPr lang="en-GB" altLang="ko-KR" dirty="0" smtClean="0">
                <a:ea typeface="굴림" pitchFamily="50" charset="-127"/>
              </a:rPr>
              <a:t>A digital signature provides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1">
              <a:buFont typeface="Wingdings" pitchFamily="2" charset="2"/>
              <a:buNone/>
            </a:pP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b="1" dirty="0" smtClean="0">
                <a:ea typeface="굴림" pitchFamily="50" charset="-127"/>
              </a:rPr>
              <a:t>Data Integrity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The content of the message should be kept </a:t>
            </a:r>
            <a:r>
              <a:rPr lang="en-US" altLang="ko-KR" b="1" dirty="0" smtClean="0">
                <a:ea typeface="굴림" pitchFamily="50" charset="-127"/>
              </a:rPr>
              <a:t>intact</a:t>
            </a:r>
          </a:p>
          <a:p>
            <a:pPr lvl="1"/>
            <a:r>
              <a:rPr lang="en-US" altLang="ko-KR" b="1" dirty="0" smtClean="0">
                <a:ea typeface="굴림" pitchFamily="50" charset="-127"/>
              </a:rPr>
              <a:t>Sender’s identity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B needs a guarantee that the message it received actually originated </a:t>
            </a:r>
            <a:r>
              <a:rPr lang="en-US" altLang="ko-KR" b="1" dirty="0" smtClean="0">
                <a:ea typeface="굴림" pitchFamily="50" charset="-127"/>
              </a:rPr>
              <a:t>from where</a:t>
            </a:r>
            <a:r>
              <a:rPr lang="en-US" altLang="ko-KR" dirty="0" smtClean="0">
                <a:ea typeface="굴림" pitchFamily="50" charset="-127"/>
              </a:rPr>
              <a:t> it says it </a:t>
            </a:r>
            <a:r>
              <a:rPr lang="en-US" altLang="ko-KR" dirty="0" smtClean="0">
                <a:ea typeface="굴림" pitchFamily="50" charset="-127"/>
              </a:rPr>
              <a:t>did</a:t>
            </a:r>
          </a:p>
          <a:p>
            <a:pPr lvl="1"/>
            <a:r>
              <a:rPr lang="en-US" altLang="ko-KR" b="1" dirty="0" smtClean="0">
                <a:ea typeface="굴림" pitchFamily="50" charset="-127"/>
              </a:rPr>
              <a:t>Non-repudiation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Uses sender’s private key for signing </a:t>
            </a:r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b="1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2"/>
            <a:endParaRPr lang="en-US" altLang="ko-KR" dirty="0" smtClean="0">
              <a:ea typeface="굴림" pitchFamily="50" charset="-127"/>
            </a:endParaRPr>
          </a:p>
          <a:p>
            <a:pPr lvl="3"/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87536-1874-4C0F-9CDF-20B24152D66C}" type="slidenum">
              <a:rPr lang="en-US" altLang="ko-KR"/>
              <a:pPr>
                <a:defRPr/>
              </a:pPr>
              <a:t>9</a:t>
            </a:fld>
            <a:r>
              <a:rPr lang="en-US" altLang="ko-KR"/>
              <a:t> / 20</a:t>
            </a:r>
            <a:endParaRPr lang="en-US" altLang="ko-KR" dirty="0"/>
          </a:p>
        </p:txBody>
      </p:sp>
      <p:sp>
        <p:nvSpPr>
          <p:cNvPr id="16389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돋움" pitchFamily="50" charset="-127"/>
              </a:rPr>
              <a:t>Using Encryption for Authentication in Large Networks of Computers</a:t>
            </a:r>
            <a:endParaRPr lang="en-US" altLang="ko-KR" smtClean="0">
              <a:latin typeface="Lucida Sans Unicode" pitchFamily="34" charset="0"/>
              <a:ea typeface="굴림" pitchFamily="50" charset="-127"/>
            </a:endParaRPr>
          </a:p>
        </p:txBody>
      </p:sp>
      <p:pic>
        <p:nvPicPr>
          <p:cNvPr id="16390" name="Picture 35" descr="j04164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293927"/>
            <a:ext cx="9937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4" descr="j04167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8991" y="2232014"/>
            <a:ext cx="107473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500166" y="2936864"/>
            <a:ext cx="1143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600" dirty="0">
                <a:latin typeface="+mn-ea"/>
                <a:ea typeface="+mn-ea"/>
              </a:rPr>
              <a:t>A(sender)</a:t>
            </a:r>
            <a:endParaRPr lang="ko-KR" altLang="en-US" sz="1600" dirty="0">
              <a:latin typeface="+mn-ea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3591" y="2946389"/>
            <a:ext cx="1143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600" dirty="0">
                <a:latin typeface="+mn-ea"/>
                <a:ea typeface="+mn-ea"/>
              </a:rPr>
              <a:t>B(receiver)</a:t>
            </a:r>
            <a:endParaRPr lang="ko-KR" altLang="en-US" sz="1600" dirty="0">
              <a:latin typeface="+mn-ea"/>
              <a:ea typeface="+mn-ea"/>
            </a:endParaRPr>
          </a:p>
        </p:txBody>
      </p:sp>
      <p:pic>
        <p:nvPicPr>
          <p:cNvPr id="163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3166" y="2274877"/>
            <a:ext cx="5159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49491" y="2560627"/>
            <a:ext cx="482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타원형 설명선 26"/>
          <p:cNvSpPr>
            <a:spLocks noChangeArrowheads="1"/>
          </p:cNvSpPr>
          <p:nvPr/>
        </p:nvSpPr>
        <p:spPr bwMode="auto">
          <a:xfrm>
            <a:off x="7164366" y="1928802"/>
            <a:ext cx="1214437" cy="522287"/>
          </a:xfrm>
          <a:prstGeom prst="wedgeEllipseCallout">
            <a:avLst>
              <a:gd name="adj1" fmla="val -73361"/>
              <a:gd name="adj2" fmla="val 66856"/>
            </a:avLst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latinLnBrk="0" hangingPunct="0">
              <a:spcBef>
                <a:spcPct val="50000"/>
              </a:spcBef>
            </a:pPr>
            <a:endParaRPr kumimoji="0" lang="ko-KR" alt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164366" y="2060564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="1"/>
              <a:t>from where?</a:t>
            </a:r>
            <a:endParaRPr lang="ko-KR" altLang="en-US" sz="1400" b="1"/>
          </a:p>
        </p:txBody>
      </p:sp>
      <p:sp>
        <p:nvSpPr>
          <p:cNvPr id="29" name="포인트가 32개인 별 28"/>
          <p:cNvSpPr/>
          <p:nvPr/>
        </p:nvSpPr>
        <p:spPr bwMode="auto">
          <a:xfrm>
            <a:off x="5286353" y="2436802"/>
            <a:ext cx="1071563" cy="695325"/>
          </a:xfrm>
          <a:prstGeom prst="star32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latinLnBrk="0" hangingPunct="0">
              <a:spcBef>
                <a:spcPct val="50000"/>
              </a:spcBef>
              <a:defRPr/>
            </a:pPr>
            <a:endParaRPr kumimoji="0"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5449866" y="2117714"/>
            <a:ext cx="714375" cy="307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b="1" dirty="0"/>
              <a:t>Intact!</a:t>
            </a:r>
            <a:endParaRPr lang="ko-KR" altLang="en-US" sz="1400" b="1" dirty="0"/>
          </a:p>
        </p:txBody>
      </p:sp>
      <p:sp>
        <p:nvSpPr>
          <p:cNvPr id="1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Elgamal</a:t>
            </a:r>
            <a:r>
              <a:rPr lang="en-US" altLang="ko-KR" dirty="0" smtClean="0"/>
              <a:t> Digital Signature Scheme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0.00023 C 0.05121 0.00046 0.0717 0.00069 0.08541 0.00023 C 0.09913 -0.00024 0.10625 -0.01158 0.11336 -0.00301 C 0.12048 0.00555 0.11701 0.03935 0.12847 0.05138 C 0.13993 0.06342 0.16823 0.07801 0.18194 0.0699 C 0.19566 0.0618 0.20347 0.01574 0.21111 0.00324 C 0.21875 -0.00926 0.21632 -0.00324 0.22725 -0.0044 C 0.23819 -0.00556 0.2585 -0.0044 0.27725 -0.0044 C 0.296 -0.0044 0.32951 -0.0044 0.3401 -0.0044 " pathEditMode="relative" ptsTypes="aaaaaaaaA">
                                      <p:cBhvr>
                                        <p:cTn id="10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Templete2-2">
  <a:themeElements>
    <a:clrScheme name="Templete2-2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Templete2-2">
      <a:majorFont>
        <a:latin typeface="Century Gothic"/>
        <a:ea typeface="굴림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Templete2-2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ete2-2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ete2-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 그림</Template>
  <TotalTime>53464</TotalTime>
  <Words>2072</Words>
  <Application>Microsoft Office PowerPoint</Application>
  <PresentationFormat>화면 슬라이드 쇼(4:3)</PresentationFormat>
  <Paragraphs>403</Paragraphs>
  <Slides>22</Slides>
  <Notes>13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25" baseType="lpstr">
      <vt:lpstr>Templete2-2</vt:lpstr>
      <vt:lpstr>수식</vt:lpstr>
      <vt:lpstr>Equation</vt:lpstr>
      <vt:lpstr>A Public Key Cryptosystem and  a Signature Scheme Based  on Discrete Logarithms  </vt:lpstr>
      <vt:lpstr>Outline</vt:lpstr>
      <vt:lpstr>Introduction </vt:lpstr>
      <vt:lpstr>Introduction</vt:lpstr>
      <vt:lpstr>슬라이드 5</vt:lpstr>
      <vt:lpstr>Diffie-Hellman key distribution</vt:lpstr>
      <vt:lpstr>Elgamal Public Key System</vt:lpstr>
      <vt:lpstr>Elgamal Public Key System</vt:lpstr>
      <vt:lpstr>Elgamal Digital Signature Scheme</vt:lpstr>
      <vt:lpstr>Elgamal Digital Signature Scheme</vt:lpstr>
      <vt:lpstr>Property</vt:lpstr>
      <vt:lpstr>Property</vt:lpstr>
      <vt:lpstr>Property</vt:lpstr>
      <vt:lpstr>Comparison</vt:lpstr>
      <vt:lpstr>Attacks on the Signature Scheme</vt:lpstr>
      <vt:lpstr>Attack: Total break (1/2)</vt:lpstr>
      <vt:lpstr>Attack: Total break (2/2)</vt:lpstr>
      <vt:lpstr>Attack: Selective forgery (1/2)</vt:lpstr>
      <vt:lpstr>Attack: Selective forgery (2/2)</vt:lpstr>
      <vt:lpstr>Attack: Existential forgery</vt:lpstr>
      <vt:lpstr>Conclusion</vt:lpstr>
      <vt:lpstr>Question or Comment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10. Agents</dc:title>
  <dc:creator/>
  <cp:lastModifiedBy>Rufina</cp:lastModifiedBy>
  <cp:revision>1917</cp:revision>
  <dcterms:created xsi:type="dcterms:W3CDTF">2004-06-02T00:23:40Z</dcterms:created>
  <dcterms:modified xsi:type="dcterms:W3CDTF">2010-02-24T16:59:18Z</dcterms:modified>
</cp:coreProperties>
</file>