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67" r:id="rId3"/>
    <p:sldId id="257" r:id="rId4"/>
    <p:sldId id="258" r:id="rId5"/>
    <p:sldId id="264" r:id="rId6"/>
    <p:sldId id="266" r:id="rId7"/>
    <p:sldId id="268" r:id="rId8"/>
    <p:sldId id="265" r:id="rId9"/>
    <p:sldId id="261" r:id="rId10"/>
    <p:sldId id="269" r:id="rId11"/>
    <p:sldId id="270" r:id="rId12"/>
    <p:sldId id="271" r:id="rId13"/>
    <p:sldId id="272" r:id="rId14"/>
    <p:sldId id="263" r:id="rId15"/>
    <p:sldId id="274" r:id="rId16"/>
    <p:sldId id="262" r:id="rId17"/>
    <p:sldId id="259" r:id="rId18"/>
    <p:sldId id="260" r:id="rId19"/>
    <p:sldId id="273" r:id="rId20"/>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보통 스타일 4 - 강조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보통 스타일 4 - 강조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보통 스타일 4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보통 스타일 1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764" autoAdjust="0"/>
  </p:normalViewPr>
  <p:slideViewPr>
    <p:cSldViewPr>
      <p:cViewPr varScale="1">
        <p:scale>
          <a:sx n="80" d="100"/>
          <a:sy n="80" d="100"/>
        </p:scale>
        <p:origin x="-7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277D09-2C8C-4899-A5D9-B8DB66C1F3CC}" type="datetimeFigureOut">
              <a:rPr lang="ko-KR" altLang="en-US" smtClean="0"/>
              <a:pPr/>
              <a:t>2010-02-23</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D793A0-E202-43AF-9D4E-E1893E76A28E}"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Hello,</a:t>
            </a:r>
            <a:r>
              <a:rPr lang="en-US" altLang="ko-KR" baseline="0" dirty="0" smtClean="0"/>
              <a:t> here is my presentation of Martin Hellman’s paper, named “A Cryptanalytic Time-memory Trade-off”.</a:t>
            </a:r>
          </a:p>
          <a:p>
            <a:r>
              <a:rPr lang="en-US" altLang="ko-KR" baseline="0" dirty="0" smtClean="0"/>
              <a:t>The paper was originally published at 1980(Nineteen Eighty), but it is still effective and many researchers have tried to improve the basic idea until now.</a:t>
            </a:r>
          </a:p>
          <a:p>
            <a:r>
              <a:rPr lang="en-US" altLang="ko-KR" baseline="0" dirty="0" smtClean="0"/>
              <a:t>I’ll briefly explain the background that the idea was born, the core idea and its mathematical verification, and further developments.</a:t>
            </a:r>
            <a:endParaRPr lang="ko-KR" altLang="en-US" dirty="0"/>
          </a:p>
        </p:txBody>
      </p:sp>
      <p:sp>
        <p:nvSpPr>
          <p:cNvPr id="4" name="슬라이드 번호 개체 틀 3"/>
          <p:cNvSpPr>
            <a:spLocks noGrp="1"/>
          </p:cNvSpPr>
          <p:nvPr>
            <p:ph type="sldNum" sz="quarter" idx="10"/>
          </p:nvPr>
        </p:nvSpPr>
        <p:spPr/>
        <p:txBody>
          <a:bodyPr/>
          <a:lstStyle/>
          <a:p>
            <a:fld id="{FAD793A0-E202-43AF-9D4E-E1893E76A28E}" type="slidenum">
              <a:rPr lang="ko-KR" altLang="en-US" smtClean="0"/>
              <a:pPr/>
              <a:t>1</a:t>
            </a:fld>
            <a:endParaRPr lang="ko-KR"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Yes,</a:t>
            </a:r>
            <a:r>
              <a:rPr lang="en-US" altLang="ko-KR" baseline="0" dirty="0" smtClean="0"/>
              <a:t> multiple tables. The important point is that we use different reduction function for each table.</a:t>
            </a:r>
          </a:p>
          <a:p>
            <a:r>
              <a:rPr lang="en-US" altLang="ko-KR" baseline="0" dirty="0" smtClean="0"/>
              <a:t>Then, even if two values of different tables collide, next values are totally different, so no merging occurs.</a:t>
            </a:r>
            <a:endParaRPr lang="ko-KR" altLang="en-US" dirty="0"/>
          </a:p>
        </p:txBody>
      </p:sp>
      <p:sp>
        <p:nvSpPr>
          <p:cNvPr id="4" name="슬라이드 번호 개체 틀 3"/>
          <p:cNvSpPr>
            <a:spLocks noGrp="1"/>
          </p:cNvSpPr>
          <p:nvPr>
            <p:ph type="sldNum" sz="quarter" idx="10"/>
          </p:nvPr>
        </p:nvSpPr>
        <p:spPr/>
        <p:txBody>
          <a:bodyPr/>
          <a:lstStyle/>
          <a:p>
            <a:fld id="{FAD793A0-E202-43AF-9D4E-E1893E76A28E}" type="slidenum">
              <a:rPr lang="ko-KR" altLang="en-US" smtClean="0"/>
              <a:pPr/>
              <a:t>10</a:t>
            </a:fld>
            <a:endParaRPr lang="ko-KR"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So</a:t>
            </a:r>
            <a:r>
              <a:rPr lang="en-US" altLang="ko-KR" baseline="0" dirty="0" smtClean="0"/>
              <a:t> we looked at the structure of hash tables. But it is actually a probabilistic method, meaning that there is a probability of success to find key, and a probability of failure.</a:t>
            </a:r>
          </a:p>
          <a:p>
            <a:r>
              <a:rPr lang="en-US" altLang="ko-KR" baseline="0" dirty="0" smtClean="0"/>
              <a:t>We have to rise the probability to approximately 1, meaning that the hash table covers almost all key.</a:t>
            </a:r>
          </a:p>
          <a:p>
            <a:r>
              <a:rPr lang="en-US" altLang="ko-KR" baseline="0" dirty="0" smtClean="0"/>
              <a:t>Since each hash table works independently, we need to find each probability for one table.</a:t>
            </a:r>
          </a:p>
          <a:p>
            <a:r>
              <a:rPr lang="en-US" altLang="ko-KR" baseline="0" dirty="0" smtClean="0"/>
              <a:t>Here is the result: The probability of success rate is like this, the formula looks complicated but it is approximately mt/N [mt over N].</a:t>
            </a:r>
          </a:p>
          <a:p>
            <a:r>
              <a:rPr lang="en-US" altLang="ko-KR" dirty="0" smtClean="0"/>
              <a:t>So the</a:t>
            </a:r>
            <a:r>
              <a:rPr lang="en-US" altLang="ko-KR" baseline="0" dirty="0" smtClean="0"/>
              <a:t> number of tables needed is likely N/mt.</a:t>
            </a:r>
            <a:endParaRPr lang="ko-KR" altLang="en-US" dirty="0"/>
          </a:p>
        </p:txBody>
      </p:sp>
      <p:sp>
        <p:nvSpPr>
          <p:cNvPr id="4" name="슬라이드 번호 개체 틀 3"/>
          <p:cNvSpPr>
            <a:spLocks noGrp="1"/>
          </p:cNvSpPr>
          <p:nvPr>
            <p:ph type="sldNum" sz="quarter" idx="10"/>
          </p:nvPr>
        </p:nvSpPr>
        <p:spPr/>
        <p:txBody>
          <a:bodyPr/>
          <a:lstStyle/>
          <a:p>
            <a:fld id="{FAD793A0-E202-43AF-9D4E-E1893E76A28E}" type="slidenum">
              <a:rPr lang="ko-KR" altLang="en-US" smtClean="0"/>
              <a:pPr/>
              <a:t>11</a:t>
            </a:fld>
            <a:endParaRPr lang="ko-KR"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Here is the proof of</a:t>
            </a:r>
            <a:r>
              <a:rPr lang="en-US" altLang="ko-KR" baseline="0" dirty="0" smtClean="0"/>
              <a:t> the probability; (may be skipped if no time)</a:t>
            </a:r>
          </a:p>
          <a:p>
            <a:endParaRPr lang="en-US" altLang="ko-KR" baseline="0" dirty="0" smtClean="0"/>
          </a:p>
          <a:p>
            <a:r>
              <a:rPr lang="en-US" altLang="ko-KR" baseline="0" dirty="0" smtClean="0"/>
              <a:t>[TODO]</a:t>
            </a:r>
            <a:endParaRPr lang="ko-KR" altLang="en-US" dirty="0"/>
          </a:p>
        </p:txBody>
      </p:sp>
      <p:sp>
        <p:nvSpPr>
          <p:cNvPr id="4" name="슬라이드 번호 개체 틀 3"/>
          <p:cNvSpPr>
            <a:spLocks noGrp="1"/>
          </p:cNvSpPr>
          <p:nvPr>
            <p:ph type="sldNum" sz="quarter" idx="10"/>
          </p:nvPr>
        </p:nvSpPr>
        <p:spPr/>
        <p:txBody>
          <a:bodyPr/>
          <a:lstStyle/>
          <a:p>
            <a:fld id="{FAD793A0-E202-43AF-9D4E-E1893E76A28E}" type="slidenum">
              <a:rPr lang="ko-KR" altLang="en-US" smtClean="0"/>
              <a:pPr/>
              <a:t>12</a:t>
            </a:fld>
            <a:endParaRPr lang="ko-KR"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We</a:t>
            </a:r>
            <a:r>
              <a:rPr lang="en-US" altLang="ko-KR" baseline="0" dirty="0" smtClean="0"/>
              <a:t> also need to prove the false alarm rate is statistically not high. The expected occurrence number is bounded by this formula.</a:t>
            </a:r>
          </a:p>
          <a:p>
            <a:r>
              <a:rPr lang="en-US" altLang="ko-KR" baseline="0" dirty="0" smtClean="0"/>
              <a:t>In the DES example, we will set m and t values such that mt^2 = N. Then the expected value is at most half,</a:t>
            </a:r>
          </a:p>
          <a:p>
            <a:r>
              <a:rPr lang="en-US" altLang="ko-KR" baseline="0" dirty="0" smtClean="0"/>
              <a:t>It means that </a:t>
            </a:r>
          </a:p>
        </p:txBody>
      </p:sp>
      <p:sp>
        <p:nvSpPr>
          <p:cNvPr id="4" name="슬라이드 번호 개체 틀 3"/>
          <p:cNvSpPr>
            <a:spLocks noGrp="1"/>
          </p:cNvSpPr>
          <p:nvPr>
            <p:ph type="sldNum" sz="quarter" idx="10"/>
          </p:nvPr>
        </p:nvSpPr>
        <p:spPr/>
        <p:txBody>
          <a:bodyPr/>
          <a:lstStyle/>
          <a:p>
            <a:fld id="{FAD793A0-E202-43AF-9D4E-E1893E76A28E}" type="slidenum">
              <a:rPr lang="ko-KR" altLang="en-US" smtClean="0"/>
              <a:pPr/>
              <a:t>13</a:t>
            </a:fld>
            <a:endParaRPr lang="ko-KR"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Let’s apply</a:t>
            </a:r>
            <a:r>
              <a:rPr lang="en-US" altLang="ko-KR" baseline="0" dirty="0" smtClean="0"/>
              <a:t> the hash table method to DES. It uses 56-bit key, so there are 2^56[two to the power of fifty-six] keys.</a:t>
            </a:r>
          </a:p>
          <a:p>
            <a:r>
              <a:rPr lang="en-US" altLang="ko-KR" baseline="0" dirty="0" smtClean="0"/>
              <a:t>By letting the value 10^17[ten to th power of seventeen], we will “overcompute” for some space, and it gives us a chance to assume neglectable overlap.</a:t>
            </a:r>
          </a:p>
          <a:p>
            <a:r>
              <a:rPr lang="en-US" altLang="ko-KR" baseline="0" dirty="0" smtClean="0"/>
              <a:t>How about the actual size of each table? It depends on various implementation environment, so it is not an easy task.</a:t>
            </a:r>
          </a:p>
          <a:p>
            <a:r>
              <a:rPr lang="en-US" altLang="ko-KR" baseline="0" dirty="0" smtClean="0"/>
              <a:t>The author chooses the values after trial and error, and get these values.</a:t>
            </a:r>
          </a:p>
          <a:p>
            <a:r>
              <a:rPr lang="en-US" altLang="ko-KR" baseline="0" dirty="0" smtClean="0"/>
              <a:t>Finally, required memory amount is approximately 10^13, and computation amount is 10^12. Both values are now quite decreased compared to table lookup or exhaustive search.</a:t>
            </a:r>
            <a:endParaRPr lang="ko-KR" altLang="en-US" dirty="0"/>
          </a:p>
        </p:txBody>
      </p:sp>
      <p:sp>
        <p:nvSpPr>
          <p:cNvPr id="4" name="슬라이드 번호 개체 틀 3"/>
          <p:cNvSpPr>
            <a:spLocks noGrp="1"/>
          </p:cNvSpPr>
          <p:nvPr>
            <p:ph type="sldNum" sz="quarter" idx="10"/>
          </p:nvPr>
        </p:nvSpPr>
        <p:spPr/>
        <p:txBody>
          <a:bodyPr/>
          <a:lstStyle/>
          <a:p>
            <a:fld id="{FAD793A0-E202-43AF-9D4E-E1893E76A28E}" type="slidenum">
              <a:rPr lang="ko-KR" altLang="en-US" smtClean="0"/>
              <a:pPr/>
              <a:t>14</a:t>
            </a:fld>
            <a:endParaRPr lang="ko-KR"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Here is</a:t>
            </a:r>
            <a:r>
              <a:rPr lang="en-US" altLang="ko-KR" baseline="0" dirty="0" smtClean="0"/>
              <a:t> the real performance graph of current implementation named RainbowCrack.</a:t>
            </a:r>
          </a:p>
          <a:p>
            <a:r>
              <a:rPr lang="en-US" altLang="ko-KR" baseline="0" dirty="0" smtClean="0"/>
              <a:t>This program is designed to dominate several hash functions like MD5, using hash table technics explained just before.</a:t>
            </a:r>
          </a:p>
          <a:p>
            <a:r>
              <a:rPr lang="en-US" altLang="ko-KR" baseline="0" dirty="0" smtClean="0"/>
              <a:t>The program can be run without precomputed hash table, but you see that it is terribly slow.</a:t>
            </a:r>
          </a:p>
          <a:p>
            <a:r>
              <a:rPr lang="en-US" altLang="ko-KR" baseline="0" dirty="0" smtClean="0"/>
              <a:t>The program provides precomputed hash table which is about 2 gigabytes or 32 gigabytes.</a:t>
            </a:r>
          </a:p>
          <a:p>
            <a:r>
              <a:rPr lang="en-US" altLang="ko-KR" baseline="0" dirty="0" smtClean="0"/>
              <a:t>Then the performance grows dramatically; The computation speed increased to 200 or 300 times, compared to brute-force. Trade-off method works practically.</a:t>
            </a:r>
            <a:endParaRPr lang="ko-KR" altLang="en-US" dirty="0"/>
          </a:p>
        </p:txBody>
      </p:sp>
      <p:sp>
        <p:nvSpPr>
          <p:cNvPr id="4" name="슬라이드 번호 개체 틀 3"/>
          <p:cNvSpPr>
            <a:spLocks noGrp="1"/>
          </p:cNvSpPr>
          <p:nvPr>
            <p:ph type="sldNum" sz="quarter" idx="10"/>
          </p:nvPr>
        </p:nvSpPr>
        <p:spPr/>
        <p:txBody>
          <a:bodyPr/>
          <a:lstStyle/>
          <a:p>
            <a:fld id="{FAD793A0-E202-43AF-9D4E-E1893E76A28E}" type="slidenum">
              <a:rPr lang="ko-KR" altLang="en-US" smtClean="0"/>
              <a:pPr/>
              <a:t>15</a:t>
            </a:fld>
            <a:endParaRPr lang="ko-KR"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Ok, we</a:t>
            </a:r>
            <a:r>
              <a:rPr lang="en-US" altLang="ko-KR" baseline="0" dirty="0" smtClean="0"/>
              <a:t> looked at the trade-off method. We assumed that we attack DES under chosen-ciphertext attack.</a:t>
            </a:r>
          </a:p>
          <a:p>
            <a:r>
              <a:rPr lang="en-US" altLang="ko-KR" baseline="0" dirty="0" smtClean="0"/>
              <a:t>It is not a impractical assumption, but somewhat strong assumption. Can the method be extended for relaxed assumptions?</a:t>
            </a:r>
          </a:p>
          <a:p>
            <a:r>
              <a:rPr lang="en-US" altLang="ko-KR" baseline="0" dirty="0" smtClean="0"/>
              <a:t>The simplest thought is to apply to synchronous stream cipher under known-plaintext attack.</a:t>
            </a:r>
          </a:p>
          <a:p>
            <a:r>
              <a:rPr lang="en-US" altLang="ko-KR" baseline="0" dirty="0" smtClean="0"/>
              <a:t>Here, Synchronous stream cipher is simply a random number generator with a key, and it generates numbers independent to plaintext.</a:t>
            </a:r>
          </a:p>
          <a:p>
            <a:r>
              <a:rPr lang="en-US" altLang="ko-KR" baseline="0" dirty="0" smtClean="0"/>
              <a:t>The numbers are simply XORed to plaintext, and it’s ciphertext. We strip plaintext by XOR again, and we get pure stream cipher values.</a:t>
            </a:r>
          </a:p>
          <a:p>
            <a:r>
              <a:rPr lang="en-US" altLang="ko-KR" baseline="0" dirty="0" smtClean="0"/>
              <a:t>Actually, unsynchronous stream cipher generates numbers dependent to plaintext, so in this case we need chosen-plaintext attack again.</a:t>
            </a:r>
          </a:p>
          <a:p>
            <a:endParaRPr lang="en-US" altLang="ko-KR" baseline="0" dirty="0" smtClean="0"/>
          </a:p>
          <a:p>
            <a:r>
              <a:rPr lang="en-US" altLang="ko-KR" baseline="0" dirty="0" smtClean="0"/>
              <a:t>The second case is that we know the plaintexts have special structure, with small changes only. In this case, we can generate tables for all changes.</a:t>
            </a:r>
          </a:p>
          <a:p>
            <a:r>
              <a:rPr lang="en-US" altLang="ko-KR" baseline="0" dirty="0" smtClean="0"/>
              <a:t>For example, plaintext has only one-byte variations and the changed value is alphabet and upper-case. Then we generate 26 tables.</a:t>
            </a:r>
          </a:p>
          <a:p>
            <a:r>
              <a:rPr lang="en-US" altLang="ko-KR" baseline="0" dirty="0" smtClean="0"/>
              <a:t>This method will not work if there are too many variations, since the required time and memory will be exponentially increased.</a:t>
            </a:r>
          </a:p>
          <a:p>
            <a:endParaRPr lang="en-US" altLang="ko-KR" baseline="0" dirty="0" smtClean="0"/>
          </a:p>
          <a:p>
            <a:r>
              <a:rPr lang="en-US" altLang="ko-KR" baseline="0" dirty="0" smtClean="0"/>
              <a:t>The third case is really useful adoptation. Hash functions. Hash functions are special functions that digests variable-length message to fixed-length message.</a:t>
            </a:r>
          </a:p>
          <a:p>
            <a:r>
              <a:rPr lang="en-US" altLang="ko-KR" baseline="0" dirty="0" smtClean="0"/>
              <a:t>If the hash function is well-designed, you are not able to get “reversed” value of the output, except for brute-force.</a:t>
            </a:r>
          </a:p>
          <a:p>
            <a:r>
              <a:rPr lang="en-US" altLang="ko-KR" baseline="0" dirty="0" smtClean="0"/>
              <a:t>Here brute-force method can be extended to time-memory trade-off, as seen before, RainbowCrack.</a:t>
            </a:r>
          </a:p>
        </p:txBody>
      </p:sp>
      <p:sp>
        <p:nvSpPr>
          <p:cNvPr id="4" name="슬라이드 번호 개체 틀 3"/>
          <p:cNvSpPr>
            <a:spLocks noGrp="1"/>
          </p:cNvSpPr>
          <p:nvPr>
            <p:ph type="sldNum" sz="quarter" idx="10"/>
          </p:nvPr>
        </p:nvSpPr>
        <p:spPr/>
        <p:txBody>
          <a:bodyPr/>
          <a:lstStyle/>
          <a:p>
            <a:fld id="{FAD793A0-E202-43AF-9D4E-E1893E76A28E}" type="slidenum">
              <a:rPr lang="ko-KR" altLang="en-US" smtClean="0"/>
              <a:pPr/>
              <a:t>16</a:t>
            </a:fld>
            <a:endParaRPr lang="ko-KR"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We</a:t>
            </a:r>
            <a:r>
              <a:rPr lang="en-US" altLang="ko-KR" baseline="0" dirty="0" smtClean="0"/>
              <a:t> see that if two chain of same table collide, they merge. Oechslin desinged a new modification to avoid merging problems.</a:t>
            </a:r>
          </a:p>
          <a:p>
            <a:r>
              <a:rPr lang="en-US" altLang="ko-KR" baseline="0" dirty="0" smtClean="0"/>
              <a:t>The idea is to use different hash function per each iteration, not per each table.</a:t>
            </a:r>
          </a:p>
          <a:p>
            <a:r>
              <a:rPr lang="en-US" altLang="ko-KR" baseline="0" dirty="0" smtClean="0"/>
              <a:t>Then two chain may still collide, but now they don’t merge since different hash function is used for different iteration.</a:t>
            </a:r>
          </a:p>
          <a:p>
            <a:r>
              <a:rPr lang="en-US" altLang="ko-KR" baseline="0" dirty="0" smtClean="0"/>
              <a:t>Now we don’t need to make many tables, but just a huge single table only.</a:t>
            </a:r>
          </a:p>
          <a:p>
            <a:r>
              <a:rPr lang="en-US" altLang="ko-KR" baseline="0" smtClean="0"/>
              <a:t>This idea is called “Rainbow Table”, and it is widely used for hash function crackers, like RainbowCrack just seen before.</a:t>
            </a:r>
            <a:endParaRPr lang="ko-KR" altLang="en-US" dirty="0"/>
          </a:p>
        </p:txBody>
      </p:sp>
      <p:sp>
        <p:nvSpPr>
          <p:cNvPr id="4" name="슬라이드 번호 개체 틀 3"/>
          <p:cNvSpPr>
            <a:spLocks noGrp="1"/>
          </p:cNvSpPr>
          <p:nvPr>
            <p:ph type="sldNum" sz="quarter" idx="10"/>
          </p:nvPr>
        </p:nvSpPr>
        <p:spPr/>
        <p:txBody>
          <a:bodyPr/>
          <a:lstStyle/>
          <a:p>
            <a:fld id="{FAD793A0-E202-43AF-9D4E-E1893E76A28E}" type="slidenum">
              <a:rPr lang="ko-KR" altLang="en-US" smtClean="0"/>
              <a:pPr/>
              <a:t>17</a:t>
            </a:fld>
            <a:endParaRPr lang="ko-K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Supppose we are</a:t>
            </a:r>
            <a:r>
              <a:rPr lang="en-US" altLang="ko-KR" baseline="0" dirty="0" smtClean="0"/>
              <a:t> about to attack DES, which converts 64-bit plaintext into 64-bit ciphertext, with 56-bit key.</a:t>
            </a:r>
          </a:p>
          <a:p>
            <a:r>
              <a:rPr lang="en-US" altLang="ko-KR" baseline="0" dirty="0" smtClean="0"/>
              <a:t>Fortunately, we are able to do under the chosen-plaintext attack – that is, we can modify plaintext input so get corresponding ciphertext, while knowing nothing about the key.</a:t>
            </a:r>
          </a:p>
          <a:p>
            <a:r>
              <a:rPr lang="en-US" altLang="ko-KR" baseline="0" dirty="0" smtClean="0"/>
              <a:t>However, we don’t know any effective attack against DES, so we decide to find the key among a large keyset.</a:t>
            </a:r>
            <a:endParaRPr lang="ko-KR" altLang="en-US" dirty="0"/>
          </a:p>
        </p:txBody>
      </p:sp>
      <p:sp>
        <p:nvSpPr>
          <p:cNvPr id="4" name="슬라이드 번호 개체 틀 3"/>
          <p:cNvSpPr>
            <a:spLocks noGrp="1"/>
          </p:cNvSpPr>
          <p:nvPr>
            <p:ph type="sldNum" sz="quarter" idx="10"/>
          </p:nvPr>
        </p:nvSpPr>
        <p:spPr/>
        <p:txBody>
          <a:bodyPr/>
          <a:lstStyle/>
          <a:p>
            <a:fld id="{FAD793A0-E202-43AF-9D4E-E1893E76A28E}" type="slidenum">
              <a:rPr lang="ko-KR" altLang="en-US" smtClean="0"/>
              <a:pPr/>
              <a:t>2</a:t>
            </a:fld>
            <a:endParaRPr lang="ko-KR"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Ther</a:t>
            </a:r>
            <a:r>
              <a:rPr lang="en-US" altLang="ko-KR" baseline="0" dirty="0" smtClean="0"/>
              <a:t>e are two ways that are trivial to think, but nowhere trivial to achive cryptanalysis.</a:t>
            </a:r>
          </a:p>
          <a:p>
            <a:endParaRPr lang="en-US" altLang="ko-KR" baseline="0" dirty="0" smtClean="0"/>
          </a:p>
          <a:p>
            <a:r>
              <a:rPr lang="en-US" altLang="ko-KR" baseline="0" dirty="0" smtClean="0"/>
              <a:t>The first method is exhaustive search, also known as brute-force attack. It attacks by substitute all keys to DES encryption machine until the right ciphertext is out.</a:t>
            </a:r>
          </a:p>
          <a:p>
            <a:r>
              <a:rPr lang="en-US" altLang="ko-KR" baseline="0" dirty="0" smtClean="0"/>
              <a:t>It is quite effective for small keys, but in this case the number of keys is 2^56[two to the power of fifty-six], approximately 7 times 10^16[ten to the power of sixteen], or 70 peta unit.</a:t>
            </a:r>
            <a:r>
              <a:rPr lang="ko-KR" altLang="en-US" baseline="0" dirty="0" smtClean="0"/>
              <a:t> </a:t>
            </a:r>
            <a:r>
              <a:rPr lang="en-US" altLang="ko-KR" baseline="0" dirty="0" smtClean="0"/>
              <a:t>It requires practically too many time.</a:t>
            </a:r>
          </a:p>
          <a:p>
            <a:endParaRPr lang="en-US" altLang="ko-KR" baseline="0" dirty="0" smtClean="0"/>
          </a:p>
          <a:p>
            <a:r>
              <a:rPr lang="en-US" altLang="ko-KR" baseline="0" dirty="0" smtClean="0"/>
              <a:t>The second method is table lookup, it is nothing more that precompute all values and stores them, and find the value if needed.</a:t>
            </a:r>
          </a:p>
          <a:p>
            <a:r>
              <a:rPr lang="en-US" altLang="ko-KR" baseline="0" dirty="0" smtClean="0"/>
              <a:t>In this case, it requires littel time but terrible amout of memory.</a:t>
            </a:r>
          </a:p>
          <a:p>
            <a:endParaRPr lang="en-US" altLang="ko-KR" baseline="0" dirty="0" smtClean="0"/>
          </a:p>
          <a:p>
            <a:r>
              <a:rPr lang="en-US" altLang="ko-KR" baseline="0" dirty="0" smtClean="0"/>
              <a:t>Then, is there a way to trade-off time and memory? If there is a way to find the key with relatively shorter time, and relatively smaller memory, the computation will be more practical.</a:t>
            </a:r>
          </a:p>
          <a:p>
            <a:r>
              <a:rPr lang="en-US" altLang="ko-KR" baseline="0" dirty="0" smtClean="0"/>
              <a:t>Suppose we have an method that it requires only N^2/3 [N to the power of two thirds] time and space? In this case, N^2/3 is smaller than 200 gigaunits. The values are now quite small.</a:t>
            </a:r>
          </a:p>
        </p:txBody>
      </p:sp>
      <p:sp>
        <p:nvSpPr>
          <p:cNvPr id="4" name="슬라이드 번호 개체 틀 3"/>
          <p:cNvSpPr>
            <a:spLocks noGrp="1"/>
          </p:cNvSpPr>
          <p:nvPr>
            <p:ph type="sldNum" sz="quarter" idx="10"/>
          </p:nvPr>
        </p:nvSpPr>
        <p:spPr/>
        <p:txBody>
          <a:bodyPr/>
          <a:lstStyle/>
          <a:p>
            <a:fld id="{FAD793A0-E202-43AF-9D4E-E1893E76A28E}" type="slidenum">
              <a:rPr lang="ko-KR" altLang="en-US" smtClean="0"/>
              <a:pPr/>
              <a:t>3</a:t>
            </a:fld>
            <a:endParaRPr lang="ko-KR"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The key</a:t>
            </a:r>
            <a:r>
              <a:rPr lang="en-US" altLang="ko-KR" baseline="0" dirty="0" smtClean="0"/>
              <a:t> idea of Hellman’s original paper is to arrange keys for special way, so we don’t need to remember intermediate keys if we know how to recalculate them.</a:t>
            </a:r>
          </a:p>
          <a:p>
            <a:r>
              <a:rPr lang="en-US" altLang="ko-KR" baseline="0" dirty="0" smtClean="0"/>
              <a:t>If we don’t save intermediate values, then there will be a huge amount of space saved.</a:t>
            </a:r>
          </a:p>
          <a:p>
            <a:r>
              <a:rPr lang="en-US" altLang="ko-KR" baseline="0" dirty="0" smtClean="0"/>
              <a:t>However, if we have to re-calculate ciphertexts from each key again, the time amount is as same as brute-force method.</a:t>
            </a:r>
          </a:p>
          <a:p>
            <a:r>
              <a:rPr lang="en-US" altLang="ko-KR" baseline="0" dirty="0" smtClean="0"/>
              <a:t>So, the next key of the chain must be related to ciphertext of previous key. What is the function specifically?</a:t>
            </a:r>
            <a:endParaRPr lang="ko-KR" altLang="en-US" dirty="0"/>
          </a:p>
        </p:txBody>
      </p:sp>
      <p:sp>
        <p:nvSpPr>
          <p:cNvPr id="4" name="슬라이드 번호 개체 틀 3"/>
          <p:cNvSpPr>
            <a:spLocks noGrp="1"/>
          </p:cNvSpPr>
          <p:nvPr>
            <p:ph type="sldNum" sz="quarter" idx="10"/>
          </p:nvPr>
        </p:nvSpPr>
        <p:spPr/>
        <p:txBody>
          <a:bodyPr/>
          <a:lstStyle/>
          <a:p>
            <a:fld id="{FAD793A0-E202-43AF-9D4E-E1893E76A28E}" type="slidenum">
              <a:rPr lang="ko-KR" altLang="en-US" smtClean="0"/>
              <a:pPr/>
              <a:t>4</a:t>
            </a:fld>
            <a:endParaRPr lang="ko-KR"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Let’s try to make</a:t>
            </a:r>
            <a:r>
              <a:rPr lang="en-US" altLang="ko-KR" baseline="0" dirty="0" smtClean="0"/>
              <a:t> such a function. DES encryption requires 64-bit input and 56-bit key, and produces 64-bit output.</a:t>
            </a:r>
          </a:p>
          <a:p>
            <a:r>
              <a:rPr lang="en-US" altLang="ko-KR" baseline="0" dirty="0" smtClean="0"/>
              <a:t>Then, here is a point: we will use the 64-bit output for the next key.</a:t>
            </a:r>
          </a:p>
          <a:p>
            <a:endParaRPr lang="en-US" altLang="ko-KR" baseline="0" dirty="0" smtClean="0"/>
          </a:p>
          <a:p>
            <a:r>
              <a:rPr lang="en-US" altLang="ko-KR" baseline="0" dirty="0" smtClean="0"/>
              <a:t>There is a size difference between output and key, so we reduce the output into 56-bit value. How?</a:t>
            </a:r>
          </a:p>
          <a:p>
            <a:r>
              <a:rPr lang="en-US" altLang="ko-KR" baseline="0" dirty="0" smtClean="0"/>
              <a:t>There are so many ways to achieve it, including that dropping lower 8 bits, higher 8 bits, or adding lower bits with higher bits.</a:t>
            </a:r>
          </a:p>
          <a:p>
            <a:r>
              <a:rPr lang="en-US" altLang="ko-KR" baseline="0" dirty="0" smtClean="0"/>
              <a:t>Then, we can construct a key chain, which also implies reduced ciphertext information inside.</a:t>
            </a:r>
          </a:p>
        </p:txBody>
      </p:sp>
      <p:sp>
        <p:nvSpPr>
          <p:cNvPr id="4" name="슬라이드 번호 개체 틀 3"/>
          <p:cNvSpPr>
            <a:spLocks noGrp="1"/>
          </p:cNvSpPr>
          <p:nvPr>
            <p:ph type="sldNum" sz="quarter" idx="10"/>
          </p:nvPr>
        </p:nvSpPr>
        <p:spPr/>
        <p:txBody>
          <a:bodyPr/>
          <a:lstStyle/>
          <a:p>
            <a:fld id="{FAD793A0-E202-43AF-9D4E-E1893E76A28E}" type="slidenum">
              <a:rPr lang="ko-KR" altLang="en-US" smtClean="0"/>
              <a:pPr/>
              <a:t>5</a:t>
            </a:fld>
            <a:endParaRPr lang="ko-KR"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So</a:t>
            </a:r>
            <a:r>
              <a:rPr lang="en-US" altLang="ko-KR" baseline="0" dirty="0" smtClean="0"/>
              <a:t> here is a key chain of length t. How we compute with the chain?</a:t>
            </a:r>
          </a:p>
          <a:p>
            <a:r>
              <a:rPr lang="en-US" altLang="ko-KR" baseline="0" dirty="0" smtClean="0"/>
              <a:t>Here we get some ciphertext C via chosen-ciphertext attack. We compute Y1, the reduced 56-bit value.</a:t>
            </a:r>
          </a:p>
          <a:p>
            <a:r>
              <a:rPr lang="en-US" altLang="ko-KR" baseline="0" dirty="0" smtClean="0"/>
              <a:t>By definition, Y1 is next value of K in the key chain.</a:t>
            </a:r>
          </a:p>
          <a:p>
            <a:r>
              <a:rPr lang="en-US" altLang="ko-KR" baseline="0" dirty="0" smtClean="0"/>
              <a:t>Y1 may be a member of original chain or not. What if Y1 is a last value of the chain?</a:t>
            </a:r>
          </a:p>
          <a:p>
            <a:r>
              <a:rPr lang="en-US" altLang="ko-KR" baseline="0" dirty="0" smtClean="0"/>
              <a:t>Then there is a high possibility that K is as same as K t-1. Here we say </a:t>
            </a:r>
            <a:r>
              <a:rPr lang="en-US" altLang="ko-KR" u="sng" baseline="0" dirty="0" smtClean="0"/>
              <a:t>high possibility</a:t>
            </a:r>
            <a:r>
              <a:rPr lang="en-US" altLang="ko-KR" baseline="0" dirty="0" smtClean="0"/>
              <a:t>, since K and Kt-1 are reduced from 64-bits to 56-bits,</a:t>
            </a:r>
          </a:p>
          <a:p>
            <a:r>
              <a:rPr lang="en-US" altLang="ko-KR" baseline="0" dirty="0" smtClean="0"/>
              <a:t>so their original values may differ. We restore K t-1 from K0 and substitute K t-1 into DES machine so we can verify if the output is as same as C or not.</a:t>
            </a:r>
          </a:p>
          <a:p>
            <a:r>
              <a:rPr lang="en-US" altLang="ko-KR" dirty="0" smtClean="0"/>
              <a:t>In</a:t>
            </a:r>
            <a:r>
              <a:rPr lang="en-US" altLang="ko-KR" baseline="0" dirty="0" smtClean="0"/>
              <a:t> the other hand, if Y1 and Kt differ, then their original values also differ.</a:t>
            </a:r>
            <a:endParaRPr lang="ko-KR" altLang="en-US" dirty="0"/>
          </a:p>
        </p:txBody>
      </p:sp>
      <p:sp>
        <p:nvSpPr>
          <p:cNvPr id="4" name="슬라이드 번호 개체 틀 3"/>
          <p:cNvSpPr>
            <a:spLocks noGrp="1"/>
          </p:cNvSpPr>
          <p:nvPr>
            <p:ph type="sldNum" sz="quarter" idx="10"/>
          </p:nvPr>
        </p:nvSpPr>
        <p:spPr/>
        <p:txBody>
          <a:bodyPr/>
          <a:lstStyle/>
          <a:p>
            <a:fld id="{FAD793A0-E202-43AF-9D4E-E1893E76A28E}" type="slidenum">
              <a:rPr lang="ko-KR" altLang="en-US" smtClean="0"/>
              <a:pPr/>
              <a:t>6</a:t>
            </a:fld>
            <a:endParaRPr lang="ko-KR"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If</a:t>
            </a:r>
            <a:r>
              <a:rPr lang="en-US" altLang="ko-KR" baseline="0" dirty="0" smtClean="0"/>
              <a:t> we didn’t get a key, try next item. Compute Y2, compare to Kt. If they are same, then original two values may be same. We can do this verification cycle until we find the real key or find out the chain has no key we want. Here we spent t comparisons to the key, but faster than exhaustive search. We also spent only small portion of memory, not proportional to length of key chain. This is the basic idea for trade-off.</a:t>
            </a:r>
          </a:p>
          <a:p>
            <a:endParaRPr lang="en-US" altLang="ko-KR" baseline="0" dirty="0" smtClean="0"/>
          </a:p>
          <a:p>
            <a:r>
              <a:rPr lang="en-US" altLang="ko-KR" baseline="0" dirty="0" smtClean="0"/>
              <a:t>Actually, As the chain becomes longer, the possibility of false alarm increased and so we don’t want let chain too long, then how to cover all key space?</a:t>
            </a:r>
            <a:endParaRPr lang="ko-KR" altLang="en-US" dirty="0"/>
          </a:p>
        </p:txBody>
      </p:sp>
      <p:sp>
        <p:nvSpPr>
          <p:cNvPr id="4" name="슬라이드 번호 개체 틀 3"/>
          <p:cNvSpPr>
            <a:spLocks noGrp="1"/>
          </p:cNvSpPr>
          <p:nvPr>
            <p:ph type="sldNum" sz="quarter" idx="10"/>
          </p:nvPr>
        </p:nvSpPr>
        <p:spPr/>
        <p:txBody>
          <a:bodyPr/>
          <a:lstStyle/>
          <a:p>
            <a:fld id="{FAD793A0-E202-43AF-9D4E-E1893E76A28E}" type="slidenum">
              <a:rPr lang="ko-KR" altLang="en-US" smtClean="0"/>
              <a:pPr/>
              <a:t>7</a:t>
            </a:fld>
            <a:endParaRPr lang="ko-KR"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The</a:t>
            </a:r>
            <a:r>
              <a:rPr lang="en-US" altLang="ko-KR" baseline="0" dirty="0" smtClean="0"/>
              <a:t> possible answer is to use several chains.</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baseline="0" dirty="0" smtClean="0"/>
              <a:t>The basic structure is same; precompute many chains and remember both ends of chain only. Here we need some more memory, but still acceptable.</a:t>
            </a:r>
            <a:endParaRPr lang="ko-KR" altLang="en-US" dirty="0" smtClean="0"/>
          </a:p>
          <a:p>
            <a:r>
              <a:rPr lang="en-US" altLang="ko-KR" dirty="0" smtClean="0"/>
              <a:t>This struct</a:t>
            </a:r>
            <a:r>
              <a:rPr lang="en-US" altLang="ko-KR" baseline="0" dirty="0" smtClean="0"/>
              <a:t> also has a opportunity to compute in parallel. Each chain is assigned to different process, and compute simultaneously[simlteiniusly].</a:t>
            </a:r>
            <a:endParaRPr lang="ko-KR" altLang="en-US" dirty="0"/>
          </a:p>
        </p:txBody>
      </p:sp>
      <p:sp>
        <p:nvSpPr>
          <p:cNvPr id="4" name="슬라이드 번호 개체 틀 3"/>
          <p:cNvSpPr>
            <a:spLocks noGrp="1"/>
          </p:cNvSpPr>
          <p:nvPr>
            <p:ph type="sldNum" sz="quarter" idx="10"/>
          </p:nvPr>
        </p:nvSpPr>
        <p:spPr/>
        <p:txBody>
          <a:bodyPr/>
          <a:lstStyle/>
          <a:p>
            <a:fld id="{FAD793A0-E202-43AF-9D4E-E1893E76A28E}" type="slidenum">
              <a:rPr lang="ko-KR" altLang="en-US" smtClean="0"/>
              <a:pPr/>
              <a:t>8</a:t>
            </a:fld>
            <a:endParaRPr lang="ko-KR"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dirty="0" smtClean="0"/>
              <a:t>However, there is also</a:t>
            </a:r>
            <a:r>
              <a:rPr lang="en-US" altLang="ko-KR" baseline="0" dirty="0" smtClean="0"/>
              <a:t> </a:t>
            </a:r>
            <a:r>
              <a:rPr lang="en-US" altLang="ko-KR" dirty="0" smtClean="0"/>
              <a:t>a possible</a:t>
            </a:r>
            <a:r>
              <a:rPr lang="en-US" altLang="ko-KR" baseline="0" dirty="0" smtClean="0"/>
              <a:t> </a:t>
            </a:r>
            <a:r>
              <a:rPr lang="en-US" altLang="ko-KR" dirty="0" smtClean="0"/>
              <a:t>defect of the</a:t>
            </a:r>
            <a:r>
              <a:rPr lang="en-US" altLang="ko-KR" baseline="0" dirty="0" smtClean="0"/>
              <a:t> table; What if two chains collide? By the nature of function f, The next values will also collide.</a:t>
            </a:r>
          </a:p>
          <a:p>
            <a:r>
              <a:rPr lang="en-US" altLang="ko-KR" dirty="0" smtClean="0"/>
              <a:t>So once</a:t>
            </a:r>
            <a:r>
              <a:rPr lang="en-US" altLang="ko-KR" baseline="0" dirty="0" smtClean="0"/>
              <a:t> a collision occured, then two chains merge and it becomes a waste of memory and time.</a:t>
            </a:r>
          </a:p>
          <a:p>
            <a:r>
              <a:rPr lang="en-US" altLang="ko-KR" baseline="0" dirty="0" smtClean="0"/>
              <a:t>We here assume that the problem of merging is not so critical (as the author claimed), if the table size is not too big. We have to find other extension to cover all keys.</a:t>
            </a:r>
          </a:p>
        </p:txBody>
      </p:sp>
      <p:sp>
        <p:nvSpPr>
          <p:cNvPr id="4" name="슬라이드 번호 개체 틀 3"/>
          <p:cNvSpPr>
            <a:spLocks noGrp="1"/>
          </p:cNvSpPr>
          <p:nvPr>
            <p:ph type="sldNum" sz="quarter" idx="10"/>
          </p:nvPr>
        </p:nvSpPr>
        <p:spPr/>
        <p:txBody>
          <a:bodyPr/>
          <a:lstStyle/>
          <a:p>
            <a:fld id="{FAD793A0-E202-43AF-9D4E-E1893E76A28E}" type="slidenum">
              <a:rPr lang="ko-KR" altLang="en-US" smtClean="0"/>
              <a:pPr/>
              <a:t>9</a:t>
            </a:fld>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bg>
      <p:bgRef idx="1002">
        <a:schemeClr val="bg2"/>
      </p:bgRef>
    </p:bg>
    <p:spTree>
      <p:nvGrpSpPr>
        <p:cNvPr id="1" name=""/>
        <p:cNvGrpSpPr/>
        <p:nvPr/>
      </p:nvGrpSpPr>
      <p:grpSpPr>
        <a:xfrm>
          <a:off x="0" y="0"/>
          <a:ext cx="0" cy="0"/>
          <a:chOff x="0" y="0"/>
          <a:chExt cx="0" cy="0"/>
        </a:xfrm>
      </p:grpSpPr>
      <p:sp>
        <p:nvSpPr>
          <p:cNvPr id="9" name="직사각형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제목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ko-KR" altLang="en-US" smtClean="0"/>
              <a:t>마스터 제목 스타일 편집</a:t>
            </a:r>
            <a:endParaRPr kumimoji="0" lang="en-US"/>
          </a:p>
        </p:txBody>
      </p:sp>
      <p:sp>
        <p:nvSpPr>
          <p:cNvPr id="3" name="부제목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ko-KR" altLang="en-US" smtClean="0"/>
              <a:t>마스터 부제목 스타일 편집</a:t>
            </a:r>
            <a:endParaRPr kumimoji="0" lang="en-US"/>
          </a:p>
        </p:txBody>
      </p:sp>
      <p:sp>
        <p:nvSpPr>
          <p:cNvPr id="4" name="날짜 개체 틀 3"/>
          <p:cNvSpPr>
            <a:spLocks noGrp="1"/>
          </p:cNvSpPr>
          <p:nvPr>
            <p:ph type="dt" sz="half" idx="10"/>
          </p:nvPr>
        </p:nvSpPr>
        <p:spPr/>
        <p:txBody>
          <a:bodyPr/>
          <a:lstStyle/>
          <a:p>
            <a:fld id="{2C650396-F03D-484E-B507-68A0499FC3CB}" type="datetime1">
              <a:rPr lang="ko-KR" altLang="en-US" smtClean="0"/>
              <a:pPr/>
              <a:t>2010-02-23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55B2F42-ED60-4484-8C11-0CFF7CC9DA8E}" type="slidenum">
              <a:rPr lang="ko-KR" altLang="en-US" smtClean="0"/>
              <a:pPr/>
              <a:t>‹#›</a:t>
            </a:fld>
            <a:endParaRPr lang="ko-KR" altLang="en-US"/>
          </a:p>
        </p:txBody>
      </p:sp>
      <p:sp>
        <p:nvSpPr>
          <p:cNvPr id="10" name="직사각형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5D731B79-28E8-448D-A22E-7EFC58F49EEE}" type="datetime1">
              <a:rPr lang="ko-KR" altLang="en-US" smtClean="0"/>
              <a:pPr/>
              <a:t>2010-02-23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55B2F42-ED60-4484-8C11-0CFF7CC9DA8E}"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9" name="직사각형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직사각형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세로 제목 1"/>
          <p:cNvSpPr>
            <a:spLocks noGrp="1"/>
          </p:cNvSpPr>
          <p:nvPr>
            <p:ph type="title" orient="vert"/>
          </p:nvPr>
        </p:nvSpPr>
        <p:spPr>
          <a:xfrm>
            <a:off x="6781800" y="274640"/>
            <a:ext cx="1905000" cy="5851525"/>
          </a:xfrm>
        </p:spPr>
        <p:txBody>
          <a:bodyPr vert="eaVert"/>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304800"/>
            <a:ext cx="6019800" cy="5851525"/>
          </a:xfrm>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8FB3E3CF-4A6D-4AC1-8143-28287D7FBF83}" type="datetime1">
              <a:rPr lang="ko-KR" altLang="en-US" smtClean="0"/>
              <a:pPr/>
              <a:t>2010-02-23</a:t>
            </a:fld>
            <a:endParaRPr lang="ko-KR" altLang="en-US"/>
          </a:p>
        </p:txBody>
      </p:sp>
      <p:sp>
        <p:nvSpPr>
          <p:cNvPr id="5" name="바닥글 개체 틀 4"/>
          <p:cNvSpPr>
            <a:spLocks noGrp="1"/>
          </p:cNvSpPr>
          <p:nvPr>
            <p:ph type="ftr" sz="quarter" idx="11"/>
          </p:nvPr>
        </p:nvSpPr>
        <p:spPr>
          <a:xfrm>
            <a:off x="2640597" y="6377459"/>
            <a:ext cx="3836404" cy="365125"/>
          </a:xfrm>
        </p:spPr>
        <p:txBody>
          <a:bodyPr/>
          <a:lstStyle/>
          <a:p>
            <a:endParaRPr lang="ko-KR" altLang="en-US"/>
          </a:p>
        </p:txBody>
      </p:sp>
      <p:sp>
        <p:nvSpPr>
          <p:cNvPr id="6" name="슬라이드 번호 개체 틀 5"/>
          <p:cNvSpPr>
            <a:spLocks noGrp="1"/>
          </p:cNvSpPr>
          <p:nvPr>
            <p:ph type="sldNum" sz="quarter" idx="12"/>
          </p:nvPr>
        </p:nvSpPr>
        <p:spPr/>
        <p:txBody>
          <a:bodyPr/>
          <a:lstStyle/>
          <a:p>
            <a:fld id="{A55B2F42-ED60-4484-8C11-0CFF7CC9DA8E}"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155448"/>
            <a:ext cx="8229600" cy="1252728"/>
          </a:xfrm>
        </p:spPr>
        <p:txBody>
          <a:bodyPr/>
          <a:lstStyle>
            <a:extLst/>
          </a:lstStyle>
          <a:p>
            <a:r>
              <a:rPr kumimoji="0" lang="ko-KR" altLang="en-US" smtClean="0"/>
              <a:t>마스터 제목 스타일 편집</a:t>
            </a:r>
            <a:endParaRPr kumimoji="0" lang="en-US"/>
          </a:p>
        </p:txBody>
      </p:sp>
      <p:sp>
        <p:nvSpPr>
          <p:cNvPr id="3" name="내용 개체 틀 2"/>
          <p:cNvSpPr>
            <a:spLocks noGrp="1"/>
          </p:cNvSpPr>
          <p:nvPr>
            <p:ph idx="1"/>
          </p:nvPr>
        </p:nvSpPr>
        <p:spPr/>
        <p:txBody>
          <a:bodyPr/>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80B71BEF-BC8E-419A-A14C-D76F75B7FCD8}" type="datetime1">
              <a:rPr lang="ko-KR" altLang="en-US" smtClean="0"/>
              <a:pPr/>
              <a:t>2010-02-23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55B2F42-ED60-4484-8C11-0CFF7CC9DA8E}"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구역 머리글">
    <p:bg>
      <p:bgRef idx="1002">
        <a:schemeClr val="bg2"/>
      </p:bgRef>
    </p:bg>
    <p:spTree>
      <p:nvGrpSpPr>
        <p:cNvPr id="1" name=""/>
        <p:cNvGrpSpPr/>
        <p:nvPr/>
      </p:nvGrpSpPr>
      <p:grpSpPr>
        <a:xfrm>
          <a:off x="0" y="0"/>
          <a:ext cx="0" cy="0"/>
          <a:chOff x="0" y="0"/>
          <a:chExt cx="0" cy="0"/>
        </a:xfrm>
      </p:grpSpPr>
      <p:sp>
        <p:nvSpPr>
          <p:cNvPr id="9" name="직사각형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직사각형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제목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ko-KR" altLang="en-US" smtClean="0"/>
              <a:t>마스터 텍스트 스타일을 편집합니다</a:t>
            </a:r>
          </a:p>
        </p:txBody>
      </p:sp>
      <p:sp>
        <p:nvSpPr>
          <p:cNvPr id="4" name="날짜 개체 틀 3"/>
          <p:cNvSpPr>
            <a:spLocks noGrp="1"/>
          </p:cNvSpPr>
          <p:nvPr>
            <p:ph type="dt" sz="half" idx="10"/>
          </p:nvPr>
        </p:nvSpPr>
        <p:spPr/>
        <p:txBody>
          <a:bodyPr/>
          <a:lstStyle/>
          <a:p>
            <a:fld id="{508F9F78-617A-440F-86B6-030B78570F9D}" type="datetime1">
              <a:rPr lang="ko-KR" altLang="en-US" smtClean="0"/>
              <a:pPr/>
              <a:t>2010-02-23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55B2F42-ED60-4484-8C11-0CFF7CC9DA8E}" type="slidenum">
              <a:rPr lang="ko-KR" altLang="en-US" smtClean="0"/>
              <a:pPr/>
              <a:t>‹#›</a:t>
            </a:fld>
            <a:endParaRPr lang="ko-KR"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extLst/>
          </a:lstStyle>
          <a:p>
            <a:r>
              <a:rPr kumimoji="0" lang="ko-KR" altLang="en-US" smtClean="0"/>
              <a:t>마스터 제목 스타일 편집</a:t>
            </a:r>
            <a:endParaRPr kumimoji="0" lang="en-US"/>
          </a:p>
        </p:txBody>
      </p:sp>
      <p:sp>
        <p:nvSpPr>
          <p:cNvPr id="3" name="내용 개체 틀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30AD8F2F-808F-4AF9-9899-B095A837AC99}" type="datetime1">
              <a:rPr lang="ko-KR" altLang="en-US" smtClean="0"/>
              <a:pPr/>
              <a:t>2010-02-23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55B2F42-ED60-4484-8C11-0CFF7CC9DA8E}"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ko-KR" altLang="en-US" smtClean="0"/>
              <a:t>마스터 텍스트 스타일을 편집합니다</a:t>
            </a:r>
          </a:p>
        </p:txBody>
      </p:sp>
      <p:sp>
        <p:nvSpPr>
          <p:cNvPr id="4" name="내용 개체 틀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텍스트 개체 틀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ko-KR" altLang="en-US" smtClean="0"/>
              <a:t>마스터 텍스트 스타일을 편집합니다</a:t>
            </a:r>
          </a:p>
        </p:txBody>
      </p:sp>
      <p:sp>
        <p:nvSpPr>
          <p:cNvPr id="6" name="내용 개체 틀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7" name="날짜 개체 틀 6"/>
          <p:cNvSpPr>
            <a:spLocks noGrp="1"/>
          </p:cNvSpPr>
          <p:nvPr>
            <p:ph type="dt" sz="half" idx="10"/>
          </p:nvPr>
        </p:nvSpPr>
        <p:spPr/>
        <p:txBody>
          <a:bodyPr/>
          <a:lstStyle/>
          <a:p>
            <a:fld id="{5F462666-43C7-4F27-A80C-6D11459B960D}" type="datetime1">
              <a:rPr lang="ko-KR" altLang="en-US" smtClean="0"/>
              <a:pPr/>
              <a:t>2010-02-23</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55B2F42-ED60-4484-8C11-0CFF7CC9DA8E}"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extLst/>
          </a:lstStyle>
          <a:p>
            <a:r>
              <a:rPr kumimoji="0" lang="ko-KR" altLang="en-US" smtClean="0"/>
              <a:t>마스터 제목 스타일 편집</a:t>
            </a:r>
            <a:endParaRPr kumimoji="0" lang="en-US"/>
          </a:p>
        </p:txBody>
      </p:sp>
      <p:sp>
        <p:nvSpPr>
          <p:cNvPr id="3" name="날짜 개체 틀 2"/>
          <p:cNvSpPr>
            <a:spLocks noGrp="1"/>
          </p:cNvSpPr>
          <p:nvPr>
            <p:ph type="dt" sz="half" idx="10"/>
          </p:nvPr>
        </p:nvSpPr>
        <p:spPr/>
        <p:txBody>
          <a:bodyPr/>
          <a:lstStyle/>
          <a:p>
            <a:fld id="{FA8214B7-D629-4289-8C22-E3D778220084}" type="datetime1">
              <a:rPr lang="ko-KR" altLang="en-US" smtClean="0"/>
              <a:pPr/>
              <a:t>2010-02-23</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55B2F42-ED60-4484-8C11-0CFF7CC9DA8E}"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E0458660-8441-40CF-AA7C-669C47BF39F3}" type="datetime1">
              <a:rPr lang="ko-KR" altLang="en-US" smtClean="0"/>
              <a:pPr/>
              <a:t>2010-02-23</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55B2F42-ED60-4484-8C11-0CFF7CC9DA8E}"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ko-KR" altLang="en-US" smtClean="0"/>
              <a:t>마스터 제목 스타일 편집</a:t>
            </a:r>
            <a:endParaRPr kumimoji="0" lang="en-US"/>
          </a:p>
        </p:txBody>
      </p:sp>
      <p:sp>
        <p:nvSpPr>
          <p:cNvPr id="3" name="내용 개체 틀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텍스트 개체 틀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ko-KR" altLang="en-US" smtClean="0"/>
              <a:t>마스터 텍스트 스타일을 편집합니다</a:t>
            </a:r>
          </a:p>
        </p:txBody>
      </p:sp>
      <p:sp>
        <p:nvSpPr>
          <p:cNvPr id="5" name="날짜 개체 틀 4"/>
          <p:cNvSpPr>
            <a:spLocks noGrp="1"/>
          </p:cNvSpPr>
          <p:nvPr>
            <p:ph type="dt" sz="half" idx="10"/>
          </p:nvPr>
        </p:nvSpPr>
        <p:spPr/>
        <p:txBody>
          <a:bodyPr/>
          <a:lstStyle/>
          <a:p>
            <a:fld id="{A7E9634F-178F-4992-A0F5-8F992C7A9120}" type="datetime1">
              <a:rPr lang="ko-KR" altLang="en-US" smtClean="0"/>
              <a:pPr/>
              <a:t>2010-02-23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55B2F42-ED60-4484-8C11-0CFF7CC9DA8E}" type="slidenum">
              <a:rPr lang="ko-KR" altLang="en-US" smtClean="0"/>
              <a:pPr/>
              <a:t>‹#›</a:t>
            </a:fld>
            <a:endParaRPr lang="ko-KR" altLang="en-US"/>
          </a:p>
        </p:txBody>
      </p:sp>
      <p:sp>
        <p:nvSpPr>
          <p:cNvPr id="12" name="직사각형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직사각형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bg>
      <p:bgRef idx="1001">
        <a:schemeClr val="bg2"/>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ko-KR" altLang="en-US" smtClean="0"/>
              <a:t>마스터 제목 스타일 편집</a:t>
            </a:r>
            <a:endParaRPr kumimoji="0" lang="en-US"/>
          </a:p>
        </p:txBody>
      </p:sp>
      <p:sp>
        <p:nvSpPr>
          <p:cNvPr id="3" name="그림 개체 틀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ko-KR" altLang="en-US" smtClean="0"/>
              <a:t>그림을 추가하려면 아이콘을 클릭하십시오</a:t>
            </a:r>
            <a:endParaRPr kumimoji="0" lang="en-US" dirty="0"/>
          </a:p>
        </p:txBody>
      </p:sp>
      <p:sp>
        <p:nvSpPr>
          <p:cNvPr id="4" name="텍스트 개체 틀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ko-KR" altLang="en-US" smtClean="0"/>
              <a:t>마스터 텍스트 스타일을 편집합니다</a:t>
            </a:r>
          </a:p>
        </p:txBody>
      </p:sp>
      <p:sp>
        <p:nvSpPr>
          <p:cNvPr id="5" name="날짜 개체 틀 4"/>
          <p:cNvSpPr>
            <a:spLocks noGrp="1"/>
          </p:cNvSpPr>
          <p:nvPr>
            <p:ph type="dt" sz="half" idx="10"/>
          </p:nvPr>
        </p:nvSpPr>
        <p:spPr>
          <a:xfrm>
            <a:off x="164592" y="1170432"/>
            <a:ext cx="2523744" cy="201168"/>
          </a:xfrm>
        </p:spPr>
        <p:txBody>
          <a:bodyPr/>
          <a:lstStyle/>
          <a:p>
            <a:fld id="{EF7CFA18-D21A-4509-BA8A-DE8A1964F8BD}" type="datetime1">
              <a:rPr lang="ko-KR" altLang="en-US" smtClean="0"/>
              <a:pPr/>
              <a:t>2010-02-23</a:t>
            </a:fld>
            <a:endParaRPr lang="ko-KR" altLang="en-US"/>
          </a:p>
        </p:txBody>
      </p:sp>
      <p:sp>
        <p:nvSpPr>
          <p:cNvPr id="11" name="직사각형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직사각형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바닥글 개체 틀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ko-KR" altLang="en-US"/>
          </a:p>
        </p:txBody>
      </p:sp>
      <p:sp>
        <p:nvSpPr>
          <p:cNvPr id="7" name="슬라이드 번호 개체 틀 6"/>
          <p:cNvSpPr>
            <a:spLocks noGrp="1"/>
          </p:cNvSpPr>
          <p:nvPr>
            <p:ph type="sldNum" sz="quarter" idx="12"/>
          </p:nvPr>
        </p:nvSpPr>
        <p:spPr>
          <a:xfrm>
            <a:off x="8339328" y="1170432"/>
            <a:ext cx="733864" cy="201168"/>
          </a:xfrm>
        </p:spPr>
        <p:txBody>
          <a:bodyPr/>
          <a:lstStyle/>
          <a:p>
            <a:fld id="{A55B2F42-ED60-4484-8C11-0CFF7CC9DA8E}" type="slidenum">
              <a:rPr lang="ko-KR" altLang="en-US" smtClean="0"/>
              <a:pPr/>
              <a:t>‹#›</a:t>
            </a:fld>
            <a:endParaRPr lang="ko-KR"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직사각형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직사각형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제목 개체 틀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4" name="날짜 개체 틀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2564EF1-9B12-405B-AEC3-0689BDB0866C}" type="datetime1">
              <a:rPr lang="ko-KR" altLang="en-US" smtClean="0"/>
              <a:pPr/>
              <a:t>2010-02-23</a:t>
            </a:fld>
            <a:endParaRPr lang="ko-KR" altLang="en-US"/>
          </a:p>
        </p:txBody>
      </p:sp>
      <p:sp>
        <p:nvSpPr>
          <p:cNvPr id="5" name="바닥글 개체 틀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ko-KR" altLang="en-US"/>
          </a:p>
        </p:txBody>
      </p:sp>
      <p:sp>
        <p:nvSpPr>
          <p:cNvPr id="6" name="슬라이드 번호 개체 틀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55B2F42-ED60-4484-8C11-0CFF7CC9DA8E}"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1"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1"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1"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1"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1"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1"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1"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1"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1"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1"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Rainbow_table" TargetMode="External"/><Relationship Id="rId2" Type="http://schemas.openxmlformats.org/officeDocument/2006/relationships/hyperlink" Target="http://lasecwww.epfl.ch/~oechslin/publications/crypto03.pdf" TargetMode="External"/><Relationship Id="rId1" Type="http://schemas.openxmlformats.org/officeDocument/2006/relationships/slideLayout" Target="../slideLayouts/slideLayout2.xml"/><Relationship Id="rId4" Type="http://schemas.openxmlformats.org/officeDocument/2006/relationships/hyperlink" Target="http://project-rainbowcrack.co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A Cryptanalytic</a:t>
            </a:r>
            <a:br>
              <a:rPr lang="en-US" altLang="ko-KR" dirty="0" smtClean="0"/>
            </a:br>
            <a:r>
              <a:rPr lang="en-US" altLang="ko-KR" dirty="0" smtClean="0"/>
              <a:t>Time-Memory Trade-off</a:t>
            </a:r>
            <a:endParaRPr lang="ko-KR" altLang="en-US" dirty="0"/>
          </a:p>
        </p:txBody>
      </p:sp>
      <p:sp>
        <p:nvSpPr>
          <p:cNvPr id="3" name="부제목 2"/>
          <p:cNvSpPr>
            <a:spLocks noGrp="1"/>
          </p:cNvSpPr>
          <p:nvPr>
            <p:ph type="subTitle" idx="1"/>
          </p:nvPr>
        </p:nvSpPr>
        <p:spPr/>
        <p:txBody>
          <a:bodyPr/>
          <a:lstStyle/>
          <a:p>
            <a:r>
              <a:rPr lang="en-US" altLang="ko-KR" dirty="0" smtClean="0"/>
              <a:t>Lee Jae-song</a:t>
            </a:r>
            <a:endParaRPr lang="ko-KR" altLang="en-US" dirty="0"/>
          </a:p>
        </p:txBody>
      </p:sp>
      <p:sp>
        <p:nvSpPr>
          <p:cNvPr id="4" name="슬라이드 번호 개체 틀 3"/>
          <p:cNvSpPr>
            <a:spLocks noGrp="1"/>
          </p:cNvSpPr>
          <p:nvPr>
            <p:ph type="sldNum" sz="quarter" idx="12"/>
          </p:nvPr>
        </p:nvSpPr>
        <p:spPr/>
        <p:txBody>
          <a:bodyPr/>
          <a:lstStyle/>
          <a:p>
            <a:fld id="{A55B2F42-ED60-4484-8C11-0CFF7CC9DA8E}" type="slidenum">
              <a:rPr lang="ko-KR" altLang="en-US" smtClean="0"/>
              <a:pPr/>
              <a:t>1</a:t>
            </a:fld>
            <a:endParaRPr lang="ko-KR"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Hash Chain</a:t>
            </a:r>
            <a:endParaRPr lang="ko-KR" altLang="en-US" dirty="0"/>
          </a:p>
        </p:txBody>
      </p:sp>
      <p:sp>
        <p:nvSpPr>
          <p:cNvPr id="3" name="내용 개체 틀 2"/>
          <p:cNvSpPr>
            <a:spLocks noGrp="1"/>
          </p:cNvSpPr>
          <p:nvPr>
            <p:ph idx="1"/>
          </p:nvPr>
        </p:nvSpPr>
        <p:spPr/>
        <p:txBody>
          <a:bodyPr/>
          <a:lstStyle/>
          <a:p>
            <a:r>
              <a:rPr lang="en-US" altLang="ko-KR" dirty="0" smtClean="0"/>
              <a:t>Extend more!</a:t>
            </a:r>
            <a:br>
              <a:rPr lang="en-US" altLang="ko-KR" dirty="0" smtClean="0"/>
            </a:br>
            <a:r>
              <a:rPr lang="en-US" altLang="ko-KR" dirty="0" smtClean="0"/>
              <a:t>Generate many tables, with different hashes</a:t>
            </a:r>
          </a:p>
          <a:p>
            <a:pPr>
              <a:buNone/>
            </a:pPr>
            <a:endParaRPr lang="ko-KR" altLang="en-US" dirty="0"/>
          </a:p>
        </p:txBody>
      </p:sp>
      <p:sp>
        <p:nvSpPr>
          <p:cNvPr id="4" name="슬라이드 번호 개체 틀 3"/>
          <p:cNvSpPr>
            <a:spLocks noGrp="1"/>
          </p:cNvSpPr>
          <p:nvPr>
            <p:ph type="sldNum" sz="quarter" idx="12"/>
          </p:nvPr>
        </p:nvSpPr>
        <p:spPr/>
        <p:txBody>
          <a:bodyPr/>
          <a:lstStyle/>
          <a:p>
            <a:fld id="{A55B2F42-ED60-4484-8C11-0CFF7CC9DA8E}" type="slidenum">
              <a:rPr lang="ko-KR" altLang="en-US" smtClean="0"/>
              <a:pPr/>
              <a:t>10</a:t>
            </a:fld>
            <a:endParaRPr lang="ko-KR" altLang="en-US"/>
          </a:p>
        </p:txBody>
      </p:sp>
      <p:graphicFrame>
        <p:nvGraphicFramePr>
          <p:cNvPr id="6" name="표 5"/>
          <p:cNvGraphicFramePr>
            <a:graphicFrameLocks noGrp="1"/>
          </p:cNvGraphicFramePr>
          <p:nvPr/>
        </p:nvGraphicFramePr>
        <p:xfrm>
          <a:off x="571472" y="3000372"/>
          <a:ext cx="4000527" cy="1584960"/>
        </p:xfrm>
        <a:graphic>
          <a:graphicData uri="http://schemas.openxmlformats.org/drawingml/2006/table">
            <a:tbl>
              <a:tblPr bandRow="1">
                <a:tableStyleId>{69CF1AB2-1976-4502-BF36-3FF5EA218861}</a:tableStyleId>
              </a:tblPr>
              <a:tblGrid>
                <a:gridCol w="633977"/>
                <a:gridCol w="602277"/>
                <a:gridCol w="602277"/>
                <a:gridCol w="602277"/>
                <a:gridCol w="602277"/>
                <a:gridCol w="323466"/>
                <a:gridCol w="633976"/>
              </a:tblGrid>
              <a:tr h="357190">
                <a:tc>
                  <a:txBody>
                    <a:bodyPr/>
                    <a:lstStyle/>
                    <a:p>
                      <a:pPr algn="ctr" latinLnBrk="1"/>
                      <a:r>
                        <a:rPr lang="en-US" altLang="ko-KR" sz="2000" b="0" dirty="0" smtClean="0"/>
                        <a:t>SP</a:t>
                      </a:r>
                      <a:r>
                        <a:rPr lang="en-US" altLang="ko-KR" sz="2000" b="0" baseline="-25000" dirty="0" smtClean="0"/>
                        <a:t>1</a:t>
                      </a:r>
                      <a:endParaRPr lang="ko-KR" altLang="en-US" sz="2000" b="0" baseline="-25000" dirty="0"/>
                    </a:p>
                  </a:txBody>
                  <a:tcPr anchor="ctr"/>
                </a:tc>
                <a:tc>
                  <a:txBody>
                    <a:bodyPr/>
                    <a:lstStyle/>
                    <a:p>
                      <a:pPr algn="ctr" latinLnBrk="1"/>
                      <a:r>
                        <a:rPr lang="en-US" altLang="ko-KR" sz="2000" b="0" dirty="0" smtClean="0"/>
                        <a:t>X</a:t>
                      </a:r>
                      <a:r>
                        <a:rPr lang="en-US" altLang="ko-KR" sz="2000" b="0" baseline="-25000" dirty="0" smtClean="0"/>
                        <a:t>11</a:t>
                      </a:r>
                      <a:endParaRPr lang="ko-KR" altLang="en-US" sz="2000" b="0" baseline="-25000" dirty="0"/>
                    </a:p>
                  </a:txBody>
                  <a:tcPr anchor="ctr"/>
                </a:tc>
                <a:tc>
                  <a:txBody>
                    <a:bodyPr/>
                    <a:lstStyle/>
                    <a:p>
                      <a:pPr algn="ctr" latinLnBrk="1"/>
                      <a:r>
                        <a:rPr lang="en-US" altLang="ko-KR" sz="2000" b="0" dirty="0" smtClean="0"/>
                        <a:t>X</a:t>
                      </a:r>
                      <a:r>
                        <a:rPr lang="en-US" altLang="ko-KR" sz="2000" b="0" baseline="-25000" dirty="0" smtClean="0"/>
                        <a:t>12</a:t>
                      </a:r>
                      <a:endParaRPr lang="ko-KR" altLang="en-US" sz="2000" b="0" baseline="-25000" dirty="0"/>
                    </a:p>
                  </a:txBody>
                  <a:tcPr anchor="ctr"/>
                </a:tc>
                <a:tc>
                  <a:txBody>
                    <a:bodyPr/>
                    <a:lstStyle/>
                    <a:p>
                      <a:pPr algn="ctr" latinLnBrk="1"/>
                      <a:r>
                        <a:rPr lang="en-US" altLang="ko-KR" sz="2000" b="0" dirty="0" smtClean="0"/>
                        <a:t>X</a:t>
                      </a:r>
                      <a:r>
                        <a:rPr lang="en-US" altLang="ko-KR" sz="2000" b="0" baseline="-25000" dirty="0" smtClean="0"/>
                        <a:t>13</a:t>
                      </a:r>
                      <a:endParaRPr lang="ko-KR" altLang="en-US" sz="2000" b="0" baseline="-25000" dirty="0"/>
                    </a:p>
                  </a:txBody>
                  <a:tcPr anchor="ctr"/>
                </a:tc>
                <a:tc>
                  <a:txBody>
                    <a:bodyPr/>
                    <a:lstStyle/>
                    <a:p>
                      <a:pPr algn="ctr" latinLnBrk="1"/>
                      <a:r>
                        <a:rPr lang="en-US" altLang="ko-KR" sz="2000" b="0" dirty="0" smtClean="0"/>
                        <a:t>X</a:t>
                      </a:r>
                      <a:r>
                        <a:rPr lang="en-US" altLang="ko-KR" sz="2000" b="0" baseline="-25000" dirty="0" smtClean="0"/>
                        <a:t>14</a:t>
                      </a:r>
                      <a:endParaRPr lang="ko-KR" altLang="en-US" sz="2000" b="0" baseline="-25000" dirty="0"/>
                    </a:p>
                  </a:txBody>
                  <a:tcPr anchor="ctr"/>
                </a:tc>
                <a:tc>
                  <a:txBody>
                    <a:bodyPr/>
                    <a:lstStyle/>
                    <a:p>
                      <a:pPr algn="ctr" latinLnBrk="1"/>
                      <a:r>
                        <a:rPr lang="en-US" altLang="ko-KR" sz="2000" b="0" dirty="0" smtClean="0"/>
                        <a:t>...</a:t>
                      </a:r>
                      <a:endParaRPr lang="ko-KR" altLang="en-US" sz="2000" b="0" dirty="0"/>
                    </a:p>
                  </a:txBody>
                  <a:tcPr anchor="ctr"/>
                </a:tc>
                <a:tc>
                  <a:txBody>
                    <a:bodyPr/>
                    <a:lstStyle/>
                    <a:p>
                      <a:pPr algn="ctr" latinLnBrk="1"/>
                      <a:r>
                        <a:rPr lang="en-US" altLang="ko-KR" sz="2000" b="0" dirty="0" smtClean="0"/>
                        <a:t>EP</a:t>
                      </a:r>
                      <a:r>
                        <a:rPr lang="en-US" altLang="ko-KR" sz="2000" b="0" baseline="-25000" dirty="0" smtClean="0"/>
                        <a:t>1</a:t>
                      </a:r>
                      <a:endParaRPr lang="ko-KR" altLang="en-US" sz="2000" b="0" baseline="-25000" dirty="0"/>
                    </a:p>
                  </a:txBody>
                  <a:tcPr anchor="ctr"/>
                </a:tc>
              </a:tr>
              <a:tr h="357190">
                <a:tc>
                  <a:txBody>
                    <a:bodyPr/>
                    <a:lstStyle/>
                    <a:p>
                      <a:pPr algn="ctr" latinLnBrk="1"/>
                      <a:r>
                        <a:rPr lang="en-US" altLang="ko-KR" sz="2000" dirty="0" smtClean="0"/>
                        <a:t>SP</a:t>
                      </a:r>
                      <a:r>
                        <a:rPr lang="en-US" altLang="ko-KR" sz="2000" baseline="-25000" dirty="0" smtClean="0"/>
                        <a:t>2</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21</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22</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23</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24</a:t>
                      </a:r>
                      <a:endParaRPr lang="ko-KR" altLang="en-US" sz="2000" baseline="-25000" dirty="0"/>
                    </a:p>
                  </a:txBody>
                  <a:tcPr anchor="ctr"/>
                </a:tc>
                <a:tc>
                  <a:txBody>
                    <a:bodyPr/>
                    <a:lstStyle/>
                    <a:p>
                      <a:pPr algn="ctr" latinLnBrk="1"/>
                      <a:r>
                        <a:rPr lang="en-US" altLang="ko-KR" sz="2000" dirty="0" smtClean="0"/>
                        <a:t>...</a:t>
                      </a:r>
                      <a:endParaRPr lang="ko-KR" altLang="en-US" sz="2000" dirty="0"/>
                    </a:p>
                  </a:txBody>
                  <a:tcPr anchor="ctr"/>
                </a:tc>
                <a:tc>
                  <a:txBody>
                    <a:bodyPr/>
                    <a:lstStyle/>
                    <a:p>
                      <a:pPr algn="ctr" latinLnBrk="1"/>
                      <a:r>
                        <a:rPr lang="en-US" altLang="ko-KR" sz="2000" dirty="0" smtClean="0"/>
                        <a:t>EP</a:t>
                      </a:r>
                      <a:r>
                        <a:rPr lang="en-US" altLang="ko-KR" sz="2000" baseline="-25000" dirty="0" smtClean="0"/>
                        <a:t>2</a:t>
                      </a:r>
                      <a:endParaRPr lang="ko-KR" altLang="en-US" sz="2000" baseline="-25000" dirty="0"/>
                    </a:p>
                  </a:txBody>
                  <a:tcPr anchor="ctr"/>
                </a:tc>
              </a:tr>
              <a:tr h="357190">
                <a:tc>
                  <a:txBody>
                    <a:bodyPr/>
                    <a:lstStyle/>
                    <a:p>
                      <a:pPr algn="ctr" latinLnBrk="1"/>
                      <a:r>
                        <a:rPr lang="en-US" altLang="ko-KR" sz="2000" dirty="0" smtClean="0"/>
                        <a:t>...</a:t>
                      </a:r>
                      <a:endParaRPr lang="ko-KR" altLang="en-US" sz="2000" baseline="-25000" dirty="0"/>
                    </a:p>
                  </a:txBody>
                  <a:tcPr anchor="ctr"/>
                </a:tc>
                <a:tc>
                  <a:txBody>
                    <a:bodyPr/>
                    <a:lstStyle/>
                    <a:p>
                      <a:pPr algn="ctr" latinLnBrk="1"/>
                      <a:endParaRPr lang="ko-KR" altLang="en-US" sz="2000" baseline="-25000" dirty="0"/>
                    </a:p>
                  </a:txBody>
                  <a:tcPr anchor="ctr"/>
                </a:tc>
                <a:tc>
                  <a:txBody>
                    <a:bodyPr/>
                    <a:lstStyle/>
                    <a:p>
                      <a:pPr algn="ctr" latinLnBrk="1"/>
                      <a:endParaRPr lang="ko-KR" altLang="en-US" sz="2000" baseline="-25000" dirty="0"/>
                    </a:p>
                  </a:txBody>
                  <a:tcPr anchor="ctr"/>
                </a:tc>
                <a:tc>
                  <a:txBody>
                    <a:bodyPr/>
                    <a:lstStyle/>
                    <a:p>
                      <a:pPr algn="ctr" latinLnBrk="1"/>
                      <a:endParaRPr lang="ko-KR" altLang="en-US" sz="2000" baseline="-25000" dirty="0"/>
                    </a:p>
                  </a:txBody>
                  <a:tcPr anchor="ctr"/>
                </a:tc>
                <a:tc>
                  <a:txBody>
                    <a:bodyPr/>
                    <a:lstStyle/>
                    <a:p>
                      <a:pPr algn="ctr" latinLnBrk="1"/>
                      <a:endParaRPr lang="ko-KR" altLang="en-US" sz="2000" baseline="-25000" dirty="0"/>
                    </a:p>
                  </a:txBody>
                  <a:tcPr anchor="ctr"/>
                </a:tc>
                <a:tc>
                  <a:txBody>
                    <a:bodyPr/>
                    <a:lstStyle/>
                    <a:p>
                      <a:pPr algn="ctr" latinLnBrk="1"/>
                      <a:r>
                        <a:rPr lang="en-US" altLang="ko-KR" sz="2000" dirty="0" smtClean="0"/>
                        <a:t>...</a:t>
                      </a:r>
                      <a:endParaRPr lang="ko-KR" altLang="en-US" sz="2000" dirty="0"/>
                    </a:p>
                  </a:txBody>
                  <a:tcPr anchor="ctr"/>
                </a:tc>
                <a:tc>
                  <a:txBody>
                    <a:bodyPr/>
                    <a:lstStyle/>
                    <a:p>
                      <a:pPr algn="ctr" latinLnBrk="1"/>
                      <a:r>
                        <a:rPr lang="en-US" altLang="ko-KR" sz="2000" dirty="0" smtClean="0"/>
                        <a:t>...</a:t>
                      </a:r>
                      <a:endParaRPr lang="ko-KR" altLang="en-US" sz="2000" baseline="-25000" dirty="0"/>
                    </a:p>
                  </a:txBody>
                  <a:tcPr anchor="ctr"/>
                </a:tc>
              </a:tr>
              <a:tr h="357190">
                <a:tc>
                  <a:txBody>
                    <a:bodyPr/>
                    <a:lstStyle/>
                    <a:p>
                      <a:pPr algn="ctr" latinLnBrk="1"/>
                      <a:r>
                        <a:rPr lang="en-US" altLang="ko-KR" sz="2000" dirty="0" smtClean="0"/>
                        <a:t>SP</a:t>
                      </a:r>
                      <a:r>
                        <a:rPr lang="en-US" altLang="ko-KR" sz="2000" baseline="-25000" dirty="0" smtClean="0"/>
                        <a:t>m</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m1</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m2</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m3</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m4</a:t>
                      </a:r>
                      <a:endParaRPr lang="ko-KR" altLang="en-US" sz="2000" baseline="-25000" dirty="0"/>
                    </a:p>
                  </a:txBody>
                  <a:tcPr anchor="ctr"/>
                </a:tc>
                <a:tc>
                  <a:txBody>
                    <a:bodyPr/>
                    <a:lstStyle/>
                    <a:p>
                      <a:pPr algn="ctr" latinLnBrk="1"/>
                      <a:r>
                        <a:rPr lang="en-US" altLang="ko-KR" sz="2000" dirty="0" smtClean="0"/>
                        <a:t>...</a:t>
                      </a:r>
                      <a:endParaRPr lang="ko-KR" altLang="en-US" sz="2000" dirty="0"/>
                    </a:p>
                  </a:txBody>
                  <a:tcPr anchor="ctr"/>
                </a:tc>
                <a:tc>
                  <a:txBody>
                    <a:bodyPr/>
                    <a:lstStyle/>
                    <a:p>
                      <a:pPr algn="ctr" latinLnBrk="1"/>
                      <a:r>
                        <a:rPr lang="en-US" altLang="ko-KR" sz="2000" dirty="0" smtClean="0"/>
                        <a:t>EP</a:t>
                      </a:r>
                      <a:r>
                        <a:rPr lang="en-US" altLang="ko-KR" sz="2000" baseline="-25000" dirty="0" smtClean="0"/>
                        <a:t>m</a:t>
                      </a:r>
                      <a:endParaRPr lang="ko-KR" altLang="en-US" sz="2000" baseline="-25000" dirty="0"/>
                    </a:p>
                  </a:txBody>
                  <a:tcPr anchor="ctr"/>
                </a:tc>
              </a:tr>
            </a:tbl>
          </a:graphicData>
        </a:graphic>
      </p:graphicFrame>
      <p:graphicFrame>
        <p:nvGraphicFramePr>
          <p:cNvPr id="8" name="표 7"/>
          <p:cNvGraphicFramePr>
            <a:graphicFrameLocks noGrp="1"/>
          </p:cNvGraphicFramePr>
          <p:nvPr/>
        </p:nvGraphicFramePr>
        <p:xfrm>
          <a:off x="4643438" y="3000372"/>
          <a:ext cx="4000527" cy="1584960"/>
        </p:xfrm>
        <a:graphic>
          <a:graphicData uri="http://schemas.openxmlformats.org/drawingml/2006/table">
            <a:tbl>
              <a:tblPr bandRow="1">
                <a:tableStyleId>{8A107856-5554-42FB-B03E-39F5DBC370BA}</a:tableStyleId>
              </a:tblPr>
              <a:tblGrid>
                <a:gridCol w="633977"/>
                <a:gridCol w="602277"/>
                <a:gridCol w="602277"/>
                <a:gridCol w="602277"/>
                <a:gridCol w="602277"/>
                <a:gridCol w="323466"/>
                <a:gridCol w="633976"/>
              </a:tblGrid>
              <a:tr h="357190">
                <a:tc>
                  <a:txBody>
                    <a:bodyPr/>
                    <a:lstStyle/>
                    <a:p>
                      <a:pPr algn="ctr" latinLnBrk="1"/>
                      <a:r>
                        <a:rPr lang="en-US" altLang="ko-KR" sz="2000" dirty="0" smtClean="0"/>
                        <a:t>SP</a:t>
                      </a:r>
                      <a:r>
                        <a:rPr lang="en-US" altLang="ko-KR" sz="2000" baseline="-25000" dirty="0" smtClean="0"/>
                        <a:t>1</a:t>
                      </a:r>
                      <a:endParaRPr lang="ko-KR" altLang="en-US" sz="2000" b="0" baseline="-25000" dirty="0"/>
                    </a:p>
                  </a:txBody>
                  <a:tcPr anchor="ctr"/>
                </a:tc>
                <a:tc>
                  <a:txBody>
                    <a:bodyPr/>
                    <a:lstStyle/>
                    <a:p>
                      <a:pPr algn="ctr" latinLnBrk="1"/>
                      <a:r>
                        <a:rPr lang="en-US" altLang="ko-KR" sz="2000" dirty="0" smtClean="0"/>
                        <a:t>X</a:t>
                      </a:r>
                      <a:r>
                        <a:rPr lang="en-US" altLang="ko-KR" sz="2000" baseline="-25000" dirty="0" smtClean="0"/>
                        <a:t>11</a:t>
                      </a:r>
                      <a:endParaRPr lang="ko-KR" altLang="en-US" sz="2000" b="0" baseline="-25000" dirty="0"/>
                    </a:p>
                  </a:txBody>
                  <a:tcPr anchor="ctr"/>
                </a:tc>
                <a:tc>
                  <a:txBody>
                    <a:bodyPr/>
                    <a:lstStyle/>
                    <a:p>
                      <a:pPr algn="ctr" latinLnBrk="1"/>
                      <a:r>
                        <a:rPr lang="en-US" altLang="ko-KR" sz="2000" dirty="0" smtClean="0"/>
                        <a:t>X</a:t>
                      </a:r>
                      <a:r>
                        <a:rPr lang="en-US" altLang="ko-KR" sz="2000" baseline="-25000" dirty="0" smtClean="0"/>
                        <a:t>12</a:t>
                      </a:r>
                      <a:endParaRPr lang="ko-KR" altLang="en-US" sz="2000" b="0" baseline="-25000" dirty="0"/>
                    </a:p>
                  </a:txBody>
                  <a:tcPr anchor="ctr"/>
                </a:tc>
                <a:tc>
                  <a:txBody>
                    <a:bodyPr/>
                    <a:lstStyle/>
                    <a:p>
                      <a:pPr algn="ctr" latinLnBrk="1"/>
                      <a:r>
                        <a:rPr lang="en-US" altLang="ko-KR" sz="2000" dirty="0" smtClean="0"/>
                        <a:t>X</a:t>
                      </a:r>
                      <a:r>
                        <a:rPr lang="en-US" altLang="ko-KR" sz="2000" baseline="-25000" dirty="0" smtClean="0"/>
                        <a:t>13</a:t>
                      </a:r>
                      <a:endParaRPr lang="ko-KR" altLang="en-US" sz="2000" b="0" baseline="-25000" dirty="0"/>
                    </a:p>
                  </a:txBody>
                  <a:tcPr anchor="ctr"/>
                </a:tc>
                <a:tc>
                  <a:txBody>
                    <a:bodyPr/>
                    <a:lstStyle/>
                    <a:p>
                      <a:pPr algn="ctr" latinLnBrk="1"/>
                      <a:r>
                        <a:rPr lang="en-US" altLang="ko-KR" sz="2000" dirty="0" smtClean="0"/>
                        <a:t>X</a:t>
                      </a:r>
                      <a:r>
                        <a:rPr lang="en-US" altLang="ko-KR" sz="2000" baseline="-25000" dirty="0" smtClean="0"/>
                        <a:t>14</a:t>
                      </a:r>
                      <a:endParaRPr lang="ko-KR" altLang="en-US" sz="2000" b="0" baseline="-25000" dirty="0"/>
                    </a:p>
                  </a:txBody>
                  <a:tcPr anchor="ctr"/>
                </a:tc>
                <a:tc>
                  <a:txBody>
                    <a:bodyPr/>
                    <a:lstStyle/>
                    <a:p>
                      <a:pPr algn="ctr" latinLnBrk="1"/>
                      <a:r>
                        <a:rPr lang="en-US" altLang="ko-KR" sz="2000" dirty="0" smtClean="0"/>
                        <a:t>...</a:t>
                      </a:r>
                      <a:endParaRPr lang="ko-KR" altLang="en-US" sz="2000" b="0" dirty="0"/>
                    </a:p>
                  </a:txBody>
                  <a:tcPr anchor="ctr"/>
                </a:tc>
                <a:tc>
                  <a:txBody>
                    <a:bodyPr/>
                    <a:lstStyle/>
                    <a:p>
                      <a:pPr algn="ctr" latinLnBrk="1"/>
                      <a:r>
                        <a:rPr lang="en-US" altLang="ko-KR" sz="2000" dirty="0" smtClean="0"/>
                        <a:t>EP</a:t>
                      </a:r>
                      <a:r>
                        <a:rPr lang="en-US" altLang="ko-KR" sz="2000" baseline="-25000" dirty="0" smtClean="0"/>
                        <a:t>1</a:t>
                      </a:r>
                      <a:endParaRPr lang="ko-KR" altLang="en-US" sz="2000" b="0" baseline="-25000" dirty="0"/>
                    </a:p>
                  </a:txBody>
                  <a:tcPr anchor="ctr"/>
                </a:tc>
              </a:tr>
              <a:tr h="357190">
                <a:tc>
                  <a:txBody>
                    <a:bodyPr/>
                    <a:lstStyle/>
                    <a:p>
                      <a:pPr algn="ctr" latinLnBrk="1"/>
                      <a:r>
                        <a:rPr lang="en-US" altLang="ko-KR" sz="2000" dirty="0" smtClean="0"/>
                        <a:t>SP</a:t>
                      </a:r>
                      <a:r>
                        <a:rPr lang="en-US" altLang="ko-KR" sz="2000" baseline="-25000" dirty="0" smtClean="0"/>
                        <a:t>2</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21</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22</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23</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24</a:t>
                      </a:r>
                      <a:endParaRPr lang="ko-KR" altLang="en-US" sz="2000" baseline="-25000" dirty="0"/>
                    </a:p>
                  </a:txBody>
                  <a:tcPr anchor="ctr"/>
                </a:tc>
                <a:tc>
                  <a:txBody>
                    <a:bodyPr/>
                    <a:lstStyle/>
                    <a:p>
                      <a:pPr algn="ctr" latinLnBrk="1"/>
                      <a:r>
                        <a:rPr lang="en-US" altLang="ko-KR" sz="2000" dirty="0" smtClean="0"/>
                        <a:t>...</a:t>
                      </a:r>
                      <a:endParaRPr lang="ko-KR" altLang="en-US" sz="2000" dirty="0"/>
                    </a:p>
                  </a:txBody>
                  <a:tcPr anchor="ctr"/>
                </a:tc>
                <a:tc>
                  <a:txBody>
                    <a:bodyPr/>
                    <a:lstStyle/>
                    <a:p>
                      <a:pPr algn="ctr" latinLnBrk="1"/>
                      <a:r>
                        <a:rPr lang="en-US" altLang="ko-KR" sz="2000" dirty="0" smtClean="0"/>
                        <a:t>EP</a:t>
                      </a:r>
                      <a:r>
                        <a:rPr lang="en-US" altLang="ko-KR" sz="2000" baseline="-25000" dirty="0" smtClean="0"/>
                        <a:t>2</a:t>
                      </a:r>
                      <a:endParaRPr lang="ko-KR" altLang="en-US" sz="2000" baseline="-25000" dirty="0"/>
                    </a:p>
                  </a:txBody>
                  <a:tcPr anchor="ctr"/>
                </a:tc>
              </a:tr>
              <a:tr h="357190">
                <a:tc>
                  <a:txBody>
                    <a:bodyPr/>
                    <a:lstStyle/>
                    <a:p>
                      <a:pPr algn="ctr" latinLnBrk="1"/>
                      <a:r>
                        <a:rPr lang="en-US" altLang="ko-KR" sz="2000" dirty="0" smtClean="0"/>
                        <a:t>...</a:t>
                      </a:r>
                      <a:endParaRPr lang="ko-KR" altLang="en-US" sz="2000" baseline="-25000" dirty="0"/>
                    </a:p>
                  </a:txBody>
                  <a:tcPr anchor="ctr"/>
                </a:tc>
                <a:tc>
                  <a:txBody>
                    <a:bodyPr/>
                    <a:lstStyle/>
                    <a:p>
                      <a:pPr algn="ctr" latinLnBrk="1"/>
                      <a:endParaRPr lang="ko-KR" altLang="en-US" sz="2000" baseline="-25000" dirty="0"/>
                    </a:p>
                  </a:txBody>
                  <a:tcPr anchor="ctr"/>
                </a:tc>
                <a:tc>
                  <a:txBody>
                    <a:bodyPr/>
                    <a:lstStyle/>
                    <a:p>
                      <a:pPr algn="ctr" latinLnBrk="1"/>
                      <a:endParaRPr lang="ko-KR" altLang="en-US" sz="2000" baseline="-25000" dirty="0"/>
                    </a:p>
                  </a:txBody>
                  <a:tcPr anchor="ctr"/>
                </a:tc>
                <a:tc>
                  <a:txBody>
                    <a:bodyPr/>
                    <a:lstStyle/>
                    <a:p>
                      <a:pPr algn="ctr" latinLnBrk="1"/>
                      <a:endParaRPr lang="ko-KR" altLang="en-US" sz="2000" baseline="-25000" dirty="0"/>
                    </a:p>
                  </a:txBody>
                  <a:tcPr anchor="ctr"/>
                </a:tc>
                <a:tc>
                  <a:txBody>
                    <a:bodyPr/>
                    <a:lstStyle/>
                    <a:p>
                      <a:pPr algn="ctr" latinLnBrk="1"/>
                      <a:endParaRPr lang="ko-KR" altLang="en-US" sz="2000" baseline="-25000" dirty="0"/>
                    </a:p>
                  </a:txBody>
                  <a:tcPr anchor="ctr"/>
                </a:tc>
                <a:tc>
                  <a:txBody>
                    <a:bodyPr/>
                    <a:lstStyle/>
                    <a:p>
                      <a:pPr algn="ctr" latinLnBrk="1"/>
                      <a:r>
                        <a:rPr lang="en-US" altLang="ko-KR" sz="2000" dirty="0" smtClean="0"/>
                        <a:t>...</a:t>
                      </a:r>
                      <a:endParaRPr lang="ko-KR" altLang="en-US" sz="2000" dirty="0"/>
                    </a:p>
                  </a:txBody>
                  <a:tcPr anchor="ctr"/>
                </a:tc>
                <a:tc>
                  <a:txBody>
                    <a:bodyPr/>
                    <a:lstStyle/>
                    <a:p>
                      <a:pPr algn="ctr" latinLnBrk="1"/>
                      <a:r>
                        <a:rPr lang="en-US" altLang="ko-KR" sz="2000" dirty="0" smtClean="0"/>
                        <a:t>...</a:t>
                      </a:r>
                      <a:endParaRPr lang="ko-KR" altLang="en-US" sz="2000" baseline="-25000" dirty="0"/>
                    </a:p>
                  </a:txBody>
                  <a:tcPr anchor="ctr"/>
                </a:tc>
              </a:tr>
              <a:tr h="357190">
                <a:tc>
                  <a:txBody>
                    <a:bodyPr/>
                    <a:lstStyle/>
                    <a:p>
                      <a:pPr algn="ctr" latinLnBrk="1"/>
                      <a:r>
                        <a:rPr lang="en-US" altLang="ko-KR" sz="2000" dirty="0" smtClean="0"/>
                        <a:t>SP</a:t>
                      </a:r>
                      <a:r>
                        <a:rPr lang="en-US" altLang="ko-KR" sz="2000" baseline="-25000" dirty="0" smtClean="0"/>
                        <a:t>m</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m1</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m2</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m3</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m4</a:t>
                      </a:r>
                      <a:endParaRPr lang="ko-KR" altLang="en-US" sz="2000" baseline="-25000" dirty="0"/>
                    </a:p>
                  </a:txBody>
                  <a:tcPr anchor="ctr"/>
                </a:tc>
                <a:tc>
                  <a:txBody>
                    <a:bodyPr/>
                    <a:lstStyle/>
                    <a:p>
                      <a:pPr algn="ctr" latinLnBrk="1"/>
                      <a:r>
                        <a:rPr lang="en-US" altLang="ko-KR" sz="2000" dirty="0" smtClean="0"/>
                        <a:t>...</a:t>
                      </a:r>
                      <a:endParaRPr lang="ko-KR" altLang="en-US" sz="2000" dirty="0"/>
                    </a:p>
                  </a:txBody>
                  <a:tcPr anchor="ctr"/>
                </a:tc>
                <a:tc>
                  <a:txBody>
                    <a:bodyPr/>
                    <a:lstStyle/>
                    <a:p>
                      <a:pPr algn="ctr" latinLnBrk="1"/>
                      <a:r>
                        <a:rPr lang="en-US" altLang="ko-KR" sz="2000" dirty="0" smtClean="0"/>
                        <a:t>EP</a:t>
                      </a:r>
                      <a:r>
                        <a:rPr lang="en-US" altLang="ko-KR" sz="2000" baseline="-25000" dirty="0" smtClean="0"/>
                        <a:t>m</a:t>
                      </a:r>
                      <a:endParaRPr lang="ko-KR" altLang="en-US" sz="2000" baseline="-25000" dirty="0"/>
                    </a:p>
                  </a:txBody>
                  <a:tcPr anchor="ctr"/>
                </a:tc>
              </a:tr>
            </a:tbl>
          </a:graphicData>
        </a:graphic>
      </p:graphicFrame>
      <p:graphicFrame>
        <p:nvGraphicFramePr>
          <p:cNvPr id="9" name="표 8"/>
          <p:cNvGraphicFramePr>
            <a:graphicFrameLocks noGrp="1"/>
          </p:cNvGraphicFramePr>
          <p:nvPr/>
        </p:nvGraphicFramePr>
        <p:xfrm>
          <a:off x="571472" y="4786322"/>
          <a:ext cx="4000527" cy="1584960"/>
        </p:xfrm>
        <a:graphic>
          <a:graphicData uri="http://schemas.openxmlformats.org/drawingml/2006/table">
            <a:tbl>
              <a:tblPr bandRow="1">
                <a:tableStyleId>{C4B1156A-380E-4F78-BDF5-A606A8083BF9}</a:tableStyleId>
              </a:tblPr>
              <a:tblGrid>
                <a:gridCol w="633977"/>
                <a:gridCol w="602277"/>
                <a:gridCol w="602277"/>
                <a:gridCol w="602277"/>
                <a:gridCol w="602277"/>
                <a:gridCol w="323466"/>
                <a:gridCol w="633976"/>
              </a:tblGrid>
              <a:tr h="357190">
                <a:tc>
                  <a:txBody>
                    <a:bodyPr/>
                    <a:lstStyle/>
                    <a:p>
                      <a:pPr algn="ctr" latinLnBrk="1"/>
                      <a:r>
                        <a:rPr lang="en-US" altLang="ko-KR" sz="2000" dirty="0" smtClean="0"/>
                        <a:t>SP</a:t>
                      </a:r>
                      <a:r>
                        <a:rPr lang="en-US" altLang="ko-KR" sz="2000" baseline="-25000" dirty="0" smtClean="0"/>
                        <a:t>1</a:t>
                      </a:r>
                      <a:endParaRPr lang="ko-KR" altLang="en-US" sz="2000" b="0" baseline="-25000" dirty="0"/>
                    </a:p>
                  </a:txBody>
                  <a:tcPr anchor="ctr"/>
                </a:tc>
                <a:tc>
                  <a:txBody>
                    <a:bodyPr/>
                    <a:lstStyle/>
                    <a:p>
                      <a:pPr algn="ctr" latinLnBrk="1"/>
                      <a:r>
                        <a:rPr lang="en-US" altLang="ko-KR" sz="2000" dirty="0" smtClean="0"/>
                        <a:t>X</a:t>
                      </a:r>
                      <a:r>
                        <a:rPr lang="en-US" altLang="ko-KR" sz="2000" baseline="-25000" dirty="0" smtClean="0"/>
                        <a:t>11</a:t>
                      </a:r>
                      <a:endParaRPr lang="ko-KR" altLang="en-US" sz="2000" b="0" baseline="-25000" dirty="0"/>
                    </a:p>
                  </a:txBody>
                  <a:tcPr anchor="ctr"/>
                </a:tc>
                <a:tc>
                  <a:txBody>
                    <a:bodyPr/>
                    <a:lstStyle/>
                    <a:p>
                      <a:pPr algn="ctr" latinLnBrk="1"/>
                      <a:r>
                        <a:rPr lang="en-US" altLang="ko-KR" sz="2000" dirty="0" smtClean="0"/>
                        <a:t>X</a:t>
                      </a:r>
                      <a:r>
                        <a:rPr lang="en-US" altLang="ko-KR" sz="2000" baseline="-25000" dirty="0" smtClean="0"/>
                        <a:t>12</a:t>
                      </a:r>
                      <a:endParaRPr lang="ko-KR" altLang="en-US" sz="2000" b="0" baseline="-25000" dirty="0"/>
                    </a:p>
                  </a:txBody>
                  <a:tcPr anchor="ctr"/>
                </a:tc>
                <a:tc>
                  <a:txBody>
                    <a:bodyPr/>
                    <a:lstStyle/>
                    <a:p>
                      <a:pPr algn="ctr" latinLnBrk="1"/>
                      <a:r>
                        <a:rPr lang="en-US" altLang="ko-KR" sz="2000" dirty="0" smtClean="0"/>
                        <a:t>X</a:t>
                      </a:r>
                      <a:r>
                        <a:rPr lang="en-US" altLang="ko-KR" sz="2000" baseline="-25000" dirty="0" smtClean="0"/>
                        <a:t>13</a:t>
                      </a:r>
                      <a:endParaRPr lang="ko-KR" altLang="en-US" sz="2000" b="0" baseline="-25000" dirty="0"/>
                    </a:p>
                  </a:txBody>
                  <a:tcPr anchor="ctr"/>
                </a:tc>
                <a:tc>
                  <a:txBody>
                    <a:bodyPr/>
                    <a:lstStyle/>
                    <a:p>
                      <a:pPr algn="ctr" latinLnBrk="1"/>
                      <a:r>
                        <a:rPr lang="en-US" altLang="ko-KR" sz="2000" dirty="0" smtClean="0"/>
                        <a:t>X</a:t>
                      </a:r>
                      <a:r>
                        <a:rPr lang="en-US" altLang="ko-KR" sz="2000" baseline="-25000" dirty="0" smtClean="0"/>
                        <a:t>14</a:t>
                      </a:r>
                      <a:endParaRPr lang="ko-KR" altLang="en-US" sz="2000" b="0" baseline="-25000" dirty="0"/>
                    </a:p>
                  </a:txBody>
                  <a:tcPr anchor="ctr"/>
                </a:tc>
                <a:tc>
                  <a:txBody>
                    <a:bodyPr/>
                    <a:lstStyle/>
                    <a:p>
                      <a:pPr algn="ctr" latinLnBrk="1"/>
                      <a:r>
                        <a:rPr lang="en-US" altLang="ko-KR" sz="2000" dirty="0" smtClean="0"/>
                        <a:t>...</a:t>
                      </a:r>
                      <a:endParaRPr lang="ko-KR" altLang="en-US" sz="2000" b="0" dirty="0"/>
                    </a:p>
                  </a:txBody>
                  <a:tcPr anchor="ctr"/>
                </a:tc>
                <a:tc>
                  <a:txBody>
                    <a:bodyPr/>
                    <a:lstStyle/>
                    <a:p>
                      <a:pPr algn="ctr" latinLnBrk="1"/>
                      <a:r>
                        <a:rPr lang="en-US" altLang="ko-KR" sz="2000" dirty="0" smtClean="0"/>
                        <a:t>EP</a:t>
                      </a:r>
                      <a:r>
                        <a:rPr lang="en-US" altLang="ko-KR" sz="2000" baseline="-25000" dirty="0" smtClean="0"/>
                        <a:t>1</a:t>
                      </a:r>
                      <a:endParaRPr lang="ko-KR" altLang="en-US" sz="2000" b="0" baseline="-25000" dirty="0"/>
                    </a:p>
                  </a:txBody>
                  <a:tcPr anchor="ctr"/>
                </a:tc>
              </a:tr>
              <a:tr h="357190">
                <a:tc>
                  <a:txBody>
                    <a:bodyPr/>
                    <a:lstStyle/>
                    <a:p>
                      <a:pPr algn="ctr" latinLnBrk="1"/>
                      <a:r>
                        <a:rPr lang="en-US" altLang="ko-KR" sz="2000" dirty="0" smtClean="0"/>
                        <a:t>SP</a:t>
                      </a:r>
                      <a:r>
                        <a:rPr lang="en-US" altLang="ko-KR" sz="2000" baseline="-25000" dirty="0" smtClean="0"/>
                        <a:t>2</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21</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22</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23</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24</a:t>
                      </a:r>
                      <a:endParaRPr lang="ko-KR" altLang="en-US" sz="2000" baseline="-25000" dirty="0"/>
                    </a:p>
                  </a:txBody>
                  <a:tcPr anchor="ctr"/>
                </a:tc>
                <a:tc>
                  <a:txBody>
                    <a:bodyPr/>
                    <a:lstStyle/>
                    <a:p>
                      <a:pPr algn="ctr" latinLnBrk="1"/>
                      <a:r>
                        <a:rPr lang="en-US" altLang="ko-KR" sz="2000" dirty="0" smtClean="0"/>
                        <a:t>...</a:t>
                      </a:r>
                      <a:endParaRPr lang="ko-KR" altLang="en-US" sz="2000" dirty="0"/>
                    </a:p>
                  </a:txBody>
                  <a:tcPr anchor="ctr"/>
                </a:tc>
                <a:tc>
                  <a:txBody>
                    <a:bodyPr/>
                    <a:lstStyle/>
                    <a:p>
                      <a:pPr algn="ctr" latinLnBrk="1"/>
                      <a:r>
                        <a:rPr lang="en-US" altLang="ko-KR" sz="2000" dirty="0" smtClean="0"/>
                        <a:t>EP</a:t>
                      </a:r>
                      <a:r>
                        <a:rPr lang="en-US" altLang="ko-KR" sz="2000" baseline="-25000" dirty="0" smtClean="0"/>
                        <a:t>2</a:t>
                      </a:r>
                      <a:endParaRPr lang="ko-KR" altLang="en-US" sz="2000" baseline="-25000" dirty="0"/>
                    </a:p>
                  </a:txBody>
                  <a:tcPr anchor="ctr"/>
                </a:tc>
              </a:tr>
              <a:tr h="357190">
                <a:tc>
                  <a:txBody>
                    <a:bodyPr/>
                    <a:lstStyle/>
                    <a:p>
                      <a:pPr algn="ctr" latinLnBrk="1"/>
                      <a:r>
                        <a:rPr lang="en-US" altLang="ko-KR" sz="2000" dirty="0" smtClean="0"/>
                        <a:t>...</a:t>
                      </a:r>
                      <a:endParaRPr lang="ko-KR" altLang="en-US" sz="2000" baseline="-25000" dirty="0"/>
                    </a:p>
                  </a:txBody>
                  <a:tcPr anchor="ctr"/>
                </a:tc>
                <a:tc>
                  <a:txBody>
                    <a:bodyPr/>
                    <a:lstStyle/>
                    <a:p>
                      <a:pPr algn="ctr" latinLnBrk="1"/>
                      <a:endParaRPr lang="ko-KR" altLang="en-US" sz="2000" baseline="-25000" dirty="0"/>
                    </a:p>
                  </a:txBody>
                  <a:tcPr anchor="ctr"/>
                </a:tc>
                <a:tc>
                  <a:txBody>
                    <a:bodyPr/>
                    <a:lstStyle/>
                    <a:p>
                      <a:pPr algn="ctr" latinLnBrk="1"/>
                      <a:endParaRPr lang="ko-KR" altLang="en-US" sz="2000" baseline="-25000" dirty="0"/>
                    </a:p>
                  </a:txBody>
                  <a:tcPr anchor="ctr"/>
                </a:tc>
                <a:tc>
                  <a:txBody>
                    <a:bodyPr/>
                    <a:lstStyle/>
                    <a:p>
                      <a:pPr algn="ctr" latinLnBrk="1"/>
                      <a:endParaRPr lang="ko-KR" altLang="en-US" sz="2000" baseline="-25000" dirty="0"/>
                    </a:p>
                  </a:txBody>
                  <a:tcPr anchor="ctr"/>
                </a:tc>
                <a:tc>
                  <a:txBody>
                    <a:bodyPr/>
                    <a:lstStyle/>
                    <a:p>
                      <a:pPr algn="ctr" latinLnBrk="1"/>
                      <a:endParaRPr lang="ko-KR" altLang="en-US" sz="2000" baseline="-25000" dirty="0"/>
                    </a:p>
                  </a:txBody>
                  <a:tcPr anchor="ctr"/>
                </a:tc>
                <a:tc>
                  <a:txBody>
                    <a:bodyPr/>
                    <a:lstStyle/>
                    <a:p>
                      <a:pPr algn="ctr" latinLnBrk="1"/>
                      <a:r>
                        <a:rPr lang="en-US" altLang="ko-KR" sz="2000" dirty="0" smtClean="0"/>
                        <a:t>...</a:t>
                      </a:r>
                      <a:endParaRPr lang="ko-KR" altLang="en-US" sz="2000" dirty="0"/>
                    </a:p>
                  </a:txBody>
                  <a:tcPr anchor="ctr"/>
                </a:tc>
                <a:tc>
                  <a:txBody>
                    <a:bodyPr/>
                    <a:lstStyle/>
                    <a:p>
                      <a:pPr algn="ctr" latinLnBrk="1"/>
                      <a:r>
                        <a:rPr lang="en-US" altLang="ko-KR" sz="2000" dirty="0" smtClean="0"/>
                        <a:t>...</a:t>
                      </a:r>
                      <a:endParaRPr lang="ko-KR" altLang="en-US" sz="2000" baseline="-25000" dirty="0"/>
                    </a:p>
                  </a:txBody>
                  <a:tcPr anchor="ctr"/>
                </a:tc>
              </a:tr>
              <a:tr h="357190">
                <a:tc>
                  <a:txBody>
                    <a:bodyPr/>
                    <a:lstStyle/>
                    <a:p>
                      <a:pPr algn="ctr" latinLnBrk="1"/>
                      <a:r>
                        <a:rPr lang="en-US" altLang="ko-KR" sz="2000" dirty="0" smtClean="0"/>
                        <a:t>SP</a:t>
                      </a:r>
                      <a:r>
                        <a:rPr lang="en-US" altLang="ko-KR" sz="2000" baseline="-25000" dirty="0" smtClean="0"/>
                        <a:t>m</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m1</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m2</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m3</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m4</a:t>
                      </a:r>
                      <a:endParaRPr lang="ko-KR" altLang="en-US" sz="2000" baseline="-25000" dirty="0"/>
                    </a:p>
                  </a:txBody>
                  <a:tcPr anchor="ctr"/>
                </a:tc>
                <a:tc>
                  <a:txBody>
                    <a:bodyPr/>
                    <a:lstStyle/>
                    <a:p>
                      <a:pPr algn="ctr" latinLnBrk="1"/>
                      <a:r>
                        <a:rPr lang="en-US" altLang="ko-KR" sz="2000" dirty="0" smtClean="0"/>
                        <a:t>...</a:t>
                      </a:r>
                      <a:endParaRPr lang="ko-KR" altLang="en-US" sz="2000" dirty="0"/>
                    </a:p>
                  </a:txBody>
                  <a:tcPr anchor="ctr"/>
                </a:tc>
                <a:tc>
                  <a:txBody>
                    <a:bodyPr/>
                    <a:lstStyle/>
                    <a:p>
                      <a:pPr algn="ctr" latinLnBrk="1"/>
                      <a:r>
                        <a:rPr lang="en-US" altLang="ko-KR" sz="2000" dirty="0" smtClean="0"/>
                        <a:t>EP</a:t>
                      </a:r>
                      <a:r>
                        <a:rPr lang="en-US" altLang="ko-KR" sz="2000" baseline="-25000" dirty="0" smtClean="0"/>
                        <a:t>m</a:t>
                      </a:r>
                      <a:endParaRPr lang="ko-KR" altLang="en-US" sz="2000" baseline="-25000" dirty="0"/>
                    </a:p>
                  </a:txBody>
                  <a:tcPr anchor="ctr"/>
                </a:tc>
              </a:tr>
            </a:tbl>
          </a:graphicData>
        </a:graphic>
      </p:graphicFrame>
      <p:graphicFrame>
        <p:nvGraphicFramePr>
          <p:cNvPr id="10" name="표 9"/>
          <p:cNvGraphicFramePr>
            <a:graphicFrameLocks noGrp="1"/>
          </p:cNvGraphicFramePr>
          <p:nvPr/>
        </p:nvGraphicFramePr>
        <p:xfrm>
          <a:off x="4643438" y="4786322"/>
          <a:ext cx="4000527" cy="1584960"/>
        </p:xfrm>
        <a:graphic>
          <a:graphicData uri="http://schemas.openxmlformats.org/drawingml/2006/table">
            <a:tbl>
              <a:tblPr bandRow="1">
                <a:tableStyleId>{0505E3EF-67EA-436B-97B2-0124C06EBD24}</a:tableStyleId>
              </a:tblPr>
              <a:tblGrid>
                <a:gridCol w="633977"/>
                <a:gridCol w="602277"/>
                <a:gridCol w="602277"/>
                <a:gridCol w="602277"/>
                <a:gridCol w="602277"/>
                <a:gridCol w="323466"/>
                <a:gridCol w="633976"/>
              </a:tblGrid>
              <a:tr h="357190">
                <a:tc>
                  <a:txBody>
                    <a:bodyPr/>
                    <a:lstStyle/>
                    <a:p>
                      <a:pPr algn="ctr" latinLnBrk="1"/>
                      <a:r>
                        <a:rPr lang="en-US" altLang="ko-KR" sz="2000" dirty="0" smtClean="0"/>
                        <a:t>SP</a:t>
                      </a:r>
                      <a:r>
                        <a:rPr lang="en-US" altLang="ko-KR" sz="2000" baseline="-25000" dirty="0" smtClean="0"/>
                        <a:t>1</a:t>
                      </a:r>
                      <a:endParaRPr lang="ko-KR" altLang="en-US" sz="2000" b="0" baseline="-25000" dirty="0"/>
                    </a:p>
                  </a:txBody>
                  <a:tcPr anchor="ctr"/>
                </a:tc>
                <a:tc>
                  <a:txBody>
                    <a:bodyPr/>
                    <a:lstStyle/>
                    <a:p>
                      <a:pPr algn="ctr" latinLnBrk="1"/>
                      <a:r>
                        <a:rPr lang="en-US" altLang="ko-KR" sz="2000" dirty="0" smtClean="0"/>
                        <a:t>X</a:t>
                      </a:r>
                      <a:r>
                        <a:rPr lang="en-US" altLang="ko-KR" sz="2000" baseline="-25000" dirty="0" smtClean="0"/>
                        <a:t>11</a:t>
                      </a:r>
                      <a:endParaRPr lang="ko-KR" altLang="en-US" sz="2000" b="0" baseline="-25000" dirty="0"/>
                    </a:p>
                  </a:txBody>
                  <a:tcPr anchor="ctr"/>
                </a:tc>
                <a:tc>
                  <a:txBody>
                    <a:bodyPr/>
                    <a:lstStyle/>
                    <a:p>
                      <a:pPr algn="ctr" latinLnBrk="1"/>
                      <a:r>
                        <a:rPr lang="en-US" altLang="ko-KR" sz="2000" dirty="0" smtClean="0"/>
                        <a:t>X</a:t>
                      </a:r>
                      <a:r>
                        <a:rPr lang="en-US" altLang="ko-KR" sz="2000" baseline="-25000" dirty="0" smtClean="0"/>
                        <a:t>12</a:t>
                      </a:r>
                      <a:endParaRPr lang="ko-KR" altLang="en-US" sz="2000" b="0" baseline="-25000" dirty="0"/>
                    </a:p>
                  </a:txBody>
                  <a:tcPr anchor="ctr"/>
                </a:tc>
                <a:tc>
                  <a:txBody>
                    <a:bodyPr/>
                    <a:lstStyle/>
                    <a:p>
                      <a:pPr algn="ctr" latinLnBrk="1"/>
                      <a:r>
                        <a:rPr lang="en-US" altLang="ko-KR" sz="2000" dirty="0" smtClean="0"/>
                        <a:t>X</a:t>
                      </a:r>
                      <a:r>
                        <a:rPr lang="en-US" altLang="ko-KR" sz="2000" baseline="-25000" dirty="0" smtClean="0"/>
                        <a:t>13</a:t>
                      </a:r>
                      <a:endParaRPr lang="ko-KR" altLang="en-US" sz="2000" b="0" baseline="-25000" dirty="0"/>
                    </a:p>
                  </a:txBody>
                  <a:tcPr anchor="ctr"/>
                </a:tc>
                <a:tc>
                  <a:txBody>
                    <a:bodyPr/>
                    <a:lstStyle/>
                    <a:p>
                      <a:pPr algn="ctr" latinLnBrk="1"/>
                      <a:r>
                        <a:rPr lang="en-US" altLang="ko-KR" sz="2000" dirty="0" smtClean="0"/>
                        <a:t>X</a:t>
                      </a:r>
                      <a:r>
                        <a:rPr lang="en-US" altLang="ko-KR" sz="2000" baseline="-25000" dirty="0" smtClean="0"/>
                        <a:t>14</a:t>
                      </a:r>
                      <a:endParaRPr lang="ko-KR" altLang="en-US" sz="2000" b="0" baseline="-25000" dirty="0"/>
                    </a:p>
                  </a:txBody>
                  <a:tcPr anchor="ctr"/>
                </a:tc>
                <a:tc>
                  <a:txBody>
                    <a:bodyPr/>
                    <a:lstStyle/>
                    <a:p>
                      <a:pPr algn="ctr" latinLnBrk="1"/>
                      <a:r>
                        <a:rPr lang="en-US" altLang="ko-KR" sz="2000" dirty="0" smtClean="0"/>
                        <a:t>...</a:t>
                      </a:r>
                      <a:endParaRPr lang="ko-KR" altLang="en-US" sz="2000" b="0" dirty="0"/>
                    </a:p>
                  </a:txBody>
                  <a:tcPr anchor="ctr"/>
                </a:tc>
                <a:tc>
                  <a:txBody>
                    <a:bodyPr/>
                    <a:lstStyle/>
                    <a:p>
                      <a:pPr algn="ctr" latinLnBrk="1"/>
                      <a:r>
                        <a:rPr lang="en-US" altLang="ko-KR" sz="2000" dirty="0" smtClean="0"/>
                        <a:t>EP</a:t>
                      </a:r>
                      <a:r>
                        <a:rPr lang="en-US" altLang="ko-KR" sz="2000" baseline="-25000" dirty="0" smtClean="0"/>
                        <a:t>1</a:t>
                      </a:r>
                      <a:endParaRPr lang="ko-KR" altLang="en-US" sz="2000" b="0" baseline="-25000" dirty="0"/>
                    </a:p>
                  </a:txBody>
                  <a:tcPr anchor="ctr"/>
                </a:tc>
              </a:tr>
              <a:tr h="357190">
                <a:tc>
                  <a:txBody>
                    <a:bodyPr/>
                    <a:lstStyle/>
                    <a:p>
                      <a:pPr algn="ctr" latinLnBrk="1"/>
                      <a:r>
                        <a:rPr lang="en-US" altLang="ko-KR" sz="2000" dirty="0" smtClean="0"/>
                        <a:t>SP</a:t>
                      </a:r>
                      <a:r>
                        <a:rPr lang="en-US" altLang="ko-KR" sz="2000" baseline="-25000" dirty="0" smtClean="0"/>
                        <a:t>2</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21</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22</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23</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24</a:t>
                      </a:r>
                      <a:endParaRPr lang="ko-KR" altLang="en-US" sz="2000" baseline="-25000" dirty="0"/>
                    </a:p>
                  </a:txBody>
                  <a:tcPr anchor="ctr"/>
                </a:tc>
                <a:tc>
                  <a:txBody>
                    <a:bodyPr/>
                    <a:lstStyle/>
                    <a:p>
                      <a:pPr algn="ctr" latinLnBrk="1"/>
                      <a:r>
                        <a:rPr lang="en-US" altLang="ko-KR" sz="2000" dirty="0" smtClean="0"/>
                        <a:t>...</a:t>
                      </a:r>
                      <a:endParaRPr lang="ko-KR" altLang="en-US" sz="2000" dirty="0"/>
                    </a:p>
                  </a:txBody>
                  <a:tcPr anchor="ctr"/>
                </a:tc>
                <a:tc>
                  <a:txBody>
                    <a:bodyPr/>
                    <a:lstStyle/>
                    <a:p>
                      <a:pPr algn="ctr" latinLnBrk="1"/>
                      <a:r>
                        <a:rPr lang="en-US" altLang="ko-KR" sz="2000" dirty="0" smtClean="0"/>
                        <a:t>EP</a:t>
                      </a:r>
                      <a:r>
                        <a:rPr lang="en-US" altLang="ko-KR" sz="2000" baseline="-25000" dirty="0" smtClean="0"/>
                        <a:t>2</a:t>
                      </a:r>
                      <a:endParaRPr lang="ko-KR" altLang="en-US" sz="2000" baseline="-25000" dirty="0"/>
                    </a:p>
                  </a:txBody>
                  <a:tcPr anchor="ctr"/>
                </a:tc>
              </a:tr>
              <a:tr h="357190">
                <a:tc>
                  <a:txBody>
                    <a:bodyPr/>
                    <a:lstStyle/>
                    <a:p>
                      <a:pPr algn="ctr" latinLnBrk="1"/>
                      <a:r>
                        <a:rPr lang="en-US" altLang="ko-KR" sz="2000" dirty="0" smtClean="0"/>
                        <a:t>...</a:t>
                      </a:r>
                      <a:endParaRPr lang="ko-KR" altLang="en-US" sz="2000" baseline="-25000" dirty="0"/>
                    </a:p>
                  </a:txBody>
                  <a:tcPr anchor="ctr"/>
                </a:tc>
                <a:tc>
                  <a:txBody>
                    <a:bodyPr/>
                    <a:lstStyle/>
                    <a:p>
                      <a:pPr algn="ctr" latinLnBrk="1"/>
                      <a:endParaRPr lang="ko-KR" altLang="en-US" sz="2000" baseline="-25000" dirty="0"/>
                    </a:p>
                  </a:txBody>
                  <a:tcPr anchor="ctr"/>
                </a:tc>
                <a:tc>
                  <a:txBody>
                    <a:bodyPr/>
                    <a:lstStyle/>
                    <a:p>
                      <a:pPr algn="ctr" latinLnBrk="1"/>
                      <a:endParaRPr lang="ko-KR" altLang="en-US" sz="2000" baseline="-25000" dirty="0"/>
                    </a:p>
                  </a:txBody>
                  <a:tcPr anchor="ctr"/>
                </a:tc>
                <a:tc>
                  <a:txBody>
                    <a:bodyPr/>
                    <a:lstStyle/>
                    <a:p>
                      <a:pPr algn="ctr" latinLnBrk="1"/>
                      <a:endParaRPr lang="ko-KR" altLang="en-US" sz="2000" baseline="-25000" dirty="0"/>
                    </a:p>
                  </a:txBody>
                  <a:tcPr anchor="ctr"/>
                </a:tc>
                <a:tc>
                  <a:txBody>
                    <a:bodyPr/>
                    <a:lstStyle/>
                    <a:p>
                      <a:pPr algn="ctr" latinLnBrk="1"/>
                      <a:endParaRPr lang="ko-KR" altLang="en-US" sz="2000" baseline="-25000" dirty="0"/>
                    </a:p>
                  </a:txBody>
                  <a:tcPr anchor="ctr"/>
                </a:tc>
                <a:tc>
                  <a:txBody>
                    <a:bodyPr/>
                    <a:lstStyle/>
                    <a:p>
                      <a:pPr algn="ctr" latinLnBrk="1"/>
                      <a:r>
                        <a:rPr lang="en-US" altLang="ko-KR" sz="2000" dirty="0" smtClean="0"/>
                        <a:t>...</a:t>
                      </a:r>
                      <a:endParaRPr lang="ko-KR" altLang="en-US" sz="2000" dirty="0"/>
                    </a:p>
                  </a:txBody>
                  <a:tcPr anchor="ctr"/>
                </a:tc>
                <a:tc>
                  <a:txBody>
                    <a:bodyPr/>
                    <a:lstStyle/>
                    <a:p>
                      <a:pPr algn="ctr" latinLnBrk="1"/>
                      <a:r>
                        <a:rPr lang="en-US" altLang="ko-KR" sz="2000" dirty="0" smtClean="0"/>
                        <a:t>...</a:t>
                      </a:r>
                      <a:endParaRPr lang="ko-KR" altLang="en-US" sz="2000" baseline="-25000" dirty="0"/>
                    </a:p>
                  </a:txBody>
                  <a:tcPr anchor="ctr"/>
                </a:tc>
              </a:tr>
              <a:tr h="357190">
                <a:tc>
                  <a:txBody>
                    <a:bodyPr/>
                    <a:lstStyle/>
                    <a:p>
                      <a:pPr algn="ctr" latinLnBrk="1"/>
                      <a:r>
                        <a:rPr lang="en-US" altLang="ko-KR" sz="2000" dirty="0" smtClean="0"/>
                        <a:t>SP</a:t>
                      </a:r>
                      <a:r>
                        <a:rPr lang="en-US" altLang="ko-KR" sz="2000" baseline="-25000" dirty="0" smtClean="0"/>
                        <a:t>m</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m1</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m2</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m3</a:t>
                      </a:r>
                      <a:endParaRPr lang="ko-KR" altLang="en-US" sz="2000" baseline="-25000" dirty="0"/>
                    </a:p>
                  </a:txBody>
                  <a:tcPr anchor="ctr"/>
                </a:tc>
                <a:tc>
                  <a:txBody>
                    <a:bodyPr/>
                    <a:lstStyle/>
                    <a:p>
                      <a:pPr algn="ctr" latinLnBrk="1"/>
                      <a:r>
                        <a:rPr lang="en-US" altLang="ko-KR" sz="2000" dirty="0" smtClean="0"/>
                        <a:t>X</a:t>
                      </a:r>
                      <a:r>
                        <a:rPr lang="en-US" altLang="ko-KR" sz="2000" baseline="-25000" dirty="0" smtClean="0"/>
                        <a:t>m4</a:t>
                      </a:r>
                      <a:endParaRPr lang="ko-KR" altLang="en-US" sz="2000" baseline="-25000" dirty="0"/>
                    </a:p>
                  </a:txBody>
                  <a:tcPr anchor="ctr"/>
                </a:tc>
                <a:tc>
                  <a:txBody>
                    <a:bodyPr/>
                    <a:lstStyle/>
                    <a:p>
                      <a:pPr algn="ctr" latinLnBrk="1"/>
                      <a:r>
                        <a:rPr lang="en-US" altLang="ko-KR" sz="2000" dirty="0" smtClean="0"/>
                        <a:t>...</a:t>
                      </a:r>
                      <a:endParaRPr lang="ko-KR" altLang="en-US" sz="2000" dirty="0"/>
                    </a:p>
                  </a:txBody>
                  <a:tcPr anchor="ctr"/>
                </a:tc>
                <a:tc>
                  <a:txBody>
                    <a:bodyPr/>
                    <a:lstStyle/>
                    <a:p>
                      <a:pPr algn="ctr" latinLnBrk="1"/>
                      <a:r>
                        <a:rPr lang="en-US" altLang="ko-KR" sz="2000" dirty="0" smtClean="0"/>
                        <a:t>EP</a:t>
                      </a:r>
                      <a:r>
                        <a:rPr lang="en-US" altLang="ko-KR" sz="2000" baseline="-25000" dirty="0" smtClean="0"/>
                        <a:t>m</a:t>
                      </a:r>
                      <a:endParaRPr lang="ko-KR" altLang="en-US" sz="2000" baseline="-25000" dirty="0"/>
                    </a:p>
                  </a:txBody>
                  <a:tcPr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Probability of Hash Chain</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It is a probabilistic method!</a:t>
            </a:r>
          </a:p>
          <a:p>
            <a:r>
              <a:rPr lang="en-US" altLang="ko-KR" dirty="0" smtClean="0"/>
              <a:t>Probability of success for each table is</a:t>
            </a:r>
          </a:p>
          <a:p>
            <a:endParaRPr lang="en-US" altLang="ko-KR" dirty="0" smtClean="0"/>
          </a:p>
          <a:p>
            <a:endParaRPr lang="en-US" altLang="ko-KR" dirty="0" smtClean="0"/>
          </a:p>
          <a:p>
            <a:endParaRPr lang="en-US" altLang="ko-KR" dirty="0" smtClean="0"/>
          </a:p>
          <a:p>
            <a:r>
              <a:rPr lang="en-US" altLang="ko-KR" dirty="0" smtClean="0"/>
              <a:t>If mt</a:t>
            </a:r>
            <a:r>
              <a:rPr lang="en-US" altLang="ko-KR" baseline="30000" dirty="0" smtClean="0"/>
              <a:t>2</a:t>
            </a:r>
            <a:r>
              <a:rPr lang="en-US" altLang="ko-KR" dirty="0" smtClean="0"/>
              <a:t> &lt;&lt;  N, it is approximized to</a:t>
            </a:r>
          </a:p>
          <a:p>
            <a:pPr lvl="1"/>
            <a:r>
              <a:rPr lang="en-US" altLang="ko-KR" dirty="0" smtClean="0"/>
              <a:t>P(S) &gt;= mt/N</a:t>
            </a:r>
          </a:p>
          <a:p>
            <a:pPr lvl="1"/>
            <a:r>
              <a:rPr lang="en-US" altLang="ko-KR" dirty="0" smtClean="0"/>
              <a:t>P &gt;= 1 – (1 – mt/N)</a:t>
            </a:r>
            <a:r>
              <a:rPr lang="en-US" altLang="ko-KR" i="1" baseline="30000" dirty="0" smtClean="0"/>
              <a:t>l</a:t>
            </a:r>
            <a:r>
              <a:rPr lang="en-US" altLang="ko-KR" dirty="0" smtClean="0"/>
              <a:t>, </a:t>
            </a:r>
            <a:r>
              <a:rPr lang="en-US" altLang="ko-KR" i="1" dirty="0" smtClean="0"/>
              <a:t>l</a:t>
            </a:r>
            <a:r>
              <a:rPr lang="en-US" altLang="ko-KR" dirty="0" smtClean="0"/>
              <a:t> is the number of tables</a:t>
            </a:r>
          </a:p>
          <a:p>
            <a:r>
              <a:rPr lang="en-US" altLang="ko-KR" dirty="0" smtClean="0"/>
              <a:t>So we need to generate </a:t>
            </a:r>
            <a:r>
              <a:rPr lang="en-US" altLang="ko-KR" i="1" dirty="0" smtClean="0"/>
              <a:t>l </a:t>
            </a:r>
            <a:r>
              <a:rPr lang="en-US" altLang="ko-KR" dirty="0" smtClean="0"/>
              <a:t>= (N/mt) tables</a:t>
            </a:r>
            <a:br>
              <a:rPr lang="en-US" altLang="ko-KR" dirty="0" smtClean="0"/>
            </a:br>
            <a:r>
              <a:rPr lang="en-US" altLang="ko-KR" dirty="0" smtClean="0"/>
              <a:t>to achieve P </a:t>
            </a:r>
            <a:r>
              <a:rPr lang="ko-KR" altLang="en-US" dirty="0" smtClean="0"/>
              <a:t>≒ </a:t>
            </a:r>
            <a:r>
              <a:rPr lang="en-US" altLang="ko-KR" dirty="0" smtClean="0"/>
              <a:t>1.</a:t>
            </a:r>
          </a:p>
        </p:txBody>
      </p:sp>
      <p:sp>
        <p:nvSpPr>
          <p:cNvPr id="4" name="슬라이드 번호 개체 틀 3"/>
          <p:cNvSpPr>
            <a:spLocks noGrp="1"/>
          </p:cNvSpPr>
          <p:nvPr>
            <p:ph type="sldNum" sz="quarter" idx="12"/>
          </p:nvPr>
        </p:nvSpPr>
        <p:spPr/>
        <p:txBody>
          <a:bodyPr/>
          <a:lstStyle/>
          <a:p>
            <a:fld id="{A55B2F42-ED60-4484-8C11-0CFF7CC9DA8E}" type="slidenum">
              <a:rPr lang="ko-KR" altLang="en-US" smtClean="0"/>
              <a:pPr/>
              <a:t>11</a:t>
            </a:fld>
            <a:endParaRPr lang="ko-KR" altLang="en-US"/>
          </a:p>
        </p:txBody>
      </p:sp>
      <p:pic>
        <p:nvPicPr>
          <p:cNvPr id="1030" name="Picture 6" descr="I:\clefairy\python\tex\eq1.png"/>
          <p:cNvPicPr>
            <a:picLocks noChangeAspect="1" noChangeArrowheads="1"/>
          </p:cNvPicPr>
          <p:nvPr/>
        </p:nvPicPr>
        <p:blipFill>
          <a:blip r:embed="rId3" cstate="print"/>
          <a:srcRect t="9725"/>
          <a:stretch>
            <a:fillRect/>
          </a:stretch>
        </p:blipFill>
        <p:spPr bwMode="auto">
          <a:xfrm>
            <a:off x="1928794" y="2714620"/>
            <a:ext cx="5072098" cy="13263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Probability of Hash Chain</a:t>
            </a:r>
            <a:endParaRPr lang="ko-KR" altLang="en-US" dirty="0"/>
          </a:p>
        </p:txBody>
      </p:sp>
      <p:sp>
        <p:nvSpPr>
          <p:cNvPr id="3" name="내용 개체 틀 2"/>
          <p:cNvSpPr>
            <a:spLocks noGrp="1"/>
          </p:cNvSpPr>
          <p:nvPr>
            <p:ph idx="1"/>
          </p:nvPr>
        </p:nvSpPr>
        <p:spPr/>
        <p:txBody>
          <a:bodyPr/>
          <a:lstStyle/>
          <a:p>
            <a:r>
              <a:rPr lang="en-US" altLang="ko-KR" dirty="0" smtClean="0"/>
              <a:t>Pf) Since P(S) = E(</a:t>
            </a:r>
            <a:r>
              <a:rPr lang="en-US" altLang="ko-KR" u="sng" dirty="0" smtClean="0"/>
              <a:t># of keys</a:t>
            </a:r>
            <a:r>
              <a:rPr lang="en-US" altLang="ko-KR" dirty="0" smtClean="0"/>
              <a:t>)/N,</a:t>
            </a:r>
          </a:p>
          <a:p>
            <a:pPr lvl="1"/>
            <a:r>
              <a:rPr lang="en-US" altLang="ko-KR" dirty="0" smtClean="0"/>
              <a:t>P(S) = sum P( X</a:t>
            </a:r>
            <a:r>
              <a:rPr lang="en-US" altLang="ko-KR" baseline="-25000" dirty="0" smtClean="0"/>
              <a:t>ij</a:t>
            </a:r>
            <a:r>
              <a:rPr lang="en-US" altLang="ko-KR" dirty="0" smtClean="0"/>
              <a:t> is newly appeared )</a:t>
            </a:r>
          </a:p>
          <a:p>
            <a:pPr lvl="2"/>
            <a:r>
              <a:rPr lang="en-US" altLang="ko-KR" dirty="0" smtClean="0"/>
              <a:t>“new”: not appeared in previous rows or in this row yet</a:t>
            </a:r>
          </a:p>
          <a:p>
            <a:pPr lvl="1"/>
            <a:r>
              <a:rPr lang="en-US" altLang="ko-KR" dirty="0" smtClean="0"/>
              <a:t>P(X</a:t>
            </a:r>
            <a:r>
              <a:rPr lang="en-US" altLang="ko-KR" baseline="-25000" dirty="0" smtClean="0"/>
              <a:t>ij</a:t>
            </a:r>
            <a:r>
              <a:rPr lang="en-US" altLang="ko-KR" dirty="0" smtClean="0"/>
              <a:t> is new) &gt;= P(X</a:t>
            </a:r>
            <a:r>
              <a:rPr lang="en-US" altLang="ko-KR" baseline="-25000" dirty="0" smtClean="0"/>
              <a:t>i0</a:t>
            </a:r>
            <a:r>
              <a:rPr lang="en-US" altLang="ko-KR" dirty="0" smtClean="0"/>
              <a:t>, X</a:t>
            </a:r>
            <a:r>
              <a:rPr lang="en-US" altLang="ko-KR" baseline="-25000" dirty="0" smtClean="0"/>
              <a:t>i1</a:t>
            </a:r>
            <a:r>
              <a:rPr lang="en-US" altLang="ko-KR" dirty="0" smtClean="0"/>
              <a:t>, ..., X</a:t>
            </a:r>
            <a:r>
              <a:rPr lang="en-US" altLang="ko-KR" baseline="-25000" dirty="0" smtClean="0"/>
              <a:t>ij</a:t>
            </a:r>
            <a:r>
              <a:rPr lang="en-US" altLang="ko-KR" dirty="0" smtClean="0"/>
              <a:t> are new)</a:t>
            </a:r>
          </a:p>
          <a:p>
            <a:pPr lvl="1"/>
            <a:r>
              <a:rPr lang="en-US" altLang="ko-KR" dirty="0" smtClean="0"/>
              <a:t>= P(X</a:t>
            </a:r>
            <a:r>
              <a:rPr lang="en-US" altLang="ko-KR" baseline="-25000" dirty="0" smtClean="0"/>
              <a:t>i0</a:t>
            </a:r>
            <a:r>
              <a:rPr lang="en-US" altLang="ko-KR" dirty="0" smtClean="0"/>
              <a:t> is new) * P(X</a:t>
            </a:r>
            <a:r>
              <a:rPr lang="en-US" altLang="ko-KR" baseline="-25000" dirty="0" smtClean="0"/>
              <a:t>i1</a:t>
            </a:r>
            <a:r>
              <a:rPr lang="en-US" altLang="ko-KR" dirty="0" smtClean="0"/>
              <a:t> is new | X</a:t>
            </a:r>
            <a:r>
              <a:rPr lang="en-US" altLang="ko-KR" baseline="-25000" dirty="0" smtClean="0"/>
              <a:t>i0</a:t>
            </a:r>
            <a:r>
              <a:rPr lang="en-US" altLang="ko-KR" dirty="0" smtClean="0"/>
              <a:t> is new) * ...</a:t>
            </a:r>
            <a:br>
              <a:rPr lang="en-US" altLang="ko-KR" dirty="0" smtClean="0"/>
            </a:br>
            <a:r>
              <a:rPr lang="en-US" altLang="ko-KR" dirty="0" smtClean="0"/>
              <a:t>* P(X</a:t>
            </a:r>
            <a:r>
              <a:rPr lang="en-US" altLang="ko-KR" baseline="-25000" dirty="0" smtClean="0"/>
              <a:t>ij</a:t>
            </a:r>
            <a:r>
              <a:rPr lang="en-US" altLang="ko-KR" dirty="0" smtClean="0"/>
              <a:t> is new | X</a:t>
            </a:r>
            <a:r>
              <a:rPr lang="en-US" altLang="ko-KR" baseline="-25000" dirty="0" smtClean="0"/>
              <a:t>i0</a:t>
            </a:r>
            <a:r>
              <a:rPr lang="en-US" altLang="ko-KR" dirty="0" smtClean="0"/>
              <a:t>, X</a:t>
            </a:r>
            <a:r>
              <a:rPr lang="en-US" altLang="ko-KR" baseline="-25000" dirty="0" smtClean="0"/>
              <a:t>i1</a:t>
            </a:r>
            <a:r>
              <a:rPr lang="en-US" altLang="ko-KR" dirty="0" smtClean="0"/>
              <a:t>, ..., X</a:t>
            </a:r>
            <a:r>
              <a:rPr lang="en-US" altLang="ko-KR" baseline="-25000" dirty="0" smtClean="0"/>
              <a:t>i,j-1</a:t>
            </a:r>
            <a:r>
              <a:rPr lang="en-US" altLang="ko-KR" dirty="0" smtClean="0"/>
              <a:t> are new)</a:t>
            </a:r>
          </a:p>
          <a:p>
            <a:pPr lvl="1"/>
            <a:r>
              <a:rPr lang="en-US" altLang="ko-KR" dirty="0" smtClean="0"/>
              <a:t>P(X</a:t>
            </a:r>
            <a:r>
              <a:rPr lang="en-US" altLang="ko-KR" baseline="-25000" dirty="0" smtClean="0"/>
              <a:t>ik</a:t>
            </a:r>
            <a:r>
              <a:rPr lang="en-US" altLang="ko-KR" dirty="0" smtClean="0"/>
              <a:t> is new|...) = (N - </a:t>
            </a:r>
            <a:r>
              <a:rPr lang="en-US" altLang="ko-KR" u="sng" dirty="0" smtClean="0"/>
              <a:t># of keys until now</a:t>
            </a:r>
            <a:r>
              <a:rPr lang="en-US" altLang="ko-KR" dirty="0" smtClean="0"/>
              <a:t> )/N</a:t>
            </a:r>
            <a:br>
              <a:rPr lang="en-US" altLang="ko-KR" dirty="0" smtClean="0"/>
            </a:br>
            <a:r>
              <a:rPr lang="en-US" altLang="ko-KR" dirty="0" smtClean="0"/>
              <a:t>&gt;= (N-it)/N</a:t>
            </a:r>
          </a:p>
          <a:p>
            <a:pPr lvl="1"/>
            <a:r>
              <a:rPr lang="ko-KR" altLang="en-US" dirty="0" smtClean="0"/>
              <a:t>∴ </a:t>
            </a:r>
            <a:r>
              <a:rPr lang="en-US" altLang="ko-KR" dirty="0" smtClean="0"/>
              <a:t>P(Xij is new) &gt;= </a:t>
            </a:r>
          </a:p>
        </p:txBody>
      </p:sp>
      <p:sp>
        <p:nvSpPr>
          <p:cNvPr id="4" name="슬라이드 번호 개체 틀 3"/>
          <p:cNvSpPr>
            <a:spLocks noGrp="1"/>
          </p:cNvSpPr>
          <p:nvPr>
            <p:ph type="sldNum" sz="quarter" idx="12"/>
          </p:nvPr>
        </p:nvSpPr>
        <p:spPr/>
        <p:txBody>
          <a:bodyPr/>
          <a:lstStyle/>
          <a:p>
            <a:fld id="{A55B2F42-ED60-4484-8C11-0CFF7CC9DA8E}" type="slidenum">
              <a:rPr lang="ko-KR" altLang="en-US" smtClean="0"/>
              <a:pPr/>
              <a:t>12</a:t>
            </a:fld>
            <a:endParaRPr lang="ko-KR" altLang="en-US"/>
          </a:p>
        </p:txBody>
      </p:sp>
      <p:pic>
        <p:nvPicPr>
          <p:cNvPr id="7" name="Picture 6" descr="I:\clefairy\python\tex\eq1.png"/>
          <p:cNvPicPr>
            <a:picLocks noChangeAspect="1" noChangeArrowheads="1"/>
          </p:cNvPicPr>
          <p:nvPr/>
        </p:nvPicPr>
        <p:blipFill>
          <a:blip r:embed="rId3" cstate="print"/>
          <a:srcRect l="60563" t="19449" r="1408" b="22202"/>
          <a:stretch>
            <a:fillRect/>
          </a:stretch>
        </p:blipFill>
        <p:spPr bwMode="auto">
          <a:xfrm>
            <a:off x="4000496" y="5572140"/>
            <a:ext cx="1928826" cy="85725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Probability of Hash Chain</a:t>
            </a:r>
            <a:endParaRPr lang="ko-KR" altLang="en-US" dirty="0"/>
          </a:p>
        </p:txBody>
      </p:sp>
      <p:sp>
        <p:nvSpPr>
          <p:cNvPr id="3" name="내용 개체 틀 2"/>
          <p:cNvSpPr>
            <a:spLocks noGrp="1"/>
          </p:cNvSpPr>
          <p:nvPr>
            <p:ph idx="1"/>
          </p:nvPr>
        </p:nvSpPr>
        <p:spPr/>
        <p:txBody>
          <a:bodyPr/>
          <a:lstStyle/>
          <a:p>
            <a:r>
              <a:rPr lang="en-US" altLang="ko-KR" dirty="0" smtClean="0"/>
              <a:t>The expected value of </a:t>
            </a:r>
            <a:r>
              <a:rPr lang="en-US" altLang="ko-KR" i="1" dirty="0" smtClean="0"/>
              <a:t>false alarm </a:t>
            </a:r>
            <a:r>
              <a:rPr lang="en-US" altLang="ko-KR" dirty="0" smtClean="0"/>
              <a:t>per table is</a:t>
            </a:r>
            <a:br>
              <a:rPr lang="en-US" altLang="ko-KR" dirty="0" smtClean="0"/>
            </a:br>
            <a:r>
              <a:rPr lang="en-US" altLang="ko-KR" dirty="0" smtClean="0"/>
              <a:t>not so high:</a:t>
            </a:r>
          </a:p>
          <a:p>
            <a:endParaRPr lang="en-US" altLang="ko-KR" dirty="0" smtClean="0"/>
          </a:p>
          <a:p>
            <a:r>
              <a:rPr lang="en-US" altLang="ko-KR" dirty="0" smtClean="0"/>
              <a:t>If mt</a:t>
            </a:r>
            <a:r>
              <a:rPr lang="en-US" altLang="ko-KR" baseline="30000" dirty="0" smtClean="0"/>
              <a:t>2</a:t>
            </a:r>
            <a:r>
              <a:rPr lang="en-US" altLang="ko-KR" dirty="0" smtClean="0"/>
              <a:t> = N, E(F) &lt;= ½</a:t>
            </a:r>
          </a:p>
          <a:p>
            <a:r>
              <a:rPr lang="en-US" altLang="ko-KR" dirty="0" smtClean="0"/>
              <a:t>One false alarm:</a:t>
            </a:r>
            <a:br>
              <a:rPr lang="en-US" altLang="ko-KR" dirty="0" smtClean="0"/>
            </a:br>
            <a:r>
              <a:rPr lang="en-US" altLang="ko-KR" dirty="0" smtClean="0"/>
              <a:t>at most </a:t>
            </a:r>
            <a:r>
              <a:rPr lang="en-US" altLang="ko-KR" i="1" dirty="0" smtClean="0"/>
              <a:t>t</a:t>
            </a:r>
            <a:r>
              <a:rPr lang="en-US" altLang="ko-KR" dirty="0" smtClean="0"/>
              <a:t> operations required</a:t>
            </a:r>
            <a:br>
              <a:rPr lang="en-US" altLang="ko-KR" dirty="0" smtClean="0"/>
            </a:br>
            <a:r>
              <a:rPr lang="en-US" altLang="ko-KR" dirty="0" smtClean="0"/>
              <a:t>the computation is increased at most 50%</a:t>
            </a:r>
            <a:endParaRPr lang="ko-KR" altLang="en-US" dirty="0"/>
          </a:p>
        </p:txBody>
      </p:sp>
      <p:sp>
        <p:nvSpPr>
          <p:cNvPr id="4" name="슬라이드 번호 개체 틀 3"/>
          <p:cNvSpPr>
            <a:spLocks noGrp="1"/>
          </p:cNvSpPr>
          <p:nvPr>
            <p:ph type="sldNum" sz="quarter" idx="12"/>
          </p:nvPr>
        </p:nvSpPr>
        <p:spPr/>
        <p:txBody>
          <a:bodyPr/>
          <a:lstStyle/>
          <a:p>
            <a:fld id="{A55B2F42-ED60-4484-8C11-0CFF7CC9DA8E}" type="slidenum">
              <a:rPr lang="ko-KR" altLang="en-US" smtClean="0"/>
              <a:pPr/>
              <a:t>13</a:t>
            </a:fld>
            <a:endParaRPr lang="ko-KR" altLang="en-US"/>
          </a:p>
        </p:txBody>
      </p:sp>
      <p:pic>
        <p:nvPicPr>
          <p:cNvPr id="2050" name="Picture 2" descr="I:\clefairy\python\tex\eq3.png"/>
          <p:cNvPicPr>
            <a:picLocks noChangeAspect="1" noChangeArrowheads="1"/>
          </p:cNvPicPr>
          <p:nvPr/>
        </p:nvPicPr>
        <p:blipFill>
          <a:blip r:embed="rId3" cstate="print"/>
          <a:srcRect/>
          <a:stretch>
            <a:fillRect/>
          </a:stretch>
        </p:blipFill>
        <p:spPr bwMode="auto">
          <a:xfrm>
            <a:off x="3000364" y="2403376"/>
            <a:ext cx="3857652" cy="49623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Implementation</a:t>
            </a:r>
            <a:endParaRPr lang="ko-KR" altLang="en-US" dirty="0"/>
          </a:p>
        </p:txBody>
      </p:sp>
      <p:sp>
        <p:nvSpPr>
          <p:cNvPr id="3" name="내용 개체 틀 2"/>
          <p:cNvSpPr>
            <a:spLocks noGrp="1"/>
          </p:cNvSpPr>
          <p:nvPr>
            <p:ph idx="1"/>
          </p:nvPr>
        </p:nvSpPr>
        <p:spPr/>
        <p:txBody>
          <a:bodyPr/>
          <a:lstStyle/>
          <a:p>
            <a:r>
              <a:rPr lang="en-US" altLang="ko-KR" dirty="0" smtClean="0"/>
              <a:t>DES: 2</a:t>
            </a:r>
            <a:r>
              <a:rPr lang="en-US" altLang="ko-KR" baseline="30000" dirty="0" smtClean="0"/>
              <a:t>56</a:t>
            </a:r>
            <a:r>
              <a:rPr lang="en-US" altLang="ko-KR" dirty="0" smtClean="0"/>
              <a:t> ( </a:t>
            </a:r>
            <a:r>
              <a:rPr lang="ko-KR" altLang="en-US" dirty="0" smtClean="0"/>
              <a:t>≒ </a:t>
            </a:r>
            <a:r>
              <a:rPr lang="en-US" altLang="ko-KR" dirty="0" smtClean="0"/>
              <a:t>7*10</a:t>
            </a:r>
            <a:r>
              <a:rPr lang="en-US" altLang="ko-KR" baseline="30000" dirty="0" smtClean="0"/>
              <a:t>16</a:t>
            </a:r>
            <a:r>
              <a:rPr lang="en-US" altLang="ko-KR" dirty="0" smtClean="0"/>
              <a:t> ) keys</a:t>
            </a:r>
          </a:p>
          <a:p>
            <a:r>
              <a:rPr lang="en-US" altLang="ko-KR" dirty="0" smtClean="0"/>
              <a:t>Let N = 10</a:t>
            </a:r>
            <a:r>
              <a:rPr lang="en-US" altLang="ko-KR" baseline="30000" dirty="0" smtClean="0"/>
              <a:t>17</a:t>
            </a:r>
            <a:r>
              <a:rPr lang="en-US" altLang="ko-KR" dirty="0" smtClean="0"/>
              <a:t>, ignoring overlap</a:t>
            </a:r>
          </a:p>
          <a:p>
            <a:r>
              <a:rPr lang="en-US" altLang="ko-KR" dirty="0" smtClean="0"/>
              <a:t>What values for </a:t>
            </a:r>
            <a:r>
              <a:rPr lang="en-US" altLang="ko-KR" i="1" dirty="0" smtClean="0"/>
              <a:t>m</a:t>
            </a:r>
            <a:r>
              <a:rPr lang="en-US" altLang="ko-KR" dirty="0" smtClean="0"/>
              <a:t>, </a:t>
            </a:r>
            <a:r>
              <a:rPr lang="en-US" altLang="ko-KR" i="1" dirty="0" smtClean="0"/>
              <a:t>t </a:t>
            </a:r>
            <a:r>
              <a:rPr lang="en-US" altLang="ko-KR" dirty="0" smtClean="0"/>
              <a:t>and</a:t>
            </a:r>
            <a:r>
              <a:rPr lang="en-US" altLang="ko-KR" i="1" dirty="0" smtClean="0"/>
              <a:t> l</a:t>
            </a:r>
            <a:r>
              <a:rPr lang="en-US" altLang="ko-KR" dirty="0" smtClean="0"/>
              <a:t>?</a:t>
            </a:r>
          </a:p>
          <a:p>
            <a:pPr lvl="1"/>
            <a:r>
              <a:rPr lang="en-US" altLang="ko-KR" dirty="0" smtClean="0"/>
              <a:t>[1] chooses m = 10</a:t>
            </a:r>
            <a:r>
              <a:rPr lang="en-US" altLang="ko-KR" baseline="30000" dirty="0" smtClean="0"/>
              <a:t>5</a:t>
            </a:r>
            <a:r>
              <a:rPr lang="en-US" altLang="ko-KR" dirty="0" smtClean="0"/>
              <a:t>, t = 10</a:t>
            </a:r>
            <a:r>
              <a:rPr lang="en-US" altLang="ko-KR" baseline="30000" dirty="0" smtClean="0"/>
              <a:t>6 </a:t>
            </a:r>
            <a:r>
              <a:rPr lang="en-US" altLang="ko-KR" dirty="0" smtClean="0"/>
              <a:t>after some trial&amp;error</a:t>
            </a:r>
          </a:p>
          <a:p>
            <a:pPr lvl="1"/>
            <a:r>
              <a:rPr lang="en-US" altLang="ko-KR" dirty="0" smtClean="0"/>
              <a:t>P(S) = 10</a:t>
            </a:r>
            <a:r>
              <a:rPr lang="en-US" altLang="ko-KR" baseline="30000" dirty="0" smtClean="0"/>
              <a:t>-6</a:t>
            </a:r>
            <a:r>
              <a:rPr lang="en-US" altLang="ko-KR" dirty="0" smtClean="0"/>
              <a:t>, so </a:t>
            </a:r>
            <a:r>
              <a:rPr lang="en-US" altLang="ko-KR" i="1" dirty="0" smtClean="0"/>
              <a:t>l</a:t>
            </a:r>
            <a:r>
              <a:rPr lang="en-US" altLang="ko-KR" dirty="0" smtClean="0"/>
              <a:t>=10</a:t>
            </a:r>
            <a:r>
              <a:rPr lang="en-US" altLang="ko-KR" baseline="30000" dirty="0" smtClean="0"/>
              <a:t>6</a:t>
            </a:r>
            <a:r>
              <a:rPr lang="en-US" altLang="ko-KR" dirty="0" smtClean="0"/>
              <a:t> tables are needed</a:t>
            </a:r>
          </a:p>
          <a:p>
            <a:r>
              <a:rPr lang="en-US" altLang="ko-KR" i="1" dirty="0" smtClean="0"/>
              <a:t>ml</a:t>
            </a:r>
            <a:r>
              <a:rPr lang="en-US" altLang="ko-KR" dirty="0" smtClean="0"/>
              <a:t> = 10</a:t>
            </a:r>
            <a:r>
              <a:rPr lang="en-US" altLang="ko-KR" baseline="30000" dirty="0" smtClean="0"/>
              <a:t>13</a:t>
            </a:r>
            <a:r>
              <a:rPr lang="en-US" altLang="ko-KR" dirty="0" smtClean="0"/>
              <a:t> memory required</a:t>
            </a:r>
          </a:p>
          <a:p>
            <a:pPr lvl="1"/>
            <a:r>
              <a:rPr lang="en-US" altLang="ko-KR" dirty="0" smtClean="0"/>
              <a:t>Compared to table lookup: 7*10</a:t>
            </a:r>
            <a:r>
              <a:rPr lang="en-US" altLang="ko-KR" baseline="30000" dirty="0" smtClean="0"/>
              <a:t>16</a:t>
            </a:r>
            <a:r>
              <a:rPr lang="en-US" altLang="ko-KR" dirty="0" smtClean="0"/>
              <a:t> memory</a:t>
            </a:r>
          </a:p>
          <a:p>
            <a:r>
              <a:rPr lang="en-US" altLang="ko-KR" i="1" dirty="0" smtClean="0"/>
              <a:t>tl</a:t>
            </a:r>
            <a:r>
              <a:rPr lang="en-US" altLang="ko-KR" dirty="0" smtClean="0"/>
              <a:t> = 10</a:t>
            </a:r>
            <a:r>
              <a:rPr lang="en-US" altLang="ko-KR" baseline="30000" dirty="0" smtClean="0"/>
              <a:t>12</a:t>
            </a:r>
            <a:r>
              <a:rPr lang="en-US" altLang="ko-KR" dirty="0" smtClean="0"/>
              <a:t> computation required</a:t>
            </a:r>
          </a:p>
          <a:p>
            <a:pPr lvl="1"/>
            <a:r>
              <a:rPr lang="en-US" altLang="ko-KR" dirty="0" smtClean="0"/>
              <a:t>Compared to exhaustive search: 7*10</a:t>
            </a:r>
            <a:r>
              <a:rPr lang="en-US" altLang="ko-KR" baseline="30000" dirty="0" smtClean="0"/>
              <a:t>16</a:t>
            </a:r>
            <a:r>
              <a:rPr lang="en-US" altLang="ko-KR" dirty="0" smtClean="0"/>
              <a:t> time</a:t>
            </a:r>
          </a:p>
        </p:txBody>
      </p:sp>
      <p:sp>
        <p:nvSpPr>
          <p:cNvPr id="4" name="슬라이드 번호 개체 틀 3"/>
          <p:cNvSpPr>
            <a:spLocks noGrp="1"/>
          </p:cNvSpPr>
          <p:nvPr>
            <p:ph type="sldNum" sz="quarter" idx="12"/>
          </p:nvPr>
        </p:nvSpPr>
        <p:spPr/>
        <p:txBody>
          <a:bodyPr/>
          <a:lstStyle/>
          <a:p>
            <a:fld id="{A55B2F42-ED60-4484-8C11-0CFF7CC9DA8E}" type="slidenum">
              <a:rPr lang="ko-KR" altLang="en-US" smtClean="0"/>
              <a:pPr/>
              <a:t>14</a:t>
            </a:fld>
            <a:endParaRPr lang="ko-KR"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Implementation</a:t>
            </a:r>
            <a:endParaRPr lang="ko-KR" altLang="en-US" dirty="0"/>
          </a:p>
        </p:txBody>
      </p:sp>
      <p:sp>
        <p:nvSpPr>
          <p:cNvPr id="3" name="내용 개체 틀 2"/>
          <p:cNvSpPr>
            <a:spLocks noGrp="1"/>
          </p:cNvSpPr>
          <p:nvPr>
            <p:ph idx="1"/>
          </p:nvPr>
        </p:nvSpPr>
        <p:spPr/>
        <p:txBody>
          <a:bodyPr/>
          <a:lstStyle/>
          <a:p>
            <a:r>
              <a:rPr lang="en-US" altLang="ko-KR" dirty="0" smtClean="0"/>
              <a:t>Performance graph of RainbowCrack [4]</a:t>
            </a:r>
            <a:endParaRPr lang="ko-KR" altLang="en-US" dirty="0"/>
          </a:p>
        </p:txBody>
      </p:sp>
      <p:sp>
        <p:nvSpPr>
          <p:cNvPr id="4" name="슬라이드 번호 개체 틀 3"/>
          <p:cNvSpPr>
            <a:spLocks noGrp="1"/>
          </p:cNvSpPr>
          <p:nvPr>
            <p:ph type="sldNum" sz="quarter" idx="12"/>
          </p:nvPr>
        </p:nvSpPr>
        <p:spPr/>
        <p:txBody>
          <a:bodyPr/>
          <a:lstStyle/>
          <a:p>
            <a:fld id="{A55B2F42-ED60-4484-8C11-0CFF7CC9DA8E}" type="slidenum">
              <a:rPr lang="ko-KR" altLang="en-US" smtClean="0"/>
              <a:pPr/>
              <a:t>15</a:t>
            </a:fld>
            <a:endParaRPr lang="ko-KR" altLang="en-US"/>
          </a:p>
        </p:txBody>
      </p:sp>
      <p:pic>
        <p:nvPicPr>
          <p:cNvPr id="3074" name="Picture 2" descr="I:\down\fig_performance.png"/>
          <p:cNvPicPr>
            <a:picLocks noChangeAspect="1" noChangeArrowheads="1"/>
          </p:cNvPicPr>
          <p:nvPr/>
        </p:nvPicPr>
        <p:blipFill>
          <a:blip r:embed="rId3" cstate="print"/>
          <a:srcRect/>
          <a:stretch>
            <a:fillRect/>
          </a:stretch>
        </p:blipFill>
        <p:spPr bwMode="auto">
          <a:xfrm>
            <a:off x="714348" y="2714620"/>
            <a:ext cx="7620001" cy="3048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Some Notes</a:t>
            </a:r>
            <a:endParaRPr lang="ko-KR" altLang="en-US" dirty="0"/>
          </a:p>
        </p:txBody>
      </p:sp>
      <p:sp>
        <p:nvSpPr>
          <p:cNvPr id="3" name="내용 개체 틀 2"/>
          <p:cNvSpPr>
            <a:spLocks noGrp="1"/>
          </p:cNvSpPr>
          <p:nvPr>
            <p:ph idx="1"/>
          </p:nvPr>
        </p:nvSpPr>
        <p:spPr/>
        <p:txBody>
          <a:bodyPr/>
          <a:lstStyle/>
          <a:p>
            <a:r>
              <a:rPr lang="en-US" altLang="ko-KR" dirty="0" smtClean="0"/>
              <a:t>It is basically for chosen-plaintext attack,</a:t>
            </a:r>
            <a:br>
              <a:rPr lang="en-US" altLang="ko-KR" dirty="0" smtClean="0"/>
            </a:br>
            <a:r>
              <a:rPr lang="en-US" altLang="ko-KR" dirty="0" smtClean="0"/>
              <a:t>but also applicable to:</a:t>
            </a:r>
          </a:p>
          <a:p>
            <a:pPr lvl="1"/>
            <a:r>
              <a:rPr lang="en-US" altLang="ko-KR" dirty="0" smtClean="0"/>
              <a:t>Synchronous stream cipher (known-plaintext)</a:t>
            </a:r>
          </a:p>
          <a:p>
            <a:pPr lvl="2"/>
            <a:r>
              <a:rPr lang="en-US" altLang="ko-KR" dirty="0" smtClean="0"/>
              <a:t>C[t] = P[t] ⊕ E</a:t>
            </a:r>
            <a:r>
              <a:rPr lang="en-US" altLang="ko-KR" baseline="-25000" dirty="0" smtClean="0"/>
              <a:t>K</a:t>
            </a:r>
            <a:r>
              <a:rPr lang="en-US" altLang="ko-KR" dirty="0" smtClean="0"/>
              <a:t>[t], no need to choose plaintext</a:t>
            </a:r>
          </a:p>
          <a:p>
            <a:pPr lvl="1"/>
            <a:r>
              <a:rPr lang="en-US" altLang="ko-KR" dirty="0" smtClean="0"/>
              <a:t>Partially known-plaintext attack</a:t>
            </a:r>
          </a:p>
          <a:p>
            <a:pPr lvl="2"/>
            <a:r>
              <a:rPr lang="en-US" altLang="ko-KR" dirty="0" smtClean="0"/>
              <a:t>Generate each table for possible plaintext</a:t>
            </a:r>
          </a:p>
          <a:p>
            <a:pPr lvl="1"/>
            <a:r>
              <a:rPr lang="en-US" altLang="ko-KR" dirty="0" smtClean="0"/>
              <a:t>hash functions</a:t>
            </a:r>
          </a:p>
          <a:p>
            <a:endParaRPr lang="en-US" altLang="ko-KR" dirty="0" smtClean="0"/>
          </a:p>
          <a:p>
            <a:r>
              <a:rPr lang="en-US" altLang="ko-KR" dirty="0" smtClean="0"/>
              <a:t>Further improvements?</a:t>
            </a:r>
            <a:endParaRPr lang="ko-KR" altLang="en-US" dirty="0"/>
          </a:p>
        </p:txBody>
      </p:sp>
      <p:sp>
        <p:nvSpPr>
          <p:cNvPr id="4" name="슬라이드 번호 개체 틀 3"/>
          <p:cNvSpPr>
            <a:spLocks noGrp="1"/>
          </p:cNvSpPr>
          <p:nvPr>
            <p:ph type="sldNum" sz="quarter" idx="12"/>
          </p:nvPr>
        </p:nvSpPr>
        <p:spPr/>
        <p:txBody>
          <a:bodyPr/>
          <a:lstStyle/>
          <a:p>
            <a:fld id="{A55B2F42-ED60-4484-8C11-0CFF7CC9DA8E}" type="slidenum">
              <a:rPr lang="ko-KR" altLang="en-US" smtClean="0"/>
              <a:pPr/>
              <a:t>16</a:t>
            </a:fld>
            <a:endParaRPr lang="ko-KR"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Further Improvements</a:t>
            </a:r>
            <a:endParaRPr lang="ko-KR" altLang="en-US" dirty="0"/>
          </a:p>
        </p:txBody>
      </p:sp>
      <p:sp>
        <p:nvSpPr>
          <p:cNvPr id="3" name="내용 개체 틀 2"/>
          <p:cNvSpPr>
            <a:spLocks noGrp="1"/>
          </p:cNvSpPr>
          <p:nvPr>
            <p:ph idx="1"/>
          </p:nvPr>
        </p:nvSpPr>
        <p:spPr/>
        <p:txBody>
          <a:bodyPr/>
          <a:lstStyle/>
          <a:p>
            <a:r>
              <a:rPr lang="en-US" altLang="ko-KR" dirty="0" smtClean="0"/>
              <a:t>Rainbow Table: P. Oechslin. [2]</a:t>
            </a:r>
          </a:p>
          <a:p>
            <a:pPr lvl="1"/>
            <a:r>
              <a:rPr lang="en-US" altLang="ko-KR" dirty="0" smtClean="0"/>
              <a:t>Avoids collide-merge problems</a:t>
            </a:r>
          </a:p>
          <a:p>
            <a:pPr lvl="1"/>
            <a:r>
              <a:rPr lang="en-US" altLang="ko-KR" i="1" dirty="0" smtClean="0"/>
              <a:t>Different hash function </a:t>
            </a:r>
            <a:r>
              <a:rPr lang="en-US" altLang="ko-KR" dirty="0" smtClean="0"/>
              <a:t>per each iteration,</a:t>
            </a:r>
            <a:br>
              <a:rPr lang="en-US" altLang="ko-KR" dirty="0" smtClean="0"/>
            </a:br>
            <a:r>
              <a:rPr lang="en-US" altLang="ko-KR" dirty="0" smtClean="0"/>
              <a:t>not per each table.</a:t>
            </a:r>
          </a:p>
          <a:p>
            <a:pPr lvl="1"/>
            <a:r>
              <a:rPr lang="en-US" altLang="ko-KR" dirty="0" smtClean="0"/>
              <a:t>May collide with same probability, but not merge</a:t>
            </a:r>
          </a:p>
          <a:p>
            <a:pPr lvl="2"/>
            <a:r>
              <a:rPr lang="en-US" altLang="ko-KR" dirty="0" smtClean="0"/>
              <a:t>X</a:t>
            </a:r>
            <a:r>
              <a:rPr lang="en-US" altLang="ko-KR" baseline="-25000" dirty="0" smtClean="0"/>
              <a:t>11</a:t>
            </a:r>
            <a:r>
              <a:rPr lang="en-US" altLang="ko-KR" dirty="0" smtClean="0"/>
              <a:t> = X</a:t>
            </a:r>
            <a:r>
              <a:rPr lang="en-US" altLang="ko-KR" baseline="-25000" dirty="0" smtClean="0"/>
              <a:t>23</a:t>
            </a:r>
            <a:r>
              <a:rPr lang="en-US" altLang="ko-KR" dirty="0" smtClean="0"/>
              <a:t>, f</a:t>
            </a:r>
            <a:r>
              <a:rPr lang="en-US" altLang="ko-KR" baseline="-25000" dirty="0" smtClean="0"/>
              <a:t>2</a:t>
            </a:r>
            <a:r>
              <a:rPr lang="en-US" altLang="ko-KR" dirty="0" smtClean="0"/>
              <a:t>(X</a:t>
            </a:r>
            <a:r>
              <a:rPr lang="en-US" altLang="ko-KR" baseline="-25000" dirty="0" smtClean="0"/>
              <a:t>11</a:t>
            </a:r>
            <a:r>
              <a:rPr lang="en-US" altLang="ko-KR" dirty="0" smtClean="0"/>
              <a:t>) </a:t>
            </a:r>
            <a:r>
              <a:rPr lang="ko-KR" altLang="en-US" dirty="0" smtClean="0"/>
              <a:t>≠ </a:t>
            </a:r>
            <a:r>
              <a:rPr lang="en-US" altLang="ko-KR" dirty="0" smtClean="0"/>
              <a:t>f</a:t>
            </a:r>
            <a:r>
              <a:rPr lang="en-US" altLang="ko-KR" baseline="-25000" dirty="0" smtClean="0"/>
              <a:t>3</a:t>
            </a:r>
            <a:r>
              <a:rPr lang="en-US" altLang="ko-KR" dirty="0" smtClean="0"/>
              <a:t>(X</a:t>
            </a:r>
            <a:r>
              <a:rPr lang="en-US" altLang="ko-KR" baseline="-25000" dirty="0" smtClean="0"/>
              <a:t>23</a:t>
            </a:r>
            <a:r>
              <a:rPr lang="en-US" altLang="ko-KR" dirty="0" smtClean="0"/>
              <a:t>)</a:t>
            </a:r>
          </a:p>
        </p:txBody>
      </p:sp>
      <p:sp>
        <p:nvSpPr>
          <p:cNvPr id="4" name="슬라이드 번호 개체 틀 3"/>
          <p:cNvSpPr>
            <a:spLocks noGrp="1"/>
          </p:cNvSpPr>
          <p:nvPr>
            <p:ph type="sldNum" sz="quarter" idx="12"/>
          </p:nvPr>
        </p:nvSpPr>
        <p:spPr/>
        <p:txBody>
          <a:bodyPr/>
          <a:lstStyle/>
          <a:p>
            <a:fld id="{A55B2F42-ED60-4484-8C11-0CFF7CC9DA8E}" type="slidenum">
              <a:rPr lang="ko-KR" altLang="en-US" smtClean="0"/>
              <a:pPr/>
              <a:t>17</a:t>
            </a:fld>
            <a:endParaRPr lang="ko-KR" altLang="en-US"/>
          </a:p>
        </p:txBody>
      </p:sp>
      <p:graphicFrame>
        <p:nvGraphicFramePr>
          <p:cNvPr id="5" name="표 4"/>
          <p:cNvGraphicFramePr>
            <a:graphicFrameLocks noGrp="1"/>
          </p:cNvGraphicFramePr>
          <p:nvPr/>
        </p:nvGraphicFramePr>
        <p:xfrm>
          <a:off x="642912" y="4929198"/>
          <a:ext cx="8001054" cy="914400"/>
        </p:xfrm>
        <a:graphic>
          <a:graphicData uri="http://schemas.openxmlformats.org/drawingml/2006/table">
            <a:tbl>
              <a:tblPr>
                <a:tableStyleId>{69CF1AB2-1976-4502-BF36-3FF5EA218861}</a:tableStyleId>
              </a:tblPr>
              <a:tblGrid>
                <a:gridCol w="1666888"/>
                <a:gridCol w="916787"/>
                <a:gridCol w="916787"/>
                <a:gridCol w="916787"/>
                <a:gridCol w="916787"/>
                <a:gridCol w="866782"/>
                <a:gridCol w="1800236"/>
              </a:tblGrid>
              <a:tr h="442915">
                <a:tc>
                  <a:txBody>
                    <a:bodyPr/>
                    <a:lstStyle/>
                    <a:p>
                      <a:pPr algn="ctr" latinLnBrk="1"/>
                      <a:r>
                        <a:rPr lang="en-US" altLang="ko-KR" sz="2400" b="0" dirty="0" smtClean="0"/>
                        <a:t>X</a:t>
                      </a:r>
                      <a:r>
                        <a:rPr lang="en-US" altLang="ko-KR" sz="2400" b="0" baseline="-25000" dirty="0" smtClean="0"/>
                        <a:t>10</a:t>
                      </a:r>
                      <a:r>
                        <a:rPr lang="en-US" altLang="ko-KR" sz="2400" b="0" baseline="0" dirty="0" smtClean="0"/>
                        <a:t> = </a:t>
                      </a:r>
                      <a:r>
                        <a:rPr lang="en-US" altLang="ko-KR" sz="2400" b="0" dirty="0" smtClean="0"/>
                        <a:t>SP</a:t>
                      </a:r>
                      <a:r>
                        <a:rPr lang="en-US" altLang="ko-KR" sz="2400" b="0" baseline="-25000" dirty="0" smtClean="0"/>
                        <a:t>1</a:t>
                      </a:r>
                      <a:endParaRPr lang="ko-KR" altLang="en-US" sz="2400" b="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2400" b="0" dirty="0" smtClean="0"/>
                        <a:t>X</a:t>
                      </a:r>
                      <a:r>
                        <a:rPr lang="en-US" altLang="ko-KR" sz="2400" b="0" baseline="-25000" dirty="0" smtClean="0"/>
                        <a:t>11</a:t>
                      </a:r>
                      <a:endParaRPr lang="ko-KR" altLang="en-US" sz="2400" b="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latinLnBrk="1"/>
                      <a:r>
                        <a:rPr lang="en-US" altLang="ko-KR" sz="2400" b="0" dirty="0" smtClean="0"/>
                        <a:t>X</a:t>
                      </a:r>
                      <a:r>
                        <a:rPr lang="en-US" altLang="ko-KR" sz="2400" b="0" baseline="-25000" dirty="0" smtClean="0"/>
                        <a:t>12</a:t>
                      </a:r>
                      <a:endParaRPr lang="ko-KR" altLang="en-US" sz="2400" b="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latinLnBrk="1"/>
                      <a:r>
                        <a:rPr lang="en-US" altLang="ko-KR" sz="2400" b="0" dirty="0" smtClean="0"/>
                        <a:t>X</a:t>
                      </a:r>
                      <a:r>
                        <a:rPr lang="en-US" altLang="ko-KR" sz="2400" b="0" baseline="-25000" dirty="0" smtClean="0"/>
                        <a:t>13</a:t>
                      </a:r>
                      <a:endParaRPr lang="ko-KR" altLang="en-US" sz="2400" b="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latinLnBrk="1"/>
                      <a:r>
                        <a:rPr lang="en-US" altLang="ko-KR" sz="2400" b="0" dirty="0" smtClean="0"/>
                        <a:t>X</a:t>
                      </a:r>
                      <a:r>
                        <a:rPr lang="en-US" altLang="ko-KR" sz="2400" b="0" baseline="-25000" dirty="0" smtClean="0"/>
                        <a:t>14</a:t>
                      </a:r>
                      <a:endParaRPr lang="ko-KR" altLang="en-US" sz="2400" b="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latinLnBrk="1"/>
                      <a:r>
                        <a:rPr lang="en-US" altLang="ko-KR" sz="2400" b="0" dirty="0" smtClean="0"/>
                        <a:t>...</a:t>
                      </a:r>
                      <a:endParaRPr lang="ko-KR" altLang="en-US" sz="2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2400" b="0" dirty="0" smtClean="0"/>
                        <a:t>X</a:t>
                      </a:r>
                      <a:r>
                        <a:rPr lang="en-US" altLang="ko-KR" sz="2400" b="0" baseline="-25000" dirty="0" smtClean="0"/>
                        <a:t>1t</a:t>
                      </a:r>
                      <a:r>
                        <a:rPr lang="en-US" altLang="ko-KR" sz="2400" b="0" dirty="0" smtClean="0"/>
                        <a:t> = EP</a:t>
                      </a:r>
                      <a:r>
                        <a:rPr lang="en-US" altLang="ko-KR" sz="2400" b="0" baseline="-25000" dirty="0" smtClean="0"/>
                        <a:t>1</a:t>
                      </a:r>
                      <a:endParaRPr lang="ko-KR" altLang="en-US" sz="2400" b="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2915">
                <a:tc>
                  <a:txBody>
                    <a:bodyPr/>
                    <a:lstStyle/>
                    <a:p>
                      <a:pPr algn="ctr" latinLnBrk="1"/>
                      <a:r>
                        <a:rPr lang="en-US" altLang="ko-KR" sz="2400" dirty="0" smtClean="0"/>
                        <a:t>X</a:t>
                      </a:r>
                      <a:r>
                        <a:rPr lang="en-US" altLang="ko-KR" sz="2400" baseline="-25000" dirty="0" smtClean="0"/>
                        <a:t>20</a:t>
                      </a:r>
                      <a:r>
                        <a:rPr lang="en-US" altLang="ko-KR" sz="2400" baseline="0" dirty="0" smtClean="0"/>
                        <a:t> = </a:t>
                      </a:r>
                      <a:r>
                        <a:rPr lang="en-US" altLang="ko-KR" sz="2400" dirty="0" smtClean="0"/>
                        <a:t>SP</a:t>
                      </a:r>
                      <a:r>
                        <a:rPr lang="en-US" altLang="ko-KR" sz="2400" baseline="-25000" dirty="0" smtClean="0"/>
                        <a:t>2</a:t>
                      </a:r>
                      <a:endParaRPr lang="ko-KR" altLang="en-US" sz="24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2400" dirty="0" smtClean="0"/>
                        <a:t>X</a:t>
                      </a:r>
                      <a:r>
                        <a:rPr lang="en-US" altLang="ko-KR" sz="2400" baseline="-25000" dirty="0" smtClean="0"/>
                        <a:t>21</a:t>
                      </a:r>
                      <a:endParaRPr lang="ko-KR" altLang="en-US" sz="24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latinLnBrk="1"/>
                      <a:r>
                        <a:rPr lang="en-US" altLang="ko-KR" sz="2400" dirty="0" smtClean="0"/>
                        <a:t>X</a:t>
                      </a:r>
                      <a:r>
                        <a:rPr lang="en-US" altLang="ko-KR" sz="2400" baseline="-25000" dirty="0" smtClean="0"/>
                        <a:t>22</a:t>
                      </a:r>
                      <a:endParaRPr lang="ko-KR" altLang="en-US" sz="24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latinLnBrk="1"/>
                      <a:r>
                        <a:rPr lang="en-US" altLang="ko-KR" sz="2400" dirty="0" smtClean="0"/>
                        <a:t>X</a:t>
                      </a:r>
                      <a:r>
                        <a:rPr lang="en-US" altLang="ko-KR" sz="2400" baseline="-25000" dirty="0" smtClean="0"/>
                        <a:t>23</a:t>
                      </a:r>
                      <a:endParaRPr lang="ko-KR" altLang="en-US" sz="24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latinLnBrk="1"/>
                      <a:r>
                        <a:rPr lang="en-US" altLang="ko-KR" sz="2400" dirty="0" smtClean="0"/>
                        <a:t>X</a:t>
                      </a:r>
                      <a:r>
                        <a:rPr lang="en-US" altLang="ko-KR" sz="2400" baseline="-25000" dirty="0" smtClean="0"/>
                        <a:t>24</a:t>
                      </a:r>
                      <a:endParaRPr lang="ko-KR" altLang="en-US" sz="24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latinLnBrk="1"/>
                      <a:r>
                        <a:rPr lang="en-US" altLang="ko-KR" sz="2400" dirty="0" smtClean="0"/>
                        <a:t>...</a:t>
                      </a:r>
                      <a:endParaRPr lang="ko-KR"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2400" dirty="0" smtClean="0"/>
                        <a:t>X</a:t>
                      </a:r>
                      <a:r>
                        <a:rPr lang="en-US" altLang="ko-KR" sz="2400" baseline="-25000" dirty="0" smtClean="0"/>
                        <a:t>2t</a:t>
                      </a:r>
                      <a:r>
                        <a:rPr lang="en-US" altLang="ko-KR" sz="2400" dirty="0" smtClean="0"/>
                        <a:t> = EP</a:t>
                      </a:r>
                      <a:r>
                        <a:rPr lang="en-US" altLang="ko-KR" sz="2400" baseline="-25000" dirty="0" smtClean="0"/>
                        <a:t>2</a:t>
                      </a:r>
                      <a:endParaRPr lang="ko-KR" altLang="en-US" sz="2400"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28" name="그룹 27"/>
          <p:cNvGrpSpPr/>
          <p:nvPr/>
        </p:nvGrpSpPr>
        <p:grpSpPr>
          <a:xfrm>
            <a:off x="1785918" y="5929330"/>
            <a:ext cx="785818" cy="369332"/>
            <a:chOff x="1857356" y="5929330"/>
            <a:chExt cx="928694" cy="369332"/>
          </a:xfrm>
        </p:grpSpPr>
        <p:sp>
          <p:nvSpPr>
            <p:cNvPr id="25" name="TextBox 24"/>
            <p:cNvSpPr txBox="1"/>
            <p:nvPr/>
          </p:nvSpPr>
          <p:spPr>
            <a:xfrm>
              <a:off x="2071670" y="5929330"/>
              <a:ext cx="463621" cy="369332"/>
            </a:xfrm>
            <a:prstGeom prst="rect">
              <a:avLst/>
            </a:prstGeom>
            <a:noFill/>
          </p:spPr>
          <p:txBody>
            <a:bodyPr wrap="square" rtlCol="0" anchor="ctr">
              <a:spAutoFit/>
            </a:bodyPr>
            <a:lstStyle/>
            <a:p>
              <a:pPr algn="ctr"/>
              <a:r>
                <a:rPr lang="en-US" altLang="ko-KR" dirty="0" smtClean="0"/>
                <a:t>f1</a:t>
              </a:r>
              <a:endParaRPr lang="ko-KR" altLang="en-US" dirty="0"/>
            </a:p>
          </p:txBody>
        </p:sp>
        <p:cxnSp>
          <p:nvCxnSpPr>
            <p:cNvPr id="27" name="직선 화살표 연결선 26"/>
            <p:cNvCxnSpPr/>
            <p:nvPr/>
          </p:nvCxnSpPr>
          <p:spPr>
            <a:xfrm>
              <a:off x="1857356" y="5929330"/>
              <a:ext cx="92869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nvGrpSpPr>
          <p:cNvPr id="29" name="그룹 28"/>
          <p:cNvGrpSpPr/>
          <p:nvPr/>
        </p:nvGrpSpPr>
        <p:grpSpPr>
          <a:xfrm>
            <a:off x="2857488" y="5929330"/>
            <a:ext cx="785818" cy="369332"/>
            <a:chOff x="1857356" y="5929330"/>
            <a:chExt cx="928694" cy="369332"/>
          </a:xfrm>
        </p:grpSpPr>
        <p:sp>
          <p:nvSpPr>
            <p:cNvPr id="30" name="TextBox 29"/>
            <p:cNvSpPr txBox="1"/>
            <p:nvPr/>
          </p:nvSpPr>
          <p:spPr>
            <a:xfrm>
              <a:off x="2071670" y="5929330"/>
              <a:ext cx="463621" cy="369332"/>
            </a:xfrm>
            <a:prstGeom prst="rect">
              <a:avLst/>
            </a:prstGeom>
            <a:noFill/>
          </p:spPr>
          <p:txBody>
            <a:bodyPr wrap="square" rtlCol="0" anchor="ctr">
              <a:spAutoFit/>
            </a:bodyPr>
            <a:lstStyle/>
            <a:p>
              <a:pPr algn="ctr"/>
              <a:r>
                <a:rPr lang="en-US" altLang="ko-KR" dirty="0" smtClean="0"/>
                <a:t>f2</a:t>
              </a:r>
              <a:endParaRPr lang="ko-KR" altLang="en-US" dirty="0"/>
            </a:p>
          </p:txBody>
        </p:sp>
        <p:cxnSp>
          <p:nvCxnSpPr>
            <p:cNvPr id="31" name="직선 화살표 연결선 30"/>
            <p:cNvCxnSpPr/>
            <p:nvPr/>
          </p:nvCxnSpPr>
          <p:spPr>
            <a:xfrm>
              <a:off x="1857356" y="5929330"/>
              <a:ext cx="92869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nvGrpSpPr>
          <p:cNvPr id="32" name="그룹 31"/>
          <p:cNvGrpSpPr/>
          <p:nvPr/>
        </p:nvGrpSpPr>
        <p:grpSpPr>
          <a:xfrm>
            <a:off x="3857619" y="5929330"/>
            <a:ext cx="785818" cy="369332"/>
            <a:chOff x="1857355" y="5929330"/>
            <a:chExt cx="928694" cy="369332"/>
          </a:xfrm>
        </p:grpSpPr>
        <p:sp>
          <p:nvSpPr>
            <p:cNvPr id="33" name="TextBox 32"/>
            <p:cNvSpPr txBox="1"/>
            <p:nvPr/>
          </p:nvSpPr>
          <p:spPr>
            <a:xfrm>
              <a:off x="2071671" y="5929330"/>
              <a:ext cx="463621" cy="369332"/>
            </a:xfrm>
            <a:prstGeom prst="rect">
              <a:avLst/>
            </a:prstGeom>
            <a:noFill/>
          </p:spPr>
          <p:txBody>
            <a:bodyPr wrap="square" rtlCol="0" anchor="ctr">
              <a:spAutoFit/>
            </a:bodyPr>
            <a:lstStyle/>
            <a:p>
              <a:pPr algn="ctr"/>
              <a:r>
                <a:rPr lang="en-US" altLang="ko-KR" dirty="0" smtClean="0"/>
                <a:t>f3</a:t>
              </a:r>
              <a:endParaRPr lang="ko-KR" altLang="en-US" dirty="0"/>
            </a:p>
          </p:txBody>
        </p:sp>
        <p:cxnSp>
          <p:nvCxnSpPr>
            <p:cNvPr id="34" name="직선 화살표 연결선 33"/>
            <p:cNvCxnSpPr/>
            <p:nvPr/>
          </p:nvCxnSpPr>
          <p:spPr>
            <a:xfrm>
              <a:off x="1857355" y="5929330"/>
              <a:ext cx="92869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nvGrpSpPr>
          <p:cNvPr id="35" name="그룹 34"/>
          <p:cNvGrpSpPr/>
          <p:nvPr/>
        </p:nvGrpSpPr>
        <p:grpSpPr>
          <a:xfrm>
            <a:off x="4786314" y="5929330"/>
            <a:ext cx="785818" cy="369332"/>
            <a:chOff x="1857356" y="5929330"/>
            <a:chExt cx="928694" cy="369332"/>
          </a:xfrm>
        </p:grpSpPr>
        <p:sp>
          <p:nvSpPr>
            <p:cNvPr id="36" name="TextBox 35"/>
            <p:cNvSpPr txBox="1"/>
            <p:nvPr/>
          </p:nvSpPr>
          <p:spPr>
            <a:xfrm>
              <a:off x="2071670" y="5929330"/>
              <a:ext cx="463621" cy="369332"/>
            </a:xfrm>
            <a:prstGeom prst="rect">
              <a:avLst/>
            </a:prstGeom>
            <a:noFill/>
          </p:spPr>
          <p:txBody>
            <a:bodyPr wrap="square" rtlCol="0" anchor="ctr">
              <a:spAutoFit/>
            </a:bodyPr>
            <a:lstStyle/>
            <a:p>
              <a:pPr algn="ctr"/>
              <a:r>
                <a:rPr lang="en-US" altLang="ko-KR" dirty="0" smtClean="0"/>
                <a:t>f4</a:t>
              </a:r>
              <a:endParaRPr lang="ko-KR" altLang="en-US" dirty="0"/>
            </a:p>
          </p:txBody>
        </p:sp>
        <p:cxnSp>
          <p:nvCxnSpPr>
            <p:cNvPr id="37" name="직선 화살표 연결선 36"/>
            <p:cNvCxnSpPr/>
            <p:nvPr/>
          </p:nvCxnSpPr>
          <p:spPr>
            <a:xfrm>
              <a:off x="1857356" y="5929330"/>
              <a:ext cx="92869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cxnSp>
        <p:nvCxnSpPr>
          <p:cNvPr id="40" name="직선 화살표 연결선 39"/>
          <p:cNvCxnSpPr/>
          <p:nvPr/>
        </p:nvCxnSpPr>
        <p:spPr>
          <a:xfrm>
            <a:off x="5786446" y="5929330"/>
            <a:ext cx="78581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normAutofit/>
          </a:bodyPr>
          <a:lstStyle/>
          <a:p>
            <a:r>
              <a:rPr lang="en-US" altLang="ko-KR" sz="2000" dirty="0" smtClean="0"/>
              <a:t>[1] M. Hellman. A cryptanalytic time-memory trade-off. </a:t>
            </a:r>
            <a:r>
              <a:rPr lang="en-US" altLang="ko-KR" sz="2000" i="1" dirty="0" smtClean="0"/>
              <a:t>IEEE Transactions on Information Theory</a:t>
            </a:r>
            <a:r>
              <a:rPr lang="en-US" altLang="ko-KR" sz="2000" dirty="0" smtClean="0"/>
              <a:t>, vol. 26, no. 4, 1980.</a:t>
            </a:r>
          </a:p>
          <a:p>
            <a:r>
              <a:rPr lang="en-US" altLang="ko-KR" sz="2000" dirty="0" smtClean="0"/>
              <a:t>[2] P. Oechslin. </a:t>
            </a:r>
            <a:r>
              <a:rPr lang="en-US" altLang="ko-KR" sz="2000" dirty="0" smtClean="0">
                <a:hlinkClick r:id="rId2"/>
              </a:rPr>
              <a:t>Making a faster cryptanalytic time-memory trade-off</a:t>
            </a:r>
            <a:r>
              <a:rPr lang="en-US" altLang="ko-KR" sz="2000" dirty="0" smtClean="0"/>
              <a:t>. </a:t>
            </a:r>
            <a:r>
              <a:rPr lang="en-US" altLang="ko-KR" sz="2000" i="1" dirty="0" smtClean="0"/>
              <a:t>CRYPTO 03</a:t>
            </a:r>
            <a:r>
              <a:rPr lang="en-US" altLang="ko-KR" sz="2000" dirty="0" smtClean="0"/>
              <a:t>.</a:t>
            </a:r>
          </a:p>
          <a:p>
            <a:r>
              <a:rPr lang="en-US" altLang="ko-KR" sz="2000" dirty="0" smtClean="0"/>
              <a:t>[3] </a:t>
            </a:r>
            <a:r>
              <a:rPr lang="en-US" altLang="ko-KR" sz="2000" dirty="0" smtClean="0">
                <a:hlinkClick r:id="rId3"/>
              </a:rPr>
              <a:t>Rainbow table</a:t>
            </a:r>
            <a:r>
              <a:rPr lang="en-US" altLang="ko-KR" sz="2000" dirty="0" smtClean="0"/>
              <a:t>, Wikipedia. (last visited Feb. 21, 2010)</a:t>
            </a:r>
          </a:p>
          <a:p>
            <a:r>
              <a:rPr lang="en-US" altLang="ko-KR" sz="2000" dirty="0" smtClean="0"/>
              <a:t>[4] </a:t>
            </a:r>
            <a:r>
              <a:rPr lang="en-US" altLang="ko-KR" sz="2000" dirty="0" smtClean="0">
                <a:hlinkClick r:id="rId4"/>
              </a:rPr>
              <a:t>Project RainbowCrack</a:t>
            </a:r>
            <a:r>
              <a:rPr lang="en-US" altLang="ko-KR" sz="2000" dirty="0" smtClean="0"/>
              <a:t>. (last visited Feb. 21, 2010)</a:t>
            </a:r>
            <a:endParaRPr lang="ko-KR" altLang="en-US" sz="2000" dirty="0"/>
          </a:p>
        </p:txBody>
      </p:sp>
      <p:sp>
        <p:nvSpPr>
          <p:cNvPr id="4" name="슬라이드 번호 개체 틀 3"/>
          <p:cNvSpPr>
            <a:spLocks noGrp="1"/>
          </p:cNvSpPr>
          <p:nvPr>
            <p:ph type="sldNum" sz="quarter" idx="12"/>
          </p:nvPr>
        </p:nvSpPr>
        <p:spPr/>
        <p:txBody>
          <a:bodyPr/>
          <a:lstStyle/>
          <a:p>
            <a:fld id="{A55B2F42-ED60-4484-8C11-0CFF7CC9DA8E}" type="slidenum">
              <a:rPr lang="ko-KR" altLang="en-US" smtClean="0"/>
              <a:pPr/>
              <a:t>18</a:t>
            </a:fld>
            <a:endParaRPr lang="ko-KR"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dirty="0"/>
          </a:p>
        </p:txBody>
      </p:sp>
      <p:sp>
        <p:nvSpPr>
          <p:cNvPr id="3" name="내용 개체 틀 2"/>
          <p:cNvSpPr>
            <a:spLocks noGrp="1"/>
          </p:cNvSpPr>
          <p:nvPr>
            <p:ph idx="1"/>
          </p:nvPr>
        </p:nvSpPr>
        <p:spPr/>
        <p:txBody>
          <a:bodyPr/>
          <a:lstStyle/>
          <a:p>
            <a:r>
              <a:rPr lang="en-US" altLang="ko-KR" dirty="0" smtClean="0"/>
              <a:t>Q?</a:t>
            </a:r>
            <a:endParaRPr lang="ko-KR" altLang="en-US" dirty="0"/>
          </a:p>
        </p:txBody>
      </p:sp>
      <p:sp>
        <p:nvSpPr>
          <p:cNvPr id="4" name="슬라이드 번호 개체 틀 3"/>
          <p:cNvSpPr>
            <a:spLocks noGrp="1"/>
          </p:cNvSpPr>
          <p:nvPr>
            <p:ph type="sldNum" sz="quarter" idx="12"/>
          </p:nvPr>
        </p:nvSpPr>
        <p:spPr/>
        <p:txBody>
          <a:bodyPr/>
          <a:lstStyle/>
          <a:p>
            <a:fld id="{A55B2F42-ED60-4484-8C11-0CFF7CC9DA8E}" type="slidenum">
              <a:rPr lang="ko-KR" altLang="en-US" smtClean="0"/>
              <a:pPr/>
              <a:t>19</a:t>
            </a:fld>
            <a:endParaRPr lang="ko-KR"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dirty="0" smtClean="0"/>
              <a:t>How to cryptanalysis DES?</a:t>
            </a:r>
          </a:p>
          <a:p>
            <a:r>
              <a:rPr lang="en-US" altLang="ko-KR" dirty="0" smtClean="0"/>
              <a:t>C = E</a:t>
            </a:r>
            <a:r>
              <a:rPr lang="en-US" altLang="ko-KR" baseline="-25000" dirty="0" smtClean="0"/>
              <a:t>K</a:t>
            </a:r>
            <a:r>
              <a:rPr lang="en-US" altLang="ko-KR" dirty="0" smtClean="0"/>
              <a:t>(P)</a:t>
            </a:r>
          </a:p>
          <a:p>
            <a:pPr lvl="1"/>
            <a:r>
              <a:rPr lang="en-US" altLang="ko-KR" dirty="0" smtClean="0"/>
              <a:t>E is DES encryption funtion</a:t>
            </a:r>
          </a:p>
          <a:p>
            <a:pPr lvl="1"/>
            <a:r>
              <a:rPr lang="en-US" altLang="ko-KR" dirty="0" smtClean="0"/>
              <a:t>K is a key, 56-bit. </a:t>
            </a:r>
          </a:p>
          <a:p>
            <a:pPr lvl="1"/>
            <a:r>
              <a:rPr lang="en-US" altLang="ko-KR" dirty="0" smtClean="0"/>
              <a:t>P is a plaintext, C is a ciphertext, both 64-bit</a:t>
            </a:r>
          </a:p>
          <a:p>
            <a:r>
              <a:rPr lang="en-US" altLang="ko-KR" dirty="0" smtClean="0"/>
              <a:t>Chosen-plaintext attack:</a:t>
            </a:r>
          </a:p>
          <a:p>
            <a:pPr lvl="1"/>
            <a:r>
              <a:rPr lang="en-US" altLang="ko-KR" dirty="0" smtClean="0"/>
              <a:t>For a </a:t>
            </a:r>
            <a:r>
              <a:rPr lang="en-US" altLang="ko-KR" i="1" dirty="0" smtClean="0"/>
              <a:t>chosen</a:t>
            </a:r>
            <a:r>
              <a:rPr lang="en-US" altLang="ko-KR" dirty="0" smtClean="0"/>
              <a:t> plaintext </a:t>
            </a:r>
            <a:r>
              <a:rPr lang="en-US" altLang="ko-KR" i="1" dirty="0" smtClean="0"/>
              <a:t>P</a:t>
            </a:r>
            <a:r>
              <a:rPr lang="en-US" altLang="ko-KR" dirty="0" smtClean="0"/>
              <a:t> and a </a:t>
            </a:r>
            <a:r>
              <a:rPr lang="en-US" altLang="ko-KR" i="1" dirty="0" smtClean="0"/>
              <a:t>related </a:t>
            </a:r>
            <a:r>
              <a:rPr lang="en-US" altLang="ko-KR" dirty="0" smtClean="0"/>
              <a:t>ciphertext </a:t>
            </a:r>
            <a:r>
              <a:rPr lang="en-US" altLang="ko-KR" i="1" dirty="0" smtClean="0"/>
              <a:t>C</a:t>
            </a:r>
            <a:r>
              <a:rPr lang="en-US" altLang="ko-KR" dirty="0" smtClean="0"/>
              <a:t>,</a:t>
            </a:r>
            <a:br>
              <a:rPr lang="en-US" altLang="ko-KR" dirty="0" smtClean="0"/>
            </a:br>
            <a:r>
              <a:rPr lang="en-US" altLang="ko-KR" i="1" dirty="0" smtClean="0"/>
              <a:t>find</a:t>
            </a:r>
            <a:r>
              <a:rPr lang="en-US" altLang="ko-KR" dirty="0" smtClean="0"/>
              <a:t> the value of </a:t>
            </a:r>
            <a:r>
              <a:rPr lang="en-US" altLang="ko-KR" i="1" dirty="0" smtClean="0"/>
              <a:t>K</a:t>
            </a:r>
            <a:r>
              <a:rPr lang="en-US" altLang="ko-KR" dirty="0" smtClean="0"/>
              <a:t> among N=2</a:t>
            </a:r>
            <a:r>
              <a:rPr lang="en-US" altLang="ko-KR" baseline="30000" dirty="0" smtClean="0"/>
              <a:t>56</a:t>
            </a:r>
            <a:r>
              <a:rPr lang="en-US" altLang="ko-KR" dirty="0" smtClean="0"/>
              <a:t> possible values.</a:t>
            </a:r>
          </a:p>
        </p:txBody>
      </p:sp>
      <p:sp>
        <p:nvSpPr>
          <p:cNvPr id="4" name="슬라이드 번호 개체 틀 3"/>
          <p:cNvSpPr>
            <a:spLocks noGrp="1"/>
          </p:cNvSpPr>
          <p:nvPr>
            <p:ph type="sldNum" sz="quarter" idx="12"/>
          </p:nvPr>
        </p:nvSpPr>
        <p:spPr/>
        <p:txBody>
          <a:bodyPr/>
          <a:lstStyle/>
          <a:p>
            <a:fld id="{A55B2F42-ED60-4484-8C11-0CFF7CC9DA8E}" type="slidenum">
              <a:rPr lang="ko-KR" altLang="en-US" smtClean="0"/>
              <a:pPr/>
              <a:t>2</a:t>
            </a:fld>
            <a:endParaRPr lang="ko-KR"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Need of Trade-off</a:t>
            </a:r>
            <a:endParaRPr lang="ko-KR" altLang="en-US" dirty="0"/>
          </a:p>
        </p:txBody>
      </p:sp>
      <p:sp>
        <p:nvSpPr>
          <p:cNvPr id="7" name="내용 개체 틀 6"/>
          <p:cNvSpPr>
            <a:spLocks noGrp="1"/>
          </p:cNvSpPr>
          <p:nvPr>
            <p:ph idx="1"/>
          </p:nvPr>
        </p:nvSpPr>
        <p:spPr/>
        <p:txBody>
          <a:bodyPr>
            <a:normAutofit lnSpcReduction="10000"/>
          </a:bodyPr>
          <a:lstStyle/>
          <a:p>
            <a:r>
              <a:rPr lang="en-US" altLang="ko-KR" dirty="0" smtClean="0"/>
              <a:t>Method 1. Exhaustive search</a:t>
            </a:r>
          </a:p>
          <a:p>
            <a:pPr lvl="1"/>
            <a:r>
              <a:rPr lang="en-US" altLang="ko-KR" dirty="0" smtClean="0"/>
              <a:t>Calculates C for all possible keys</a:t>
            </a:r>
          </a:p>
          <a:p>
            <a:pPr lvl="1"/>
            <a:r>
              <a:rPr lang="en-US" altLang="ko-KR" dirty="0" smtClean="0"/>
              <a:t>Requires 2</a:t>
            </a:r>
            <a:r>
              <a:rPr lang="en-US" altLang="ko-KR" baseline="30000" dirty="0" smtClean="0"/>
              <a:t>56</a:t>
            </a:r>
            <a:r>
              <a:rPr lang="en-US" altLang="ko-KR" dirty="0" smtClean="0"/>
              <a:t> time, small memory</a:t>
            </a:r>
          </a:p>
          <a:p>
            <a:r>
              <a:rPr lang="en-US" altLang="ko-KR" dirty="0" smtClean="0"/>
              <a:t>Method 2. Table lookup</a:t>
            </a:r>
          </a:p>
          <a:p>
            <a:pPr lvl="1"/>
            <a:r>
              <a:rPr lang="en-US" altLang="ko-KR" dirty="0" smtClean="0"/>
              <a:t>Find C from prepared table</a:t>
            </a:r>
          </a:p>
          <a:p>
            <a:pPr lvl="1"/>
            <a:r>
              <a:rPr lang="en-US" altLang="ko-KR" dirty="0" smtClean="0"/>
              <a:t>Requires 2</a:t>
            </a:r>
            <a:r>
              <a:rPr lang="en-US" altLang="ko-KR" baseline="30000" dirty="0" smtClean="0"/>
              <a:t>56</a:t>
            </a:r>
            <a:r>
              <a:rPr lang="en-US" altLang="ko-KR" dirty="0" smtClean="0"/>
              <a:t> memory, small time</a:t>
            </a:r>
          </a:p>
          <a:p>
            <a:r>
              <a:rPr lang="en-US" altLang="ko-KR" dirty="0" smtClean="0"/>
              <a:t>Both requires </a:t>
            </a:r>
            <a:r>
              <a:rPr lang="en-US" altLang="ko-KR" i="1" dirty="0" smtClean="0"/>
              <a:t>huge</a:t>
            </a:r>
            <a:r>
              <a:rPr lang="en-US" altLang="ko-KR" dirty="0" smtClean="0"/>
              <a:t> cost</a:t>
            </a:r>
          </a:p>
          <a:p>
            <a:r>
              <a:rPr lang="en-US" altLang="ko-KR" dirty="0" smtClean="0"/>
              <a:t>How to use </a:t>
            </a:r>
            <a:r>
              <a:rPr lang="en-US" altLang="ko-KR" i="1" dirty="0" smtClean="0"/>
              <a:t>reasonable</a:t>
            </a:r>
            <a:r>
              <a:rPr lang="en-US" altLang="ko-KR" dirty="0" smtClean="0"/>
              <a:t> time and memory?</a:t>
            </a:r>
          </a:p>
          <a:p>
            <a:pPr lvl="1"/>
            <a:r>
              <a:rPr lang="en-US" altLang="ko-KR" dirty="0" smtClean="0"/>
              <a:t>For example, N</a:t>
            </a:r>
            <a:r>
              <a:rPr lang="en-US" altLang="ko-KR" baseline="30000" dirty="0" smtClean="0"/>
              <a:t>2/3</a:t>
            </a:r>
            <a:r>
              <a:rPr lang="en-US" altLang="ko-KR" dirty="0" smtClean="0"/>
              <a:t> time and N</a:t>
            </a:r>
            <a:r>
              <a:rPr lang="en-US" altLang="ko-KR" baseline="30000" dirty="0" smtClean="0"/>
              <a:t>2/3</a:t>
            </a:r>
            <a:r>
              <a:rPr lang="en-US" altLang="ko-KR" dirty="0" smtClean="0"/>
              <a:t> space?</a:t>
            </a:r>
          </a:p>
        </p:txBody>
      </p:sp>
      <p:sp>
        <p:nvSpPr>
          <p:cNvPr id="5" name="슬라이드 번호 개체 틀 4"/>
          <p:cNvSpPr>
            <a:spLocks noGrp="1"/>
          </p:cNvSpPr>
          <p:nvPr>
            <p:ph type="sldNum" sz="quarter" idx="12"/>
          </p:nvPr>
        </p:nvSpPr>
        <p:spPr/>
        <p:txBody>
          <a:bodyPr/>
          <a:lstStyle/>
          <a:p>
            <a:fld id="{A55B2F42-ED60-4484-8C11-0CFF7CC9DA8E}" type="slidenum">
              <a:rPr lang="ko-KR" altLang="en-US" smtClean="0"/>
              <a:pPr/>
              <a:t>3</a:t>
            </a:fld>
            <a:endParaRPr lang="ko-KR"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Hash Chain</a:t>
            </a:r>
            <a:endParaRPr lang="ko-KR" altLang="en-US" dirty="0"/>
          </a:p>
        </p:txBody>
      </p:sp>
      <p:sp>
        <p:nvSpPr>
          <p:cNvPr id="3" name="내용 개체 틀 2"/>
          <p:cNvSpPr>
            <a:spLocks noGrp="1"/>
          </p:cNvSpPr>
          <p:nvPr>
            <p:ph idx="1"/>
          </p:nvPr>
        </p:nvSpPr>
        <p:spPr/>
        <p:txBody>
          <a:bodyPr>
            <a:normAutofit/>
          </a:bodyPr>
          <a:lstStyle/>
          <a:p>
            <a:r>
              <a:rPr lang="en-US" altLang="ko-KR" dirty="0" smtClean="0"/>
              <a:t>Idea: make “chains” of key K and ciphertext C.</a:t>
            </a:r>
          </a:p>
          <a:p>
            <a:r>
              <a:rPr lang="en-US" altLang="ko-KR" dirty="0" smtClean="0"/>
              <a:t>K</a:t>
            </a:r>
            <a:r>
              <a:rPr lang="en-US" altLang="ko-KR" baseline="-25000" dirty="0" smtClean="0"/>
              <a:t>0</a:t>
            </a:r>
            <a:r>
              <a:rPr lang="en-US" altLang="ko-KR" dirty="0" smtClean="0"/>
              <a:t> </a:t>
            </a:r>
            <a:r>
              <a:rPr lang="ko-KR" altLang="en-US" dirty="0" smtClean="0"/>
              <a:t>→ </a:t>
            </a:r>
            <a:r>
              <a:rPr lang="en-US" altLang="ko-KR" dirty="0" smtClean="0"/>
              <a:t>K</a:t>
            </a:r>
            <a:r>
              <a:rPr lang="en-US" altLang="ko-KR" baseline="-25000" dirty="0" smtClean="0"/>
              <a:t>1</a:t>
            </a:r>
            <a:r>
              <a:rPr lang="en-US" altLang="ko-KR" dirty="0" smtClean="0"/>
              <a:t> </a:t>
            </a:r>
            <a:r>
              <a:rPr lang="ko-KR" altLang="en-US" dirty="0" smtClean="0"/>
              <a:t>→ </a:t>
            </a:r>
            <a:r>
              <a:rPr lang="en-US" altLang="ko-KR" dirty="0" smtClean="0"/>
              <a:t>K</a:t>
            </a:r>
            <a:r>
              <a:rPr lang="en-US" altLang="ko-KR" baseline="-25000" dirty="0" smtClean="0"/>
              <a:t>2</a:t>
            </a:r>
            <a:r>
              <a:rPr lang="en-US" altLang="ko-KR" dirty="0" smtClean="0"/>
              <a:t> </a:t>
            </a:r>
            <a:r>
              <a:rPr lang="ko-KR" altLang="en-US" dirty="0" smtClean="0"/>
              <a:t>→</a:t>
            </a:r>
            <a:r>
              <a:rPr lang="en-US" altLang="ko-KR" dirty="0" smtClean="0"/>
              <a:t> … </a:t>
            </a:r>
            <a:r>
              <a:rPr lang="ko-KR" altLang="en-US" dirty="0" smtClean="0"/>
              <a:t>→</a:t>
            </a:r>
            <a:r>
              <a:rPr lang="en-US" altLang="ko-KR" dirty="0" smtClean="0"/>
              <a:t> K</a:t>
            </a:r>
            <a:r>
              <a:rPr lang="en-US" altLang="ko-KR" baseline="-25000" dirty="0" smtClean="0"/>
              <a:t>t</a:t>
            </a:r>
            <a:r>
              <a:rPr lang="en-US" altLang="ko-KR" dirty="0" smtClean="0"/>
              <a:t/>
            </a:r>
            <a:br>
              <a:rPr lang="en-US" altLang="ko-KR" dirty="0" smtClean="0"/>
            </a:br>
            <a:r>
              <a:rPr lang="en-US" altLang="ko-KR" dirty="0" smtClean="0"/>
              <a:t>C</a:t>
            </a:r>
            <a:r>
              <a:rPr lang="en-US" altLang="ko-KR" baseline="-25000" dirty="0" smtClean="0"/>
              <a:t>0</a:t>
            </a:r>
            <a:r>
              <a:rPr lang="en-US" altLang="ko-KR" dirty="0" smtClean="0"/>
              <a:t> </a:t>
            </a:r>
            <a:r>
              <a:rPr lang="ko-KR" altLang="en-US" dirty="0" smtClean="0"/>
              <a:t>→ </a:t>
            </a:r>
            <a:r>
              <a:rPr lang="en-US" altLang="ko-KR" dirty="0" smtClean="0"/>
              <a:t>C</a:t>
            </a:r>
            <a:r>
              <a:rPr lang="en-US" altLang="ko-KR" baseline="-25000" dirty="0" smtClean="0"/>
              <a:t>1</a:t>
            </a:r>
            <a:r>
              <a:rPr lang="en-US" altLang="ko-KR" dirty="0" smtClean="0"/>
              <a:t> </a:t>
            </a:r>
            <a:r>
              <a:rPr lang="ko-KR" altLang="en-US" dirty="0" smtClean="0"/>
              <a:t>→ </a:t>
            </a:r>
            <a:r>
              <a:rPr lang="en-US" altLang="ko-KR" dirty="0" smtClean="0"/>
              <a:t>C</a:t>
            </a:r>
            <a:r>
              <a:rPr lang="en-US" altLang="ko-KR" baseline="-25000" dirty="0" smtClean="0"/>
              <a:t>2</a:t>
            </a:r>
            <a:r>
              <a:rPr lang="en-US" altLang="ko-KR" dirty="0" smtClean="0"/>
              <a:t> </a:t>
            </a:r>
            <a:r>
              <a:rPr lang="ko-KR" altLang="en-US" dirty="0" smtClean="0"/>
              <a:t>→</a:t>
            </a:r>
            <a:r>
              <a:rPr lang="en-US" altLang="ko-KR" dirty="0" smtClean="0"/>
              <a:t> … </a:t>
            </a:r>
            <a:r>
              <a:rPr lang="ko-KR" altLang="en-US" dirty="0" smtClean="0"/>
              <a:t>→</a:t>
            </a:r>
            <a:r>
              <a:rPr lang="en-US" altLang="ko-KR" dirty="0" smtClean="0"/>
              <a:t> C</a:t>
            </a:r>
            <a:r>
              <a:rPr lang="en-US" altLang="ko-KR" baseline="-25000" dirty="0" smtClean="0"/>
              <a:t>t</a:t>
            </a:r>
            <a:endParaRPr lang="en-US" altLang="ko-KR" dirty="0" smtClean="0"/>
          </a:p>
          <a:p>
            <a:pPr lvl="2">
              <a:buNone/>
            </a:pPr>
            <a:r>
              <a:rPr lang="en-US" altLang="ko-KR" dirty="0" smtClean="0"/>
              <a:t>where C</a:t>
            </a:r>
            <a:r>
              <a:rPr lang="en-US" altLang="ko-KR" baseline="-25000" dirty="0" smtClean="0"/>
              <a:t>i</a:t>
            </a:r>
            <a:r>
              <a:rPr lang="en-US" altLang="ko-KR" dirty="0" smtClean="0"/>
              <a:t> = E</a:t>
            </a:r>
            <a:r>
              <a:rPr lang="en-US" altLang="ko-KR" baseline="-25000" dirty="0" smtClean="0"/>
              <a:t>Ki</a:t>
            </a:r>
            <a:r>
              <a:rPr lang="en-US" altLang="ko-KR" dirty="0" smtClean="0"/>
              <a:t>(P) and K</a:t>
            </a:r>
            <a:r>
              <a:rPr lang="en-US" altLang="ko-KR" baseline="-25000" dirty="0" smtClean="0"/>
              <a:t>i+1</a:t>
            </a:r>
            <a:r>
              <a:rPr lang="en-US" altLang="ko-KR" dirty="0" smtClean="0"/>
              <a:t> = f(K</a:t>
            </a:r>
            <a:r>
              <a:rPr lang="en-US" altLang="ko-KR" baseline="-25000" dirty="0" smtClean="0"/>
              <a:t>i</a:t>
            </a:r>
            <a:r>
              <a:rPr lang="en-US" altLang="ko-KR" dirty="0" smtClean="0"/>
              <a:t>).</a:t>
            </a:r>
          </a:p>
          <a:p>
            <a:r>
              <a:rPr lang="en-US" altLang="ko-KR" dirty="0" smtClean="0"/>
              <a:t>Save only both ends of chain (K</a:t>
            </a:r>
            <a:r>
              <a:rPr lang="en-US" altLang="ko-KR" baseline="-25000" dirty="0" smtClean="0"/>
              <a:t>0</a:t>
            </a:r>
            <a:r>
              <a:rPr lang="en-US" altLang="ko-KR" dirty="0" smtClean="0"/>
              <a:t>, K</a:t>
            </a:r>
            <a:r>
              <a:rPr lang="en-US" altLang="ko-KR" baseline="-25000" dirty="0" smtClean="0"/>
              <a:t>t</a:t>
            </a:r>
            <a:r>
              <a:rPr lang="en-US" altLang="ko-KR" dirty="0" smtClean="0"/>
              <a:t>)</a:t>
            </a:r>
          </a:p>
          <a:p>
            <a:pPr lvl="1"/>
            <a:r>
              <a:rPr lang="en-US" altLang="ko-KR" dirty="0" smtClean="0"/>
              <a:t>We can “recover” keys and ciphertexts again,</a:t>
            </a:r>
            <a:br>
              <a:rPr lang="en-US" altLang="ko-KR" dirty="0" smtClean="0"/>
            </a:br>
            <a:r>
              <a:rPr lang="en-US" altLang="ko-KR" dirty="0" smtClean="0"/>
              <a:t>if f is well-designed.</a:t>
            </a:r>
          </a:p>
          <a:p>
            <a:r>
              <a:rPr lang="en-US" altLang="ko-KR" dirty="0" smtClean="0"/>
              <a:t>Actually what is </a:t>
            </a:r>
            <a:r>
              <a:rPr lang="en-US" altLang="ko-KR" i="1" dirty="0" smtClean="0"/>
              <a:t>f</a:t>
            </a:r>
            <a:r>
              <a:rPr lang="en-US" altLang="ko-KR" dirty="0" smtClean="0"/>
              <a:t>?</a:t>
            </a:r>
          </a:p>
          <a:p>
            <a:pPr lvl="1"/>
            <a:r>
              <a:rPr lang="en-US" altLang="ko-KR" dirty="0" smtClean="0"/>
              <a:t>Hash function related to encryption function</a:t>
            </a:r>
          </a:p>
        </p:txBody>
      </p:sp>
      <p:sp>
        <p:nvSpPr>
          <p:cNvPr id="4" name="슬라이드 번호 개체 틀 3"/>
          <p:cNvSpPr>
            <a:spLocks noGrp="1"/>
          </p:cNvSpPr>
          <p:nvPr>
            <p:ph type="sldNum" sz="quarter" idx="12"/>
          </p:nvPr>
        </p:nvSpPr>
        <p:spPr/>
        <p:txBody>
          <a:bodyPr/>
          <a:lstStyle/>
          <a:p>
            <a:fld id="{A55B2F42-ED60-4484-8C11-0CFF7CC9DA8E}" type="slidenum">
              <a:rPr lang="ko-KR" altLang="en-US" smtClean="0"/>
              <a:pPr/>
              <a:t>4</a:t>
            </a:fld>
            <a:endParaRPr lang="ko-KR"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Hash Chain</a:t>
            </a:r>
            <a:endParaRPr lang="ko-KR" altLang="en-US" dirty="0"/>
          </a:p>
        </p:txBody>
      </p:sp>
      <p:sp>
        <p:nvSpPr>
          <p:cNvPr id="3" name="내용 개체 틀 2"/>
          <p:cNvSpPr>
            <a:spLocks noGrp="1"/>
          </p:cNvSpPr>
          <p:nvPr>
            <p:ph idx="1"/>
          </p:nvPr>
        </p:nvSpPr>
        <p:spPr/>
        <p:txBody>
          <a:bodyPr/>
          <a:lstStyle/>
          <a:p>
            <a:r>
              <a:rPr lang="en-US" altLang="ko-KR" dirty="0" smtClean="0"/>
              <a:t>P is 64-bit, so E</a:t>
            </a:r>
            <a:r>
              <a:rPr lang="en-US" altLang="ko-KR" baseline="-25000" dirty="0" smtClean="0"/>
              <a:t>K</a:t>
            </a:r>
            <a:r>
              <a:rPr lang="en-US" altLang="ko-KR" dirty="0" smtClean="0"/>
              <a:t>(P) is also 64-bit</a:t>
            </a:r>
          </a:p>
          <a:p>
            <a:r>
              <a:rPr lang="en-US" altLang="ko-KR" dirty="0" smtClean="0"/>
              <a:t>K is 56-bit</a:t>
            </a:r>
          </a:p>
          <a:p>
            <a:endParaRPr lang="en-US" altLang="ko-KR" dirty="0" smtClean="0"/>
          </a:p>
          <a:p>
            <a:r>
              <a:rPr lang="en-US" altLang="ko-KR" i="1" dirty="0" smtClean="0"/>
              <a:t>Some</a:t>
            </a:r>
            <a:r>
              <a:rPr lang="en-US" altLang="ko-KR" dirty="0" smtClean="0"/>
              <a:t> reduction function R: 64-bit to 56-bit</a:t>
            </a:r>
          </a:p>
          <a:p>
            <a:pPr lvl="1"/>
            <a:r>
              <a:rPr lang="en-US" altLang="ko-KR" dirty="0" smtClean="0"/>
              <a:t>Ex) drop lower 8 bits of input, or higher 8 bits, ...</a:t>
            </a:r>
          </a:p>
          <a:p>
            <a:r>
              <a:rPr lang="en-US" altLang="ko-KR" dirty="0" smtClean="0"/>
              <a:t>f(K) = R(E</a:t>
            </a:r>
            <a:r>
              <a:rPr lang="en-US" altLang="ko-KR" baseline="-25000" dirty="0" smtClean="0"/>
              <a:t>K</a:t>
            </a:r>
            <a:r>
              <a:rPr lang="en-US" altLang="ko-KR" dirty="0" smtClean="0"/>
              <a:t>(P))</a:t>
            </a:r>
          </a:p>
          <a:p>
            <a:endParaRPr lang="en-US" altLang="ko-KR" dirty="0" smtClean="0"/>
          </a:p>
          <a:p>
            <a:r>
              <a:rPr lang="en-US" altLang="ko-KR" dirty="0" smtClean="0"/>
              <a:t>K</a:t>
            </a:r>
            <a:r>
              <a:rPr lang="en-US" altLang="ko-KR" baseline="-25000" dirty="0" smtClean="0"/>
              <a:t>1</a:t>
            </a:r>
            <a:r>
              <a:rPr lang="en-US" altLang="ko-KR" dirty="0" smtClean="0"/>
              <a:t> = R(E</a:t>
            </a:r>
            <a:r>
              <a:rPr lang="en-US" altLang="ko-KR" baseline="-25000" dirty="0" smtClean="0"/>
              <a:t>K0</a:t>
            </a:r>
            <a:r>
              <a:rPr lang="en-US" altLang="ko-KR" dirty="0" smtClean="0"/>
              <a:t>(P)), K</a:t>
            </a:r>
            <a:r>
              <a:rPr lang="en-US" altLang="ko-KR" baseline="-25000" dirty="0" smtClean="0"/>
              <a:t>2</a:t>
            </a:r>
            <a:r>
              <a:rPr lang="en-US" altLang="ko-KR" dirty="0" smtClean="0"/>
              <a:t> = R(E</a:t>
            </a:r>
            <a:r>
              <a:rPr lang="en-US" altLang="ko-KR" baseline="-25000" dirty="0" smtClean="0"/>
              <a:t>K1</a:t>
            </a:r>
            <a:r>
              <a:rPr lang="en-US" altLang="ko-KR" dirty="0" smtClean="0"/>
              <a:t>(P)), ...</a:t>
            </a:r>
          </a:p>
        </p:txBody>
      </p:sp>
      <p:sp>
        <p:nvSpPr>
          <p:cNvPr id="4" name="슬라이드 번호 개체 틀 3"/>
          <p:cNvSpPr>
            <a:spLocks noGrp="1"/>
          </p:cNvSpPr>
          <p:nvPr>
            <p:ph type="sldNum" sz="quarter" idx="12"/>
          </p:nvPr>
        </p:nvSpPr>
        <p:spPr/>
        <p:txBody>
          <a:bodyPr/>
          <a:lstStyle/>
          <a:p>
            <a:fld id="{A55B2F42-ED60-4484-8C11-0CFF7CC9DA8E}" type="slidenum">
              <a:rPr lang="ko-KR" altLang="en-US" smtClean="0"/>
              <a:pPr/>
              <a:t>5</a:t>
            </a:fld>
            <a:endParaRPr lang="ko-KR"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Hash Chain</a:t>
            </a:r>
            <a:endParaRPr lang="ko-KR" altLang="en-US" dirty="0"/>
          </a:p>
        </p:txBody>
      </p:sp>
      <p:sp>
        <p:nvSpPr>
          <p:cNvPr id="3" name="내용 개체 틀 2"/>
          <p:cNvSpPr>
            <a:spLocks noGrp="1"/>
          </p:cNvSpPr>
          <p:nvPr>
            <p:ph idx="1"/>
          </p:nvPr>
        </p:nvSpPr>
        <p:spPr/>
        <p:txBody>
          <a:bodyPr/>
          <a:lstStyle/>
          <a:p>
            <a:r>
              <a:rPr lang="en-US" altLang="ko-KR" dirty="0" smtClean="0"/>
              <a:t>Once we get some ciphertext C = E</a:t>
            </a:r>
            <a:r>
              <a:rPr lang="en-US" altLang="ko-KR" baseline="-25000" dirty="0" smtClean="0"/>
              <a:t>K</a:t>
            </a:r>
            <a:r>
              <a:rPr lang="en-US" altLang="ko-KR" dirty="0" smtClean="0"/>
              <a:t>(P)</a:t>
            </a:r>
          </a:p>
          <a:p>
            <a:r>
              <a:rPr lang="en-US" altLang="ko-KR" dirty="0" smtClean="0"/>
              <a:t>We remember K</a:t>
            </a:r>
            <a:r>
              <a:rPr lang="en-US" altLang="ko-KR" baseline="-25000" dirty="0" smtClean="0"/>
              <a:t>0</a:t>
            </a:r>
            <a:r>
              <a:rPr lang="en-US" altLang="ko-KR" dirty="0" smtClean="0"/>
              <a:t>, K</a:t>
            </a:r>
            <a:r>
              <a:rPr lang="en-US" altLang="ko-KR" baseline="-25000" dirty="0" smtClean="0"/>
              <a:t>t</a:t>
            </a:r>
            <a:endParaRPr lang="en-US" altLang="ko-KR" dirty="0" smtClean="0"/>
          </a:p>
          <a:p>
            <a:r>
              <a:rPr lang="en-US" altLang="ko-KR" dirty="0" smtClean="0"/>
              <a:t>Y</a:t>
            </a:r>
            <a:r>
              <a:rPr lang="en-US" altLang="ko-KR" baseline="-25000" dirty="0" smtClean="0"/>
              <a:t>1</a:t>
            </a:r>
            <a:r>
              <a:rPr lang="en-US" altLang="ko-KR" dirty="0" smtClean="0"/>
              <a:t> = R(C) = R(E</a:t>
            </a:r>
            <a:r>
              <a:rPr lang="en-US" altLang="ko-KR" baseline="-25000" dirty="0" smtClean="0"/>
              <a:t>K</a:t>
            </a:r>
            <a:r>
              <a:rPr lang="en-US" altLang="ko-KR" dirty="0" smtClean="0"/>
              <a:t>(P)) = f(K)  </a:t>
            </a:r>
            <a:r>
              <a:rPr lang="ko-KR" altLang="en-US" dirty="0" smtClean="0"/>
              <a:t>∴ </a:t>
            </a:r>
            <a:r>
              <a:rPr lang="en-US" altLang="ko-KR" dirty="0" smtClean="0"/>
              <a:t>K</a:t>
            </a:r>
            <a:r>
              <a:rPr lang="ko-KR" altLang="en-US" dirty="0" smtClean="0"/>
              <a:t> → </a:t>
            </a:r>
            <a:r>
              <a:rPr lang="en-US" altLang="ko-KR" dirty="0" smtClean="0"/>
              <a:t>Y</a:t>
            </a:r>
            <a:r>
              <a:rPr lang="en-US" altLang="ko-KR" baseline="-25000" dirty="0" smtClean="0"/>
              <a:t>1</a:t>
            </a:r>
          </a:p>
          <a:p>
            <a:r>
              <a:rPr lang="en-US" altLang="ko-KR" dirty="0" smtClean="0"/>
              <a:t>Check: Y</a:t>
            </a:r>
            <a:r>
              <a:rPr lang="en-US" altLang="ko-KR" baseline="-25000" dirty="0" smtClean="0"/>
              <a:t>1</a:t>
            </a:r>
            <a:r>
              <a:rPr lang="en-US" altLang="ko-KR" dirty="0" smtClean="0"/>
              <a:t> = K</a:t>
            </a:r>
            <a:r>
              <a:rPr lang="en-US" altLang="ko-KR" baseline="-25000" dirty="0" smtClean="0"/>
              <a:t>t</a:t>
            </a:r>
            <a:r>
              <a:rPr lang="en-US" altLang="ko-KR" dirty="0" smtClean="0"/>
              <a:t>?</a:t>
            </a:r>
          </a:p>
          <a:p>
            <a:pPr lvl="1"/>
            <a:r>
              <a:rPr lang="en-US" altLang="ko-KR" dirty="0" smtClean="0"/>
              <a:t>If true, f(K) = f(K</a:t>
            </a:r>
            <a:r>
              <a:rPr lang="en-US" altLang="ko-KR" baseline="-25000" dirty="0" smtClean="0"/>
              <a:t>t-1</a:t>
            </a:r>
            <a:r>
              <a:rPr lang="en-US" altLang="ko-KR" dirty="0" smtClean="0"/>
              <a:t>) </a:t>
            </a:r>
            <a:br>
              <a:rPr lang="en-US" altLang="ko-KR" dirty="0" smtClean="0"/>
            </a:br>
            <a:r>
              <a:rPr lang="en-US" altLang="ko-KR" dirty="0" smtClean="0"/>
              <a:t>so </a:t>
            </a:r>
            <a:r>
              <a:rPr lang="en-US" altLang="ko-KR" i="1" u="sng" dirty="0" smtClean="0"/>
              <a:t>maybe</a:t>
            </a:r>
            <a:r>
              <a:rPr lang="en-US" altLang="ko-KR" dirty="0" smtClean="0"/>
              <a:t> K = K</a:t>
            </a:r>
            <a:r>
              <a:rPr lang="en-US" altLang="ko-KR" baseline="-25000" dirty="0" smtClean="0"/>
              <a:t>t-1</a:t>
            </a:r>
            <a:r>
              <a:rPr lang="en-US" altLang="ko-KR" dirty="0" smtClean="0"/>
              <a:t>,</a:t>
            </a:r>
            <a:br>
              <a:rPr lang="en-US" altLang="ko-KR" dirty="0" smtClean="0"/>
            </a:br>
            <a:r>
              <a:rPr lang="en-US" altLang="ko-KR" dirty="0" smtClean="0"/>
              <a:t>or just a </a:t>
            </a:r>
            <a:r>
              <a:rPr lang="en-US" altLang="ko-KR" i="1" dirty="0" smtClean="0"/>
              <a:t>false alarm</a:t>
            </a:r>
            <a:r>
              <a:rPr lang="en-US" altLang="ko-KR" dirty="0" smtClean="0"/>
              <a:t>.</a:t>
            </a:r>
          </a:p>
          <a:p>
            <a:pPr lvl="2"/>
            <a:r>
              <a:rPr lang="en-US" altLang="ko-KR" dirty="0" smtClean="0"/>
              <a:t>Compute K</a:t>
            </a:r>
            <a:r>
              <a:rPr lang="en-US" altLang="ko-KR" baseline="-25000" dirty="0" smtClean="0"/>
              <a:t>t-1</a:t>
            </a:r>
            <a:r>
              <a:rPr lang="en-US" altLang="ko-KR" dirty="0" smtClean="0"/>
              <a:t> from K</a:t>
            </a:r>
            <a:r>
              <a:rPr lang="en-US" altLang="ko-KR" baseline="-25000" dirty="0" smtClean="0"/>
              <a:t>0</a:t>
            </a:r>
            <a:r>
              <a:rPr lang="en-US" altLang="ko-KR" dirty="0" smtClean="0"/>
              <a:t>, and check if E</a:t>
            </a:r>
            <a:r>
              <a:rPr lang="en-US" altLang="ko-KR" baseline="-25000" dirty="0" smtClean="0"/>
              <a:t>Kt-1</a:t>
            </a:r>
            <a:r>
              <a:rPr lang="en-US" altLang="ko-KR" dirty="0" smtClean="0"/>
              <a:t>(P) = C.</a:t>
            </a:r>
          </a:p>
          <a:p>
            <a:pPr lvl="1"/>
            <a:r>
              <a:rPr lang="en-US" altLang="ko-KR" dirty="0" smtClean="0"/>
              <a:t>If false, always K </a:t>
            </a:r>
            <a:r>
              <a:rPr lang="ko-KR" altLang="en-US" dirty="0" smtClean="0"/>
              <a:t>≠</a:t>
            </a:r>
            <a:r>
              <a:rPr lang="en-US" altLang="ko-KR" dirty="0" smtClean="0"/>
              <a:t> K</a:t>
            </a:r>
            <a:r>
              <a:rPr lang="en-US" altLang="ko-KR" baseline="-25000" dirty="0" smtClean="0"/>
              <a:t>t-1</a:t>
            </a:r>
            <a:r>
              <a:rPr lang="en-US" altLang="ko-KR" dirty="0" smtClean="0"/>
              <a:t>.</a:t>
            </a:r>
          </a:p>
        </p:txBody>
      </p:sp>
      <p:sp>
        <p:nvSpPr>
          <p:cNvPr id="4" name="슬라이드 번호 개체 틀 3"/>
          <p:cNvSpPr>
            <a:spLocks noGrp="1"/>
          </p:cNvSpPr>
          <p:nvPr>
            <p:ph type="sldNum" sz="quarter" idx="12"/>
          </p:nvPr>
        </p:nvSpPr>
        <p:spPr/>
        <p:txBody>
          <a:bodyPr/>
          <a:lstStyle/>
          <a:p>
            <a:fld id="{A55B2F42-ED60-4484-8C11-0CFF7CC9DA8E}" type="slidenum">
              <a:rPr lang="ko-KR" altLang="en-US" smtClean="0"/>
              <a:pPr/>
              <a:t>6</a:t>
            </a:fld>
            <a:endParaRPr lang="ko-KR" altLang="en-US"/>
          </a:p>
        </p:txBody>
      </p:sp>
      <p:graphicFrame>
        <p:nvGraphicFramePr>
          <p:cNvPr id="6" name="표 5"/>
          <p:cNvGraphicFramePr>
            <a:graphicFrameLocks noGrp="1"/>
          </p:cNvGraphicFramePr>
          <p:nvPr/>
        </p:nvGraphicFramePr>
        <p:xfrm>
          <a:off x="4572000" y="3929066"/>
          <a:ext cx="3934778" cy="1158240"/>
        </p:xfrm>
        <a:graphic>
          <a:graphicData uri="http://schemas.openxmlformats.org/drawingml/2006/table">
            <a:tbl>
              <a:tblPr>
                <a:tableStyleId>{B301B821-A1FF-4177-AEE7-76D212191A09}</a:tableStyleId>
              </a:tblPr>
              <a:tblGrid>
                <a:gridCol w="2027555"/>
                <a:gridCol w="1303655"/>
                <a:gridCol w="603568"/>
              </a:tblGrid>
              <a:tr h="500066">
                <a:tc>
                  <a:txBody>
                    <a:bodyPr/>
                    <a:lstStyle/>
                    <a:p>
                      <a:pPr marL="0" marR="0" indent="0" algn="r" defTabSz="914400" rtl="0" eaLnBrk="1" fontAlgn="auto" latinLnBrk="1" hangingPunct="1">
                        <a:lnSpc>
                          <a:spcPct val="100000"/>
                        </a:lnSpc>
                        <a:spcBef>
                          <a:spcPts val="0"/>
                        </a:spcBef>
                        <a:spcAft>
                          <a:spcPts val="0"/>
                        </a:spcAft>
                        <a:buClrTx/>
                        <a:buSzTx/>
                        <a:buFontTx/>
                        <a:buNone/>
                        <a:tabLst/>
                        <a:defRPr/>
                      </a:pPr>
                      <a:endParaRPr lang="ko-KR" altLang="en-US" dirty="0"/>
                    </a:p>
                  </a:txBody>
                  <a:tcPr/>
                </a:tc>
                <a:tc>
                  <a:txBody>
                    <a:bodyPr/>
                    <a:lstStyle/>
                    <a:p>
                      <a:pPr marL="0" marR="0" lvl="0" indent="0" algn="r" defTabSz="914400" rtl="0" eaLnBrk="1" fontAlgn="auto" latinLnBrk="1" hangingPunct="1">
                        <a:lnSpc>
                          <a:spcPct val="100000"/>
                        </a:lnSpc>
                        <a:spcBef>
                          <a:spcPts val="0"/>
                        </a:spcBef>
                        <a:spcAft>
                          <a:spcPts val="0"/>
                        </a:spcAft>
                        <a:buClrTx/>
                        <a:buSzTx/>
                        <a:buFontTx/>
                        <a:buNone/>
                        <a:tabLst/>
                        <a:defRPr/>
                      </a:pPr>
                      <a:r>
                        <a:rPr kumimoji="0" lang="en-US" altLang="ko-KR" sz="3200" i="1" u="none" strike="noStrike" kern="1200" cap="none" spc="0" normalizeH="0" baseline="0" noProof="0" dirty="0" smtClean="0">
                          <a:ln>
                            <a:noFill/>
                          </a:ln>
                          <a:effectLst/>
                          <a:uLnTx/>
                          <a:uFillTx/>
                        </a:rPr>
                        <a:t>K</a:t>
                      </a:r>
                      <a:r>
                        <a:rPr kumimoji="0" lang="en-US" altLang="ko-KR" sz="3200" u="none" strike="noStrike" kern="1200" cap="none" spc="0" normalizeH="0" baseline="0" noProof="0" dirty="0" smtClean="0">
                          <a:ln>
                            <a:noFill/>
                          </a:ln>
                          <a:effectLst/>
                          <a:uLnTx/>
                          <a:uFillTx/>
                        </a:rPr>
                        <a:t> </a:t>
                      </a:r>
                      <a:r>
                        <a:rPr kumimoji="0" lang="ko-KR" altLang="en-US" sz="3200" u="none" strike="noStrike" kern="1200" cap="none" spc="0" normalizeH="0" baseline="0" noProof="0" dirty="0" smtClean="0">
                          <a:ln>
                            <a:noFill/>
                          </a:ln>
                          <a:effectLst/>
                          <a:uLnTx/>
                          <a:uFillTx/>
                        </a:rPr>
                        <a:t>→</a:t>
                      </a:r>
                      <a:endParaRPr kumimoji="0" lang="ko-KR" altLang="en-US" sz="18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pPr marL="0" marR="0" indent="0" algn="r" defTabSz="914400" rtl="0" eaLnBrk="1" fontAlgn="auto" latinLnBrk="1" hangingPunct="1">
                        <a:lnSpc>
                          <a:spcPct val="100000"/>
                        </a:lnSpc>
                        <a:spcBef>
                          <a:spcPts val="0"/>
                        </a:spcBef>
                        <a:spcAft>
                          <a:spcPts val="0"/>
                        </a:spcAft>
                        <a:buClrTx/>
                        <a:buSzTx/>
                        <a:buFontTx/>
                        <a:buNone/>
                        <a:tabLst/>
                        <a:defRPr/>
                      </a:pPr>
                      <a:r>
                        <a:rPr kumimoji="0" lang="en-US" altLang="ko-KR" sz="3200" u="none" strike="noStrike" kern="1200" cap="none" spc="0" normalizeH="0" baseline="0" noProof="0" dirty="0" smtClean="0">
                          <a:ln>
                            <a:noFill/>
                          </a:ln>
                          <a:effectLst/>
                          <a:uLnTx/>
                          <a:uFillTx/>
                        </a:rPr>
                        <a:t>Y</a:t>
                      </a:r>
                      <a:r>
                        <a:rPr kumimoji="0" lang="en-US" altLang="ko-KR" sz="3200" u="none" strike="noStrike" kern="1200" cap="none" spc="0" normalizeH="0" baseline="-25000" noProof="0" dirty="0" smtClean="0">
                          <a:ln>
                            <a:noFill/>
                          </a:ln>
                          <a:effectLst/>
                          <a:uLnTx/>
                          <a:uFillTx/>
                        </a:rPr>
                        <a:t>1</a:t>
                      </a:r>
                      <a:endParaRPr lang="ko-KR" altLang="en-US" dirty="0"/>
                    </a:p>
                  </a:txBody>
                  <a:tcPr>
                    <a:solidFill>
                      <a:schemeClr val="accent1">
                        <a:lumMod val="60000"/>
                        <a:lumOff val="40000"/>
                      </a:schemeClr>
                    </a:solidFill>
                  </a:tcPr>
                </a:tc>
              </a:tr>
              <a:tr h="370840">
                <a:tc>
                  <a:txBody>
                    <a:bodyPr/>
                    <a:lstStyle/>
                    <a:p>
                      <a:pPr marL="0" marR="0" indent="0" algn="r" defTabSz="914400" rtl="0" eaLnBrk="1" fontAlgn="auto" latinLnBrk="1" hangingPunct="1">
                        <a:lnSpc>
                          <a:spcPct val="100000"/>
                        </a:lnSpc>
                        <a:spcBef>
                          <a:spcPts val="0"/>
                        </a:spcBef>
                        <a:spcAft>
                          <a:spcPts val="0"/>
                        </a:spcAft>
                        <a:buClrTx/>
                        <a:buSzTx/>
                        <a:buFontTx/>
                        <a:buNone/>
                        <a:tabLst/>
                        <a:defRPr/>
                      </a:pPr>
                      <a:r>
                        <a:rPr kumimoji="0" lang="en-US" altLang="ko-KR" sz="3200" u="none" strike="noStrike" kern="1200" cap="none" spc="0" normalizeH="0" baseline="0" noProof="0" dirty="0" smtClean="0">
                          <a:ln>
                            <a:noFill/>
                          </a:ln>
                          <a:effectLst/>
                          <a:uLnTx/>
                          <a:uFillTx/>
                        </a:rPr>
                        <a:t>K</a:t>
                      </a:r>
                      <a:r>
                        <a:rPr kumimoji="0" lang="en-US" altLang="ko-KR" sz="3200" u="none" strike="noStrike" kern="1200" cap="none" spc="0" normalizeH="0" baseline="-25000" noProof="0" dirty="0" smtClean="0">
                          <a:ln>
                            <a:noFill/>
                          </a:ln>
                          <a:effectLst/>
                          <a:uLnTx/>
                          <a:uFillTx/>
                        </a:rPr>
                        <a:t>0</a:t>
                      </a:r>
                      <a:r>
                        <a:rPr kumimoji="0" lang="en-US" altLang="ko-KR" sz="3200" u="none" strike="noStrike" kern="1200" cap="none" spc="0" normalizeH="0" baseline="0" noProof="0" dirty="0" smtClean="0">
                          <a:ln>
                            <a:noFill/>
                          </a:ln>
                          <a:effectLst/>
                          <a:uLnTx/>
                          <a:uFillTx/>
                        </a:rPr>
                        <a:t> </a:t>
                      </a:r>
                      <a:r>
                        <a:rPr kumimoji="0" lang="ko-KR" altLang="en-US" sz="3200" u="none" strike="noStrike" kern="1200" cap="none" spc="0" normalizeH="0" baseline="0" noProof="0" dirty="0" smtClean="0">
                          <a:ln>
                            <a:noFill/>
                          </a:ln>
                          <a:effectLst/>
                          <a:uLnTx/>
                          <a:uFillTx/>
                        </a:rPr>
                        <a:t>→ </a:t>
                      </a:r>
                      <a:r>
                        <a:rPr kumimoji="0" lang="en-US" altLang="ko-KR" sz="3200" u="none" strike="noStrike" kern="1200" cap="none" spc="0" normalizeH="0" baseline="0" noProof="0" dirty="0" smtClean="0">
                          <a:ln>
                            <a:noFill/>
                          </a:ln>
                          <a:effectLst/>
                          <a:uLnTx/>
                          <a:uFillTx/>
                        </a:rPr>
                        <a:t>… </a:t>
                      </a:r>
                      <a:r>
                        <a:rPr kumimoji="0" lang="ko-KR" altLang="en-US" sz="3200" u="none" strike="noStrike" kern="1200" cap="none" spc="0" normalizeH="0" baseline="0" noProof="0" dirty="0" smtClean="0">
                          <a:ln>
                            <a:noFill/>
                          </a:ln>
                          <a:effectLst/>
                          <a:uLnTx/>
                          <a:uFillTx/>
                        </a:rPr>
                        <a:t>→</a:t>
                      </a:r>
                      <a:endParaRPr lang="ko-KR" altLang="en-US" dirty="0"/>
                    </a:p>
                  </a:txBody>
                  <a:tcPr/>
                </a:tc>
                <a:tc>
                  <a:txBody>
                    <a:bodyPr/>
                    <a:lstStyle/>
                    <a:p>
                      <a:pPr marL="0" marR="0" indent="0" algn="r" defTabSz="914400" rtl="0" eaLnBrk="1" fontAlgn="auto" latinLnBrk="1" hangingPunct="1">
                        <a:lnSpc>
                          <a:spcPct val="100000"/>
                        </a:lnSpc>
                        <a:spcBef>
                          <a:spcPts val="0"/>
                        </a:spcBef>
                        <a:spcAft>
                          <a:spcPts val="0"/>
                        </a:spcAft>
                        <a:buClrTx/>
                        <a:buSzTx/>
                        <a:buFontTx/>
                        <a:buNone/>
                        <a:tabLst/>
                        <a:defRPr/>
                      </a:pPr>
                      <a:r>
                        <a:rPr kumimoji="0" lang="en-US" altLang="ko-KR" sz="3200" i="1" u="none" strike="noStrike" kern="1200" cap="none" spc="0" normalizeH="0" baseline="0" noProof="0" dirty="0" smtClean="0">
                          <a:ln>
                            <a:noFill/>
                          </a:ln>
                          <a:effectLst/>
                          <a:uLnTx/>
                          <a:uFillTx/>
                        </a:rPr>
                        <a:t>K</a:t>
                      </a:r>
                      <a:r>
                        <a:rPr kumimoji="0" lang="en-US" altLang="ko-KR" sz="3200" i="1" u="none" strike="noStrike" kern="1200" cap="none" spc="0" normalizeH="0" baseline="-25000" noProof="0" dirty="0" smtClean="0">
                          <a:ln>
                            <a:noFill/>
                          </a:ln>
                          <a:effectLst/>
                          <a:uLnTx/>
                          <a:uFillTx/>
                        </a:rPr>
                        <a:t>t-1</a:t>
                      </a:r>
                      <a:r>
                        <a:rPr kumimoji="0" lang="en-US" altLang="ko-KR" sz="3200" u="none" strike="noStrike" kern="1200" cap="none" spc="0" normalizeH="0" baseline="0" noProof="0" dirty="0" smtClean="0">
                          <a:ln>
                            <a:noFill/>
                          </a:ln>
                          <a:effectLst/>
                          <a:uLnTx/>
                          <a:uFillTx/>
                        </a:rPr>
                        <a:t> </a:t>
                      </a:r>
                      <a:r>
                        <a:rPr kumimoji="0" lang="ko-KR" altLang="en-US" sz="3200" u="none" strike="noStrike" kern="1200" cap="none" spc="0" normalizeH="0" baseline="0" noProof="0" dirty="0" smtClean="0">
                          <a:ln>
                            <a:noFill/>
                          </a:ln>
                          <a:effectLst/>
                          <a:uLnTx/>
                          <a:uFillTx/>
                        </a:rPr>
                        <a:t>→</a:t>
                      </a:r>
                      <a:endParaRPr lang="ko-KR" altLang="en-US" dirty="0"/>
                    </a:p>
                  </a:txBody>
                  <a:tcPr/>
                </a:tc>
                <a:tc>
                  <a:txBody>
                    <a:bodyPr/>
                    <a:lstStyle/>
                    <a:p>
                      <a:pPr marL="0" marR="0" indent="0" algn="r" defTabSz="914400" rtl="0" eaLnBrk="1" fontAlgn="auto" latinLnBrk="1" hangingPunct="1">
                        <a:lnSpc>
                          <a:spcPct val="100000"/>
                        </a:lnSpc>
                        <a:spcBef>
                          <a:spcPts val="0"/>
                        </a:spcBef>
                        <a:spcAft>
                          <a:spcPts val="0"/>
                        </a:spcAft>
                        <a:buClrTx/>
                        <a:buSzTx/>
                        <a:buFontTx/>
                        <a:buNone/>
                        <a:tabLst/>
                        <a:defRPr/>
                      </a:pPr>
                      <a:r>
                        <a:rPr kumimoji="0" lang="en-US" altLang="ko-KR" sz="3200" u="none" strike="noStrike" kern="1200" cap="none" spc="0" normalizeH="0" baseline="0" noProof="0" dirty="0" smtClean="0">
                          <a:ln>
                            <a:noFill/>
                          </a:ln>
                          <a:effectLst/>
                          <a:uLnTx/>
                          <a:uFillTx/>
                        </a:rPr>
                        <a:t>K</a:t>
                      </a:r>
                      <a:r>
                        <a:rPr kumimoji="0" lang="en-US" altLang="ko-KR" sz="3200" u="none" strike="noStrike" kern="1200" cap="none" spc="0" normalizeH="0" baseline="-25000" noProof="0" dirty="0" smtClean="0">
                          <a:ln>
                            <a:noFill/>
                          </a:ln>
                          <a:effectLst/>
                          <a:uLnTx/>
                          <a:uFillTx/>
                        </a:rPr>
                        <a:t>t</a:t>
                      </a:r>
                      <a:endParaRPr lang="ko-KR" altLang="en-US" dirty="0"/>
                    </a:p>
                  </a:txBody>
                  <a:tcPr>
                    <a:solidFill>
                      <a:schemeClr val="accent1">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Hash Chain</a:t>
            </a:r>
            <a:endParaRPr lang="ko-KR" altLang="en-US" dirty="0"/>
          </a:p>
        </p:txBody>
      </p:sp>
      <p:sp>
        <p:nvSpPr>
          <p:cNvPr id="3" name="내용 개체 틀 2"/>
          <p:cNvSpPr>
            <a:spLocks noGrp="1"/>
          </p:cNvSpPr>
          <p:nvPr>
            <p:ph idx="1"/>
          </p:nvPr>
        </p:nvSpPr>
        <p:spPr/>
        <p:txBody>
          <a:bodyPr/>
          <a:lstStyle/>
          <a:p>
            <a:r>
              <a:rPr lang="en-US" altLang="ko-KR" dirty="0" smtClean="0"/>
              <a:t>If failed, compute Y</a:t>
            </a:r>
            <a:r>
              <a:rPr lang="en-US" altLang="ko-KR" baseline="-25000" dirty="0" smtClean="0"/>
              <a:t>2</a:t>
            </a:r>
            <a:r>
              <a:rPr lang="en-US" altLang="ko-KR" dirty="0" smtClean="0"/>
              <a:t> = f(Y</a:t>
            </a:r>
            <a:r>
              <a:rPr lang="en-US" altLang="ko-KR" baseline="-25000" dirty="0" smtClean="0"/>
              <a:t>1</a:t>
            </a:r>
            <a:r>
              <a:rPr lang="en-US" altLang="ko-KR" dirty="0" smtClean="0"/>
              <a:t>) = f(f(K)),</a:t>
            </a:r>
          </a:p>
          <a:p>
            <a:r>
              <a:rPr lang="en-US" altLang="ko-KR" dirty="0" smtClean="0"/>
              <a:t>Check: Y</a:t>
            </a:r>
            <a:r>
              <a:rPr lang="en-US" altLang="ko-KR" baseline="-25000" dirty="0" smtClean="0"/>
              <a:t>2</a:t>
            </a:r>
            <a:r>
              <a:rPr lang="en-US" altLang="ko-KR" dirty="0" smtClean="0"/>
              <a:t> = K</a:t>
            </a:r>
            <a:r>
              <a:rPr lang="en-US" altLang="ko-KR" baseline="-25000" dirty="0" smtClean="0"/>
              <a:t>t</a:t>
            </a:r>
            <a:r>
              <a:rPr lang="en-US" altLang="ko-KR" dirty="0" smtClean="0"/>
              <a:t>?</a:t>
            </a:r>
          </a:p>
          <a:p>
            <a:pPr lvl="1"/>
            <a:r>
              <a:rPr lang="en-US" altLang="ko-KR" dirty="0" smtClean="0"/>
              <a:t>If true, f(f(K)) = f(f(K</a:t>
            </a:r>
            <a:r>
              <a:rPr lang="en-US" altLang="ko-KR" baseline="-25000" dirty="0" smtClean="0"/>
              <a:t>t-2</a:t>
            </a:r>
            <a:r>
              <a:rPr lang="en-US" altLang="ko-KR" dirty="0" smtClean="0"/>
              <a:t>))</a:t>
            </a:r>
            <a:br>
              <a:rPr lang="en-US" altLang="ko-KR" dirty="0" smtClean="0"/>
            </a:br>
            <a:r>
              <a:rPr lang="en-US" altLang="ko-KR" dirty="0" smtClean="0"/>
              <a:t> so </a:t>
            </a:r>
            <a:r>
              <a:rPr lang="en-US" altLang="ko-KR" i="1" u="sng" dirty="0" smtClean="0"/>
              <a:t>maybe</a:t>
            </a:r>
            <a:r>
              <a:rPr lang="en-US" altLang="ko-KR" dirty="0" smtClean="0"/>
              <a:t> K = K</a:t>
            </a:r>
            <a:r>
              <a:rPr lang="en-US" altLang="ko-KR" baseline="-25000" dirty="0" smtClean="0"/>
              <a:t>t-2</a:t>
            </a:r>
            <a:r>
              <a:rPr lang="en-US" altLang="ko-KR" dirty="0" smtClean="0"/>
              <a:t>.</a:t>
            </a:r>
          </a:p>
          <a:p>
            <a:endParaRPr lang="en-US" altLang="ko-KR" dirty="0" smtClean="0"/>
          </a:p>
          <a:p>
            <a:r>
              <a:rPr lang="en-US" altLang="ko-KR" dirty="0" smtClean="0"/>
              <a:t>Compute Y</a:t>
            </a:r>
            <a:r>
              <a:rPr lang="en-US" altLang="ko-KR" baseline="-25000" dirty="0" smtClean="0"/>
              <a:t>1</a:t>
            </a:r>
            <a:r>
              <a:rPr lang="en-US" altLang="ko-KR" dirty="0" smtClean="0"/>
              <a:t>, Y</a:t>
            </a:r>
            <a:r>
              <a:rPr lang="en-US" altLang="ko-KR" baseline="-25000" dirty="0" smtClean="0"/>
              <a:t>2</a:t>
            </a:r>
            <a:r>
              <a:rPr lang="en-US" altLang="ko-KR" dirty="0" smtClean="0"/>
              <a:t>, Y</a:t>
            </a:r>
            <a:r>
              <a:rPr lang="en-US" altLang="ko-KR" baseline="-25000" dirty="0" smtClean="0"/>
              <a:t>3</a:t>
            </a:r>
            <a:r>
              <a:rPr lang="en-US" altLang="ko-KR" dirty="0" smtClean="0"/>
              <a:t>, ..., Y</a:t>
            </a:r>
            <a:r>
              <a:rPr lang="en-US" altLang="ko-KR" baseline="-25000" dirty="0" smtClean="0"/>
              <a:t>t</a:t>
            </a:r>
            <a:r>
              <a:rPr lang="en-US" altLang="ko-KR" dirty="0" smtClean="0"/>
              <a:t> until we find the key.</a:t>
            </a:r>
          </a:p>
          <a:p>
            <a:endParaRPr lang="en-US" altLang="ko-KR" dirty="0" smtClean="0"/>
          </a:p>
          <a:p>
            <a:r>
              <a:rPr lang="en-US" altLang="ko-KR" dirty="0" smtClean="0"/>
              <a:t>O(</a:t>
            </a:r>
            <a:r>
              <a:rPr lang="en-US" altLang="ko-KR" i="1" dirty="0" smtClean="0"/>
              <a:t>t</a:t>
            </a:r>
            <a:r>
              <a:rPr lang="en-US" altLang="ko-KR" dirty="0" smtClean="0"/>
              <a:t>) time, with </a:t>
            </a:r>
            <a:r>
              <a:rPr lang="en-US" altLang="ko-KR" i="1" dirty="0" smtClean="0"/>
              <a:t>2</a:t>
            </a:r>
            <a:r>
              <a:rPr lang="en-US" altLang="ko-KR" dirty="0" smtClean="0"/>
              <a:t> memory space.</a:t>
            </a:r>
            <a:endParaRPr lang="ko-KR" altLang="en-US" dirty="0"/>
          </a:p>
        </p:txBody>
      </p:sp>
      <p:sp>
        <p:nvSpPr>
          <p:cNvPr id="4" name="슬라이드 번호 개체 틀 3"/>
          <p:cNvSpPr>
            <a:spLocks noGrp="1"/>
          </p:cNvSpPr>
          <p:nvPr>
            <p:ph type="sldNum" sz="quarter" idx="12"/>
          </p:nvPr>
        </p:nvSpPr>
        <p:spPr/>
        <p:txBody>
          <a:bodyPr/>
          <a:lstStyle/>
          <a:p>
            <a:fld id="{A55B2F42-ED60-4484-8C11-0CFF7CC9DA8E}" type="slidenum">
              <a:rPr lang="ko-KR" altLang="en-US" smtClean="0"/>
              <a:pPr/>
              <a:t>7</a:t>
            </a:fld>
            <a:endParaRPr lang="ko-KR" altLang="en-US"/>
          </a:p>
        </p:txBody>
      </p:sp>
      <p:graphicFrame>
        <p:nvGraphicFramePr>
          <p:cNvPr id="5" name="표 4"/>
          <p:cNvGraphicFramePr>
            <a:graphicFrameLocks noGrp="1"/>
          </p:cNvGraphicFramePr>
          <p:nvPr/>
        </p:nvGraphicFramePr>
        <p:xfrm>
          <a:off x="5286380" y="2500306"/>
          <a:ext cx="3145791" cy="1158240"/>
        </p:xfrm>
        <a:graphic>
          <a:graphicData uri="http://schemas.openxmlformats.org/drawingml/2006/table">
            <a:tbl>
              <a:tblPr>
                <a:tableStyleId>{B301B821-A1FF-4177-AEE7-76D212191A09}</a:tableStyleId>
              </a:tblPr>
              <a:tblGrid>
                <a:gridCol w="1238568"/>
                <a:gridCol w="1303655"/>
                <a:gridCol w="603568"/>
              </a:tblGrid>
              <a:tr h="500066">
                <a:tc>
                  <a:txBody>
                    <a:bodyPr/>
                    <a:lstStyle/>
                    <a:p>
                      <a:pPr marL="0" marR="0" lvl="0" indent="0" algn="r" defTabSz="914400" rtl="0" eaLnBrk="1" fontAlgn="auto" latinLnBrk="1" hangingPunct="1">
                        <a:lnSpc>
                          <a:spcPct val="100000"/>
                        </a:lnSpc>
                        <a:spcBef>
                          <a:spcPts val="0"/>
                        </a:spcBef>
                        <a:spcAft>
                          <a:spcPts val="0"/>
                        </a:spcAft>
                        <a:buClrTx/>
                        <a:buSzTx/>
                        <a:buFontTx/>
                        <a:buNone/>
                        <a:tabLst/>
                        <a:defRPr/>
                      </a:pPr>
                      <a:r>
                        <a:rPr kumimoji="0" lang="en-US" altLang="ko-KR" sz="3200" b="0" i="1" u="none" strike="noStrike" kern="1200" cap="none" spc="0" normalizeH="0" baseline="0" noProof="0" dirty="0" smtClean="0">
                          <a:ln>
                            <a:noFill/>
                          </a:ln>
                          <a:solidFill>
                            <a:prstClr val="black"/>
                          </a:solidFill>
                          <a:effectLst/>
                          <a:uLnTx/>
                          <a:uFillTx/>
                          <a:latin typeface="+mn-lt"/>
                          <a:ea typeface="+mn-ea"/>
                          <a:cs typeface="+mn-cs"/>
                        </a:rPr>
                        <a:t>K</a:t>
                      </a:r>
                      <a:r>
                        <a:rPr kumimoji="0" lang="en-US" altLang="ko-KR" sz="3200" b="0" i="0" u="none" strike="noStrike" kern="1200" cap="none" spc="0" normalizeH="0" baseline="0" noProof="0" dirty="0" smtClean="0">
                          <a:ln>
                            <a:noFill/>
                          </a:ln>
                          <a:solidFill>
                            <a:prstClr val="black"/>
                          </a:solidFill>
                          <a:effectLst/>
                          <a:uLnTx/>
                          <a:uFillTx/>
                          <a:latin typeface="+mn-lt"/>
                          <a:ea typeface="+mn-ea"/>
                          <a:cs typeface="+mn-cs"/>
                        </a:rPr>
                        <a:t> </a:t>
                      </a:r>
                      <a:r>
                        <a:rPr kumimoji="0" lang="ko-KR" altLang="en-US" sz="3200" b="0" i="0" u="none" strike="noStrike" kern="1200" cap="none" spc="0" normalizeH="0" baseline="0" noProof="0" dirty="0" smtClean="0">
                          <a:ln>
                            <a:noFill/>
                          </a:ln>
                          <a:solidFill>
                            <a:prstClr val="black"/>
                          </a:solidFill>
                          <a:effectLst/>
                          <a:uLnTx/>
                          <a:uFillTx/>
                          <a:latin typeface="+mn-lt"/>
                          <a:ea typeface="+mn-ea"/>
                          <a:cs typeface="+mn-cs"/>
                        </a:rPr>
                        <a:t>→</a:t>
                      </a:r>
                      <a:endParaRPr kumimoji="0" lang="ko-KR" altLang="en-US" sz="18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pPr marL="0" marR="0" lvl="0" indent="0" algn="r" defTabSz="914400" rtl="0" eaLnBrk="1" fontAlgn="auto" latinLnBrk="1" hangingPunct="1">
                        <a:lnSpc>
                          <a:spcPct val="100000"/>
                        </a:lnSpc>
                        <a:spcBef>
                          <a:spcPts val="0"/>
                        </a:spcBef>
                        <a:spcAft>
                          <a:spcPts val="0"/>
                        </a:spcAft>
                        <a:buClrTx/>
                        <a:buSzTx/>
                        <a:buFontTx/>
                        <a:buNone/>
                        <a:tabLst/>
                        <a:defRPr/>
                      </a:pPr>
                      <a:r>
                        <a:rPr kumimoji="0" lang="en-US" altLang="ko-KR" sz="3200" u="none" strike="noStrike" kern="1200" cap="none" spc="0" normalizeH="0" baseline="0" noProof="0" dirty="0" smtClean="0">
                          <a:ln>
                            <a:noFill/>
                          </a:ln>
                          <a:effectLst/>
                          <a:uLnTx/>
                          <a:uFillTx/>
                        </a:rPr>
                        <a:t>Y</a:t>
                      </a:r>
                      <a:r>
                        <a:rPr kumimoji="0" lang="en-US" altLang="ko-KR" sz="3200" u="none" strike="noStrike" kern="1200" cap="none" spc="0" normalizeH="0" baseline="-25000" noProof="0" dirty="0" smtClean="0">
                          <a:ln>
                            <a:noFill/>
                          </a:ln>
                          <a:effectLst/>
                          <a:uLnTx/>
                          <a:uFillTx/>
                        </a:rPr>
                        <a:t>1</a:t>
                      </a:r>
                      <a:r>
                        <a:rPr kumimoji="0" lang="en-US" altLang="ko-KR" sz="3200" u="none" strike="noStrike" kern="1200" cap="none" spc="0" normalizeH="0" baseline="0" noProof="0" dirty="0" smtClean="0">
                          <a:ln>
                            <a:noFill/>
                          </a:ln>
                          <a:effectLst/>
                          <a:uLnTx/>
                          <a:uFillTx/>
                        </a:rPr>
                        <a:t> </a:t>
                      </a:r>
                      <a:r>
                        <a:rPr kumimoji="0" lang="ko-KR" altLang="en-US" sz="3200" u="none" strike="noStrike" kern="1200" cap="none" spc="0" normalizeH="0" baseline="0" noProof="0" dirty="0" smtClean="0">
                          <a:ln>
                            <a:noFill/>
                          </a:ln>
                          <a:effectLst/>
                          <a:uLnTx/>
                          <a:uFillTx/>
                        </a:rPr>
                        <a:t>→</a:t>
                      </a:r>
                      <a:endParaRPr kumimoji="0" lang="ko-KR" altLang="en-US" sz="18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pPr marL="0" marR="0" indent="0" algn="r" defTabSz="914400" rtl="0" eaLnBrk="1" fontAlgn="auto" latinLnBrk="1" hangingPunct="1">
                        <a:lnSpc>
                          <a:spcPct val="100000"/>
                        </a:lnSpc>
                        <a:spcBef>
                          <a:spcPts val="0"/>
                        </a:spcBef>
                        <a:spcAft>
                          <a:spcPts val="0"/>
                        </a:spcAft>
                        <a:buClrTx/>
                        <a:buSzTx/>
                        <a:buFontTx/>
                        <a:buNone/>
                        <a:tabLst/>
                        <a:defRPr/>
                      </a:pPr>
                      <a:r>
                        <a:rPr kumimoji="0" lang="en-US" altLang="ko-KR" sz="3200" u="none" strike="noStrike" kern="1200" cap="none" spc="0" normalizeH="0" baseline="0" noProof="0" dirty="0" smtClean="0">
                          <a:ln>
                            <a:noFill/>
                          </a:ln>
                          <a:effectLst/>
                          <a:uLnTx/>
                          <a:uFillTx/>
                        </a:rPr>
                        <a:t>Y</a:t>
                      </a:r>
                      <a:r>
                        <a:rPr kumimoji="0" lang="en-US" altLang="ko-KR" sz="3200" u="none" strike="noStrike" kern="1200" cap="none" spc="0" normalizeH="0" baseline="-25000" noProof="0" dirty="0" smtClean="0">
                          <a:ln>
                            <a:noFill/>
                          </a:ln>
                          <a:effectLst/>
                          <a:uLnTx/>
                          <a:uFillTx/>
                        </a:rPr>
                        <a:t>2</a:t>
                      </a:r>
                      <a:endParaRPr lang="ko-KR" altLang="en-US" dirty="0"/>
                    </a:p>
                  </a:txBody>
                  <a:tcPr>
                    <a:solidFill>
                      <a:schemeClr val="accent1">
                        <a:lumMod val="60000"/>
                        <a:lumOff val="40000"/>
                      </a:schemeClr>
                    </a:solidFill>
                  </a:tcPr>
                </a:tc>
              </a:tr>
              <a:tr h="370840">
                <a:tc>
                  <a:txBody>
                    <a:bodyPr/>
                    <a:lstStyle/>
                    <a:p>
                      <a:pPr marL="0" marR="0" indent="0" algn="r" defTabSz="914400" rtl="0" eaLnBrk="1" fontAlgn="auto" latinLnBrk="1" hangingPunct="1">
                        <a:lnSpc>
                          <a:spcPct val="100000"/>
                        </a:lnSpc>
                        <a:spcBef>
                          <a:spcPts val="0"/>
                        </a:spcBef>
                        <a:spcAft>
                          <a:spcPts val="0"/>
                        </a:spcAft>
                        <a:buClrTx/>
                        <a:buSzTx/>
                        <a:buFontTx/>
                        <a:buNone/>
                        <a:tabLst/>
                        <a:defRPr/>
                      </a:pPr>
                      <a:r>
                        <a:rPr kumimoji="0" lang="en-US" altLang="ko-KR" sz="3200" i="1" u="none" strike="noStrike" kern="1200" cap="none" spc="0" normalizeH="0" baseline="0" noProof="0" dirty="0" smtClean="0">
                          <a:ln>
                            <a:noFill/>
                          </a:ln>
                          <a:effectLst/>
                          <a:uLnTx/>
                          <a:uFillTx/>
                        </a:rPr>
                        <a:t>K</a:t>
                      </a:r>
                      <a:r>
                        <a:rPr kumimoji="0" lang="en-US" altLang="ko-KR" sz="3200" i="1" u="none" strike="noStrike" kern="1200" cap="none" spc="0" normalizeH="0" baseline="-25000" noProof="0" dirty="0" smtClean="0">
                          <a:ln>
                            <a:noFill/>
                          </a:ln>
                          <a:effectLst/>
                          <a:uLnTx/>
                          <a:uFillTx/>
                        </a:rPr>
                        <a:t>t-2</a:t>
                      </a:r>
                      <a:r>
                        <a:rPr kumimoji="0" lang="ko-KR" altLang="en-US" sz="3200" u="none" strike="noStrike" kern="1200" cap="none" spc="0" normalizeH="0" baseline="0" noProof="0" dirty="0" smtClean="0">
                          <a:ln>
                            <a:noFill/>
                          </a:ln>
                          <a:effectLst/>
                          <a:uLnTx/>
                          <a:uFillTx/>
                        </a:rPr>
                        <a:t>→</a:t>
                      </a:r>
                      <a:endParaRPr lang="ko-KR" altLang="en-US" dirty="0"/>
                    </a:p>
                  </a:txBody>
                  <a:tcPr/>
                </a:tc>
                <a:tc>
                  <a:txBody>
                    <a:bodyPr/>
                    <a:lstStyle/>
                    <a:p>
                      <a:pPr marL="0" marR="0" indent="0" algn="r" defTabSz="914400" rtl="0" eaLnBrk="1" fontAlgn="auto" latinLnBrk="1" hangingPunct="1">
                        <a:lnSpc>
                          <a:spcPct val="100000"/>
                        </a:lnSpc>
                        <a:spcBef>
                          <a:spcPts val="0"/>
                        </a:spcBef>
                        <a:spcAft>
                          <a:spcPts val="0"/>
                        </a:spcAft>
                        <a:buClrTx/>
                        <a:buSzTx/>
                        <a:buFontTx/>
                        <a:buNone/>
                        <a:tabLst/>
                        <a:defRPr/>
                      </a:pPr>
                      <a:r>
                        <a:rPr kumimoji="0" lang="en-US" altLang="ko-KR" sz="3200" u="none" strike="noStrike" kern="1200" cap="none" spc="0" normalizeH="0" baseline="0" noProof="0" dirty="0" smtClean="0">
                          <a:ln>
                            <a:noFill/>
                          </a:ln>
                          <a:effectLst/>
                          <a:uLnTx/>
                          <a:uFillTx/>
                        </a:rPr>
                        <a:t>K</a:t>
                      </a:r>
                      <a:r>
                        <a:rPr kumimoji="0" lang="en-US" altLang="ko-KR" sz="3200" u="none" strike="noStrike" kern="1200" cap="none" spc="0" normalizeH="0" baseline="-25000" noProof="0" dirty="0" smtClean="0">
                          <a:ln>
                            <a:noFill/>
                          </a:ln>
                          <a:effectLst/>
                          <a:uLnTx/>
                          <a:uFillTx/>
                        </a:rPr>
                        <a:t>t-1</a:t>
                      </a:r>
                      <a:r>
                        <a:rPr kumimoji="0" lang="en-US" altLang="ko-KR" sz="3200" u="none" strike="noStrike" kern="1200" cap="none" spc="0" normalizeH="0" baseline="0" noProof="0" dirty="0" smtClean="0">
                          <a:ln>
                            <a:noFill/>
                          </a:ln>
                          <a:effectLst/>
                          <a:uLnTx/>
                          <a:uFillTx/>
                        </a:rPr>
                        <a:t> </a:t>
                      </a:r>
                      <a:r>
                        <a:rPr kumimoji="0" lang="ko-KR" altLang="en-US" sz="3200" u="none" strike="noStrike" kern="1200" cap="none" spc="0" normalizeH="0" baseline="0" noProof="0" dirty="0" smtClean="0">
                          <a:ln>
                            <a:noFill/>
                          </a:ln>
                          <a:effectLst/>
                          <a:uLnTx/>
                          <a:uFillTx/>
                        </a:rPr>
                        <a:t>→</a:t>
                      </a:r>
                      <a:endParaRPr lang="ko-KR" altLang="en-US" dirty="0"/>
                    </a:p>
                  </a:txBody>
                  <a:tcPr/>
                </a:tc>
                <a:tc>
                  <a:txBody>
                    <a:bodyPr/>
                    <a:lstStyle/>
                    <a:p>
                      <a:pPr marL="0" marR="0" indent="0" algn="r" defTabSz="914400" rtl="0" eaLnBrk="1" fontAlgn="auto" latinLnBrk="1" hangingPunct="1">
                        <a:lnSpc>
                          <a:spcPct val="100000"/>
                        </a:lnSpc>
                        <a:spcBef>
                          <a:spcPts val="0"/>
                        </a:spcBef>
                        <a:spcAft>
                          <a:spcPts val="0"/>
                        </a:spcAft>
                        <a:buClrTx/>
                        <a:buSzTx/>
                        <a:buFontTx/>
                        <a:buNone/>
                        <a:tabLst/>
                        <a:defRPr/>
                      </a:pPr>
                      <a:r>
                        <a:rPr kumimoji="0" lang="en-US" altLang="ko-KR" sz="3200" u="none" strike="noStrike" kern="1200" cap="none" spc="0" normalizeH="0" baseline="0" noProof="0" dirty="0" smtClean="0">
                          <a:ln>
                            <a:noFill/>
                          </a:ln>
                          <a:effectLst/>
                          <a:uLnTx/>
                          <a:uFillTx/>
                        </a:rPr>
                        <a:t>K</a:t>
                      </a:r>
                      <a:r>
                        <a:rPr kumimoji="0" lang="en-US" altLang="ko-KR" sz="3200" u="none" strike="noStrike" kern="1200" cap="none" spc="0" normalizeH="0" baseline="-25000" noProof="0" dirty="0" smtClean="0">
                          <a:ln>
                            <a:noFill/>
                          </a:ln>
                          <a:effectLst/>
                          <a:uLnTx/>
                          <a:uFillTx/>
                        </a:rPr>
                        <a:t>t</a:t>
                      </a:r>
                      <a:endParaRPr lang="ko-KR" altLang="en-US" dirty="0"/>
                    </a:p>
                  </a:txBody>
                  <a:tcPr>
                    <a:solidFill>
                      <a:schemeClr val="accent1">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Hash Chain</a:t>
            </a:r>
            <a:endParaRPr lang="ko-KR" altLang="en-US" dirty="0"/>
          </a:p>
        </p:txBody>
      </p:sp>
      <p:sp>
        <p:nvSpPr>
          <p:cNvPr id="3" name="내용 개체 틀 2"/>
          <p:cNvSpPr>
            <a:spLocks noGrp="1"/>
          </p:cNvSpPr>
          <p:nvPr>
            <p:ph idx="1"/>
          </p:nvPr>
        </p:nvSpPr>
        <p:spPr/>
        <p:txBody>
          <a:bodyPr/>
          <a:lstStyle/>
          <a:p>
            <a:r>
              <a:rPr lang="en-US" altLang="ko-KR" dirty="0" smtClean="0"/>
              <a:t>Extend: make </a:t>
            </a:r>
            <a:r>
              <a:rPr lang="en-US" altLang="ko-KR" i="1" dirty="0" smtClean="0"/>
              <a:t>m</a:t>
            </a:r>
            <a:r>
              <a:rPr lang="en-US" altLang="ko-KR" dirty="0" smtClean="0"/>
              <a:t> chains!</a:t>
            </a:r>
          </a:p>
          <a:p>
            <a:pPr lvl="1"/>
            <a:r>
              <a:rPr lang="en-US" altLang="ko-KR" dirty="0" smtClean="0"/>
              <a:t>Choose some initial values randomly (SP</a:t>
            </a:r>
            <a:r>
              <a:rPr lang="en-US" altLang="ko-KR" baseline="-25000" dirty="0" smtClean="0"/>
              <a:t>i</a:t>
            </a:r>
            <a:r>
              <a:rPr lang="en-US" altLang="ko-KR" dirty="0" smtClean="0"/>
              <a:t>) </a:t>
            </a:r>
            <a:r>
              <a:rPr lang="en-US" altLang="ko-KR" sz="2400" dirty="0" smtClean="0"/>
              <a:t>(1&lt;=i&lt;=m)</a:t>
            </a:r>
            <a:endParaRPr lang="en-US" altLang="ko-KR" dirty="0" smtClean="0"/>
          </a:p>
          <a:p>
            <a:pPr lvl="1"/>
            <a:r>
              <a:rPr lang="en-US" altLang="ko-KR" dirty="0" smtClean="0"/>
              <a:t>X</a:t>
            </a:r>
            <a:r>
              <a:rPr lang="en-US" altLang="ko-KR" baseline="-25000" dirty="0" smtClean="0"/>
              <a:t>i0</a:t>
            </a:r>
            <a:r>
              <a:rPr lang="en-US" altLang="ko-KR" dirty="0" smtClean="0"/>
              <a:t> = SP</a:t>
            </a:r>
            <a:r>
              <a:rPr lang="en-US" altLang="ko-KR" baseline="-25000" dirty="0" smtClean="0"/>
              <a:t>i</a:t>
            </a:r>
            <a:r>
              <a:rPr lang="en-US" altLang="ko-KR" dirty="0" smtClean="0"/>
              <a:t>, X</a:t>
            </a:r>
            <a:r>
              <a:rPr lang="en-US" altLang="ko-KR" baseline="-25000" dirty="0" smtClean="0"/>
              <a:t>ij</a:t>
            </a:r>
            <a:r>
              <a:rPr lang="en-US" altLang="ko-KR" dirty="0" smtClean="0"/>
              <a:t>= f(X</a:t>
            </a:r>
            <a:r>
              <a:rPr lang="en-US" altLang="ko-KR" baseline="-25000" dirty="0" smtClean="0"/>
              <a:t>i,j-1</a:t>
            </a:r>
            <a:r>
              <a:rPr lang="en-US" altLang="ko-KR" dirty="0" smtClean="0"/>
              <a:t>) = f</a:t>
            </a:r>
            <a:r>
              <a:rPr lang="en-US" altLang="ko-KR" baseline="30000" dirty="0" smtClean="0"/>
              <a:t> j</a:t>
            </a:r>
            <a:r>
              <a:rPr lang="en-US" altLang="ko-KR" dirty="0" smtClean="0"/>
              <a:t>(SP</a:t>
            </a:r>
            <a:r>
              <a:rPr lang="en-US" altLang="ko-KR" baseline="-25000" dirty="0" smtClean="0"/>
              <a:t>i</a:t>
            </a:r>
            <a:r>
              <a:rPr lang="en-US" altLang="ko-KR" dirty="0" smtClean="0"/>
              <a:t>), EP</a:t>
            </a:r>
            <a:r>
              <a:rPr lang="en-US" altLang="ko-KR" baseline="-25000" dirty="0" smtClean="0"/>
              <a:t>i</a:t>
            </a:r>
            <a:r>
              <a:rPr lang="en-US" altLang="ko-KR" dirty="0" smtClean="0"/>
              <a:t> = X</a:t>
            </a:r>
            <a:r>
              <a:rPr lang="en-US" altLang="ko-KR" baseline="-25000" dirty="0" smtClean="0"/>
              <a:t>it</a:t>
            </a:r>
          </a:p>
          <a:p>
            <a:pPr lvl="1"/>
            <a:r>
              <a:rPr lang="en-US" altLang="ko-KR" dirty="0" smtClean="0"/>
              <a:t>Save (SP</a:t>
            </a:r>
            <a:r>
              <a:rPr lang="en-US" altLang="ko-KR" baseline="-25000" dirty="0" smtClean="0"/>
              <a:t>i</a:t>
            </a:r>
            <a:r>
              <a:rPr lang="en-US" altLang="ko-KR" dirty="0" smtClean="0"/>
              <a:t>, EP</a:t>
            </a:r>
            <a:r>
              <a:rPr lang="en-US" altLang="ko-KR" baseline="-25000" dirty="0" smtClean="0"/>
              <a:t>i</a:t>
            </a:r>
            <a:r>
              <a:rPr lang="en-US" altLang="ko-KR" dirty="0" smtClean="0"/>
              <a:t>) only</a:t>
            </a:r>
          </a:p>
        </p:txBody>
      </p:sp>
      <p:graphicFrame>
        <p:nvGraphicFramePr>
          <p:cNvPr id="4" name="표 3"/>
          <p:cNvGraphicFramePr>
            <a:graphicFrameLocks noGrp="1"/>
          </p:cNvGraphicFramePr>
          <p:nvPr/>
        </p:nvGraphicFramePr>
        <p:xfrm>
          <a:off x="642912" y="4429147"/>
          <a:ext cx="8001054" cy="1828800"/>
        </p:xfrm>
        <a:graphic>
          <a:graphicData uri="http://schemas.openxmlformats.org/drawingml/2006/table">
            <a:tbl>
              <a:tblPr bandRow="1">
                <a:tableStyleId>{69CF1AB2-1976-4502-BF36-3FF5EA218861}</a:tableStyleId>
              </a:tblPr>
              <a:tblGrid>
                <a:gridCol w="1666888"/>
                <a:gridCol w="916787"/>
                <a:gridCol w="916787"/>
                <a:gridCol w="916787"/>
                <a:gridCol w="916787"/>
                <a:gridCol w="866782"/>
                <a:gridCol w="1800236"/>
              </a:tblGrid>
              <a:tr h="442915">
                <a:tc>
                  <a:txBody>
                    <a:bodyPr/>
                    <a:lstStyle/>
                    <a:p>
                      <a:pPr algn="ctr" latinLnBrk="1"/>
                      <a:r>
                        <a:rPr lang="en-US" altLang="ko-KR" sz="2400" b="0" dirty="0" smtClean="0"/>
                        <a:t>X</a:t>
                      </a:r>
                      <a:r>
                        <a:rPr lang="en-US" altLang="ko-KR" sz="2400" b="0" baseline="-25000" dirty="0" smtClean="0"/>
                        <a:t>10</a:t>
                      </a:r>
                      <a:r>
                        <a:rPr lang="en-US" altLang="ko-KR" sz="2400" b="0" baseline="0" dirty="0" smtClean="0"/>
                        <a:t> = </a:t>
                      </a:r>
                      <a:r>
                        <a:rPr lang="en-US" altLang="ko-KR" sz="2400" b="0" dirty="0" smtClean="0"/>
                        <a:t>SP</a:t>
                      </a:r>
                      <a:r>
                        <a:rPr lang="en-US" altLang="ko-KR" sz="2400" b="0" baseline="-25000" dirty="0" smtClean="0"/>
                        <a:t>1</a:t>
                      </a:r>
                      <a:endParaRPr lang="ko-KR" altLang="en-US" sz="2400" b="0" baseline="-25000" dirty="0"/>
                    </a:p>
                  </a:txBody>
                  <a:tcPr anchor="ctr"/>
                </a:tc>
                <a:tc>
                  <a:txBody>
                    <a:bodyPr/>
                    <a:lstStyle/>
                    <a:p>
                      <a:pPr algn="ctr" latinLnBrk="1"/>
                      <a:r>
                        <a:rPr lang="en-US" altLang="ko-KR" sz="2400" b="0" dirty="0" smtClean="0"/>
                        <a:t>X</a:t>
                      </a:r>
                      <a:r>
                        <a:rPr lang="en-US" altLang="ko-KR" sz="2400" b="0" baseline="-25000" dirty="0" smtClean="0"/>
                        <a:t>11</a:t>
                      </a:r>
                      <a:endParaRPr lang="ko-KR" altLang="en-US" sz="2400" b="0" baseline="-25000" dirty="0"/>
                    </a:p>
                  </a:txBody>
                  <a:tcPr anchor="ctr"/>
                </a:tc>
                <a:tc>
                  <a:txBody>
                    <a:bodyPr/>
                    <a:lstStyle/>
                    <a:p>
                      <a:pPr algn="ctr" latinLnBrk="1"/>
                      <a:r>
                        <a:rPr lang="en-US" altLang="ko-KR" sz="2400" b="0" dirty="0" smtClean="0"/>
                        <a:t>X</a:t>
                      </a:r>
                      <a:r>
                        <a:rPr lang="en-US" altLang="ko-KR" sz="2400" b="0" baseline="-25000" dirty="0" smtClean="0"/>
                        <a:t>12</a:t>
                      </a:r>
                      <a:endParaRPr lang="ko-KR" altLang="en-US" sz="2400" b="0" baseline="-25000" dirty="0"/>
                    </a:p>
                  </a:txBody>
                  <a:tcPr anchor="ctr"/>
                </a:tc>
                <a:tc>
                  <a:txBody>
                    <a:bodyPr/>
                    <a:lstStyle/>
                    <a:p>
                      <a:pPr algn="ctr" latinLnBrk="1"/>
                      <a:r>
                        <a:rPr lang="en-US" altLang="ko-KR" sz="2400" b="0" dirty="0" smtClean="0"/>
                        <a:t>X</a:t>
                      </a:r>
                      <a:r>
                        <a:rPr lang="en-US" altLang="ko-KR" sz="2400" b="0" baseline="-25000" dirty="0" smtClean="0"/>
                        <a:t>13</a:t>
                      </a:r>
                      <a:endParaRPr lang="ko-KR" altLang="en-US" sz="2400" b="0" baseline="-25000" dirty="0"/>
                    </a:p>
                  </a:txBody>
                  <a:tcPr anchor="ctr"/>
                </a:tc>
                <a:tc>
                  <a:txBody>
                    <a:bodyPr/>
                    <a:lstStyle/>
                    <a:p>
                      <a:pPr algn="ctr" latinLnBrk="1"/>
                      <a:r>
                        <a:rPr lang="en-US" altLang="ko-KR" sz="2400" b="0" dirty="0" smtClean="0"/>
                        <a:t>X</a:t>
                      </a:r>
                      <a:r>
                        <a:rPr lang="en-US" altLang="ko-KR" sz="2400" b="0" baseline="-25000" dirty="0" smtClean="0"/>
                        <a:t>14</a:t>
                      </a:r>
                      <a:endParaRPr lang="ko-KR" altLang="en-US" sz="2400" b="0" baseline="-25000" dirty="0"/>
                    </a:p>
                  </a:txBody>
                  <a:tcPr anchor="ctr"/>
                </a:tc>
                <a:tc>
                  <a:txBody>
                    <a:bodyPr/>
                    <a:lstStyle/>
                    <a:p>
                      <a:pPr algn="ctr" latinLnBrk="1"/>
                      <a:r>
                        <a:rPr lang="en-US" altLang="ko-KR" sz="2400" b="0" dirty="0" smtClean="0"/>
                        <a:t>...</a:t>
                      </a:r>
                      <a:endParaRPr lang="ko-KR" altLang="en-US" sz="2400" b="0" dirty="0"/>
                    </a:p>
                  </a:txBody>
                  <a:tcPr anchor="ctr"/>
                </a:tc>
                <a:tc>
                  <a:txBody>
                    <a:bodyPr/>
                    <a:lstStyle/>
                    <a:p>
                      <a:pPr algn="ctr" latinLnBrk="1"/>
                      <a:r>
                        <a:rPr lang="en-US" altLang="ko-KR" sz="2400" b="0" dirty="0" smtClean="0"/>
                        <a:t>X</a:t>
                      </a:r>
                      <a:r>
                        <a:rPr lang="en-US" altLang="ko-KR" sz="2400" b="0" baseline="-25000" dirty="0" smtClean="0"/>
                        <a:t>1t</a:t>
                      </a:r>
                      <a:r>
                        <a:rPr lang="en-US" altLang="ko-KR" sz="2400" b="0" dirty="0" smtClean="0"/>
                        <a:t> = EP</a:t>
                      </a:r>
                      <a:r>
                        <a:rPr lang="en-US" altLang="ko-KR" sz="2400" b="0" baseline="-25000" dirty="0" smtClean="0"/>
                        <a:t>1</a:t>
                      </a:r>
                      <a:endParaRPr lang="ko-KR" altLang="en-US" sz="2400" b="0" baseline="-25000" dirty="0"/>
                    </a:p>
                  </a:txBody>
                  <a:tcPr anchor="ctr"/>
                </a:tc>
              </a:tr>
              <a:tr h="442915">
                <a:tc>
                  <a:txBody>
                    <a:bodyPr/>
                    <a:lstStyle/>
                    <a:p>
                      <a:pPr algn="ctr" latinLnBrk="1"/>
                      <a:r>
                        <a:rPr lang="en-US" altLang="ko-KR" sz="2400" dirty="0" smtClean="0"/>
                        <a:t>X</a:t>
                      </a:r>
                      <a:r>
                        <a:rPr lang="en-US" altLang="ko-KR" sz="2400" baseline="-25000" dirty="0" smtClean="0"/>
                        <a:t>20</a:t>
                      </a:r>
                      <a:r>
                        <a:rPr lang="en-US" altLang="ko-KR" sz="2400" baseline="0" dirty="0" smtClean="0"/>
                        <a:t> = </a:t>
                      </a:r>
                      <a:r>
                        <a:rPr lang="en-US" altLang="ko-KR" sz="2400" dirty="0" smtClean="0"/>
                        <a:t>SP</a:t>
                      </a:r>
                      <a:r>
                        <a:rPr lang="en-US" altLang="ko-KR" sz="2400" baseline="-25000" dirty="0" smtClean="0"/>
                        <a:t>2</a:t>
                      </a:r>
                      <a:endParaRPr lang="ko-KR" altLang="en-US" sz="2400" baseline="-25000" dirty="0"/>
                    </a:p>
                  </a:txBody>
                  <a:tcPr anchor="ctr"/>
                </a:tc>
                <a:tc>
                  <a:txBody>
                    <a:bodyPr/>
                    <a:lstStyle/>
                    <a:p>
                      <a:pPr algn="ctr" latinLnBrk="1"/>
                      <a:r>
                        <a:rPr lang="en-US" altLang="ko-KR" sz="2400" dirty="0" smtClean="0"/>
                        <a:t>X</a:t>
                      </a:r>
                      <a:r>
                        <a:rPr lang="en-US" altLang="ko-KR" sz="2400" baseline="-25000" dirty="0" smtClean="0"/>
                        <a:t>21</a:t>
                      </a:r>
                      <a:endParaRPr lang="ko-KR" altLang="en-US" sz="2400" baseline="-25000" dirty="0"/>
                    </a:p>
                  </a:txBody>
                  <a:tcPr anchor="ctr"/>
                </a:tc>
                <a:tc>
                  <a:txBody>
                    <a:bodyPr/>
                    <a:lstStyle/>
                    <a:p>
                      <a:pPr algn="ctr" latinLnBrk="1"/>
                      <a:r>
                        <a:rPr lang="en-US" altLang="ko-KR" sz="2400" dirty="0" smtClean="0"/>
                        <a:t>X</a:t>
                      </a:r>
                      <a:r>
                        <a:rPr lang="en-US" altLang="ko-KR" sz="2400" baseline="-25000" dirty="0" smtClean="0"/>
                        <a:t>22</a:t>
                      </a:r>
                      <a:endParaRPr lang="ko-KR" altLang="en-US" sz="2400" baseline="-25000" dirty="0"/>
                    </a:p>
                  </a:txBody>
                  <a:tcPr anchor="ctr"/>
                </a:tc>
                <a:tc>
                  <a:txBody>
                    <a:bodyPr/>
                    <a:lstStyle/>
                    <a:p>
                      <a:pPr algn="ctr" latinLnBrk="1"/>
                      <a:r>
                        <a:rPr lang="en-US" altLang="ko-KR" sz="2400" dirty="0" smtClean="0"/>
                        <a:t>X</a:t>
                      </a:r>
                      <a:r>
                        <a:rPr lang="en-US" altLang="ko-KR" sz="2400" baseline="-25000" dirty="0" smtClean="0"/>
                        <a:t>23</a:t>
                      </a:r>
                      <a:endParaRPr lang="ko-KR" altLang="en-US" sz="2400" baseline="-25000" dirty="0"/>
                    </a:p>
                  </a:txBody>
                  <a:tcPr anchor="ctr"/>
                </a:tc>
                <a:tc>
                  <a:txBody>
                    <a:bodyPr/>
                    <a:lstStyle/>
                    <a:p>
                      <a:pPr algn="ctr" latinLnBrk="1"/>
                      <a:r>
                        <a:rPr lang="en-US" altLang="ko-KR" sz="2400" dirty="0" smtClean="0"/>
                        <a:t>X</a:t>
                      </a:r>
                      <a:r>
                        <a:rPr lang="en-US" altLang="ko-KR" sz="2400" baseline="-25000" dirty="0" smtClean="0"/>
                        <a:t>24</a:t>
                      </a:r>
                      <a:endParaRPr lang="ko-KR" altLang="en-US" sz="2400" baseline="-25000" dirty="0"/>
                    </a:p>
                  </a:txBody>
                  <a:tcPr anchor="ctr"/>
                </a:tc>
                <a:tc>
                  <a:txBody>
                    <a:bodyPr/>
                    <a:lstStyle/>
                    <a:p>
                      <a:pPr algn="ctr" latinLnBrk="1"/>
                      <a:r>
                        <a:rPr lang="en-US" altLang="ko-KR" sz="2400" dirty="0" smtClean="0"/>
                        <a:t>...</a:t>
                      </a:r>
                      <a:endParaRPr lang="ko-KR" altLang="en-US" sz="2400" dirty="0"/>
                    </a:p>
                  </a:txBody>
                  <a:tcPr anchor="ctr"/>
                </a:tc>
                <a:tc>
                  <a:txBody>
                    <a:bodyPr/>
                    <a:lstStyle/>
                    <a:p>
                      <a:pPr algn="ctr" latinLnBrk="1"/>
                      <a:r>
                        <a:rPr lang="en-US" altLang="ko-KR" sz="2400" dirty="0" smtClean="0"/>
                        <a:t>X</a:t>
                      </a:r>
                      <a:r>
                        <a:rPr lang="en-US" altLang="ko-KR" sz="2400" baseline="-25000" dirty="0" smtClean="0"/>
                        <a:t>2t</a:t>
                      </a:r>
                      <a:r>
                        <a:rPr lang="en-US" altLang="ko-KR" sz="2400" dirty="0" smtClean="0"/>
                        <a:t> = EP</a:t>
                      </a:r>
                      <a:r>
                        <a:rPr lang="en-US" altLang="ko-KR" sz="2400" baseline="-25000" dirty="0" smtClean="0"/>
                        <a:t>2</a:t>
                      </a:r>
                      <a:endParaRPr lang="ko-KR" altLang="en-US" sz="2400" baseline="-25000" dirty="0"/>
                    </a:p>
                  </a:txBody>
                  <a:tcPr anchor="ctr"/>
                </a:tc>
              </a:tr>
              <a:tr h="442915">
                <a:tc>
                  <a:txBody>
                    <a:bodyPr/>
                    <a:lstStyle/>
                    <a:p>
                      <a:pPr algn="ctr" latinLnBrk="1"/>
                      <a:r>
                        <a:rPr lang="en-US" altLang="ko-KR" sz="2400" dirty="0" smtClean="0"/>
                        <a:t>...</a:t>
                      </a:r>
                      <a:endParaRPr lang="ko-KR" altLang="en-US" sz="2400" baseline="-25000" dirty="0"/>
                    </a:p>
                  </a:txBody>
                  <a:tcPr anchor="ctr"/>
                </a:tc>
                <a:tc>
                  <a:txBody>
                    <a:bodyPr/>
                    <a:lstStyle/>
                    <a:p>
                      <a:pPr algn="ctr" latinLnBrk="1"/>
                      <a:endParaRPr lang="ko-KR" altLang="en-US" sz="2400" baseline="-25000" dirty="0"/>
                    </a:p>
                  </a:txBody>
                  <a:tcPr anchor="ctr"/>
                </a:tc>
                <a:tc>
                  <a:txBody>
                    <a:bodyPr/>
                    <a:lstStyle/>
                    <a:p>
                      <a:pPr algn="ctr" latinLnBrk="1"/>
                      <a:endParaRPr lang="ko-KR" altLang="en-US" sz="2400" baseline="-25000" dirty="0"/>
                    </a:p>
                  </a:txBody>
                  <a:tcPr anchor="ctr"/>
                </a:tc>
                <a:tc>
                  <a:txBody>
                    <a:bodyPr/>
                    <a:lstStyle/>
                    <a:p>
                      <a:pPr algn="ctr" latinLnBrk="1"/>
                      <a:endParaRPr lang="ko-KR" altLang="en-US" sz="2400" baseline="-25000" dirty="0"/>
                    </a:p>
                  </a:txBody>
                  <a:tcPr anchor="ctr"/>
                </a:tc>
                <a:tc>
                  <a:txBody>
                    <a:bodyPr/>
                    <a:lstStyle/>
                    <a:p>
                      <a:pPr algn="ctr" latinLnBrk="1"/>
                      <a:endParaRPr lang="ko-KR" altLang="en-US" sz="2400" baseline="-25000" dirty="0"/>
                    </a:p>
                  </a:txBody>
                  <a:tcPr anchor="ctr"/>
                </a:tc>
                <a:tc>
                  <a:txBody>
                    <a:bodyPr/>
                    <a:lstStyle/>
                    <a:p>
                      <a:pPr algn="ctr" latinLnBrk="1"/>
                      <a:r>
                        <a:rPr lang="en-US" altLang="ko-KR" sz="2400" dirty="0" smtClean="0"/>
                        <a:t>...</a:t>
                      </a:r>
                      <a:endParaRPr lang="ko-KR" altLang="en-US" sz="2400" dirty="0"/>
                    </a:p>
                  </a:txBody>
                  <a:tcPr anchor="ctr"/>
                </a:tc>
                <a:tc>
                  <a:txBody>
                    <a:bodyPr/>
                    <a:lstStyle/>
                    <a:p>
                      <a:pPr algn="ctr" latinLnBrk="1"/>
                      <a:r>
                        <a:rPr lang="en-US" altLang="ko-KR" sz="2400" dirty="0" smtClean="0"/>
                        <a:t>...</a:t>
                      </a:r>
                      <a:endParaRPr lang="ko-KR" altLang="en-US" sz="2400" baseline="-25000" dirty="0"/>
                    </a:p>
                  </a:txBody>
                  <a:tcPr anchor="ctr"/>
                </a:tc>
              </a:tr>
              <a:tr h="442915">
                <a:tc>
                  <a:txBody>
                    <a:bodyPr/>
                    <a:lstStyle/>
                    <a:p>
                      <a:pPr algn="ctr" latinLnBrk="1"/>
                      <a:r>
                        <a:rPr lang="en-US" altLang="ko-KR" sz="2400" dirty="0" smtClean="0"/>
                        <a:t>X</a:t>
                      </a:r>
                      <a:r>
                        <a:rPr lang="en-US" altLang="ko-KR" sz="2400" baseline="-25000" dirty="0" smtClean="0"/>
                        <a:t>m0</a:t>
                      </a:r>
                      <a:r>
                        <a:rPr lang="en-US" altLang="ko-KR" sz="2400" baseline="0" dirty="0" smtClean="0"/>
                        <a:t> = </a:t>
                      </a:r>
                      <a:r>
                        <a:rPr lang="en-US" altLang="ko-KR" sz="2400" dirty="0" smtClean="0"/>
                        <a:t>SP</a:t>
                      </a:r>
                      <a:r>
                        <a:rPr lang="en-US" altLang="ko-KR" sz="2400" baseline="-25000" dirty="0" smtClean="0"/>
                        <a:t>m</a:t>
                      </a:r>
                      <a:endParaRPr lang="ko-KR" altLang="en-US" sz="2400" baseline="-25000" dirty="0"/>
                    </a:p>
                  </a:txBody>
                  <a:tcPr anchor="ctr"/>
                </a:tc>
                <a:tc>
                  <a:txBody>
                    <a:bodyPr/>
                    <a:lstStyle/>
                    <a:p>
                      <a:pPr algn="ctr" latinLnBrk="1"/>
                      <a:r>
                        <a:rPr lang="en-US" altLang="ko-KR" sz="2400" dirty="0" smtClean="0"/>
                        <a:t>X</a:t>
                      </a:r>
                      <a:r>
                        <a:rPr lang="en-US" altLang="ko-KR" sz="2400" baseline="-25000" dirty="0" smtClean="0"/>
                        <a:t>m1</a:t>
                      </a:r>
                      <a:endParaRPr lang="ko-KR" altLang="en-US" sz="2400" baseline="-25000" dirty="0"/>
                    </a:p>
                  </a:txBody>
                  <a:tcPr anchor="ctr"/>
                </a:tc>
                <a:tc>
                  <a:txBody>
                    <a:bodyPr/>
                    <a:lstStyle/>
                    <a:p>
                      <a:pPr algn="ctr" latinLnBrk="1"/>
                      <a:r>
                        <a:rPr lang="en-US" altLang="ko-KR" sz="2400" dirty="0" smtClean="0"/>
                        <a:t>X</a:t>
                      </a:r>
                      <a:r>
                        <a:rPr lang="en-US" altLang="ko-KR" sz="2400" baseline="-25000" dirty="0" smtClean="0"/>
                        <a:t>m2</a:t>
                      </a:r>
                      <a:endParaRPr lang="ko-KR" altLang="en-US" sz="2400" baseline="-25000" dirty="0"/>
                    </a:p>
                  </a:txBody>
                  <a:tcPr anchor="ctr"/>
                </a:tc>
                <a:tc>
                  <a:txBody>
                    <a:bodyPr/>
                    <a:lstStyle/>
                    <a:p>
                      <a:pPr algn="ctr" latinLnBrk="1"/>
                      <a:r>
                        <a:rPr lang="en-US" altLang="ko-KR" sz="2400" dirty="0" smtClean="0"/>
                        <a:t>X</a:t>
                      </a:r>
                      <a:r>
                        <a:rPr lang="en-US" altLang="ko-KR" sz="2400" baseline="-25000" dirty="0" smtClean="0"/>
                        <a:t>m3</a:t>
                      </a:r>
                      <a:endParaRPr lang="ko-KR" altLang="en-US" sz="2400" baseline="-25000" dirty="0"/>
                    </a:p>
                  </a:txBody>
                  <a:tcPr anchor="ctr"/>
                </a:tc>
                <a:tc>
                  <a:txBody>
                    <a:bodyPr/>
                    <a:lstStyle/>
                    <a:p>
                      <a:pPr algn="ctr" latinLnBrk="1"/>
                      <a:r>
                        <a:rPr lang="en-US" altLang="ko-KR" sz="2400" dirty="0" smtClean="0"/>
                        <a:t>X</a:t>
                      </a:r>
                      <a:r>
                        <a:rPr lang="en-US" altLang="ko-KR" sz="2400" baseline="-25000" dirty="0" smtClean="0"/>
                        <a:t>m4</a:t>
                      </a:r>
                      <a:endParaRPr lang="ko-KR" altLang="en-US" sz="2400" baseline="-25000" dirty="0"/>
                    </a:p>
                  </a:txBody>
                  <a:tcPr anchor="ctr"/>
                </a:tc>
                <a:tc>
                  <a:txBody>
                    <a:bodyPr/>
                    <a:lstStyle/>
                    <a:p>
                      <a:pPr algn="ctr" latinLnBrk="1"/>
                      <a:r>
                        <a:rPr lang="en-US" altLang="ko-KR" sz="2400" dirty="0" smtClean="0"/>
                        <a:t>...</a:t>
                      </a:r>
                      <a:endParaRPr lang="ko-KR" altLang="en-US" sz="2400" dirty="0"/>
                    </a:p>
                  </a:txBody>
                  <a:tcPr anchor="ctr"/>
                </a:tc>
                <a:tc>
                  <a:txBody>
                    <a:bodyPr/>
                    <a:lstStyle/>
                    <a:p>
                      <a:pPr algn="ctr" latinLnBrk="1"/>
                      <a:r>
                        <a:rPr lang="en-US" altLang="ko-KR" sz="2400" dirty="0" smtClean="0"/>
                        <a:t>X</a:t>
                      </a:r>
                      <a:r>
                        <a:rPr lang="en-US" altLang="ko-KR" sz="2400" baseline="-25000" dirty="0" smtClean="0"/>
                        <a:t>mt</a:t>
                      </a:r>
                      <a:r>
                        <a:rPr lang="en-US" altLang="ko-KR" sz="2400" dirty="0" smtClean="0"/>
                        <a:t> = EP</a:t>
                      </a:r>
                      <a:r>
                        <a:rPr lang="en-US" altLang="ko-KR" sz="2400" baseline="-25000" dirty="0" smtClean="0"/>
                        <a:t>m</a:t>
                      </a:r>
                      <a:endParaRPr lang="ko-KR" altLang="en-US" sz="2400" baseline="-25000" dirty="0"/>
                    </a:p>
                  </a:txBody>
                  <a:tcPr anchor="ctr"/>
                </a:tc>
              </a:tr>
            </a:tbl>
          </a:graphicData>
        </a:graphic>
      </p:graphicFrame>
      <p:sp>
        <p:nvSpPr>
          <p:cNvPr id="5" name="슬라이드 번호 개체 틀 4"/>
          <p:cNvSpPr>
            <a:spLocks noGrp="1"/>
          </p:cNvSpPr>
          <p:nvPr>
            <p:ph type="sldNum" sz="quarter" idx="12"/>
          </p:nvPr>
        </p:nvSpPr>
        <p:spPr/>
        <p:txBody>
          <a:bodyPr/>
          <a:lstStyle/>
          <a:p>
            <a:fld id="{A55B2F42-ED60-4484-8C11-0CFF7CC9DA8E}" type="slidenum">
              <a:rPr lang="ko-KR" altLang="en-US" smtClean="0"/>
              <a:pPr/>
              <a:t>8</a:t>
            </a:fld>
            <a:endParaRPr lang="ko-KR"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Hash Chain</a:t>
            </a:r>
            <a:endParaRPr lang="ko-KR" altLang="en-US" dirty="0"/>
          </a:p>
        </p:txBody>
      </p:sp>
      <p:sp>
        <p:nvSpPr>
          <p:cNvPr id="3" name="내용 개체 틀 2"/>
          <p:cNvSpPr>
            <a:spLocks noGrp="1"/>
          </p:cNvSpPr>
          <p:nvPr>
            <p:ph idx="1"/>
          </p:nvPr>
        </p:nvSpPr>
        <p:spPr/>
        <p:txBody>
          <a:bodyPr/>
          <a:lstStyle/>
          <a:p>
            <a:r>
              <a:rPr lang="en-US" altLang="ko-KR" dirty="0" smtClean="0"/>
              <a:t>But, what if X</a:t>
            </a:r>
            <a:r>
              <a:rPr lang="en-US" altLang="ko-KR" baseline="-25000" dirty="0" smtClean="0"/>
              <a:t>ij</a:t>
            </a:r>
            <a:r>
              <a:rPr lang="en-US" altLang="ko-KR" dirty="0" smtClean="0"/>
              <a:t> = X</a:t>
            </a:r>
            <a:r>
              <a:rPr lang="en-US" altLang="ko-KR" baseline="-25000" dirty="0" smtClean="0"/>
              <a:t>i’j’</a:t>
            </a:r>
            <a:r>
              <a:rPr lang="en-US" altLang="ko-KR" dirty="0" smtClean="0"/>
              <a:t> for some values?</a:t>
            </a:r>
          </a:p>
          <a:p>
            <a:pPr lvl="1"/>
            <a:r>
              <a:rPr lang="en-US" altLang="ko-KR" dirty="0" smtClean="0"/>
              <a:t>X</a:t>
            </a:r>
            <a:r>
              <a:rPr lang="en-US" altLang="ko-KR" baseline="-25000" dirty="0" smtClean="0"/>
              <a:t>11</a:t>
            </a:r>
            <a:r>
              <a:rPr lang="en-US" altLang="ko-KR" dirty="0" smtClean="0"/>
              <a:t> = X</a:t>
            </a:r>
            <a:r>
              <a:rPr lang="en-US" altLang="ko-KR" baseline="-25000" dirty="0" smtClean="0"/>
              <a:t>23</a:t>
            </a:r>
            <a:r>
              <a:rPr lang="en-US" altLang="ko-KR" dirty="0" smtClean="0"/>
              <a:t>, f(X</a:t>
            </a:r>
            <a:r>
              <a:rPr lang="en-US" altLang="ko-KR" baseline="-25000" dirty="0" smtClean="0"/>
              <a:t>11</a:t>
            </a:r>
            <a:r>
              <a:rPr lang="en-US" altLang="ko-KR" dirty="0" smtClean="0"/>
              <a:t>) = f(X</a:t>
            </a:r>
            <a:r>
              <a:rPr lang="en-US" altLang="ko-KR" baseline="-25000" dirty="0" smtClean="0"/>
              <a:t>23</a:t>
            </a:r>
            <a:r>
              <a:rPr lang="en-US" altLang="ko-KR" dirty="0" smtClean="0"/>
              <a:t>), X</a:t>
            </a:r>
            <a:r>
              <a:rPr lang="en-US" altLang="ko-KR" baseline="-25000" dirty="0" smtClean="0"/>
              <a:t>12</a:t>
            </a:r>
            <a:r>
              <a:rPr lang="en-US" altLang="ko-KR" dirty="0" smtClean="0"/>
              <a:t> = X</a:t>
            </a:r>
            <a:r>
              <a:rPr lang="en-US" altLang="ko-KR" baseline="-25000" dirty="0" smtClean="0"/>
              <a:t>24</a:t>
            </a:r>
            <a:r>
              <a:rPr lang="en-US" altLang="ko-KR" dirty="0" smtClean="0"/>
              <a:t>, X</a:t>
            </a:r>
            <a:r>
              <a:rPr lang="en-US" altLang="ko-KR" baseline="-25000" dirty="0" smtClean="0"/>
              <a:t>13</a:t>
            </a:r>
            <a:r>
              <a:rPr lang="en-US" altLang="ko-KR" dirty="0" smtClean="0"/>
              <a:t> = X</a:t>
            </a:r>
            <a:r>
              <a:rPr lang="en-US" altLang="ko-KR" baseline="-25000" dirty="0" smtClean="0"/>
              <a:t>25</a:t>
            </a:r>
            <a:r>
              <a:rPr lang="en-US" altLang="ko-KR" dirty="0" smtClean="0"/>
              <a:t>, ...</a:t>
            </a:r>
            <a:endParaRPr lang="en-US" altLang="ko-KR" baseline="-25000" dirty="0" smtClean="0"/>
          </a:p>
          <a:p>
            <a:pPr lvl="1"/>
            <a:r>
              <a:rPr lang="en-US" altLang="ko-KR" dirty="0" smtClean="0"/>
              <a:t>“collide and merge”</a:t>
            </a:r>
          </a:p>
          <a:p>
            <a:r>
              <a:rPr lang="en-US" altLang="ko-KR" dirty="0" smtClean="0"/>
              <a:t>We may ignore the defect for small overlaps</a:t>
            </a:r>
          </a:p>
          <a:p>
            <a:pPr>
              <a:buNone/>
            </a:pPr>
            <a:endParaRPr lang="ko-KR" altLang="en-US" dirty="0"/>
          </a:p>
        </p:txBody>
      </p:sp>
      <p:sp>
        <p:nvSpPr>
          <p:cNvPr id="4" name="슬라이드 번호 개체 틀 3"/>
          <p:cNvSpPr>
            <a:spLocks noGrp="1"/>
          </p:cNvSpPr>
          <p:nvPr>
            <p:ph type="sldNum" sz="quarter" idx="12"/>
          </p:nvPr>
        </p:nvSpPr>
        <p:spPr/>
        <p:txBody>
          <a:bodyPr/>
          <a:lstStyle/>
          <a:p>
            <a:fld id="{A55B2F42-ED60-4484-8C11-0CFF7CC9DA8E}" type="slidenum">
              <a:rPr lang="ko-KR" altLang="en-US" smtClean="0"/>
              <a:pPr/>
              <a:t>9</a:t>
            </a:fld>
            <a:endParaRPr lang="ko-KR" altLang="en-US"/>
          </a:p>
        </p:txBody>
      </p:sp>
      <p:graphicFrame>
        <p:nvGraphicFramePr>
          <p:cNvPr id="7" name="표 6"/>
          <p:cNvGraphicFramePr>
            <a:graphicFrameLocks noGrp="1"/>
          </p:cNvGraphicFramePr>
          <p:nvPr/>
        </p:nvGraphicFramePr>
        <p:xfrm>
          <a:off x="642912" y="4429147"/>
          <a:ext cx="8001054" cy="1828800"/>
        </p:xfrm>
        <a:graphic>
          <a:graphicData uri="http://schemas.openxmlformats.org/drawingml/2006/table">
            <a:tbl>
              <a:tblPr bandRow="1">
                <a:tableStyleId>{69CF1AB2-1976-4502-BF36-3FF5EA218861}</a:tableStyleId>
              </a:tblPr>
              <a:tblGrid>
                <a:gridCol w="1666888"/>
                <a:gridCol w="916787"/>
                <a:gridCol w="916787"/>
                <a:gridCol w="916787"/>
                <a:gridCol w="916787"/>
                <a:gridCol w="866782"/>
                <a:gridCol w="1800236"/>
              </a:tblGrid>
              <a:tr h="442915">
                <a:tc>
                  <a:txBody>
                    <a:bodyPr/>
                    <a:lstStyle/>
                    <a:p>
                      <a:pPr algn="ctr" latinLnBrk="1"/>
                      <a:r>
                        <a:rPr lang="en-US" altLang="ko-KR" sz="2400" b="0" dirty="0" smtClean="0"/>
                        <a:t>X</a:t>
                      </a:r>
                      <a:r>
                        <a:rPr lang="en-US" altLang="ko-KR" sz="2400" b="0" baseline="-25000" dirty="0" smtClean="0"/>
                        <a:t>10</a:t>
                      </a:r>
                      <a:r>
                        <a:rPr lang="en-US" altLang="ko-KR" sz="2400" b="0" baseline="0" dirty="0" smtClean="0"/>
                        <a:t> = </a:t>
                      </a:r>
                      <a:r>
                        <a:rPr lang="en-US" altLang="ko-KR" sz="2400" b="0" dirty="0" smtClean="0"/>
                        <a:t>SP</a:t>
                      </a:r>
                      <a:r>
                        <a:rPr lang="en-US" altLang="ko-KR" sz="2400" b="0" baseline="-25000" dirty="0" smtClean="0"/>
                        <a:t>1</a:t>
                      </a:r>
                      <a:endParaRPr lang="ko-KR" altLang="en-US" sz="2400" b="0" baseline="-25000" dirty="0"/>
                    </a:p>
                  </a:txBody>
                  <a:tcPr anchor="ctr"/>
                </a:tc>
                <a:tc>
                  <a:txBody>
                    <a:bodyPr/>
                    <a:lstStyle/>
                    <a:p>
                      <a:pPr algn="ctr" latinLnBrk="1"/>
                      <a:r>
                        <a:rPr lang="en-US" altLang="ko-KR" sz="2400" b="0" dirty="0" smtClean="0"/>
                        <a:t>X</a:t>
                      </a:r>
                      <a:r>
                        <a:rPr lang="en-US" altLang="ko-KR" sz="2400" b="0" baseline="-25000" dirty="0" smtClean="0"/>
                        <a:t>11</a:t>
                      </a:r>
                      <a:endParaRPr lang="ko-KR" altLang="en-US" sz="2400" b="0" baseline="-25000" dirty="0"/>
                    </a:p>
                  </a:txBody>
                  <a:tcPr anchor="ctr">
                    <a:solidFill>
                      <a:schemeClr val="accent5">
                        <a:lumMod val="75000"/>
                      </a:schemeClr>
                    </a:solidFill>
                  </a:tcPr>
                </a:tc>
                <a:tc>
                  <a:txBody>
                    <a:bodyPr/>
                    <a:lstStyle/>
                    <a:p>
                      <a:pPr algn="ctr" latinLnBrk="1"/>
                      <a:r>
                        <a:rPr lang="en-US" altLang="ko-KR" sz="2400" b="0" dirty="0" smtClean="0"/>
                        <a:t>X</a:t>
                      </a:r>
                      <a:r>
                        <a:rPr lang="en-US" altLang="ko-KR" sz="2400" b="0" baseline="-25000" dirty="0" smtClean="0"/>
                        <a:t>12</a:t>
                      </a:r>
                      <a:endParaRPr lang="ko-KR" altLang="en-US" sz="2400" b="0" baseline="-25000" dirty="0"/>
                    </a:p>
                  </a:txBody>
                  <a:tcPr anchor="ctr">
                    <a:solidFill>
                      <a:schemeClr val="accent5">
                        <a:lumMod val="75000"/>
                      </a:schemeClr>
                    </a:solidFill>
                  </a:tcPr>
                </a:tc>
                <a:tc>
                  <a:txBody>
                    <a:bodyPr/>
                    <a:lstStyle/>
                    <a:p>
                      <a:pPr algn="ctr" latinLnBrk="1"/>
                      <a:r>
                        <a:rPr lang="en-US" altLang="ko-KR" sz="2400" b="0" dirty="0" smtClean="0"/>
                        <a:t>X</a:t>
                      </a:r>
                      <a:r>
                        <a:rPr lang="en-US" altLang="ko-KR" sz="2400" b="0" baseline="-25000" dirty="0" smtClean="0"/>
                        <a:t>13</a:t>
                      </a:r>
                      <a:endParaRPr lang="ko-KR" altLang="en-US" sz="2400" b="0" baseline="-25000" dirty="0"/>
                    </a:p>
                  </a:txBody>
                  <a:tcPr anchor="ctr">
                    <a:solidFill>
                      <a:schemeClr val="accent5">
                        <a:lumMod val="75000"/>
                      </a:schemeClr>
                    </a:solidFill>
                  </a:tcPr>
                </a:tc>
                <a:tc>
                  <a:txBody>
                    <a:bodyPr/>
                    <a:lstStyle/>
                    <a:p>
                      <a:pPr algn="ctr" latinLnBrk="1"/>
                      <a:r>
                        <a:rPr lang="en-US" altLang="ko-KR" sz="2400" b="0" dirty="0" smtClean="0"/>
                        <a:t>X</a:t>
                      </a:r>
                      <a:r>
                        <a:rPr lang="en-US" altLang="ko-KR" sz="2400" b="0" baseline="-25000" dirty="0" smtClean="0"/>
                        <a:t>14</a:t>
                      </a:r>
                      <a:endParaRPr lang="ko-KR" altLang="en-US" sz="2400" b="0" baseline="-25000" dirty="0"/>
                    </a:p>
                  </a:txBody>
                  <a:tcPr anchor="ctr">
                    <a:solidFill>
                      <a:schemeClr val="accent5">
                        <a:lumMod val="75000"/>
                      </a:schemeClr>
                    </a:solidFill>
                  </a:tcPr>
                </a:tc>
                <a:tc>
                  <a:txBody>
                    <a:bodyPr/>
                    <a:lstStyle/>
                    <a:p>
                      <a:pPr algn="ctr" latinLnBrk="1"/>
                      <a:r>
                        <a:rPr lang="en-US" altLang="ko-KR" sz="2400" b="0" dirty="0" smtClean="0"/>
                        <a:t>...</a:t>
                      </a:r>
                      <a:endParaRPr lang="ko-KR" altLang="en-US" sz="2400" b="0" dirty="0"/>
                    </a:p>
                  </a:txBody>
                  <a:tcPr anchor="ctr">
                    <a:solidFill>
                      <a:schemeClr val="accent5">
                        <a:lumMod val="75000"/>
                      </a:schemeClr>
                    </a:solidFill>
                  </a:tcPr>
                </a:tc>
                <a:tc>
                  <a:txBody>
                    <a:bodyPr/>
                    <a:lstStyle/>
                    <a:p>
                      <a:pPr algn="ctr" latinLnBrk="1"/>
                      <a:r>
                        <a:rPr lang="en-US" altLang="ko-KR" sz="2400" b="0" dirty="0" smtClean="0"/>
                        <a:t>X</a:t>
                      </a:r>
                      <a:r>
                        <a:rPr lang="en-US" altLang="ko-KR" sz="2400" b="0" baseline="-25000" dirty="0" smtClean="0"/>
                        <a:t>1t</a:t>
                      </a:r>
                      <a:r>
                        <a:rPr lang="en-US" altLang="ko-KR" sz="2400" b="0" dirty="0" smtClean="0"/>
                        <a:t> = EP</a:t>
                      </a:r>
                      <a:r>
                        <a:rPr lang="en-US" altLang="ko-KR" sz="2400" b="0" baseline="-25000" dirty="0" smtClean="0"/>
                        <a:t>1</a:t>
                      </a:r>
                      <a:endParaRPr lang="ko-KR" altLang="en-US" sz="2400" b="0" baseline="-25000" dirty="0"/>
                    </a:p>
                  </a:txBody>
                  <a:tcPr anchor="ctr">
                    <a:solidFill>
                      <a:schemeClr val="accent5">
                        <a:lumMod val="75000"/>
                      </a:schemeClr>
                    </a:solidFill>
                  </a:tcPr>
                </a:tc>
              </a:tr>
              <a:tr h="442915">
                <a:tc>
                  <a:txBody>
                    <a:bodyPr/>
                    <a:lstStyle/>
                    <a:p>
                      <a:pPr algn="ctr" latinLnBrk="1"/>
                      <a:r>
                        <a:rPr lang="en-US" altLang="ko-KR" sz="2400" dirty="0" smtClean="0"/>
                        <a:t>X</a:t>
                      </a:r>
                      <a:r>
                        <a:rPr lang="en-US" altLang="ko-KR" sz="2400" baseline="-25000" dirty="0" smtClean="0"/>
                        <a:t>20</a:t>
                      </a:r>
                      <a:r>
                        <a:rPr lang="en-US" altLang="ko-KR" sz="2400" baseline="0" dirty="0" smtClean="0"/>
                        <a:t> = </a:t>
                      </a:r>
                      <a:r>
                        <a:rPr lang="en-US" altLang="ko-KR" sz="2400" dirty="0" smtClean="0"/>
                        <a:t>SP</a:t>
                      </a:r>
                      <a:r>
                        <a:rPr lang="en-US" altLang="ko-KR" sz="2400" baseline="-25000" dirty="0" smtClean="0"/>
                        <a:t>2</a:t>
                      </a:r>
                      <a:endParaRPr lang="ko-KR" altLang="en-US" sz="2400" baseline="-25000" dirty="0"/>
                    </a:p>
                  </a:txBody>
                  <a:tcPr anchor="ctr"/>
                </a:tc>
                <a:tc>
                  <a:txBody>
                    <a:bodyPr/>
                    <a:lstStyle/>
                    <a:p>
                      <a:pPr algn="ctr" latinLnBrk="1"/>
                      <a:r>
                        <a:rPr lang="en-US" altLang="ko-KR" sz="2400" dirty="0" smtClean="0"/>
                        <a:t>X</a:t>
                      </a:r>
                      <a:r>
                        <a:rPr lang="en-US" altLang="ko-KR" sz="2400" baseline="-25000" dirty="0" smtClean="0"/>
                        <a:t>21</a:t>
                      </a:r>
                      <a:endParaRPr lang="ko-KR" altLang="en-US" sz="2400" baseline="-25000" dirty="0"/>
                    </a:p>
                  </a:txBody>
                  <a:tcPr anchor="ctr"/>
                </a:tc>
                <a:tc>
                  <a:txBody>
                    <a:bodyPr/>
                    <a:lstStyle/>
                    <a:p>
                      <a:pPr algn="ctr" latinLnBrk="1"/>
                      <a:r>
                        <a:rPr lang="en-US" altLang="ko-KR" sz="2400" dirty="0" smtClean="0"/>
                        <a:t>X</a:t>
                      </a:r>
                      <a:r>
                        <a:rPr lang="en-US" altLang="ko-KR" sz="2400" baseline="-25000" dirty="0" smtClean="0"/>
                        <a:t>22</a:t>
                      </a:r>
                      <a:endParaRPr lang="ko-KR" altLang="en-US" sz="2400" baseline="-25000" dirty="0"/>
                    </a:p>
                  </a:txBody>
                  <a:tcPr anchor="ctr"/>
                </a:tc>
                <a:tc>
                  <a:txBody>
                    <a:bodyPr/>
                    <a:lstStyle/>
                    <a:p>
                      <a:pPr algn="ctr" latinLnBrk="1"/>
                      <a:r>
                        <a:rPr lang="en-US" altLang="ko-KR" sz="2400" dirty="0" smtClean="0"/>
                        <a:t>X</a:t>
                      </a:r>
                      <a:r>
                        <a:rPr lang="en-US" altLang="ko-KR" sz="2400" baseline="-25000" dirty="0" smtClean="0"/>
                        <a:t>23</a:t>
                      </a:r>
                      <a:endParaRPr lang="ko-KR" altLang="en-US" sz="2400" baseline="-25000" dirty="0"/>
                    </a:p>
                  </a:txBody>
                  <a:tcPr anchor="ctr">
                    <a:solidFill>
                      <a:schemeClr val="accent5">
                        <a:lumMod val="75000"/>
                      </a:schemeClr>
                    </a:solidFill>
                  </a:tcPr>
                </a:tc>
                <a:tc>
                  <a:txBody>
                    <a:bodyPr/>
                    <a:lstStyle/>
                    <a:p>
                      <a:pPr algn="ctr" latinLnBrk="1"/>
                      <a:r>
                        <a:rPr lang="en-US" altLang="ko-KR" sz="2400" dirty="0" smtClean="0"/>
                        <a:t>X</a:t>
                      </a:r>
                      <a:r>
                        <a:rPr lang="en-US" altLang="ko-KR" sz="2400" baseline="-25000" dirty="0" smtClean="0"/>
                        <a:t>24</a:t>
                      </a:r>
                      <a:endParaRPr lang="ko-KR" altLang="en-US" sz="2400" baseline="-25000" dirty="0"/>
                    </a:p>
                  </a:txBody>
                  <a:tcPr anchor="ctr">
                    <a:solidFill>
                      <a:schemeClr val="accent5">
                        <a:lumMod val="75000"/>
                      </a:schemeClr>
                    </a:solidFill>
                  </a:tcPr>
                </a:tc>
                <a:tc>
                  <a:txBody>
                    <a:bodyPr/>
                    <a:lstStyle/>
                    <a:p>
                      <a:pPr algn="ctr" latinLnBrk="1"/>
                      <a:r>
                        <a:rPr lang="en-US" altLang="ko-KR" sz="2400" dirty="0" smtClean="0"/>
                        <a:t>...</a:t>
                      </a:r>
                      <a:endParaRPr lang="ko-KR" altLang="en-US" sz="2400" dirty="0"/>
                    </a:p>
                  </a:txBody>
                  <a:tcPr anchor="ctr">
                    <a:solidFill>
                      <a:schemeClr val="accent5">
                        <a:lumMod val="75000"/>
                      </a:schemeClr>
                    </a:solidFill>
                  </a:tcPr>
                </a:tc>
                <a:tc>
                  <a:txBody>
                    <a:bodyPr/>
                    <a:lstStyle/>
                    <a:p>
                      <a:pPr algn="ctr" latinLnBrk="1"/>
                      <a:r>
                        <a:rPr lang="en-US" altLang="ko-KR" sz="2400" dirty="0" smtClean="0"/>
                        <a:t>X</a:t>
                      </a:r>
                      <a:r>
                        <a:rPr lang="en-US" altLang="ko-KR" sz="2400" baseline="-25000" dirty="0" smtClean="0"/>
                        <a:t>2t</a:t>
                      </a:r>
                      <a:r>
                        <a:rPr lang="en-US" altLang="ko-KR" sz="2400" dirty="0" smtClean="0"/>
                        <a:t> = EP</a:t>
                      </a:r>
                      <a:r>
                        <a:rPr lang="en-US" altLang="ko-KR" sz="2400" baseline="-25000" dirty="0" smtClean="0"/>
                        <a:t>2</a:t>
                      </a:r>
                      <a:endParaRPr lang="ko-KR" altLang="en-US" sz="2400" baseline="-25000" dirty="0"/>
                    </a:p>
                  </a:txBody>
                  <a:tcPr anchor="ctr">
                    <a:solidFill>
                      <a:schemeClr val="accent5">
                        <a:lumMod val="75000"/>
                      </a:schemeClr>
                    </a:solidFill>
                  </a:tcPr>
                </a:tc>
              </a:tr>
              <a:tr h="442915">
                <a:tc>
                  <a:txBody>
                    <a:bodyPr/>
                    <a:lstStyle/>
                    <a:p>
                      <a:pPr algn="ctr" latinLnBrk="1"/>
                      <a:r>
                        <a:rPr lang="en-US" altLang="ko-KR" sz="2400" dirty="0" smtClean="0"/>
                        <a:t>...</a:t>
                      </a:r>
                      <a:endParaRPr lang="ko-KR" altLang="en-US" sz="2400" baseline="-25000" dirty="0"/>
                    </a:p>
                  </a:txBody>
                  <a:tcPr anchor="ctr"/>
                </a:tc>
                <a:tc>
                  <a:txBody>
                    <a:bodyPr/>
                    <a:lstStyle/>
                    <a:p>
                      <a:pPr algn="ctr" latinLnBrk="1"/>
                      <a:endParaRPr lang="ko-KR" altLang="en-US" sz="2400" baseline="-25000" dirty="0"/>
                    </a:p>
                  </a:txBody>
                  <a:tcPr anchor="ctr"/>
                </a:tc>
                <a:tc>
                  <a:txBody>
                    <a:bodyPr/>
                    <a:lstStyle/>
                    <a:p>
                      <a:pPr algn="ctr" latinLnBrk="1"/>
                      <a:endParaRPr lang="ko-KR" altLang="en-US" sz="2400" baseline="-25000" dirty="0"/>
                    </a:p>
                  </a:txBody>
                  <a:tcPr anchor="ctr"/>
                </a:tc>
                <a:tc>
                  <a:txBody>
                    <a:bodyPr/>
                    <a:lstStyle/>
                    <a:p>
                      <a:pPr algn="ctr" latinLnBrk="1"/>
                      <a:endParaRPr lang="ko-KR" altLang="en-US" sz="2400" baseline="-25000" dirty="0"/>
                    </a:p>
                  </a:txBody>
                  <a:tcPr anchor="ctr"/>
                </a:tc>
                <a:tc>
                  <a:txBody>
                    <a:bodyPr/>
                    <a:lstStyle/>
                    <a:p>
                      <a:pPr algn="ctr" latinLnBrk="1"/>
                      <a:endParaRPr lang="ko-KR" altLang="en-US" sz="2400" baseline="-25000" dirty="0"/>
                    </a:p>
                  </a:txBody>
                  <a:tcPr anchor="ctr"/>
                </a:tc>
                <a:tc>
                  <a:txBody>
                    <a:bodyPr/>
                    <a:lstStyle/>
                    <a:p>
                      <a:pPr algn="ctr" latinLnBrk="1"/>
                      <a:r>
                        <a:rPr lang="en-US" altLang="ko-KR" sz="2400" dirty="0" smtClean="0"/>
                        <a:t>...</a:t>
                      </a:r>
                      <a:endParaRPr lang="ko-KR" altLang="en-US" sz="2400" dirty="0"/>
                    </a:p>
                  </a:txBody>
                  <a:tcPr anchor="ctr"/>
                </a:tc>
                <a:tc>
                  <a:txBody>
                    <a:bodyPr/>
                    <a:lstStyle/>
                    <a:p>
                      <a:pPr algn="ctr" latinLnBrk="1"/>
                      <a:r>
                        <a:rPr lang="en-US" altLang="ko-KR" sz="2400" dirty="0" smtClean="0"/>
                        <a:t>...</a:t>
                      </a:r>
                      <a:endParaRPr lang="ko-KR" altLang="en-US" sz="2400" baseline="-25000" dirty="0"/>
                    </a:p>
                  </a:txBody>
                  <a:tcPr anchor="ctr"/>
                </a:tc>
              </a:tr>
              <a:tr h="442915">
                <a:tc>
                  <a:txBody>
                    <a:bodyPr/>
                    <a:lstStyle/>
                    <a:p>
                      <a:pPr algn="ctr" latinLnBrk="1"/>
                      <a:r>
                        <a:rPr lang="en-US" altLang="ko-KR" sz="2400" dirty="0" smtClean="0"/>
                        <a:t>X</a:t>
                      </a:r>
                      <a:r>
                        <a:rPr lang="en-US" altLang="ko-KR" sz="2400" baseline="-25000" dirty="0" smtClean="0"/>
                        <a:t>m0</a:t>
                      </a:r>
                      <a:r>
                        <a:rPr lang="en-US" altLang="ko-KR" sz="2400" baseline="0" dirty="0" smtClean="0"/>
                        <a:t> = </a:t>
                      </a:r>
                      <a:r>
                        <a:rPr lang="en-US" altLang="ko-KR" sz="2400" dirty="0" smtClean="0"/>
                        <a:t>SP</a:t>
                      </a:r>
                      <a:r>
                        <a:rPr lang="en-US" altLang="ko-KR" sz="2400" baseline="-25000" dirty="0" smtClean="0"/>
                        <a:t>m</a:t>
                      </a:r>
                      <a:endParaRPr lang="ko-KR" altLang="en-US" sz="2400" baseline="-25000" dirty="0"/>
                    </a:p>
                  </a:txBody>
                  <a:tcPr anchor="ctr"/>
                </a:tc>
                <a:tc>
                  <a:txBody>
                    <a:bodyPr/>
                    <a:lstStyle/>
                    <a:p>
                      <a:pPr algn="ctr" latinLnBrk="1"/>
                      <a:r>
                        <a:rPr lang="en-US" altLang="ko-KR" sz="2400" dirty="0" smtClean="0"/>
                        <a:t>X</a:t>
                      </a:r>
                      <a:r>
                        <a:rPr lang="en-US" altLang="ko-KR" sz="2400" baseline="-25000" dirty="0" smtClean="0"/>
                        <a:t>m1</a:t>
                      </a:r>
                      <a:endParaRPr lang="ko-KR" altLang="en-US" sz="2400" baseline="-25000" dirty="0"/>
                    </a:p>
                  </a:txBody>
                  <a:tcPr anchor="ctr"/>
                </a:tc>
                <a:tc>
                  <a:txBody>
                    <a:bodyPr/>
                    <a:lstStyle/>
                    <a:p>
                      <a:pPr algn="ctr" latinLnBrk="1"/>
                      <a:r>
                        <a:rPr lang="en-US" altLang="ko-KR" sz="2400" dirty="0" smtClean="0"/>
                        <a:t>X</a:t>
                      </a:r>
                      <a:r>
                        <a:rPr lang="en-US" altLang="ko-KR" sz="2400" baseline="-25000" dirty="0" smtClean="0"/>
                        <a:t>m2</a:t>
                      </a:r>
                      <a:endParaRPr lang="ko-KR" altLang="en-US" sz="2400" baseline="-25000" dirty="0"/>
                    </a:p>
                  </a:txBody>
                  <a:tcPr anchor="ctr"/>
                </a:tc>
                <a:tc>
                  <a:txBody>
                    <a:bodyPr/>
                    <a:lstStyle/>
                    <a:p>
                      <a:pPr algn="ctr" latinLnBrk="1"/>
                      <a:r>
                        <a:rPr lang="en-US" altLang="ko-KR" sz="2400" dirty="0" smtClean="0"/>
                        <a:t>X</a:t>
                      </a:r>
                      <a:r>
                        <a:rPr lang="en-US" altLang="ko-KR" sz="2400" baseline="-25000" dirty="0" smtClean="0"/>
                        <a:t>m3</a:t>
                      </a:r>
                      <a:endParaRPr lang="ko-KR" altLang="en-US" sz="2400" baseline="-25000" dirty="0"/>
                    </a:p>
                  </a:txBody>
                  <a:tcPr anchor="ctr"/>
                </a:tc>
                <a:tc>
                  <a:txBody>
                    <a:bodyPr/>
                    <a:lstStyle/>
                    <a:p>
                      <a:pPr algn="ctr" latinLnBrk="1"/>
                      <a:r>
                        <a:rPr lang="en-US" altLang="ko-KR" sz="2400" dirty="0" smtClean="0"/>
                        <a:t>X</a:t>
                      </a:r>
                      <a:r>
                        <a:rPr lang="en-US" altLang="ko-KR" sz="2400" baseline="-25000" dirty="0" smtClean="0"/>
                        <a:t>m4</a:t>
                      </a:r>
                      <a:endParaRPr lang="ko-KR" altLang="en-US" sz="2400" baseline="-25000" dirty="0"/>
                    </a:p>
                  </a:txBody>
                  <a:tcPr anchor="ctr"/>
                </a:tc>
                <a:tc>
                  <a:txBody>
                    <a:bodyPr/>
                    <a:lstStyle/>
                    <a:p>
                      <a:pPr algn="ctr" latinLnBrk="1"/>
                      <a:r>
                        <a:rPr lang="en-US" altLang="ko-KR" sz="2400" dirty="0" smtClean="0"/>
                        <a:t>...</a:t>
                      </a:r>
                      <a:endParaRPr lang="ko-KR" altLang="en-US" sz="2400" dirty="0"/>
                    </a:p>
                  </a:txBody>
                  <a:tcPr anchor="ctr"/>
                </a:tc>
                <a:tc>
                  <a:txBody>
                    <a:bodyPr/>
                    <a:lstStyle/>
                    <a:p>
                      <a:pPr algn="ctr" latinLnBrk="1"/>
                      <a:r>
                        <a:rPr lang="en-US" altLang="ko-KR" sz="2400" dirty="0" smtClean="0"/>
                        <a:t>X</a:t>
                      </a:r>
                      <a:r>
                        <a:rPr lang="en-US" altLang="ko-KR" sz="2400" baseline="-25000" dirty="0" smtClean="0"/>
                        <a:t>mt</a:t>
                      </a:r>
                      <a:r>
                        <a:rPr lang="en-US" altLang="ko-KR" sz="2400" dirty="0" smtClean="0"/>
                        <a:t> = EP</a:t>
                      </a:r>
                      <a:r>
                        <a:rPr lang="en-US" altLang="ko-KR" sz="2400" baseline="-25000" dirty="0" smtClean="0"/>
                        <a:t>m</a:t>
                      </a:r>
                      <a:endParaRPr lang="ko-KR" altLang="en-US" sz="2400" baseline="-25000" dirty="0"/>
                    </a:p>
                  </a:txBody>
                  <a:tcPr anchor="ct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모듈">
  <a:themeElements>
    <a:clrScheme name="모듈">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모듈">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모듈">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1145</TotalTime>
  <Words>2661</Words>
  <Application>Microsoft Office PowerPoint</Application>
  <PresentationFormat>화면 슬라이드 쇼(4:3)</PresentationFormat>
  <Paragraphs>414</Paragraphs>
  <Slides>19</Slides>
  <Notes>17</Notes>
  <HiddenSlides>0</HiddenSlides>
  <MMClips>0</MMClips>
  <ScaleCrop>false</ScaleCrop>
  <HeadingPairs>
    <vt:vector size="4" baseType="variant">
      <vt:variant>
        <vt:lpstr>테마</vt:lpstr>
      </vt:variant>
      <vt:variant>
        <vt:i4>1</vt:i4>
      </vt:variant>
      <vt:variant>
        <vt:lpstr>슬라이드 제목</vt:lpstr>
      </vt:variant>
      <vt:variant>
        <vt:i4>19</vt:i4>
      </vt:variant>
    </vt:vector>
  </HeadingPairs>
  <TitlesOfParts>
    <vt:vector size="20" baseType="lpstr">
      <vt:lpstr>모듈</vt:lpstr>
      <vt:lpstr>A Cryptanalytic Time-Memory Trade-off</vt:lpstr>
      <vt:lpstr>Introduction</vt:lpstr>
      <vt:lpstr>Need of Trade-off</vt:lpstr>
      <vt:lpstr>Hash Chain</vt:lpstr>
      <vt:lpstr>Hash Chain</vt:lpstr>
      <vt:lpstr>Hash Chain</vt:lpstr>
      <vt:lpstr>Hash Chain</vt:lpstr>
      <vt:lpstr>Hash Chain</vt:lpstr>
      <vt:lpstr>Hash Chain</vt:lpstr>
      <vt:lpstr>Hash Chain</vt:lpstr>
      <vt:lpstr>Probability of Hash Chain</vt:lpstr>
      <vt:lpstr>Probability of Hash Chain</vt:lpstr>
      <vt:lpstr>Probability of Hash Chain</vt:lpstr>
      <vt:lpstr>Implementation</vt:lpstr>
      <vt:lpstr>Implementation</vt:lpstr>
      <vt:lpstr>Some Notes</vt:lpstr>
      <vt:lpstr>Further Improvements</vt:lpstr>
      <vt:lpstr>References</vt:lpstr>
      <vt:lpstr>슬라이드 19</vt:lpstr>
    </vt:vector>
  </TitlesOfParts>
  <Company>ASDF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Cryptanalytic Time-Memory Trade-off</dc:title>
  <dc:creator>lemming</dc:creator>
  <cp:lastModifiedBy>ajh</cp:lastModifiedBy>
  <cp:revision>226</cp:revision>
  <dcterms:created xsi:type="dcterms:W3CDTF">2010-02-21T14:30:47Z</dcterms:created>
  <dcterms:modified xsi:type="dcterms:W3CDTF">2010-02-23T05:20:02Z</dcterms:modified>
</cp:coreProperties>
</file>