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9" r:id="rId6"/>
    <p:sldId id="275" r:id="rId7"/>
    <p:sldId id="262" r:id="rId8"/>
    <p:sldId id="272" r:id="rId9"/>
    <p:sldId id="273" r:id="rId10"/>
    <p:sldId id="263" r:id="rId11"/>
    <p:sldId id="274" r:id="rId12"/>
    <p:sldId id="276" r:id="rId13"/>
    <p:sldId id="265" r:id="rId14"/>
    <p:sldId id="278" r:id="rId15"/>
    <p:sldId id="279" r:id="rId16"/>
    <p:sldId id="266" r:id="rId17"/>
    <p:sldId id="267" r:id="rId18"/>
    <p:sldId id="268" r:id="rId19"/>
  </p:sldIdLst>
  <p:sldSz cx="9144000" cy="6858000" type="screen4x3"/>
  <p:notesSz cx="6662738" cy="98329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990F8-F5B6-4299-BF83-44E73D6A3C3D}" type="datetimeFigureOut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274" y="4670663"/>
            <a:ext cx="5330190" cy="442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EB368-1FA3-4EAC-8406-E828729D47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2721-AAB5-478F-A729-905D4520233D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00CB-3875-4452-97E0-748A75EED93B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6B7D-5D2F-45D1-9340-670A2D75DB19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B75-8194-4123-978B-5B8C1325F714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0FEA-D4AE-4B74-9901-5EC5A2AD30C6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AD21-8E44-491D-8F0F-3BF4A7F93DB5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C832-A7BC-4540-9F43-84AAB26F09AE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AA21-BF3B-4399-809D-1A1AEFE71282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4151-AFF3-4952-839B-A3C2C66BFFE1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F7F-C3BF-4DCC-82FC-7D5DE53B3699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826B-2068-4068-90F6-20F8F5D37CE3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4F7B4"/>
            </a:gs>
            <a:gs pos="50000">
              <a:srgbClr val="A6E869"/>
            </a:gs>
            <a:gs pos="100000">
              <a:srgbClr val="56991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143039" y="240132"/>
            <a:ext cx="13716096" cy="3760372"/>
            <a:chOff x="-1143039" y="1582058"/>
            <a:chExt cx="13716096" cy="3760372"/>
          </a:xfrm>
        </p:grpSpPr>
        <p:sp>
          <p:nvSpPr>
            <p:cNvPr id="7" name="자유형 6"/>
            <p:cNvSpPr/>
            <p:nvPr userDrawn="1"/>
          </p:nvSpPr>
          <p:spPr>
            <a:xfrm>
              <a:off x="-682171" y="1582058"/>
              <a:ext cx="12022667" cy="2629504"/>
            </a:xfrm>
            <a:custGeom>
              <a:avLst/>
              <a:gdLst>
                <a:gd name="connsiteX0" fmla="*/ 0 w 12022667"/>
                <a:gd name="connsiteY0" fmla="*/ 1262742 h 2629504"/>
                <a:gd name="connsiteX1" fmla="*/ 1857828 w 12022667"/>
                <a:gd name="connsiteY1" fmla="*/ 174171 h 2629504"/>
                <a:gd name="connsiteX2" fmla="*/ 4310742 w 12022667"/>
                <a:gd name="connsiteY2" fmla="*/ 2307771 h 2629504"/>
                <a:gd name="connsiteX3" fmla="*/ 6865257 w 12022667"/>
                <a:gd name="connsiteY3" fmla="*/ 870856 h 2629504"/>
                <a:gd name="connsiteX4" fmla="*/ 9231085 w 12022667"/>
                <a:gd name="connsiteY4" fmla="*/ 2539999 h 2629504"/>
                <a:gd name="connsiteX5" fmla="*/ 11596914 w 12022667"/>
                <a:gd name="connsiteY5" fmla="*/ 1407885 h 2629504"/>
                <a:gd name="connsiteX6" fmla="*/ 11785600 w 12022667"/>
                <a:gd name="connsiteY6" fmla="*/ 1262742 h 262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2667" h="2629504">
                  <a:moveTo>
                    <a:pt x="0" y="1262742"/>
                  </a:moveTo>
                  <a:cubicBezTo>
                    <a:pt x="569685" y="631371"/>
                    <a:pt x="1139371" y="0"/>
                    <a:pt x="1857828" y="174171"/>
                  </a:cubicBezTo>
                  <a:cubicBezTo>
                    <a:pt x="2576285" y="348343"/>
                    <a:pt x="3476171" y="2191657"/>
                    <a:pt x="4310742" y="2307771"/>
                  </a:cubicBezTo>
                  <a:cubicBezTo>
                    <a:pt x="5145313" y="2423885"/>
                    <a:pt x="6045200" y="832151"/>
                    <a:pt x="6865257" y="870856"/>
                  </a:cubicBezTo>
                  <a:cubicBezTo>
                    <a:pt x="7685314" y="909561"/>
                    <a:pt x="8442476" y="2450494"/>
                    <a:pt x="9231085" y="2539999"/>
                  </a:cubicBezTo>
                  <a:cubicBezTo>
                    <a:pt x="10019694" y="2629504"/>
                    <a:pt x="11171162" y="1620761"/>
                    <a:pt x="11596914" y="1407885"/>
                  </a:cubicBezTo>
                  <a:cubicBezTo>
                    <a:pt x="12022667" y="1195009"/>
                    <a:pt x="11904133" y="1228875"/>
                    <a:pt x="11785600" y="1262742"/>
                  </a:cubicBezTo>
                </a:path>
              </a:pathLst>
            </a:custGeom>
            <a:ln w="19050">
              <a:solidFill>
                <a:srgbClr val="A6E8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자유형 7"/>
            <p:cNvSpPr/>
            <p:nvPr userDrawn="1"/>
          </p:nvSpPr>
          <p:spPr>
            <a:xfrm rot="10800000">
              <a:off x="-642974" y="1785926"/>
              <a:ext cx="12022667" cy="2629504"/>
            </a:xfrm>
            <a:custGeom>
              <a:avLst/>
              <a:gdLst>
                <a:gd name="connsiteX0" fmla="*/ 0 w 12022667"/>
                <a:gd name="connsiteY0" fmla="*/ 1262742 h 2629504"/>
                <a:gd name="connsiteX1" fmla="*/ 1857828 w 12022667"/>
                <a:gd name="connsiteY1" fmla="*/ 174171 h 2629504"/>
                <a:gd name="connsiteX2" fmla="*/ 4310742 w 12022667"/>
                <a:gd name="connsiteY2" fmla="*/ 2307771 h 2629504"/>
                <a:gd name="connsiteX3" fmla="*/ 6865257 w 12022667"/>
                <a:gd name="connsiteY3" fmla="*/ 870856 h 2629504"/>
                <a:gd name="connsiteX4" fmla="*/ 9231085 w 12022667"/>
                <a:gd name="connsiteY4" fmla="*/ 2539999 h 2629504"/>
                <a:gd name="connsiteX5" fmla="*/ 11596914 w 12022667"/>
                <a:gd name="connsiteY5" fmla="*/ 1407885 h 2629504"/>
                <a:gd name="connsiteX6" fmla="*/ 11785600 w 12022667"/>
                <a:gd name="connsiteY6" fmla="*/ 1262742 h 262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2667" h="2629504">
                  <a:moveTo>
                    <a:pt x="0" y="1262742"/>
                  </a:moveTo>
                  <a:cubicBezTo>
                    <a:pt x="569685" y="631371"/>
                    <a:pt x="1139371" y="0"/>
                    <a:pt x="1857828" y="174171"/>
                  </a:cubicBezTo>
                  <a:cubicBezTo>
                    <a:pt x="2576285" y="348343"/>
                    <a:pt x="3476171" y="2191657"/>
                    <a:pt x="4310742" y="2307771"/>
                  </a:cubicBezTo>
                  <a:cubicBezTo>
                    <a:pt x="5145313" y="2423885"/>
                    <a:pt x="6045200" y="832151"/>
                    <a:pt x="6865257" y="870856"/>
                  </a:cubicBezTo>
                  <a:cubicBezTo>
                    <a:pt x="7685314" y="909561"/>
                    <a:pt x="8442476" y="2450494"/>
                    <a:pt x="9231085" y="2539999"/>
                  </a:cubicBezTo>
                  <a:cubicBezTo>
                    <a:pt x="10019694" y="2629504"/>
                    <a:pt x="11171162" y="1620761"/>
                    <a:pt x="11596914" y="1407885"/>
                  </a:cubicBezTo>
                  <a:cubicBezTo>
                    <a:pt x="12022667" y="1195009"/>
                    <a:pt x="11904133" y="1228875"/>
                    <a:pt x="11785600" y="1262742"/>
                  </a:cubicBezTo>
                </a:path>
              </a:pathLst>
            </a:custGeom>
            <a:ln w="19050">
              <a:solidFill>
                <a:srgbClr val="A6E8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자유형 8"/>
            <p:cNvSpPr/>
            <p:nvPr userDrawn="1"/>
          </p:nvSpPr>
          <p:spPr>
            <a:xfrm rot="21164692">
              <a:off x="-1143039" y="2712926"/>
              <a:ext cx="13716096" cy="2629504"/>
            </a:xfrm>
            <a:custGeom>
              <a:avLst/>
              <a:gdLst>
                <a:gd name="connsiteX0" fmla="*/ 0 w 12022667"/>
                <a:gd name="connsiteY0" fmla="*/ 1262742 h 2629504"/>
                <a:gd name="connsiteX1" fmla="*/ 1857828 w 12022667"/>
                <a:gd name="connsiteY1" fmla="*/ 174171 h 2629504"/>
                <a:gd name="connsiteX2" fmla="*/ 4310742 w 12022667"/>
                <a:gd name="connsiteY2" fmla="*/ 2307771 h 2629504"/>
                <a:gd name="connsiteX3" fmla="*/ 6865257 w 12022667"/>
                <a:gd name="connsiteY3" fmla="*/ 870856 h 2629504"/>
                <a:gd name="connsiteX4" fmla="*/ 9231085 w 12022667"/>
                <a:gd name="connsiteY4" fmla="*/ 2539999 h 2629504"/>
                <a:gd name="connsiteX5" fmla="*/ 11596914 w 12022667"/>
                <a:gd name="connsiteY5" fmla="*/ 1407885 h 2629504"/>
                <a:gd name="connsiteX6" fmla="*/ 11785600 w 12022667"/>
                <a:gd name="connsiteY6" fmla="*/ 1262742 h 262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2667" h="2629504">
                  <a:moveTo>
                    <a:pt x="0" y="1262742"/>
                  </a:moveTo>
                  <a:cubicBezTo>
                    <a:pt x="569685" y="631371"/>
                    <a:pt x="1139371" y="0"/>
                    <a:pt x="1857828" y="174171"/>
                  </a:cubicBezTo>
                  <a:cubicBezTo>
                    <a:pt x="2576285" y="348343"/>
                    <a:pt x="3476171" y="2191657"/>
                    <a:pt x="4310742" y="2307771"/>
                  </a:cubicBezTo>
                  <a:cubicBezTo>
                    <a:pt x="5145313" y="2423885"/>
                    <a:pt x="6045200" y="832151"/>
                    <a:pt x="6865257" y="870856"/>
                  </a:cubicBezTo>
                  <a:cubicBezTo>
                    <a:pt x="7685314" y="909561"/>
                    <a:pt x="8442476" y="2450494"/>
                    <a:pt x="9231085" y="2539999"/>
                  </a:cubicBezTo>
                  <a:cubicBezTo>
                    <a:pt x="10019694" y="2629504"/>
                    <a:pt x="11171162" y="1620761"/>
                    <a:pt x="11596914" y="1407885"/>
                  </a:cubicBezTo>
                  <a:cubicBezTo>
                    <a:pt x="12022667" y="1195009"/>
                    <a:pt x="11904133" y="1228875"/>
                    <a:pt x="11785600" y="1262742"/>
                  </a:cubicBezTo>
                </a:path>
              </a:pathLst>
            </a:custGeom>
            <a:ln w="19050">
              <a:solidFill>
                <a:srgbClr val="A6E8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7143768" y="4429132"/>
            <a:ext cx="2409844" cy="2733692"/>
            <a:chOff x="6715140" y="2786058"/>
            <a:chExt cx="2409844" cy="2733692"/>
          </a:xfrm>
        </p:grpSpPr>
        <p:sp>
          <p:nvSpPr>
            <p:cNvPr id="11" name="타원 10"/>
            <p:cNvSpPr/>
            <p:nvPr userDrawn="1"/>
          </p:nvSpPr>
          <p:spPr>
            <a:xfrm>
              <a:off x="7410472" y="3643314"/>
              <a:ext cx="714380" cy="714380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6767530" y="3000372"/>
              <a:ext cx="1714512" cy="1643074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6715140" y="2786058"/>
              <a:ext cx="2409844" cy="2733692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6091246" y="5338778"/>
            <a:ext cx="2409844" cy="2733692"/>
            <a:chOff x="6715140" y="2786058"/>
            <a:chExt cx="2409844" cy="2733692"/>
          </a:xfrm>
        </p:grpSpPr>
        <p:sp>
          <p:nvSpPr>
            <p:cNvPr id="16" name="타원 15"/>
            <p:cNvSpPr/>
            <p:nvPr userDrawn="1"/>
          </p:nvSpPr>
          <p:spPr>
            <a:xfrm>
              <a:off x="7410472" y="3643314"/>
              <a:ext cx="714380" cy="714380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 userDrawn="1"/>
          </p:nvSpPr>
          <p:spPr>
            <a:xfrm>
              <a:off x="6767530" y="3000372"/>
              <a:ext cx="1714512" cy="1643074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 userDrawn="1"/>
          </p:nvSpPr>
          <p:spPr>
            <a:xfrm>
              <a:off x="6715140" y="2786058"/>
              <a:ext cx="2409844" cy="2733692"/>
            </a:xfrm>
            <a:prstGeom prst="ellipse">
              <a:avLst/>
            </a:prstGeom>
            <a:noFill/>
            <a:ln>
              <a:solidFill>
                <a:srgbClr val="A6E8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Y강B" pitchFamily="18" charset="-127"/>
                <a:ea typeface="HY강B" pitchFamily="18" charset="-127"/>
              </a:defRPr>
            </a:lvl1pPr>
          </a:lstStyle>
          <a:p>
            <a:fld id="{7B88F849-B97C-4A74-BD34-567754851267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Y강B" pitchFamily="18" charset="-127"/>
                <a:ea typeface="HY강B" pitchFamily="18" charset="-127"/>
              </a:defRPr>
            </a:lvl1pPr>
          </a:lstStyle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72264" y="63500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Y강B" pitchFamily="18" charset="-127"/>
                <a:ea typeface="HY강B" pitchFamily="18" charset="-127"/>
              </a:defRPr>
            </a:lvl1pPr>
          </a:lstStyle>
          <a:p>
            <a:fld id="{4176E2D8-7F42-4D46-BC47-3A513FBABA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강B" pitchFamily="18" charset="-127"/>
          <a:ea typeface="HY강B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100" dirty="0" smtClean="0"/>
              <a:t>Paper Review: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Practical Cryptanalysis of ISO/IEC 9796-2 and EMV Signature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2900" dirty="0" smtClean="0"/>
              <a:t>J.S. </a:t>
            </a:r>
            <a:r>
              <a:rPr lang="en-US" altLang="ko-KR" sz="2900" dirty="0" err="1" smtClean="0"/>
              <a:t>Coron</a:t>
            </a:r>
            <a:r>
              <a:rPr lang="en-US" altLang="ko-KR" sz="2900" dirty="0" smtClean="0"/>
              <a:t>, D. </a:t>
            </a:r>
            <a:r>
              <a:rPr lang="en-US" altLang="ko-KR" sz="2900" dirty="0" err="1" smtClean="0"/>
              <a:t>Naccache</a:t>
            </a:r>
            <a:r>
              <a:rPr lang="en-US" altLang="ko-KR" sz="2900" dirty="0" smtClean="0"/>
              <a:t>, M. </a:t>
            </a:r>
            <a:r>
              <a:rPr lang="en-US" altLang="ko-KR" sz="2900" dirty="0" err="1" smtClean="0"/>
              <a:t>Tibouchi</a:t>
            </a:r>
            <a:r>
              <a:rPr lang="en-US" altLang="ko-KR" sz="2900" dirty="0" smtClean="0"/>
              <a:t>, R.P. </a:t>
            </a:r>
            <a:r>
              <a:rPr lang="en-US" altLang="ko-KR" sz="2900" dirty="0" err="1" smtClean="0"/>
              <a:t>Weinmann</a:t>
            </a:r>
            <a:endParaRPr lang="en-US" altLang="ko-KR" sz="2900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20103350 An, </a:t>
            </a:r>
            <a:r>
              <a:rPr lang="en-US" altLang="ko-KR" dirty="0" err="1" smtClean="0"/>
              <a:t>Sanghong</a:t>
            </a:r>
            <a:endParaRPr lang="en-US" altLang="ko-KR" dirty="0" smtClean="0"/>
          </a:p>
          <a:p>
            <a:r>
              <a:rPr lang="en-US" altLang="ko-KR" dirty="0" smtClean="0"/>
              <a:t>KAIST 2010</a:t>
            </a:r>
          </a:p>
          <a:p>
            <a:r>
              <a:rPr lang="en-US" altLang="ko-KR" dirty="0" smtClean="0"/>
              <a:t>2010. 4. </a:t>
            </a:r>
            <a:r>
              <a:rPr lang="en-US" altLang="ko-KR" smtClean="0"/>
              <a:t>20.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441-5C85-4320-9D61-C08B627169E8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Attack</a:t>
            </a:r>
            <a:r>
              <a:rPr lang="en-US" altLang="ko-KR" dirty="0" smtClean="0">
                <a:effectLst/>
              </a:rPr>
              <a:t>'</a:t>
            </a:r>
            <a:r>
              <a:rPr lang="en-US" altLang="ko-KR" dirty="0" smtClean="0"/>
              <a:t>s Building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Improving the complexity</a:t>
            </a:r>
          </a:p>
          <a:p>
            <a:pPr lvl="1"/>
            <a:r>
              <a:rPr lang="en-US" altLang="ko-KR" dirty="0" smtClean="0"/>
              <a:t>Bernstein's smoothness detection algorithm to accelerate </a:t>
            </a:r>
            <a:r>
              <a:rPr lang="en-US" altLang="ko-KR" dirty="0" err="1" smtClean="0"/>
              <a:t>Desmedt-Odlyzko's</a:t>
            </a:r>
            <a:r>
              <a:rPr lang="en-US" altLang="ko-KR" dirty="0" smtClean="0"/>
              <a:t> Attack</a:t>
            </a:r>
          </a:p>
          <a:p>
            <a:pPr lvl="1"/>
            <a:r>
              <a:rPr lang="en-US" altLang="ko-KR" dirty="0" smtClean="0"/>
              <a:t>Large prime variant</a:t>
            </a:r>
          </a:p>
          <a:p>
            <a:pPr lvl="1"/>
            <a:r>
              <a:rPr lang="en-US" altLang="ko-KR" dirty="0" smtClean="0"/>
              <a:t>Improve </a:t>
            </a:r>
            <a:r>
              <a:rPr lang="en-US" altLang="ko-KR" dirty="0" err="1" smtClean="0"/>
              <a:t>Coron</a:t>
            </a:r>
            <a:r>
              <a:rPr lang="en-US" altLang="ko-KR" dirty="0" smtClean="0"/>
              <a:t> et al.'s attack </a:t>
            </a:r>
          </a:p>
          <a:p>
            <a:pPr lvl="2"/>
            <a:r>
              <a:rPr lang="en-US" altLang="ko-KR" dirty="0" smtClean="0"/>
              <a:t>by selecting better message</a:t>
            </a:r>
          </a:p>
          <a:p>
            <a:pPr lvl="2"/>
            <a:r>
              <a:rPr lang="en-US" altLang="ko-KR" dirty="0" smtClean="0"/>
              <a:t>by optimizing exhaustive search</a:t>
            </a:r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C132-C978-439E-866C-F9C736243A71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Bernstein's Smoothness Detection 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Theorem. The algorithm computes the p</a:t>
            </a:r>
            <a:r>
              <a:rPr lang="en-US" altLang="ko-KR" baseline="-25000" dirty="0" smtClean="0"/>
              <a:t>l</a:t>
            </a:r>
            <a:r>
              <a:rPr lang="en-US" altLang="ko-KR" dirty="0" smtClean="0"/>
              <a:t> –smooth part of each integer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k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en-US" altLang="ko-KR" dirty="0" smtClean="0"/>
              <a:t>in </a:t>
            </a:r>
            <a:r>
              <a:rPr lang="en-US" altLang="ko-KR" b="1" dirty="0" smtClean="0"/>
              <a:t>O(b log</a:t>
            </a:r>
            <a:r>
              <a:rPr lang="en-US" altLang="ko-KR" b="1" baseline="30000" dirty="0" smtClean="0"/>
              <a:t>2</a:t>
            </a:r>
            <a:r>
              <a:rPr lang="en-US" altLang="ko-KR" b="1" dirty="0" smtClean="0"/>
              <a:t> b * log </a:t>
            </a:r>
            <a:r>
              <a:rPr lang="en-US" altLang="ko-KR" b="1" dirty="0" err="1" smtClean="0"/>
              <a:t>log</a:t>
            </a:r>
            <a:r>
              <a:rPr lang="en-US" altLang="ko-KR" b="1" dirty="0" smtClean="0"/>
              <a:t> b) </a:t>
            </a:r>
            <a:r>
              <a:rPr lang="en-US" altLang="ko-KR" dirty="0" smtClean="0"/>
              <a:t>time, </a:t>
            </a:r>
            <a:br>
              <a:rPr lang="en-US" altLang="ko-KR" dirty="0" smtClean="0"/>
            </a:br>
            <a:r>
              <a:rPr lang="en-US" altLang="ko-KR" dirty="0" smtClean="0"/>
              <a:t>where b is the number of input bits.</a:t>
            </a:r>
          </a:p>
          <a:p>
            <a:r>
              <a:rPr lang="en-US" altLang="ko-KR" dirty="0" smtClean="0"/>
              <a:t>It proved </a:t>
            </a:r>
            <a:r>
              <a:rPr lang="ko-KR" altLang="en-US" dirty="0" smtClean="0"/>
              <a:t>≒</a:t>
            </a:r>
            <a:r>
              <a:rPr lang="en-US" altLang="ko-KR" dirty="0" smtClean="0"/>
              <a:t>1000 faster than the trial division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B75-8194-4123-978B-5B8C1325F714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58388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Improving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Large Prime Variant</a:t>
            </a:r>
          </a:p>
          <a:p>
            <a:pPr lvl="1"/>
            <a:r>
              <a:rPr lang="en-US" altLang="ko-KR" dirty="0" smtClean="0"/>
              <a:t>An integer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has had all its factors smaller than B, if the remaining factor w &lt; B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then w must be a prime.</a:t>
            </a:r>
          </a:p>
          <a:p>
            <a:pPr lvl="1"/>
            <a:r>
              <a:rPr lang="en-US" altLang="ko-KR" dirty="0" smtClean="0"/>
              <a:t>As Bernstein computes the B-smooth part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of each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, it only remains to check </a:t>
            </a:r>
            <a:r>
              <a:rPr lang="en-US" altLang="ko-KR" b="1" dirty="0" smtClean="0"/>
              <a:t>whether </a:t>
            </a:r>
            <a:r>
              <a:rPr lang="en-US" altLang="ko-KR" b="1" dirty="0" err="1" smtClean="0"/>
              <a:t>t</a:t>
            </a:r>
            <a:r>
              <a:rPr lang="en-US" altLang="ko-KR" b="1" baseline="-25000" dirty="0" err="1" smtClean="0"/>
              <a:t>i</a:t>
            </a:r>
            <a:r>
              <a:rPr lang="en-US" altLang="ko-KR" b="1" dirty="0" smtClean="0"/>
              <a:t>/</a:t>
            </a:r>
            <a:r>
              <a:rPr lang="en-US" altLang="ko-KR" b="1" dirty="0" err="1" smtClean="0"/>
              <a:t>z</a:t>
            </a:r>
            <a:r>
              <a:rPr lang="en-US" altLang="ko-KR" b="1" baseline="-25000" dirty="0" err="1" smtClean="0"/>
              <a:t>i</a:t>
            </a:r>
            <a:r>
              <a:rPr lang="en-US" altLang="ko-KR" b="1" dirty="0" smtClean="0"/>
              <a:t> is small enough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Constructing smaller candidates</a:t>
            </a:r>
          </a:p>
          <a:p>
            <a:pPr lvl="1"/>
            <a:r>
              <a:rPr lang="en-US" altLang="ko-KR" dirty="0" smtClean="0"/>
              <a:t>T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= a</a:t>
            </a:r>
            <a:r>
              <a:rPr lang="el-GR" altLang="ko-KR" dirty="0" smtClean="0"/>
              <a:t>μ</a:t>
            </a:r>
            <a:r>
              <a:rPr lang="en-US" altLang="ko-KR" dirty="0" smtClean="0"/>
              <a:t>(m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 – </a:t>
            </a:r>
            <a:r>
              <a:rPr lang="en-US" altLang="ko-KR" dirty="0" err="1" smtClean="0"/>
              <a:t>bN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By expecting a pair of {</a:t>
            </a:r>
            <a:r>
              <a:rPr lang="en-US" altLang="ko-KR" dirty="0" err="1" smtClean="0"/>
              <a:t>a,b</a:t>
            </a:r>
            <a:r>
              <a:rPr lang="en-US" altLang="ko-KR" dirty="0" smtClean="0"/>
              <a:t>}, it can decreases further the attack's complexity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6767-1197-44E3-A627-69CA52CBF4BC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Attacking ISO/IEC 9796-2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055C-5DB3-4DC4-B4EF-9DAC9C6A5803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41040" y="161125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Actual forgery for ISO/IEC 9796-2 with the RSA-2048 challenge modulus.</a:t>
            </a:r>
          </a:p>
          <a:p>
            <a:pPr lvl="1"/>
            <a:r>
              <a:rPr lang="en-US" altLang="ko-KR" sz="2400" dirty="0" err="1" smtClean="0"/>
              <a:t>Coron</a:t>
            </a:r>
            <a:r>
              <a:rPr lang="en-US" altLang="ko-KR" sz="2400" dirty="0" smtClean="0"/>
              <a:t> et al. trial division </a:t>
            </a:r>
            <a:r>
              <a:rPr lang="en-US" altLang="ko-KR" sz="2400" dirty="0" smtClean="0">
                <a:sym typeface="Wingdings" pitchFamily="2" charset="2"/>
              </a:rPr>
              <a:t> Bernstein's algorithm</a:t>
            </a:r>
          </a:p>
          <a:p>
            <a:pPr lvl="1"/>
            <a:r>
              <a:rPr lang="en-US" altLang="ko-KR" sz="2400" dirty="0" err="1" smtClean="0"/>
              <a:t>Coron</a:t>
            </a:r>
            <a:r>
              <a:rPr lang="en-US" altLang="ko-KR" sz="2400" dirty="0" smtClean="0"/>
              <a:t> et al. a</a:t>
            </a:r>
            <a:r>
              <a:rPr lang="el-GR" altLang="ko-KR" sz="2400" dirty="0" smtClean="0"/>
              <a:t>μ</a:t>
            </a:r>
            <a:r>
              <a:rPr lang="en-US" altLang="ko-KR" sz="2400" dirty="0" smtClean="0"/>
              <a:t>(m</a:t>
            </a:r>
            <a:r>
              <a:rPr lang="en-US" altLang="ko-KR" sz="2400" baseline="-25000" dirty="0" smtClean="0"/>
              <a:t>i</a:t>
            </a:r>
            <a:r>
              <a:rPr lang="en-US" altLang="ko-KR" sz="2400" dirty="0" smtClean="0"/>
              <a:t>) – b </a:t>
            </a:r>
            <a:r>
              <a:rPr lang="en-US" altLang="ko-KR" sz="2400" dirty="0" smtClean="0">
                <a:sym typeface="Wingdings" pitchFamily="2" charset="2"/>
              </a:rPr>
              <a:t> shorter candidate </a:t>
            </a:r>
            <a:r>
              <a:rPr lang="en-US" altLang="ko-KR" sz="2400" dirty="0" err="1" smtClean="0">
                <a:sym typeface="Wingdings" pitchFamily="2" charset="2"/>
              </a:rPr>
              <a:t>t</a:t>
            </a:r>
            <a:r>
              <a:rPr lang="en-US" altLang="ko-KR" sz="2400" baseline="-25000" dirty="0" err="1" smtClean="0">
                <a:sym typeface="Wingdings" pitchFamily="2" charset="2"/>
              </a:rPr>
              <a:t>i</a:t>
            </a:r>
            <a:r>
              <a:rPr lang="en-US" altLang="ko-KR" sz="2400" baseline="-25000" dirty="0" smtClean="0">
                <a:sym typeface="Wingdings" pitchFamily="2" charset="2"/>
              </a:rPr>
              <a:t> </a:t>
            </a:r>
            <a:r>
              <a:rPr lang="en-US" altLang="ko-KR" sz="2400" dirty="0" smtClean="0">
                <a:sym typeface="Wingdings" pitchFamily="2" charset="2"/>
              </a:rPr>
              <a:t>with the large prime variant</a:t>
            </a:r>
            <a:endParaRPr lang="en-US" altLang="ko-KR" sz="2400" baseline="-25000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Implementation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C++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Run on 19 Linux-based machines on Amazon EC2 grid.</a:t>
            </a:r>
          </a:p>
          <a:p>
            <a:pPr lvl="1"/>
            <a:endParaRPr lang="en-US" altLang="ko-KR" sz="2400" dirty="0" smtClean="0">
              <a:sym typeface="Wingdings" pitchFamily="2" charset="2"/>
            </a:endParaRPr>
          </a:p>
          <a:p>
            <a:pPr lvl="1"/>
            <a:endParaRPr lang="en-US" altLang="ko-KR" sz="2400" dirty="0" smtClean="0">
              <a:sym typeface="Wingdings" pitchFamily="2" charset="2"/>
            </a:endParaRPr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Attack 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Determining the constants </a:t>
            </a:r>
            <a:r>
              <a:rPr lang="en-US" altLang="ko-KR" dirty="0" err="1" smtClean="0"/>
              <a:t>a,b,x</a:t>
            </a:r>
            <a:r>
              <a:rPr lang="en-US" altLang="ko-KR" dirty="0" smtClean="0"/>
              <a:t>,</a:t>
            </a:r>
            <a:r>
              <a:rPr lang="el-GR" altLang="ko-KR" dirty="0" smtClean="0"/>
              <a:t> μ</a:t>
            </a:r>
            <a:r>
              <a:rPr lang="en-US" altLang="ko-KR" dirty="0" smtClean="0"/>
              <a:t>(x,0) for the RSA-2048 modulus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Computing product of the first l primes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Hashing –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bN</a:t>
            </a:r>
            <a:r>
              <a:rPr lang="en-US" altLang="ko-KR" dirty="0" smtClean="0"/>
              <a:t> - a</a:t>
            </a:r>
            <a:r>
              <a:rPr lang="el-GR" altLang="ko-KR" dirty="0" smtClean="0"/>
              <a:t>μ</a:t>
            </a:r>
            <a:r>
              <a:rPr lang="en-US" altLang="ko-KR" dirty="0" smtClean="0"/>
              <a:t>(m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  with SHA-1 digests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Finding smooth/semi-smooth integers amongst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's</a:t>
            </a:r>
            <a:endParaRPr lang="en-US" altLang="ko-K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Factoring and finding the collision of smooth integers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Linear algebra for evidencing forgery</a:t>
            </a:r>
          </a:p>
          <a:p>
            <a:pPr marL="571500" indent="-51435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B75-8194-4123-978B-5B8C1325F714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Cost Estimates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The attack is feasible up to near 200 bits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B75-8194-4123-978B-5B8C1325F714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15</a:t>
            </a:fld>
            <a:endParaRPr lang="ko-KR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648735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Application to EMV Signatures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EMV – a collection of industry specifications for the inter-operation of payment cards, POS terminals and ATMs.</a:t>
            </a:r>
          </a:p>
          <a:p>
            <a:r>
              <a:rPr lang="en-US" altLang="ko-KR" dirty="0" smtClean="0"/>
              <a:t>Using ISO/IEC 9796-2 signatures and special message formats</a:t>
            </a:r>
          </a:p>
          <a:p>
            <a:pPr lvl="1"/>
            <a:r>
              <a:rPr lang="en-US" altLang="ko-KR" dirty="0" smtClean="0"/>
              <a:t>m = 02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|| X || Y || N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|| 03</a:t>
            </a:r>
            <a:r>
              <a:rPr lang="en-US" altLang="ko-KR" baseline="-25000" dirty="0" smtClean="0"/>
              <a:t>16</a:t>
            </a:r>
          </a:p>
          <a:p>
            <a:r>
              <a:rPr lang="en-US" altLang="ko-KR" dirty="0" smtClean="0"/>
              <a:t>Attacking SDA-IPKD</a:t>
            </a:r>
          </a:p>
          <a:p>
            <a:pPr lvl="1"/>
            <a:r>
              <a:rPr lang="en-US" altLang="ko-KR" dirty="0" smtClean="0"/>
              <a:t>Generating a random ka-bit integer a</a:t>
            </a:r>
          </a:p>
          <a:p>
            <a:pPr lvl="1"/>
            <a:r>
              <a:rPr lang="en-US" altLang="ko-KR" dirty="0" smtClean="0"/>
              <a:t>Final size of t values = 168 + ka bits</a:t>
            </a:r>
          </a:p>
          <a:p>
            <a:pPr lvl="1"/>
            <a:r>
              <a:rPr lang="en-US" altLang="ko-KR" dirty="0" smtClean="0"/>
              <a:t>For ka = 36, the computation takes</a:t>
            </a:r>
          </a:p>
          <a:p>
            <a:pPr lvl="2"/>
            <a:r>
              <a:rPr lang="en-US" altLang="ko-KR" dirty="0" smtClean="0"/>
              <a:t>13 years on a single PC</a:t>
            </a:r>
          </a:p>
          <a:p>
            <a:pPr lvl="2"/>
            <a:r>
              <a:rPr lang="en-US" altLang="ko-KR" dirty="0" smtClean="0"/>
              <a:t>US$11,000 using the EC2 Grid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6767-1197-44E3-A627-69CA52CBF4BC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Attacking ISO/IEC 9796-2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Recommends</a:t>
            </a:r>
          </a:p>
          <a:p>
            <a:pPr lvl="1"/>
            <a:r>
              <a:rPr lang="en-US" altLang="ko-KR" dirty="0" smtClean="0"/>
              <a:t>The definite withdrawal of the </a:t>
            </a:r>
            <a:r>
              <a:rPr lang="en-US" altLang="ko-KR" i="1" dirty="0" smtClean="0"/>
              <a:t>ad-hoc</a:t>
            </a:r>
            <a:r>
              <a:rPr lang="en-US" altLang="ko-KR" dirty="0" smtClean="0"/>
              <a:t> encoding mode </a:t>
            </a:r>
            <a:r>
              <a:rPr lang="en-US" altLang="ko-KR" b="1" dirty="0" smtClean="0"/>
              <a:t>in ISO/IEC 9796-2</a:t>
            </a:r>
          </a:p>
          <a:p>
            <a:pPr lvl="1"/>
            <a:r>
              <a:rPr lang="en-US" altLang="ko-KR" dirty="0" smtClean="0"/>
              <a:t>Replacement by a provably secure encoding function such as </a:t>
            </a:r>
            <a:r>
              <a:rPr lang="en-US" altLang="ko-KR" b="1" dirty="0" smtClean="0"/>
              <a:t>PSS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B65A-65F3-4D81-9A2E-91B249F0217A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Desmedt-Odlyzko's</a:t>
            </a:r>
            <a:r>
              <a:rPr lang="en-US" altLang="ko-KR" dirty="0" smtClean="0"/>
              <a:t> Attack</a:t>
            </a:r>
          </a:p>
          <a:p>
            <a:pPr lvl="1"/>
            <a:r>
              <a:rPr lang="ja-JP" altLang="en-US" sz="2000" dirty="0" smtClean="0"/>
              <a:t>基本的なＲＳＡ署名に対する偽造実現性についての研究</a:t>
            </a:r>
            <a:endParaRPr lang="en-US" altLang="ko-KR" sz="2000" dirty="0" smtClean="0"/>
          </a:p>
          <a:p>
            <a:r>
              <a:rPr lang="en-US" altLang="ko-KR" dirty="0" smtClean="0">
                <a:ea typeface="굴림" charset="-127"/>
              </a:rPr>
              <a:t>Hash Function Firewalls in Signature Schemes , </a:t>
            </a:r>
            <a:r>
              <a:rPr lang="en-US" altLang="ko-KR" sz="2400" dirty="0" smtClean="0">
                <a:ea typeface="굴림" charset="-127"/>
              </a:rPr>
              <a:t>Burt </a:t>
            </a:r>
            <a:r>
              <a:rPr lang="en-US" altLang="ko-KR" sz="2400" dirty="0" err="1" smtClean="0">
                <a:ea typeface="굴림" charset="-127"/>
              </a:rPr>
              <a:t>Kaliski</a:t>
            </a:r>
            <a:r>
              <a:rPr lang="en-US" altLang="ko-KR" sz="2400" dirty="0" smtClean="0">
                <a:ea typeface="굴림" charset="-127"/>
              </a:rPr>
              <a:t>,  IEEE P1363 Working Group Meeting June 2, 2000</a:t>
            </a:r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RSA Digital Signature Standards, </a:t>
            </a:r>
            <a:r>
              <a:rPr lang="en-US" altLang="ko-KR" sz="2400" dirty="0" smtClean="0">
                <a:ea typeface="굴림" charset="-127"/>
              </a:rPr>
              <a:t>Burt </a:t>
            </a:r>
            <a:r>
              <a:rPr lang="en-US" altLang="ko-KR" sz="2400" dirty="0" err="1" smtClean="0">
                <a:ea typeface="굴림" charset="-127"/>
              </a:rPr>
              <a:t>Kaliski</a:t>
            </a:r>
            <a:r>
              <a:rPr lang="en-US" altLang="ko-KR" sz="2400" dirty="0" smtClean="0">
                <a:ea typeface="굴림" charset="-127"/>
              </a:rPr>
              <a:t>, 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RSA Conference 2000</a:t>
            </a:r>
            <a:endParaRPr lang="en-US" altLang="ko-KR" dirty="0" smtClean="0"/>
          </a:p>
          <a:p>
            <a:r>
              <a:rPr lang="en-US" altLang="ko-KR" sz="2400" dirty="0" err="1" smtClean="0"/>
              <a:t>Coron</a:t>
            </a:r>
            <a:r>
              <a:rPr lang="en-US" altLang="ko-KR" sz="2400" dirty="0" smtClean="0"/>
              <a:t>, J.0S, </a:t>
            </a:r>
            <a:r>
              <a:rPr lang="en-US" altLang="ko-KR" sz="2400" dirty="0" err="1" smtClean="0"/>
              <a:t>Naccache</a:t>
            </a:r>
            <a:r>
              <a:rPr lang="en-US" altLang="ko-KR" sz="2400" dirty="0" smtClean="0"/>
              <a:t>, D., Stern, J.P : </a:t>
            </a:r>
            <a:r>
              <a:rPr lang="en-US" altLang="ko-KR" dirty="0" smtClean="0"/>
              <a:t>On the security of RSA padding, CRYPTO 1999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C116-FD6C-4FEF-98E9-DB6E72A172D3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Introduction</a:t>
            </a:r>
          </a:p>
          <a:p>
            <a:pPr lvl="1"/>
            <a:r>
              <a:rPr lang="en-US" altLang="ko-KR" dirty="0" smtClean="0"/>
              <a:t>RSA and Encoding Functions</a:t>
            </a:r>
          </a:p>
          <a:p>
            <a:r>
              <a:rPr lang="en-US" altLang="ko-KR" dirty="0" err="1" smtClean="0"/>
              <a:t>Desmedt-Odlyzko</a:t>
            </a:r>
            <a:r>
              <a:rPr lang="en-US" altLang="ko-KR" dirty="0" err="1" smtClean="0">
                <a:effectLst/>
              </a:rPr>
              <a:t>'</a:t>
            </a:r>
            <a:r>
              <a:rPr lang="en-US" altLang="ko-KR" dirty="0" err="1" smtClean="0"/>
              <a:t>s</a:t>
            </a:r>
            <a:r>
              <a:rPr lang="en-US" altLang="ko-KR" dirty="0" smtClean="0"/>
              <a:t> Attack</a:t>
            </a:r>
          </a:p>
          <a:p>
            <a:r>
              <a:rPr lang="en-US" altLang="ko-KR" dirty="0" smtClean="0"/>
              <a:t>ISO/IEC 9796-2</a:t>
            </a:r>
          </a:p>
          <a:p>
            <a:pPr lvl="1"/>
            <a:r>
              <a:rPr lang="en-US" altLang="ko-KR" dirty="0" err="1" smtClean="0"/>
              <a:t>Coron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Naccache</a:t>
            </a:r>
            <a:r>
              <a:rPr lang="en-US" altLang="ko-KR" dirty="0" smtClean="0"/>
              <a:t>-Stern</a:t>
            </a:r>
            <a:r>
              <a:rPr lang="en-US" altLang="ko-KR" dirty="0" smtClean="0">
                <a:effectLst/>
              </a:rPr>
              <a:t>'</a:t>
            </a:r>
            <a:r>
              <a:rPr lang="en-US" altLang="ko-KR" dirty="0" smtClean="0"/>
              <a:t>s Attack</a:t>
            </a:r>
          </a:p>
          <a:p>
            <a:r>
              <a:rPr lang="en-US" altLang="ko-KR" dirty="0" smtClean="0"/>
              <a:t>New Attack</a:t>
            </a:r>
            <a:r>
              <a:rPr lang="en-US" altLang="ko-KR" dirty="0" smtClean="0">
                <a:effectLst/>
              </a:rPr>
              <a:t>'</a:t>
            </a:r>
            <a:r>
              <a:rPr lang="en-US" altLang="ko-KR" dirty="0" smtClean="0"/>
              <a:t>s Building Blocks</a:t>
            </a:r>
          </a:p>
          <a:p>
            <a:pPr lvl="1"/>
            <a:r>
              <a:rPr lang="en-US" altLang="ko-KR" dirty="0" smtClean="0"/>
              <a:t>Bernstein</a:t>
            </a:r>
            <a:r>
              <a:rPr lang="en-US" altLang="ko-KR" dirty="0" smtClean="0">
                <a:effectLst/>
              </a:rPr>
              <a:t>'s </a:t>
            </a:r>
            <a:r>
              <a:rPr lang="en-US" altLang="ko-KR" dirty="0" smtClean="0"/>
              <a:t>Smoothness Detection Algorithm</a:t>
            </a:r>
          </a:p>
          <a:p>
            <a:r>
              <a:rPr lang="en-US" altLang="ko-KR" dirty="0" smtClean="0"/>
              <a:t>Attacking ISO/IEC 9796-2</a:t>
            </a:r>
          </a:p>
          <a:p>
            <a:r>
              <a:rPr lang="en-US" altLang="ko-KR" dirty="0" smtClean="0"/>
              <a:t>Application to EMV Signatures</a:t>
            </a:r>
          </a:p>
          <a:p>
            <a:r>
              <a:rPr lang="en-US" altLang="ko-KR" dirty="0" smtClean="0"/>
              <a:t>Conclusion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D6C3-A222-4A47-8091-B29F1583D341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Practical Cryptanalysis of ISO/IEC 9796-2 and EMV Signatures</a:t>
            </a:r>
          </a:p>
          <a:p>
            <a:pPr lvl="1"/>
            <a:r>
              <a:rPr lang="en-US" altLang="ko-KR" dirty="0" smtClean="0"/>
              <a:t>2009, </a:t>
            </a:r>
            <a:r>
              <a:rPr lang="en-US" altLang="ko-KR" dirty="0" err="1" smtClean="0"/>
              <a:t>Coron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Naccache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Tibouchi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Weinmann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Following study of signature forgery for ISO/IEC 9796-1,2 (1999)</a:t>
            </a:r>
          </a:p>
          <a:p>
            <a:pPr lvl="1"/>
            <a:r>
              <a:rPr lang="en-US" altLang="ko-KR" dirty="0" smtClean="0"/>
              <a:t>Refinements of algorithms</a:t>
            </a:r>
          </a:p>
          <a:p>
            <a:pPr lvl="2"/>
            <a:r>
              <a:rPr lang="en-US" altLang="ko-KR" dirty="0" err="1" smtClean="0"/>
              <a:t>Coron</a:t>
            </a:r>
            <a:r>
              <a:rPr lang="en-US" altLang="ko-KR" dirty="0" smtClean="0"/>
              <a:t> et al.</a:t>
            </a:r>
          </a:p>
          <a:p>
            <a:pPr lvl="2"/>
            <a:r>
              <a:rPr lang="en-US" altLang="ko-KR" dirty="0" smtClean="0"/>
              <a:t>Significantly accelerate algorithm for parameter values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D43A-9E81-4A44-AD4D-CCFA9663028B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RSA and Two Encoding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RSA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Two encoding function species</a:t>
            </a:r>
          </a:p>
          <a:p>
            <a:pPr lvl="1"/>
            <a:r>
              <a:rPr lang="en-US" altLang="ko-KR" b="1" dirty="0" smtClean="0"/>
              <a:t>Ad-hoc encoding</a:t>
            </a:r>
          </a:p>
          <a:p>
            <a:pPr lvl="2"/>
            <a:r>
              <a:rPr lang="en-US" altLang="ko-KR" dirty="0" smtClean="0"/>
              <a:t>There is no guarantee that forging signatures is as hard as inverting RSA.</a:t>
            </a:r>
          </a:p>
          <a:p>
            <a:pPr lvl="2"/>
            <a:r>
              <a:rPr lang="en-US" altLang="ko-KR" dirty="0" smtClean="0"/>
              <a:t>ISO/IEC 9796-1, ISO/IEC 9796-2</a:t>
            </a:r>
          </a:p>
          <a:p>
            <a:pPr lvl="1"/>
            <a:r>
              <a:rPr lang="en-US" altLang="ko-KR" dirty="0" smtClean="0"/>
              <a:t>Provably secure encodings</a:t>
            </a:r>
          </a:p>
          <a:p>
            <a:pPr lvl="2"/>
            <a:r>
              <a:rPr lang="en-US" altLang="ko-KR" dirty="0" smtClean="0"/>
              <a:t>OAEP(Encryption), PSS(Signature)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6F01-5E0C-4283-8FFB-149D1642C17B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857356" y="2357430"/>
          <a:ext cx="2484437" cy="511175"/>
        </p:xfrm>
        <a:graphic>
          <a:graphicData uri="http://schemas.openxmlformats.org/presentationml/2006/ole">
            <p:oleObj spid="_x0000_s3077" name="수식" r:id="rId3" imgW="1130040" imgH="2412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928794" y="1857364"/>
          <a:ext cx="2178050" cy="511175"/>
        </p:xfrm>
        <a:graphic>
          <a:graphicData uri="http://schemas.openxmlformats.org/presentationml/2006/ole">
            <p:oleObj spid="_x0000_s3078" name="수식" r:id="rId4" imgW="990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E6CE-6E74-4BD9-A539-7C836AA11E31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5257800" y="3714752"/>
            <a:ext cx="3657600" cy="57150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dirty="0" smtClean="0"/>
              <a:t>When it is available to obtain </a:t>
            </a:r>
            <a:br>
              <a:rPr lang="en-US" altLang="ja-JP" dirty="0" smtClean="0"/>
            </a:br>
            <a:r>
              <a:rPr lang="en-US" altLang="ja-JP" dirty="0" smtClean="0"/>
              <a:t>a number of signatures</a:t>
            </a:r>
            <a:endParaRPr lang="ja-JP" alt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err="1" smtClean="0"/>
              <a:t>Desmedt-Odlyzko's</a:t>
            </a:r>
            <a:r>
              <a:rPr lang="en-US" altLang="ko-KR" dirty="0" smtClean="0"/>
              <a:t> Attack on RSA</a:t>
            </a:r>
            <a:endParaRPr lang="ja-JP" altLang="en-US" dirty="0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649413" y="1447800"/>
          <a:ext cx="2036762" cy="914400"/>
        </p:xfrm>
        <a:graphic>
          <a:graphicData uri="http://schemas.openxmlformats.org/presentationml/2006/ole">
            <p:oleObj spid="_x0000_s1026" name="수식" r:id="rId3" imgW="927000" imgH="431640" progId="Equation.3">
              <p:embed/>
            </p:oleObj>
          </a:graphicData>
        </a:graphic>
      </p:graphicFrame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343400" y="1676400"/>
            <a:ext cx="4505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（ </a:t>
            </a:r>
            <a:r>
              <a:rPr lang="en-US" altLang="ja-JP" i="1" dirty="0"/>
              <a:t>p</a:t>
            </a:r>
            <a:r>
              <a:rPr lang="en-US" altLang="ja-JP" i="1" baseline="-30000" dirty="0"/>
              <a:t>i</a:t>
            </a:r>
            <a:r>
              <a:rPr lang="en-US" altLang="ja-JP" dirty="0"/>
              <a:t> </a:t>
            </a:r>
            <a:r>
              <a:rPr lang="ja-JP" altLang="en-US" dirty="0"/>
              <a:t>： </a:t>
            </a:r>
            <a:r>
              <a:rPr lang="en-US" altLang="ko-KR" dirty="0"/>
              <a:t>Relatively small prime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bound B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890713" y="2895600"/>
          <a:ext cx="4716462" cy="914400"/>
        </p:xfrm>
        <a:graphic>
          <a:graphicData uri="http://schemas.openxmlformats.org/presentationml/2006/ole">
            <p:oleObj spid="_x0000_s1027" name="수식" r:id="rId4" imgW="2145960" imgH="431640" progId="Equation.3">
              <p:embed/>
            </p:oleObj>
          </a:graphicData>
        </a:graphic>
      </p:graphicFrame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914400" y="5791200"/>
            <a:ext cx="65140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i="1" dirty="0" smtClean="0"/>
              <a:t>p</a:t>
            </a:r>
            <a:r>
              <a:rPr lang="en-US" altLang="ja-JP" i="1" baseline="-30000" dirty="0" smtClean="0"/>
              <a:t>i</a:t>
            </a:r>
            <a:r>
              <a:rPr lang="en-US" altLang="ja-JP" dirty="0" smtClean="0"/>
              <a:t>  and </a:t>
            </a:r>
            <a:r>
              <a:rPr lang="en-US" altLang="ko-KR" dirty="0" smtClean="0"/>
              <a:t>signature </a:t>
            </a:r>
            <a:r>
              <a:rPr lang="en-US" altLang="ko-KR" dirty="0"/>
              <a:t>combination can forge a signature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for </a:t>
            </a:r>
            <a:r>
              <a:rPr lang="en-US" altLang="ko-KR" dirty="0"/>
              <a:t>any message with the hash value in the shape </a:t>
            </a:r>
            <a:r>
              <a:rPr lang="en-US" altLang="ko-KR" dirty="0" smtClean="0"/>
              <a:t>of above </a:t>
            </a:r>
            <a:endParaRPr lang="ja-JP" altLang="en-US" dirty="0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057400" y="4572000"/>
            <a:ext cx="3794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/>
              <a:t>Available to get </a:t>
            </a:r>
            <a:r>
              <a:rPr lang="en-US" altLang="ko-KR" dirty="0" smtClean="0"/>
              <a:t>a </a:t>
            </a:r>
            <a:r>
              <a:rPr lang="en-US" altLang="ko-KR" dirty="0"/>
              <a:t>signature for </a:t>
            </a:r>
            <a:r>
              <a:rPr lang="en-US" altLang="ja-JP" i="1" dirty="0" smtClean="0"/>
              <a:t>p</a:t>
            </a:r>
            <a:r>
              <a:rPr lang="en-US" altLang="ja-JP" i="1" baseline="-30000" dirty="0" smtClean="0"/>
              <a:t>i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3429000" y="5105400"/>
            <a:ext cx="1752600" cy="685800"/>
          </a:xfrm>
          <a:prstGeom prst="downArrow">
            <a:avLst>
              <a:gd name="adj1" fmla="val 5163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3352800" y="3886200"/>
            <a:ext cx="1752600" cy="685800"/>
          </a:xfrm>
          <a:prstGeom prst="downArrow">
            <a:avLst>
              <a:gd name="adj1" fmla="val 5163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3276600" y="2286000"/>
            <a:ext cx="1752600" cy="685800"/>
          </a:xfrm>
          <a:prstGeom prst="downArrow">
            <a:avLst>
              <a:gd name="adj1" fmla="val 5163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날짜 개체 틀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681-1EB8-494A-91AF-7967995A5DCE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15" name="바닥글 개체 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a typeface="굴림" charset="-127"/>
              </a:rPr>
              <a:t>ISO/IEC 9796-2</a:t>
            </a:r>
            <a:br>
              <a:rPr lang="en-US" altLang="ko-KR" dirty="0">
                <a:ea typeface="굴림" charset="-127"/>
              </a:rPr>
            </a:br>
            <a:r>
              <a:rPr lang="en-US" altLang="ko-KR" sz="2000" dirty="0">
                <a:ea typeface="굴림" charset="-127"/>
              </a:rPr>
              <a:t>(Digital Signature Scheme Giving Message Recovery — Mechanisms Using a Hash Function, 1997)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ea typeface="굴림" charset="-127"/>
                <a:sym typeface="Symbol" pitchFamily="18" charset="2"/>
              </a:rPr>
              <a:t></a:t>
            </a:r>
            <a:r>
              <a:rPr lang="en-US" altLang="ko-KR" dirty="0">
                <a:ea typeface="굴림" charset="-127"/>
              </a:rPr>
              <a:t>(</a:t>
            </a:r>
            <a:r>
              <a:rPr lang="en-US" altLang="ko-KR" i="1" dirty="0">
                <a:ea typeface="굴림" charset="-127"/>
              </a:rPr>
              <a:t>M</a:t>
            </a:r>
            <a:r>
              <a:rPr lang="en-US" altLang="ko-KR" dirty="0">
                <a:ea typeface="굴림" charset="-127"/>
              </a:rPr>
              <a:t>)</a:t>
            </a:r>
            <a:r>
              <a:rPr lang="en-US" altLang="ko-KR" dirty="0">
                <a:ea typeface="굴림" charset="-127"/>
                <a:sym typeface="Symbol" pitchFamily="18" charset="2"/>
              </a:rPr>
              <a:t> = 4b bb </a:t>
            </a:r>
            <a:r>
              <a:rPr lang="en-US" altLang="ko-KR" dirty="0" err="1">
                <a:ea typeface="굴림" charset="-127"/>
                <a:sym typeface="Symbol" pitchFamily="18" charset="2"/>
              </a:rPr>
              <a:t>bb</a:t>
            </a:r>
            <a:r>
              <a:rPr lang="en-US" altLang="ko-KR" dirty="0">
                <a:ea typeface="굴림" charset="-127"/>
                <a:sym typeface="Symbol" pitchFamily="18" charset="2"/>
              </a:rPr>
              <a:t> …  bb </a:t>
            </a:r>
            <a:r>
              <a:rPr lang="en-US" altLang="ko-KR" dirty="0" err="1">
                <a:ea typeface="굴림" charset="-127"/>
                <a:sym typeface="Symbol" pitchFamily="18" charset="2"/>
              </a:rPr>
              <a:t>ba</a:t>
            </a:r>
            <a:r>
              <a:rPr lang="en-US" altLang="ko-KR" dirty="0">
                <a:ea typeface="굴림" charset="-127"/>
                <a:sym typeface="Symbol" pitchFamily="18" charset="2"/>
              </a:rPr>
              <a:t> || </a:t>
            </a:r>
            <a:r>
              <a:rPr lang="en-US" altLang="ko-KR" i="1" dirty="0">
                <a:ea typeface="굴림" charset="-127"/>
                <a:sym typeface="Symbol" pitchFamily="18" charset="2"/>
              </a:rPr>
              <a:t>M</a:t>
            </a:r>
            <a:r>
              <a:rPr lang="en-US" altLang="ko-KR" dirty="0">
                <a:ea typeface="굴림" charset="-127"/>
                <a:sym typeface="Symbol" pitchFamily="18" charset="2"/>
              </a:rPr>
              <a:t> || Hash(</a:t>
            </a:r>
            <a:r>
              <a:rPr lang="en-US" altLang="ko-KR" i="1" dirty="0">
                <a:ea typeface="굴림" charset="-127"/>
                <a:sym typeface="Symbol" pitchFamily="18" charset="2"/>
              </a:rPr>
              <a:t>M</a:t>
            </a:r>
            <a:r>
              <a:rPr lang="en-US" altLang="ko-KR" dirty="0">
                <a:ea typeface="굴림" charset="-127"/>
                <a:sym typeface="Symbol" pitchFamily="18" charset="2"/>
              </a:rPr>
              <a:t>) || </a:t>
            </a:r>
            <a:r>
              <a:rPr lang="en-US" altLang="ko-KR" dirty="0" err="1">
                <a:ea typeface="굴림" charset="-127"/>
                <a:sym typeface="Symbol" pitchFamily="18" charset="2"/>
              </a:rPr>
              <a:t>bc</a:t>
            </a:r>
            <a:r>
              <a:rPr lang="en-US" altLang="ko-KR" dirty="0">
                <a:ea typeface="굴림" charset="-127"/>
                <a:sym typeface="Symbol" pitchFamily="18" charset="2"/>
              </a:rPr>
              <a:t/>
            </a:r>
            <a:br>
              <a:rPr lang="en-US" altLang="ko-KR" dirty="0">
                <a:ea typeface="굴림" charset="-127"/>
                <a:sym typeface="Symbol" pitchFamily="18" charset="2"/>
              </a:rPr>
            </a:br>
            <a:r>
              <a:rPr lang="en-US" altLang="ko-KR" dirty="0">
                <a:ea typeface="굴림" charset="-127"/>
                <a:sym typeface="Symbol" pitchFamily="18" charset="2"/>
              </a:rPr>
              <a:t> or 6a || </a:t>
            </a:r>
            <a:r>
              <a:rPr lang="en-US" altLang="ko-KR" i="1" dirty="0">
                <a:ea typeface="굴림" charset="-127"/>
                <a:sym typeface="Symbol" pitchFamily="18" charset="2"/>
              </a:rPr>
              <a:t>M’</a:t>
            </a:r>
            <a:r>
              <a:rPr lang="en-US" altLang="ko-KR" dirty="0">
                <a:ea typeface="굴림" charset="-127"/>
                <a:sym typeface="Symbol" pitchFamily="18" charset="2"/>
              </a:rPr>
              <a:t> || Hash(</a:t>
            </a:r>
            <a:r>
              <a:rPr lang="en-US" altLang="ko-KR" i="1" dirty="0">
                <a:ea typeface="굴림" charset="-127"/>
                <a:sym typeface="Symbol" pitchFamily="18" charset="2"/>
              </a:rPr>
              <a:t>M</a:t>
            </a:r>
            <a:r>
              <a:rPr lang="en-US" altLang="ko-KR" dirty="0">
                <a:ea typeface="굴림" charset="-127"/>
                <a:sym typeface="Symbol" pitchFamily="18" charset="2"/>
              </a:rPr>
              <a:t>) || </a:t>
            </a:r>
            <a:r>
              <a:rPr lang="en-US" altLang="ko-KR" dirty="0" err="1">
                <a:ea typeface="굴림" charset="-127"/>
                <a:sym typeface="Symbol" pitchFamily="18" charset="2"/>
              </a:rPr>
              <a:t>bc</a:t>
            </a:r>
            <a:endParaRPr lang="en-US" altLang="ko-KR" dirty="0">
              <a:ea typeface="굴림" charset="-127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ko-KR" i="1" dirty="0">
                <a:ea typeface="굴림" charset="-127"/>
                <a:sym typeface="Symbol" pitchFamily="18" charset="2"/>
              </a:rPr>
              <a:t>	</a:t>
            </a:r>
            <a:r>
              <a:rPr lang="en-US" altLang="ko-KR" dirty="0">
                <a:ea typeface="굴림" charset="-127"/>
                <a:sym typeface="Symbol" pitchFamily="18" charset="2"/>
              </a:rPr>
              <a:t>where </a:t>
            </a:r>
            <a:r>
              <a:rPr lang="en-US" altLang="ko-KR" i="1" dirty="0">
                <a:ea typeface="굴림" charset="-127"/>
                <a:sym typeface="Symbol" pitchFamily="18" charset="2"/>
              </a:rPr>
              <a:t>M’</a:t>
            </a:r>
            <a:r>
              <a:rPr lang="en-US" altLang="ko-KR" dirty="0">
                <a:ea typeface="굴림" charset="-127"/>
                <a:sym typeface="Symbol" pitchFamily="18" charset="2"/>
              </a:rPr>
              <a:t> is part of the message</a:t>
            </a:r>
          </a:p>
          <a:p>
            <a:pPr lvl="1"/>
            <a:r>
              <a:rPr lang="en-US" altLang="ko-KR" dirty="0">
                <a:ea typeface="굴림" charset="-127"/>
                <a:sym typeface="Symbol" pitchFamily="18" charset="2"/>
              </a:rPr>
              <a:t>this assumes modulus length is multiple of 8</a:t>
            </a:r>
          </a:p>
          <a:p>
            <a:pPr lvl="1"/>
            <a:r>
              <a:rPr lang="en-US" altLang="ko-KR" dirty="0">
                <a:ea typeface="굴림" charset="-127"/>
                <a:sym typeface="Symbol" pitchFamily="18" charset="2"/>
              </a:rPr>
              <a:t>general format allows hash algorithm ID</a:t>
            </a:r>
          </a:p>
          <a:p>
            <a:r>
              <a:rPr lang="en-US" altLang="ko-KR" dirty="0">
                <a:ea typeface="굴림" charset="-127"/>
              </a:rPr>
              <a:t>Ad hoc design</a:t>
            </a:r>
          </a:p>
          <a:p>
            <a:pPr lvl="1"/>
            <a:r>
              <a:rPr lang="en-US" altLang="ko-KR" dirty="0">
                <a:ea typeface="굴림" charset="-127"/>
              </a:rPr>
              <a:t>hash provides some structure</a:t>
            </a:r>
          </a:p>
          <a:p>
            <a:r>
              <a:rPr lang="en-US" altLang="ko-KR" i="1" dirty="0">
                <a:ea typeface="굴림" charset="-127"/>
              </a:rPr>
              <a:t>Not</a:t>
            </a:r>
            <a:r>
              <a:rPr lang="en-US" altLang="ko-KR" dirty="0">
                <a:ea typeface="굴림" charset="-127"/>
              </a:rPr>
              <a:t> resistant to multiplicative forgery if hash value is 64 bits or less [CNS99]</a:t>
            </a:r>
          </a:p>
          <a:p>
            <a:pPr lvl="1"/>
            <a:r>
              <a:rPr lang="en-US" altLang="ko-KR" dirty="0">
                <a:ea typeface="굴림" charset="-127"/>
              </a:rPr>
              <a:t>may still be appropriate for larger </a:t>
            </a:r>
            <a:r>
              <a:rPr lang="en-US" altLang="ko-KR">
                <a:ea typeface="굴림" charset="-127"/>
              </a:rPr>
              <a:t>hash </a:t>
            </a:r>
            <a:r>
              <a:rPr lang="en-US" altLang="ko-KR" smtClean="0">
                <a:ea typeface="굴림" charset="-127"/>
              </a:rPr>
              <a:t>values</a:t>
            </a:r>
            <a:endParaRPr lang="en-US" altLang="ko-KR" dirty="0" smtClean="0">
              <a:ea typeface="굴림" charset="-127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Coron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Naccache</a:t>
            </a:r>
            <a:r>
              <a:rPr lang="en-US" altLang="ko-KR" dirty="0" smtClean="0"/>
              <a:t>-Stern</a:t>
            </a:r>
            <a:r>
              <a:rPr lang="en-US" altLang="ko-KR" dirty="0" smtClean="0">
                <a:effectLst/>
              </a:rPr>
              <a:t>'</a:t>
            </a:r>
            <a:r>
              <a:rPr lang="en-US" altLang="ko-KR" dirty="0" smtClean="0"/>
              <a:t>s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CNS99</a:t>
            </a:r>
          </a:p>
          <a:p>
            <a:pPr lvl="1"/>
            <a:r>
              <a:rPr lang="en-US" altLang="ko-KR" dirty="0" smtClean="0"/>
              <a:t>In generating message m</a:t>
            </a:r>
            <a:r>
              <a:rPr lang="en-US" altLang="ko-KR" baseline="-25000" dirty="0" smtClean="0"/>
              <a:t>i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 linear combination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of </a:t>
            </a:r>
            <a:r>
              <a:rPr lang="el-GR" altLang="ko-KR" dirty="0" smtClean="0"/>
              <a:t>μ</a:t>
            </a:r>
            <a:r>
              <a:rPr lang="en-US" altLang="ko-KR" dirty="0" smtClean="0"/>
              <a:t>(m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and N.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&lt;&lt; N</a:t>
            </a:r>
          </a:p>
          <a:p>
            <a:pPr lvl="1"/>
            <a:r>
              <a:rPr lang="en-US" altLang="ko-KR" b="1" dirty="0" err="1" smtClean="0"/>
              <a:t>t</a:t>
            </a:r>
            <a:r>
              <a:rPr lang="en-US" altLang="ko-KR" b="1" baseline="-25000" dirty="0" err="1" smtClean="0"/>
              <a:t>i</a:t>
            </a:r>
            <a:r>
              <a:rPr lang="en-US" altLang="ko-KR" b="1" dirty="0" smtClean="0"/>
              <a:t> = a * </a:t>
            </a:r>
            <a:r>
              <a:rPr lang="el-GR" altLang="ko-KR" b="1" dirty="0" smtClean="0"/>
              <a:t>μ</a:t>
            </a:r>
            <a:r>
              <a:rPr lang="en-US" altLang="ko-KR" b="1" dirty="0" smtClean="0"/>
              <a:t>(m</a:t>
            </a:r>
            <a:r>
              <a:rPr lang="en-US" altLang="ko-KR" b="1" baseline="-25000" dirty="0" smtClean="0"/>
              <a:t>i</a:t>
            </a:r>
            <a:r>
              <a:rPr lang="en-US" altLang="ko-KR" b="1" dirty="0" smtClean="0"/>
              <a:t>) mod N</a:t>
            </a:r>
          </a:p>
          <a:p>
            <a:pPr lvl="1"/>
            <a:r>
              <a:rPr lang="en-US" altLang="ko-KR" dirty="0" smtClean="0"/>
              <a:t>Factor a is a constant. a=2</a:t>
            </a:r>
            <a:r>
              <a:rPr lang="en-US" altLang="ko-KR" baseline="30000" dirty="0" smtClean="0"/>
              <a:t>8</a:t>
            </a:r>
            <a:endParaRPr lang="en-US" altLang="ko-KR" dirty="0" smtClean="0"/>
          </a:p>
          <a:p>
            <a:r>
              <a:rPr lang="en-US" altLang="ko-KR" dirty="0" smtClean="0"/>
              <a:t>Attacking the instances </a:t>
            </a:r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h</a:t>
            </a:r>
            <a:r>
              <a:rPr lang="en-US" altLang="ko-KR" dirty="0" smtClean="0"/>
              <a:t>=128, </a:t>
            </a:r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h</a:t>
            </a:r>
            <a:r>
              <a:rPr lang="en-US" altLang="ko-KR" dirty="0" smtClean="0"/>
              <a:t>=160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2</a:t>
            </a:r>
            <a:r>
              <a:rPr lang="en-US" altLang="ko-KR" baseline="30000" dirty="0" smtClean="0"/>
              <a:t>54</a:t>
            </a:r>
            <a:r>
              <a:rPr lang="en-US" altLang="ko-KR" dirty="0" smtClean="0"/>
              <a:t> and 2</a:t>
            </a:r>
            <a:r>
              <a:rPr lang="en-US" altLang="ko-KR" baseline="30000" dirty="0" smtClean="0"/>
              <a:t>61</a:t>
            </a:r>
            <a:r>
              <a:rPr lang="en-US" altLang="ko-KR" dirty="0" smtClean="0"/>
              <a:t> operations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FCEA-D773-41C6-A5D6-3AC10413A2BD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Coron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Naccache</a:t>
            </a:r>
            <a:r>
              <a:rPr lang="en-US" altLang="ko-KR" dirty="0" smtClean="0"/>
              <a:t>-Stern</a:t>
            </a:r>
            <a:r>
              <a:rPr lang="en-US" altLang="ko-KR" dirty="0" smtClean="0">
                <a:effectLst/>
              </a:rPr>
              <a:t>'</a:t>
            </a:r>
            <a:r>
              <a:rPr lang="en-US" altLang="ko-KR" dirty="0" smtClean="0"/>
              <a:t>s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By definition of ISO/IEC 9796-2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l-GR" altLang="ko-KR" dirty="0" smtClean="0"/>
              <a:t>μ</a:t>
            </a:r>
            <a:r>
              <a:rPr lang="en-US" altLang="ko-KR" dirty="0" smtClean="0"/>
              <a:t>(m) = 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|| m[1] || HASH(m) || BC</a:t>
            </a:r>
            <a:r>
              <a:rPr lang="en-US" altLang="ko-KR" baseline="-25000" dirty="0" smtClean="0"/>
              <a:t>16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= 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2</a:t>
            </a:r>
            <a:r>
              <a:rPr lang="en-US" altLang="ko-KR" baseline="30000" dirty="0" smtClean="0"/>
              <a:t>k-8</a:t>
            </a:r>
            <a:r>
              <a:rPr lang="en-US" altLang="ko-KR" dirty="0" smtClean="0"/>
              <a:t> + m[1]2</a:t>
            </a:r>
            <a:r>
              <a:rPr lang="en-US" altLang="ko-KR" baseline="30000" dirty="0" smtClean="0"/>
              <a:t>kh+8</a:t>
            </a:r>
            <a:r>
              <a:rPr lang="en-US" altLang="ko-KR" dirty="0" smtClean="0"/>
              <a:t>+ HASH(m)2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 + BC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 </a:t>
            </a:r>
          </a:p>
          <a:p>
            <a:r>
              <a:rPr lang="en-US" altLang="ko-KR" dirty="0" smtClean="0"/>
              <a:t>Euclidean division by N provides b and r</a:t>
            </a:r>
          </a:p>
          <a:p>
            <a:pPr>
              <a:buNone/>
            </a:pPr>
            <a:r>
              <a:rPr lang="en-US" altLang="ko-KR" dirty="0" smtClean="0"/>
              <a:t>   (6A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+1) 2</a:t>
            </a:r>
            <a:r>
              <a:rPr lang="en-US" altLang="ko-KR" baseline="30000" dirty="0" smtClean="0"/>
              <a:t>k </a:t>
            </a:r>
            <a:r>
              <a:rPr lang="en-US" altLang="ko-KR" dirty="0" smtClean="0"/>
              <a:t>= </a:t>
            </a:r>
            <a:r>
              <a:rPr lang="en-US" altLang="ko-KR" dirty="0" err="1" smtClean="0"/>
              <a:t>bN</a:t>
            </a:r>
            <a:r>
              <a:rPr lang="en-US" altLang="ko-KR" dirty="0" smtClean="0"/>
              <a:t> + r, N’= </a:t>
            </a:r>
            <a:r>
              <a:rPr lang="en-US" altLang="ko-KR" dirty="0" err="1" smtClean="0"/>
              <a:t>bN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N’= 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2</a:t>
            </a:r>
            <a:r>
              <a:rPr lang="en-US" altLang="ko-KR" baseline="30000" dirty="0" smtClean="0"/>
              <a:t>k </a:t>
            </a:r>
            <a:r>
              <a:rPr lang="en-US" altLang="ko-KR" dirty="0" smtClean="0"/>
              <a:t>+ (2</a:t>
            </a:r>
            <a:r>
              <a:rPr lang="en-US" altLang="ko-KR" baseline="30000" dirty="0" smtClean="0"/>
              <a:t>k </a:t>
            </a:r>
            <a:r>
              <a:rPr lang="en-US" altLang="ko-KR" dirty="0" smtClean="0"/>
              <a:t>– r)</a:t>
            </a:r>
          </a:p>
          <a:p>
            <a:pPr>
              <a:buNone/>
            </a:pPr>
            <a:r>
              <a:rPr lang="en-US" altLang="ko-KR" dirty="0" smtClean="0"/>
              <a:t>        = 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|| N</a:t>
            </a:r>
            <a:r>
              <a:rPr lang="en-US" altLang="ko-KR" dirty="0" smtClean="0">
                <a:effectLst/>
              </a:rPr>
              <a:t>'[1] || </a:t>
            </a:r>
            <a:r>
              <a:rPr lang="en-US" altLang="ko-KR" dirty="0" smtClean="0"/>
              <a:t>N</a:t>
            </a:r>
            <a:r>
              <a:rPr lang="en-US" altLang="ko-KR" dirty="0" smtClean="0">
                <a:effectLst/>
              </a:rPr>
              <a:t>'[0] </a:t>
            </a:r>
          </a:p>
          <a:p>
            <a:pPr>
              <a:buNone/>
            </a:pPr>
            <a:r>
              <a:rPr lang="en-US" altLang="ko-KR" dirty="0" smtClean="0">
                <a:effectLst/>
              </a:rPr>
              <a:t>    (N' is k+7 bits long, </a:t>
            </a:r>
            <a:r>
              <a:rPr lang="en-US" altLang="ko-KR" dirty="0" smtClean="0"/>
              <a:t>N</a:t>
            </a:r>
            <a:r>
              <a:rPr lang="en-US" altLang="ko-KR" dirty="0" smtClean="0">
                <a:effectLst/>
              </a:rPr>
              <a:t>'[1] is k – </a:t>
            </a:r>
            <a:r>
              <a:rPr lang="en-US" altLang="ko-KR" dirty="0" err="1" smtClean="0">
                <a:effectLst/>
              </a:rPr>
              <a:t>kh</a:t>
            </a:r>
            <a:r>
              <a:rPr lang="en-US" altLang="ko-KR" dirty="0" smtClean="0">
                <a:effectLst/>
              </a:rPr>
              <a:t> -16 bits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B75-8194-4123-978B-5B8C1325F714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Coron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Naccache</a:t>
            </a:r>
            <a:r>
              <a:rPr lang="en-US" altLang="ko-KR" dirty="0" smtClean="0"/>
              <a:t>-Stern</a:t>
            </a:r>
            <a:r>
              <a:rPr lang="en-US" altLang="ko-KR" dirty="0" smtClean="0">
                <a:effectLst/>
              </a:rPr>
              <a:t>'</a:t>
            </a:r>
            <a:r>
              <a:rPr lang="en-US" altLang="ko-KR" dirty="0" smtClean="0"/>
              <a:t>s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 = </a:t>
            </a:r>
            <a:r>
              <a:rPr lang="en-US" altLang="ko-KR" dirty="0" err="1" smtClean="0"/>
              <a:t>bN</a:t>
            </a:r>
            <a:r>
              <a:rPr lang="en-US" altLang="ko-KR" dirty="0" smtClean="0"/>
              <a:t> - a</a:t>
            </a:r>
            <a:r>
              <a:rPr lang="el-GR" altLang="ko-KR" dirty="0" smtClean="0"/>
              <a:t> μ</a:t>
            </a:r>
            <a:r>
              <a:rPr lang="en-US" altLang="ko-KR" dirty="0" smtClean="0"/>
              <a:t>(m) </a:t>
            </a:r>
          </a:p>
          <a:p>
            <a:pPr>
              <a:buNone/>
            </a:pPr>
            <a:r>
              <a:rPr lang="en-US" altLang="ko-KR" dirty="0" smtClean="0"/>
              <a:t>    = N’- 2</a:t>
            </a:r>
            <a:r>
              <a:rPr lang="en-US" altLang="ko-KR" baseline="30000" dirty="0" smtClean="0"/>
              <a:t>8</a:t>
            </a:r>
            <a:r>
              <a:rPr lang="el-GR" altLang="ko-KR" dirty="0" smtClean="0"/>
              <a:t>μ</a:t>
            </a:r>
            <a:r>
              <a:rPr lang="en-US" altLang="ko-KR" dirty="0" smtClean="0"/>
              <a:t>(m) </a:t>
            </a:r>
          </a:p>
          <a:p>
            <a:pPr>
              <a:buNone/>
            </a:pPr>
            <a:r>
              <a:rPr lang="en-US" altLang="ko-KR" dirty="0" smtClean="0"/>
              <a:t>  By setting m[1] = N'[1],</a:t>
            </a:r>
          </a:p>
          <a:p>
            <a:pPr>
              <a:buNone/>
            </a:pPr>
            <a:r>
              <a:rPr lang="en-US" altLang="ko-KR" dirty="0" smtClean="0"/>
              <a:t>  t = 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|| N'[1] || N'[0]</a:t>
            </a:r>
            <a:br>
              <a:rPr lang="en-US" altLang="ko-KR" dirty="0" smtClean="0"/>
            </a:br>
            <a:r>
              <a:rPr lang="en-US" altLang="ko-KR" dirty="0" smtClean="0"/>
              <a:t>    - 6A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|| m[1] || HASH(m) || BC00</a:t>
            </a:r>
            <a:r>
              <a:rPr lang="en-US" altLang="ko-KR" baseline="-25000" dirty="0" smtClean="0"/>
              <a:t>16</a:t>
            </a:r>
          </a:p>
          <a:p>
            <a:pPr>
              <a:buNone/>
            </a:pPr>
            <a:r>
              <a:rPr lang="en-US" altLang="ko-KR" dirty="0" smtClean="0"/>
              <a:t>    = N'[0] – (HASH(m)||BC00</a:t>
            </a:r>
            <a:r>
              <a:rPr lang="en-US" altLang="ko-KR" baseline="-25000" dirty="0" smtClean="0"/>
              <a:t>16</a:t>
            </a:r>
            <a:r>
              <a:rPr lang="en-US" altLang="ko-KR" dirty="0" smtClean="0"/>
              <a:t> ) &lt; 2</a:t>
            </a:r>
            <a:r>
              <a:rPr lang="en-US" altLang="ko-KR" baseline="30000" dirty="0" smtClean="0"/>
              <a:t>kh+16</a:t>
            </a:r>
          </a:p>
          <a:p>
            <a:r>
              <a:rPr lang="en-US" altLang="ko-KR" dirty="0" smtClean="0"/>
              <a:t>Forger can modify m[2] (with HASH(m)), until he gets a set of messages</a:t>
            </a:r>
          </a:p>
          <a:p>
            <a:pPr lvl="1"/>
            <a:r>
              <a:rPr lang="en-US" altLang="ko-KR" dirty="0" smtClean="0"/>
              <a:t>t-values are B-smooth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 err="1" smtClean="0"/>
              <a:t>kh</a:t>
            </a:r>
            <a:r>
              <a:rPr lang="en-US" altLang="ko-KR" dirty="0" smtClean="0"/>
              <a:t> = 160, the integer t is at most 176 bits long.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B75-8194-4123-978B-5B8C1325F714}" type="datetime1">
              <a:rPr lang="ko-KR" altLang="en-US" smtClean="0"/>
              <a:pPr/>
              <a:t>2010-04-20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KAIST,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2D8-7F42-4D46-BC47-3A513FBABAC1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h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hehu</Template>
  <TotalTime>1051</TotalTime>
  <Words>867</Words>
  <Application>Microsoft Office PowerPoint</Application>
  <PresentationFormat>화면 슬라이드 쇼(4:3)</PresentationFormat>
  <Paragraphs>190</Paragraphs>
  <Slides>18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hehu</vt:lpstr>
      <vt:lpstr>수식</vt:lpstr>
      <vt:lpstr>Paper Review: Practical Cryptanalysis of ISO/IEC 9796-2 and EMV Signature</vt:lpstr>
      <vt:lpstr>Contents</vt:lpstr>
      <vt:lpstr>Introduction</vt:lpstr>
      <vt:lpstr>RSA and Two Encoding Functions</vt:lpstr>
      <vt:lpstr>Desmedt-Odlyzko's Attack on RSA</vt:lpstr>
      <vt:lpstr>ISO/IEC 9796-2 (Digital Signature Scheme Giving Message Recovery — Mechanisms Using a Hash Function, 1997)</vt:lpstr>
      <vt:lpstr>Coron-Naccache-Stern's Attack</vt:lpstr>
      <vt:lpstr>Coron-Naccache-Stern's Attack</vt:lpstr>
      <vt:lpstr>Coron-Naccache-Stern's Attack</vt:lpstr>
      <vt:lpstr>New Attack's Building Blocks</vt:lpstr>
      <vt:lpstr>Bernstein's Smoothness Detection Algorithm</vt:lpstr>
      <vt:lpstr>Improving Performance</vt:lpstr>
      <vt:lpstr>Attacking ISO/IEC 9796-2</vt:lpstr>
      <vt:lpstr>Experiment</vt:lpstr>
      <vt:lpstr>Cost Estimates</vt:lpstr>
      <vt:lpstr>Application to EMV Signatures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Ancom</dc:creator>
  <cp:lastModifiedBy>사용자</cp:lastModifiedBy>
  <cp:revision>80</cp:revision>
  <dcterms:created xsi:type="dcterms:W3CDTF">2010-04-19T06:18:45Z</dcterms:created>
  <dcterms:modified xsi:type="dcterms:W3CDTF">2010-04-20T02:48:23Z</dcterms:modified>
</cp:coreProperties>
</file>