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22"/>
  </p:notesMasterIdLst>
  <p:handoutMasterIdLst>
    <p:handoutMasterId r:id="rId23"/>
  </p:handoutMasterIdLst>
  <p:sldIdLst>
    <p:sldId id="265" r:id="rId3"/>
    <p:sldId id="285" r:id="rId4"/>
    <p:sldId id="335" r:id="rId5"/>
    <p:sldId id="326" r:id="rId6"/>
    <p:sldId id="327" r:id="rId7"/>
    <p:sldId id="336" r:id="rId8"/>
    <p:sldId id="332" r:id="rId9"/>
    <p:sldId id="328" r:id="rId10"/>
    <p:sldId id="337" r:id="rId11"/>
    <p:sldId id="329" r:id="rId12"/>
    <p:sldId id="333" r:id="rId13"/>
    <p:sldId id="330" r:id="rId14"/>
    <p:sldId id="331" r:id="rId15"/>
    <p:sldId id="334" r:id="rId16"/>
    <p:sldId id="338" r:id="rId17"/>
    <p:sldId id="340" r:id="rId18"/>
    <p:sldId id="339" r:id="rId19"/>
    <p:sldId id="341" r:id="rId20"/>
    <p:sldId id="306" r:id="rId21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5pPr>
    <a:lvl6pPr marL="2286000" algn="l" defTabSz="914400" rtl="0" eaLnBrk="1" latinLnBrk="1" hangingPunct="1">
      <a:defRPr kumimoji="1" sz="3200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6pPr>
    <a:lvl7pPr marL="2743200" algn="l" defTabSz="914400" rtl="0" eaLnBrk="1" latinLnBrk="1" hangingPunct="1">
      <a:defRPr kumimoji="1" sz="3200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7pPr>
    <a:lvl8pPr marL="3200400" algn="l" defTabSz="914400" rtl="0" eaLnBrk="1" latinLnBrk="1" hangingPunct="1">
      <a:defRPr kumimoji="1" sz="3200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8pPr>
    <a:lvl9pPr marL="3657600" algn="l" defTabSz="914400" rtl="0" eaLnBrk="1" latinLnBrk="1" hangingPunct="1">
      <a:defRPr kumimoji="1" sz="3200" kern="1200">
        <a:solidFill>
          <a:schemeClr val="tx1"/>
        </a:solidFill>
        <a:latin typeface="HY헤드라인M" pitchFamily="18" charset="-127"/>
        <a:ea typeface="HY헤드라인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2"/>
    <a:srgbClr val="CA0000"/>
    <a:srgbClr val="6A0000"/>
    <a:srgbClr val="FAE632"/>
    <a:srgbClr val="00FF00"/>
    <a:srgbClr val="FF0000"/>
    <a:srgbClr val="FFFF32"/>
    <a:srgbClr val="966432"/>
    <a:srgbClr val="006400"/>
    <a:srgbClr val="96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309" autoAdjust="0"/>
    <p:restoredTop sz="75025" autoAdjust="0"/>
  </p:normalViewPr>
  <p:slideViewPr>
    <p:cSldViewPr>
      <p:cViewPr varScale="1">
        <p:scale>
          <a:sx n="99" d="100"/>
          <a:sy n="99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8" rIns="92737" bIns="46368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effectLst/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8" rIns="92737" bIns="4636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ffectLst/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8" rIns="92737" bIns="46368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effectLst/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8" rIns="92737" bIns="4636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ffectLst/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254E4E61-9E94-4DB0-8A07-DD82EA8424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8" rIns="92737" bIns="46368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effectLst/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8" rIns="92737" bIns="4636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ffectLst/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355"/>
            <a:ext cx="498475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8" rIns="92737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8" rIns="92737" bIns="46368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effectLst/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8" rIns="92737" bIns="4636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ffectLst/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ECE0E23-36BC-404D-AD0B-B98868379E35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9E9B63-E4C0-42E8-B216-EE44E28B822A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153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z="1000" baseline="0" dirty="0" smtClean="0">
              <a:latin typeface="Microsoft Sans Serif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/23-</a:t>
            </a:r>
            <a:endParaRPr lang="en-US" altLang="ko-K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637E415A-F790-4C59-BB02-28C36BCAFD64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96075" y="333375"/>
            <a:ext cx="2078038" cy="63722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86475" cy="63722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2CF60B6C-4557-4FA9-A647-29680213DFAF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305800" cy="6762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76700" cy="5638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638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9BF9BBBD-36E3-48EC-A789-A13BABEC07C0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58148" y="115888"/>
            <a:ext cx="1177902" cy="3603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/23-</a:t>
            </a:r>
            <a:endParaRPr lang="en-US" altLang="ko-K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1D3FFA71-A886-4A13-ADE5-DAD26680B39F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9C1A24F4-F355-4C2D-BB71-0B541623772D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034EE061-526F-4833-9390-0BD885082EE5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06C72913-3F10-4D93-989E-1EFFA62AC895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B454A8BC-38A1-4329-A6C0-0713C75E205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D841B6F6-B7AE-4096-98DB-FFC501119B5D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28736"/>
            <a:ext cx="8305800" cy="4857784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 b="1">
                <a:latin typeface="+mn-lt"/>
                <a:cs typeface="Times New Roman" pitchFamily="18" charset="0"/>
              </a:defRPr>
            </a:lvl1pPr>
            <a:lvl2pPr>
              <a:buFont typeface="Wingdings" pitchFamily="2" charset="2"/>
              <a:buChar char="§"/>
              <a:defRPr sz="2400">
                <a:latin typeface="+mn-lt"/>
                <a:cs typeface="Times New Roman" pitchFamily="18" charset="0"/>
              </a:defRPr>
            </a:lvl2pPr>
            <a:lvl3pPr>
              <a:buFont typeface="Arial" pitchFamily="34" charset="0"/>
              <a:buChar char="•"/>
              <a:defRPr sz="2000">
                <a:latin typeface="+mn-lt"/>
                <a:cs typeface="Times New Roman" pitchFamily="18" charset="0"/>
              </a:defRPr>
            </a:lvl3pPr>
            <a:lvl4pPr>
              <a:defRPr>
                <a:latin typeface="+mn-lt"/>
                <a:cs typeface="Times New Roman" pitchFamily="18" charset="0"/>
              </a:defRPr>
            </a:lvl4pPr>
            <a:lvl5pPr>
              <a:defRPr>
                <a:latin typeface="+mn-lt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29586" y="115888"/>
            <a:ext cx="1106464" cy="360362"/>
          </a:xfrm>
          <a:ln/>
        </p:spPr>
        <p:txBody>
          <a:bodyPr/>
          <a:lstStyle>
            <a:lvl1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/23-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F42EC377-8478-4646-8355-EC919C2FDA1C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3B0CEA2A-CDC5-4FE4-A9D6-0A5405DD5BD6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76A8A527-8CC7-4B93-98DC-C92E1B30E18E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6400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6400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C36D360D-41A7-47D7-9947-4449084D8D8E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/23-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6E6F2FC0-A8A2-4881-B541-8D9AF5BB3957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A86F2E63-2B10-41C3-B000-24F44482D1CC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68E6CFD0-B389-4D21-A475-FD3EF87CF4ED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1D80BDD8-8E6D-40B1-BBDB-049525C21978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C8B531E6-8C7E-4B38-B79A-692AAC024135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2C9A7135-0AA6-422D-AE95-1232DAF660BA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oleObject" Target="../embeddings/oleObject3.bin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305800" cy="676275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EAEAEA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 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7354888" y="6353175"/>
          <a:ext cx="1538287" cy="460375"/>
        </p:xfrm>
        <a:graphic>
          <a:graphicData uri="http://schemas.openxmlformats.org/presentationml/2006/ole">
            <p:oleObj spid="_x0000_s1027" name="Image" r:id="rId15" imgW="8584127" imgH="2577778" progId="">
              <p:embed/>
            </p:oleObj>
          </a:graphicData>
        </a:graphic>
      </p:graphicFrame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2462" y="115888"/>
            <a:ext cx="9635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/23-</a:t>
            </a:r>
            <a:endParaRPr lang="en-US" altLang="ko-KR" dirty="0"/>
          </a:p>
        </p:txBody>
      </p:sp>
      <p:pic>
        <p:nvPicPr>
          <p:cNvPr id="7" name="그림 6" descr="KAIST_1.gif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305550"/>
            <a:ext cx="3152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휴먼엑스포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휴먼엑스포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휴먼엑스포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휴먼엑스포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휴먼엑스포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휴먼엑스포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휴먼엑스포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휴먼엑스포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ü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6762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 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50825" y="6353175"/>
          <a:ext cx="2741613" cy="460375"/>
        </p:xfrm>
        <a:graphic>
          <a:graphicData uri="http://schemas.openxmlformats.org/presentationml/2006/ole">
            <p:oleObj spid="_x0000_s2050" name="Image" r:id="rId14" imgW="8723810" imgH="1460317" progId="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7354888" y="6353175"/>
          <a:ext cx="1538287" cy="460375"/>
        </p:xfrm>
        <a:graphic>
          <a:graphicData uri="http://schemas.openxmlformats.org/presentationml/2006/ole">
            <p:oleObj spid="_x0000_s2051" name="Image" r:id="rId15" imgW="8584127" imgH="2577778" progId="">
              <p:embed/>
            </p:oleObj>
          </a:graphicData>
        </a:graphic>
      </p:graphicFrame>
      <p:sp>
        <p:nvSpPr>
          <p:cNvPr id="561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115888"/>
            <a:ext cx="6477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 dirty="0"/>
              <a:t>-</a:t>
            </a:r>
            <a:fld id="{9D4D5810-BFC4-424D-B89F-5A141B05E9FE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rgbClr val="3333FF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rgbClr val="3333FF"/>
          </a:solidFill>
          <a:latin typeface="HY헤드라인M" pitchFamily="18" charset="-127"/>
          <a:ea typeface="HY헤드라인M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rgbClr val="3333FF"/>
          </a:solidFill>
          <a:latin typeface="HY헤드라인M" pitchFamily="18" charset="-127"/>
          <a:ea typeface="HY헤드라인M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rgbClr val="3333FF"/>
          </a:solidFill>
          <a:latin typeface="HY헤드라인M" pitchFamily="18" charset="-127"/>
          <a:ea typeface="HY헤드라인M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rgbClr val="3333FF"/>
          </a:solidFill>
          <a:latin typeface="HY헤드라인M" pitchFamily="18" charset="-127"/>
          <a:ea typeface="HY헤드라인M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>
          <a:solidFill>
            <a:srgbClr val="3333FF"/>
          </a:solidFill>
          <a:latin typeface="HY헤드라인M" pitchFamily="18" charset="-127"/>
          <a:ea typeface="HY헤드라인M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>
          <a:solidFill>
            <a:srgbClr val="3333FF"/>
          </a:solidFill>
          <a:latin typeface="HY헤드라인M" pitchFamily="18" charset="-127"/>
          <a:ea typeface="HY헤드라인M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>
          <a:solidFill>
            <a:srgbClr val="3333FF"/>
          </a:solidFill>
          <a:latin typeface="HY헤드라인M" pitchFamily="18" charset="-127"/>
          <a:ea typeface="HY헤드라인M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>
          <a:solidFill>
            <a:srgbClr val="3333FF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ü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684213" y="476250"/>
            <a:ext cx="7775575" cy="2305050"/>
          </a:xfrm>
          <a:prstGeom prst="roundRect">
            <a:avLst>
              <a:gd name="adj" fmla="val 11338"/>
            </a:avLst>
          </a:prstGeom>
          <a:solidFill>
            <a:srgbClr val="333399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000" rIns="18000" anchor="ctr"/>
          <a:lstStyle/>
          <a:p>
            <a:pPr algn="ctr">
              <a:defRPr/>
            </a:pPr>
            <a:r>
              <a:rPr lang="en-US" altLang="ko-K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휴먼엑스포" pitchFamily="18" charset="-127"/>
              </a:rPr>
              <a:t>Improving Privacy and Security in Multi-Authority Attribute-Based Encryption</a:t>
            </a:r>
          </a:p>
        </p:txBody>
      </p:sp>
      <p:sp>
        <p:nvSpPr>
          <p:cNvPr id="819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57158" y="2786058"/>
            <a:ext cx="8429684" cy="2951162"/>
          </a:xfrm>
        </p:spPr>
        <p:txBody>
          <a:bodyPr/>
          <a:lstStyle/>
          <a:p>
            <a:pPr eaLnBrk="1" hangingPunct="1"/>
            <a:endParaRPr lang="en-US" altLang="ko-KR" sz="2000" dirty="0" smtClean="0">
              <a:latin typeface="휴먼엑스포" pitchFamily="18" charset="-127"/>
            </a:endParaRPr>
          </a:p>
          <a:p>
            <a:pPr eaLnBrk="1" hangingPunct="1"/>
            <a:r>
              <a:rPr lang="en-US" altLang="ko-KR" dirty="0" smtClean="0"/>
              <a:t>Advanced Information Security</a:t>
            </a:r>
          </a:p>
          <a:p>
            <a:pPr eaLnBrk="1" hangingPunct="1"/>
            <a:r>
              <a:rPr lang="en-US" altLang="ko-KR" dirty="0" smtClean="0"/>
              <a:t>April 6, 2010</a:t>
            </a:r>
          </a:p>
          <a:p>
            <a:pPr eaLnBrk="1" hangingPunct="1"/>
            <a:endParaRPr lang="en-US" altLang="ko-KR" sz="1800" dirty="0" smtClean="0"/>
          </a:p>
          <a:p>
            <a:pPr eaLnBrk="1" hangingPunct="1"/>
            <a:r>
              <a:rPr lang="en-US" altLang="ko-KR" b="1" dirty="0" smtClean="0"/>
              <a:t>Presenter: </a:t>
            </a:r>
            <a:r>
              <a:rPr lang="en-US" altLang="ko-KR" b="1" dirty="0" err="1" smtClean="0"/>
              <a:t>Semin</a:t>
            </a:r>
            <a:r>
              <a:rPr lang="en-US" altLang="ko-KR" b="1" dirty="0" smtClean="0"/>
              <a:t> Kim</a:t>
            </a:r>
            <a:endParaRPr lang="en-US" altLang="ko-KR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Preliminaries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Basic Idea of ABE</a:t>
            </a:r>
          </a:p>
          <a:p>
            <a:pPr lvl="1"/>
            <a:r>
              <a:rPr lang="en-US" altLang="ko-KR" dirty="0" smtClean="0"/>
              <a:t>Attributes of Human are different and changeable.</a:t>
            </a:r>
          </a:p>
          <a:p>
            <a:pPr lvl="1"/>
            <a:r>
              <a:rPr lang="en-US" altLang="ko-KR" dirty="0" smtClean="0"/>
              <a:t>Thus, it is difficult to find a perfect set of attributes according to various situations.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10</a:t>
            </a:fld>
            <a:r>
              <a:rPr lang="en-US" altLang="ko-KR" smtClean="0"/>
              <a:t>/23-</a:t>
            </a:r>
          </a:p>
          <a:p>
            <a:pPr>
              <a:defRPr/>
            </a:pPr>
            <a:endParaRPr lang="en-US" altLang="ko-KR" dirty="0"/>
          </a:p>
        </p:txBody>
      </p:sp>
      <p:sp>
        <p:nvSpPr>
          <p:cNvPr id="5" name="직사각형 4"/>
          <p:cNvSpPr/>
          <p:nvPr/>
        </p:nvSpPr>
        <p:spPr bwMode="auto">
          <a:xfrm>
            <a:off x="1785918" y="5000636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Soccer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 bwMode="auto">
          <a:xfrm>
            <a:off x="1785918" y="5286388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Action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1785918" y="5572140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Red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1785918" y="5857892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Reading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pic>
        <p:nvPicPr>
          <p:cNvPr id="43010" name="Picture 2" descr="C:\Documents and Settings\Kim\Local Settings\Temporary Internet Files\Content.IE5\VAZ623XL\j043489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286388"/>
            <a:ext cx="714229" cy="714229"/>
          </a:xfrm>
          <a:prstGeom prst="rect">
            <a:avLst/>
          </a:prstGeom>
          <a:noFill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571876"/>
            <a:ext cx="642942" cy="57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직사각형 11"/>
          <p:cNvSpPr/>
          <p:nvPr/>
        </p:nvSpPr>
        <p:spPr bwMode="auto">
          <a:xfrm>
            <a:off x="4786314" y="3429000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Soccer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4786314" y="3714752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Red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4786314" y="4000504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Reading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592933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A</a:t>
            </a:r>
            <a:endParaRPr lang="ko-KR" altLang="en-US" sz="1800" dirty="0"/>
          </a:p>
        </p:txBody>
      </p:sp>
      <p:pic>
        <p:nvPicPr>
          <p:cNvPr id="43012" name="Picture 4" descr="C:\Documents and Settings\Kim\Local Settings\Temporary Internet Files\Content.IE5\0RD7QEFX\j043488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643683" y="5214799"/>
            <a:ext cx="643093" cy="643093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858148" y="592933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B</a:t>
            </a:r>
            <a:endParaRPr lang="ko-KR" altLang="en-US" sz="1800" dirty="0"/>
          </a:p>
        </p:txBody>
      </p:sp>
      <p:sp>
        <p:nvSpPr>
          <p:cNvPr id="20" name="직사각형 19"/>
          <p:cNvSpPr/>
          <p:nvPr/>
        </p:nvSpPr>
        <p:spPr bwMode="auto">
          <a:xfrm>
            <a:off x="6429388" y="5000636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Soccer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6429388" y="5286388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Drama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6429388" y="5572140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Blue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6429388" y="5857892"/>
            <a:ext cx="1071570" cy="285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HY헤드라인M" pitchFamily="18" charset="-127"/>
              </a:rPr>
              <a:t>Music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a typeface="HY헤드라인M" pitchFamily="18" charset="-127"/>
            </a:endParaRPr>
          </a:p>
        </p:txBody>
      </p:sp>
      <p:sp>
        <p:nvSpPr>
          <p:cNvPr id="25" name="아래쪽 화살표 24"/>
          <p:cNvSpPr/>
          <p:nvPr/>
        </p:nvSpPr>
        <p:spPr bwMode="auto">
          <a:xfrm rot="2700000">
            <a:off x="3179703" y="4072687"/>
            <a:ext cx="214314" cy="100013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" name="아래쪽 화살표 25"/>
          <p:cNvSpPr/>
          <p:nvPr/>
        </p:nvSpPr>
        <p:spPr bwMode="auto">
          <a:xfrm rot="18900000">
            <a:off x="6394413" y="4001248"/>
            <a:ext cx="214314" cy="1000132"/>
          </a:xfrm>
          <a:prstGeom prst="downArrow">
            <a:avLst/>
          </a:prstGeom>
          <a:solidFill>
            <a:srgbClr val="CA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7" name="&quot;없음&quot; 기호 26"/>
          <p:cNvSpPr/>
          <p:nvPr/>
        </p:nvSpPr>
        <p:spPr bwMode="auto">
          <a:xfrm>
            <a:off x="6286512" y="4214818"/>
            <a:ext cx="500066" cy="500066"/>
          </a:xfrm>
          <a:prstGeom prst="noSmoking">
            <a:avLst/>
          </a:prstGeom>
          <a:solidFill>
            <a:srgbClr val="00003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Preliminaries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Lagrange Polynomial (from Wikipedia)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11</a:t>
            </a:fld>
            <a:r>
              <a:rPr lang="en-US" altLang="ko-KR" smtClean="0"/>
              <a:t>/23-</a:t>
            </a:r>
          </a:p>
          <a:p>
            <a:pPr>
              <a:defRPr/>
            </a:pPr>
            <a:endParaRPr lang="en-US" altLang="ko-KR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00240"/>
            <a:ext cx="7761311" cy="201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143380"/>
            <a:ext cx="55245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 Authority ABE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Step One – Feldman Verifiable Secret Sharing</a:t>
            </a:r>
          </a:p>
          <a:p>
            <a:pPr lvl="1"/>
            <a:r>
              <a:rPr lang="en-US" altLang="ko-KR" b="1" dirty="0" smtClean="0"/>
              <a:t>Init</a:t>
            </a:r>
            <a:r>
              <a:rPr lang="en-US" altLang="ko-KR" dirty="0" smtClean="0"/>
              <a:t>: First fix y ← </a:t>
            </a:r>
            <a:r>
              <a:rPr lang="en-US" altLang="ko-KR" dirty="0" err="1" smtClean="0"/>
              <a:t>Z</a:t>
            </a:r>
            <a:r>
              <a:rPr lang="en-US" altLang="ko-KR" baseline="-25000" dirty="0" err="1" smtClean="0"/>
              <a:t>q</a:t>
            </a:r>
            <a:r>
              <a:rPr lang="en-US" altLang="ko-KR" dirty="0" smtClean="0"/>
              <a:t>, where q is a prime.</a:t>
            </a:r>
          </a:p>
          <a:p>
            <a:pPr lvl="1"/>
            <a:r>
              <a:rPr lang="en-US" altLang="ko-KR" b="1" dirty="0" smtClean="0"/>
              <a:t>Secret Key (SK) for user</a:t>
            </a:r>
            <a:r>
              <a:rPr lang="en-US" altLang="ko-KR" dirty="0" smtClean="0"/>
              <a:t> u: </a:t>
            </a:r>
            <a:br>
              <a:rPr lang="en-US" altLang="ko-KR" dirty="0" smtClean="0"/>
            </a:br>
            <a:r>
              <a:rPr lang="en-US" altLang="ko-KR" dirty="0" smtClean="0"/>
              <a:t>Choose a random polynomial p such that p(0) = y </a:t>
            </a:r>
            <a:br>
              <a:rPr lang="en-US" altLang="ko-KR" dirty="0" smtClean="0"/>
            </a:br>
            <a:r>
              <a:rPr lang="en-US" altLang="ko-KR" dirty="0" smtClean="0"/>
              <a:t>and the degree of p is d-1. SK: {D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g</a:t>
            </a:r>
            <a:r>
              <a:rPr lang="en-US" altLang="ko-KR" baseline="30000" dirty="0" err="1" smtClean="0"/>
              <a:t>p</a:t>
            </a:r>
            <a:r>
              <a:rPr lang="en-US" altLang="ko-KR" baseline="30000" dirty="0" smtClean="0"/>
              <a:t>(</a:t>
            </a:r>
            <a:r>
              <a:rPr lang="en-US" altLang="ko-KR" baseline="30000" dirty="0" err="1" smtClean="0"/>
              <a:t>i</a:t>
            </a:r>
            <a:r>
              <a:rPr lang="en-US" altLang="ko-KR" baseline="30000" dirty="0" smtClean="0"/>
              <a:t>)</a:t>
            </a:r>
            <a:r>
              <a:rPr lang="en-US" altLang="ko-KR" dirty="0" smtClean="0"/>
              <a:t>} ∀</a:t>
            </a:r>
            <a:r>
              <a:rPr lang="en-US" altLang="ko-KR" dirty="0" err="1" smtClean="0"/>
              <a:t>i∈A</a:t>
            </a:r>
            <a:r>
              <a:rPr lang="en-US" altLang="ko-KR" baseline="-25000" dirty="0" err="1" smtClean="0"/>
              <a:t>u</a:t>
            </a:r>
            <a:r>
              <a:rPr lang="en-US" altLang="ko-KR" baseline="-25000" dirty="0" smtClean="0"/>
              <a:t> </a:t>
            </a:r>
            <a:r>
              <a:rPr lang="en-US" altLang="ko-KR" dirty="0" smtClean="0"/>
              <a:t>,where A</a:t>
            </a:r>
            <a:r>
              <a:rPr lang="en-US" altLang="ko-KR" baseline="-25000" dirty="0" smtClean="0"/>
              <a:t>u </a:t>
            </a:r>
            <a:r>
              <a:rPr lang="en-US" altLang="ko-KR" dirty="0" smtClean="0"/>
              <a:t>is a attribute set of user u and g is a </a:t>
            </a:r>
            <a:r>
              <a:rPr lang="en-US" altLang="ko-KR" dirty="0" err="1" smtClean="0"/>
              <a:t>costant</a:t>
            </a:r>
            <a:endParaRPr lang="en-US" altLang="ko-KR" dirty="0" smtClean="0"/>
          </a:p>
          <a:p>
            <a:pPr lvl="1"/>
            <a:r>
              <a:rPr lang="en-US" altLang="ko-KR" b="1" dirty="0" smtClean="0"/>
              <a:t>Encryption</a:t>
            </a:r>
            <a:r>
              <a:rPr lang="en-US" altLang="ko-KR" dirty="0" smtClean="0"/>
              <a:t>: E = g</a:t>
            </a:r>
            <a:r>
              <a:rPr lang="en-US" altLang="ko-KR" baseline="30000" dirty="0" smtClean="0"/>
              <a:t>y</a:t>
            </a:r>
            <a:r>
              <a:rPr lang="en-US" altLang="ko-KR" dirty="0" smtClean="0"/>
              <a:t>m, where m is a message</a:t>
            </a:r>
          </a:p>
          <a:p>
            <a:pPr lvl="1"/>
            <a:r>
              <a:rPr lang="en-US" altLang="ko-KR" b="1" dirty="0" smtClean="0"/>
              <a:t>Decryption</a:t>
            </a:r>
            <a:r>
              <a:rPr lang="en-US" altLang="ko-KR" dirty="0" smtClean="0"/>
              <a:t>: Use d SK elements D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 to interpolate to obtain Y = </a:t>
            </a:r>
            <a:r>
              <a:rPr lang="en-US" altLang="ko-KR" dirty="0" err="1" smtClean="0"/>
              <a:t>g</a:t>
            </a:r>
            <a:r>
              <a:rPr lang="en-US" altLang="ko-KR" baseline="30000" dirty="0" err="1" smtClean="0"/>
              <a:t>p</a:t>
            </a:r>
            <a:r>
              <a:rPr lang="en-US" altLang="ko-KR" baseline="30000" dirty="0" smtClean="0"/>
              <a:t>(0)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g</a:t>
            </a:r>
            <a:r>
              <a:rPr lang="en-US" altLang="ko-KR" baseline="30000" dirty="0" err="1" smtClean="0"/>
              <a:t>y</a:t>
            </a:r>
            <a:r>
              <a:rPr lang="en-US" altLang="ko-KR" dirty="0" smtClean="0"/>
              <a:t>. Then m = E/Y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12</a:t>
            </a:fld>
            <a:r>
              <a:rPr lang="en-US" altLang="ko-KR" smtClean="0"/>
              <a:t>/23-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 Authority ABE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Step Two – Specifying Attributes</a:t>
            </a:r>
          </a:p>
          <a:p>
            <a:pPr lvl="1"/>
            <a:r>
              <a:rPr lang="en-US" altLang="ko-KR" dirty="0" smtClean="0"/>
              <a:t>Let G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 be a cyclic multiplicative group of prime order q generated by g.</a:t>
            </a:r>
          </a:p>
          <a:p>
            <a:pPr lvl="1"/>
            <a:r>
              <a:rPr lang="en-US" altLang="ko-KR" dirty="0" smtClean="0"/>
              <a:t>Let e(•, •) be a bilinear map such that g ∈ G1, and a, b ∈ </a:t>
            </a:r>
            <a:r>
              <a:rPr lang="en-US" altLang="ko-KR" dirty="0" err="1" smtClean="0"/>
              <a:t>Z</a:t>
            </a:r>
            <a:r>
              <a:rPr lang="en-US" altLang="ko-KR" baseline="-25000" dirty="0" err="1" smtClean="0"/>
              <a:t>q</a:t>
            </a:r>
            <a:r>
              <a:rPr lang="en-US" altLang="ko-KR" dirty="0" smtClean="0"/>
              <a:t>, e(</a:t>
            </a:r>
            <a:r>
              <a:rPr lang="en-US" altLang="ko-KR" dirty="0" err="1" smtClean="0"/>
              <a:t>g</a:t>
            </a:r>
            <a:r>
              <a:rPr lang="en-US" altLang="ko-KR" baseline="30000" dirty="0" err="1" smtClean="0"/>
              <a:t>a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g</a:t>
            </a:r>
            <a:r>
              <a:rPr lang="en-US" altLang="ko-KR" baseline="30000" dirty="0" err="1" smtClean="0"/>
              <a:t>b</a:t>
            </a:r>
            <a:r>
              <a:rPr lang="en-US" altLang="ko-KR" dirty="0" smtClean="0"/>
              <a:t>) = e(g, g)</a:t>
            </a:r>
            <a:r>
              <a:rPr lang="en-US" altLang="ko-KR" baseline="30000" dirty="0" err="1" smtClean="0"/>
              <a:t>ab</a:t>
            </a:r>
            <a:endParaRPr lang="en-US" altLang="ko-KR" baseline="30000" dirty="0" smtClean="0"/>
          </a:p>
          <a:p>
            <a:pPr lvl="1"/>
            <a:r>
              <a:rPr lang="en-US" altLang="ko-KR" b="1" dirty="0" smtClean="0"/>
              <a:t>Init</a:t>
            </a:r>
            <a:r>
              <a:rPr lang="en-US" altLang="ko-KR" dirty="0" smtClean="0"/>
              <a:t>: First fix y, t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,…,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n</a:t>
            </a:r>
            <a:r>
              <a:rPr lang="en-US" altLang="ko-KR" dirty="0" smtClean="0"/>
              <a:t> ←</a:t>
            </a:r>
            <a:r>
              <a:rPr lang="en-US" altLang="ko-KR" dirty="0" err="1" smtClean="0"/>
              <a:t>Zq</a:t>
            </a:r>
            <a:r>
              <a:rPr lang="en-US" altLang="ko-KR" dirty="0" smtClean="0"/>
              <a:t>, Let Y = e(g, g)</a:t>
            </a:r>
            <a:r>
              <a:rPr lang="en-US" altLang="ko-KR" baseline="30000" dirty="0" smtClean="0"/>
              <a:t>y</a:t>
            </a:r>
          </a:p>
          <a:p>
            <a:pPr lvl="1"/>
            <a:r>
              <a:rPr lang="en-US" altLang="ko-KR" b="1" dirty="0" smtClean="0"/>
              <a:t>SK for user</a:t>
            </a:r>
            <a:r>
              <a:rPr lang="en-US" altLang="ko-KR" dirty="0" smtClean="0"/>
              <a:t> u: Choose a random polynomial p such that p(0) = y. . SK: {D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g</a:t>
            </a:r>
            <a:r>
              <a:rPr lang="en-US" altLang="ko-KR" baseline="30000" dirty="0" err="1" smtClean="0"/>
              <a:t>p</a:t>
            </a:r>
            <a:r>
              <a:rPr lang="en-US" altLang="ko-KR" baseline="30000" dirty="0" smtClean="0"/>
              <a:t>(</a:t>
            </a:r>
            <a:r>
              <a:rPr lang="en-US" altLang="ko-KR" baseline="30000" dirty="0" err="1" smtClean="0"/>
              <a:t>i</a:t>
            </a:r>
            <a:r>
              <a:rPr lang="en-US" altLang="ko-KR" baseline="30000" dirty="0" smtClean="0"/>
              <a:t>)/</a:t>
            </a:r>
            <a:r>
              <a:rPr lang="en-US" altLang="ko-KR" baseline="30000" dirty="0" err="1" smtClean="0"/>
              <a:t>ti</a:t>
            </a:r>
            <a:r>
              <a:rPr lang="en-US" altLang="ko-KR" dirty="0" smtClean="0"/>
              <a:t>} ∀</a:t>
            </a:r>
            <a:r>
              <a:rPr lang="en-US" altLang="ko-KR" dirty="0" err="1" smtClean="0"/>
              <a:t>i∈A</a:t>
            </a:r>
            <a:r>
              <a:rPr lang="en-US" altLang="ko-KR" baseline="-25000" dirty="0" err="1" smtClean="0"/>
              <a:t>u</a:t>
            </a:r>
            <a:r>
              <a:rPr lang="en-US" altLang="ko-KR" baseline="-25000" dirty="0" smtClean="0"/>
              <a:t> </a:t>
            </a:r>
          </a:p>
          <a:p>
            <a:pPr lvl="1"/>
            <a:r>
              <a:rPr lang="en-US" altLang="ko-KR" b="1" dirty="0" smtClean="0"/>
              <a:t>Encryption for attribute set</a:t>
            </a:r>
            <a:r>
              <a:rPr lang="en-US" altLang="ko-KR" dirty="0" smtClean="0"/>
              <a:t> A</a:t>
            </a:r>
            <a:r>
              <a:rPr lang="en-US" altLang="ko-KR" baseline="-25000" dirty="0" smtClean="0"/>
              <a:t>c</a:t>
            </a:r>
            <a:r>
              <a:rPr lang="en-US" altLang="ko-KR" dirty="0" smtClean="0"/>
              <a:t>: E=</a:t>
            </a:r>
            <a:r>
              <a:rPr lang="en-US" altLang="ko-KR" dirty="0" err="1" smtClean="0"/>
              <a:t>Ym</a:t>
            </a:r>
            <a:r>
              <a:rPr lang="en-US" altLang="ko-KR" dirty="0" smtClean="0"/>
              <a:t> and {</a:t>
            </a:r>
            <a:r>
              <a:rPr lang="en-US" altLang="ko-KR" dirty="0" err="1" smtClean="0"/>
              <a:t>E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g</a:t>
            </a:r>
            <a:r>
              <a:rPr lang="en-US" altLang="ko-KR" baseline="30000" dirty="0" err="1" smtClean="0"/>
              <a:t>ti</a:t>
            </a:r>
            <a:r>
              <a:rPr lang="en-US" altLang="ko-KR" dirty="0" smtClean="0"/>
              <a:t>} ∀</a:t>
            </a:r>
            <a:r>
              <a:rPr lang="en-US" altLang="ko-KR" dirty="0" err="1" smtClean="0"/>
              <a:t>i∈A</a:t>
            </a:r>
            <a:r>
              <a:rPr lang="en-US" altLang="ko-KR" baseline="-25000" dirty="0" err="1" smtClean="0"/>
              <a:t>C</a:t>
            </a:r>
            <a:endParaRPr lang="en-US" altLang="ko-KR" baseline="-25000" dirty="0" smtClean="0"/>
          </a:p>
          <a:p>
            <a:pPr lvl="1"/>
            <a:r>
              <a:rPr lang="en-US" altLang="ko-KR" b="1" dirty="0" smtClean="0"/>
              <a:t>Decryption</a:t>
            </a:r>
            <a:r>
              <a:rPr lang="en-US" altLang="ko-KR" dirty="0" smtClean="0"/>
              <a:t>: For d attributes </a:t>
            </a:r>
            <a:r>
              <a:rPr lang="en-US" altLang="ko-KR" dirty="0" err="1" smtClean="0"/>
              <a:t>i∈A</a:t>
            </a:r>
            <a:r>
              <a:rPr lang="en-US" altLang="ko-KR" baseline="-25000" dirty="0" err="1" smtClean="0"/>
              <a:t>c</a:t>
            </a:r>
            <a:r>
              <a:rPr lang="en-US" altLang="ko-KR" dirty="0" err="1" smtClean="0"/>
              <a:t>∩A</a:t>
            </a:r>
            <a:r>
              <a:rPr lang="en-US" altLang="ko-KR" baseline="-25000" dirty="0" err="1" smtClean="0"/>
              <a:t>u</a:t>
            </a:r>
            <a:r>
              <a:rPr lang="en-US" altLang="ko-KR" dirty="0" smtClean="0"/>
              <a:t>, compute e(</a:t>
            </a:r>
            <a:r>
              <a:rPr lang="en-US" altLang="ko-KR" dirty="0" err="1" smtClean="0"/>
              <a:t>E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, D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) = e(g, g)</a:t>
            </a:r>
            <a:r>
              <a:rPr lang="en-US" altLang="ko-KR" baseline="30000" dirty="0" smtClean="0"/>
              <a:t>p(</a:t>
            </a:r>
            <a:r>
              <a:rPr lang="en-US" altLang="ko-KR" baseline="30000" dirty="0" err="1" smtClean="0"/>
              <a:t>i</a:t>
            </a:r>
            <a:r>
              <a:rPr lang="en-US" altLang="ko-KR" baseline="30000" dirty="0" smtClean="0"/>
              <a:t>)</a:t>
            </a:r>
            <a:r>
              <a:rPr lang="en-US" altLang="ko-KR" dirty="0" smtClean="0"/>
              <a:t>. Interpolate to find Y = e(g, g)</a:t>
            </a:r>
            <a:r>
              <a:rPr lang="en-US" altLang="ko-KR" baseline="30000" dirty="0" smtClean="0"/>
              <a:t>p(0)</a:t>
            </a:r>
            <a:r>
              <a:rPr lang="en-US" altLang="ko-KR" dirty="0" smtClean="0"/>
              <a:t> = e(g, g)</a:t>
            </a:r>
            <a:r>
              <a:rPr lang="en-US" altLang="ko-KR" baseline="30000" dirty="0" smtClean="0"/>
              <a:t>y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Then m = E/Y.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13</a:t>
            </a:fld>
            <a:r>
              <a:rPr lang="en-US" altLang="ko-KR" smtClean="0"/>
              <a:t>/23-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 Authority ABE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Step Three – Multiple Encryptions</a:t>
            </a:r>
          </a:p>
          <a:p>
            <a:pPr lvl="1"/>
            <a:r>
              <a:rPr lang="en-US" altLang="ko-KR" dirty="0" smtClean="0"/>
              <a:t>To encrypt multiple times without the </a:t>
            </a:r>
            <a:r>
              <a:rPr lang="en-US" altLang="ko-KR" dirty="0" err="1" smtClean="0"/>
              <a:t>decryptor</a:t>
            </a:r>
            <a:r>
              <a:rPr lang="en-US" altLang="ko-KR" dirty="0" smtClean="0"/>
              <a:t> needing to get a new secret key each time.</a:t>
            </a:r>
          </a:p>
          <a:p>
            <a:pPr lvl="1"/>
            <a:r>
              <a:rPr lang="en-US" altLang="ko-KR" b="1" dirty="0" smtClean="0"/>
              <a:t>Init</a:t>
            </a:r>
            <a:r>
              <a:rPr lang="en-US" altLang="ko-KR" dirty="0" smtClean="0"/>
              <a:t>: First fix y, t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, …,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n</a:t>
            </a:r>
            <a:r>
              <a:rPr lang="en-US" altLang="ko-KR" baseline="-25000" dirty="0" smtClean="0"/>
              <a:t> </a:t>
            </a:r>
            <a:r>
              <a:rPr lang="en-US" altLang="ko-KR" dirty="0" smtClean="0"/>
              <a:t>← </a:t>
            </a:r>
            <a:r>
              <a:rPr lang="en-US" altLang="ko-KR" dirty="0" err="1" smtClean="0"/>
              <a:t>Z</a:t>
            </a:r>
            <a:r>
              <a:rPr lang="en-US" altLang="ko-KR" baseline="-25000" dirty="0" err="1" smtClean="0"/>
              <a:t>q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b="1" dirty="0" smtClean="0"/>
              <a:t>Public Key (PK) for system</a:t>
            </a:r>
            <a:r>
              <a:rPr lang="en-US" altLang="ko-KR" dirty="0" smtClean="0"/>
              <a:t>: T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 = g</a:t>
            </a:r>
            <a:r>
              <a:rPr lang="en-US" altLang="ko-KR" baseline="30000" dirty="0" smtClean="0"/>
              <a:t>t1</a:t>
            </a:r>
            <a:r>
              <a:rPr lang="en-US" altLang="ko-KR" dirty="0" smtClean="0"/>
              <a:t> …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n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g</a:t>
            </a:r>
            <a:r>
              <a:rPr lang="en-US" altLang="ko-KR" baseline="30000" dirty="0" err="1" smtClean="0"/>
              <a:t>tn</a:t>
            </a:r>
            <a:r>
              <a:rPr lang="en-US" altLang="ko-KR" dirty="0" smtClean="0"/>
              <a:t>, Y = e(g, g)</a:t>
            </a:r>
            <a:r>
              <a:rPr lang="en-US" altLang="ko-KR" baseline="30000" dirty="0" smtClean="0"/>
              <a:t>y</a:t>
            </a:r>
            <a:r>
              <a:rPr lang="en-US" altLang="ko-KR" dirty="0" smtClean="0"/>
              <a:t>. PK = {T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}</a:t>
            </a:r>
            <a:r>
              <a:rPr lang="en-US" altLang="ko-KR" baseline="-25000" dirty="0" smtClean="0"/>
              <a:t>1 ≤ I ≤ </a:t>
            </a:r>
            <a:r>
              <a:rPr lang="en-US" altLang="ko-KR" baseline="-25000" dirty="0" err="1" smtClean="0"/>
              <a:t>n</a:t>
            </a:r>
            <a:r>
              <a:rPr lang="en-US" altLang="ko-KR" dirty="0" err="1" smtClean="0"/>
              <a:t>,Y</a:t>
            </a:r>
            <a:endParaRPr lang="en-US" altLang="ko-KR" dirty="0" smtClean="0"/>
          </a:p>
          <a:p>
            <a:pPr lvl="1"/>
            <a:r>
              <a:rPr lang="en-US" altLang="ko-KR" b="1" dirty="0" smtClean="0"/>
              <a:t>SK for user </a:t>
            </a:r>
            <a:r>
              <a:rPr lang="en-US" altLang="ko-KR" dirty="0" smtClean="0"/>
              <a:t>u: Choose a random polynomial p such that p(0) = y. SK: {D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g</a:t>
            </a:r>
            <a:r>
              <a:rPr lang="en-US" altLang="ko-KR" baseline="30000" dirty="0" err="1" smtClean="0"/>
              <a:t>p</a:t>
            </a:r>
            <a:r>
              <a:rPr lang="en-US" altLang="ko-KR" baseline="30000" dirty="0" smtClean="0"/>
              <a:t>(</a:t>
            </a:r>
            <a:r>
              <a:rPr lang="en-US" altLang="ko-KR" baseline="30000" dirty="0" err="1" smtClean="0"/>
              <a:t>i</a:t>
            </a:r>
            <a:r>
              <a:rPr lang="en-US" altLang="ko-KR" baseline="30000" dirty="0" smtClean="0"/>
              <a:t>)/</a:t>
            </a:r>
            <a:r>
              <a:rPr lang="en-US" altLang="ko-KR" baseline="30000" dirty="0" err="1" smtClean="0"/>
              <a:t>ti</a:t>
            </a:r>
            <a:r>
              <a:rPr lang="en-US" altLang="ko-KR" dirty="0" smtClean="0"/>
              <a:t>} ∀</a:t>
            </a:r>
            <a:r>
              <a:rPr lang="en-US" altLang="ko-KR" dirty="0" err="1" smtClean="0"/>
              <a:t>i∈A</a:t>
            </a:r>
            <a:r>
              <a:rPr lang="en-US" altLang="ko-KR" baseline="-25000" dirty="0" err="1" smtClean="0"/>
              <a:t>u</a:t>
            </a:r>
            <a:r>
              <a:rPr lang="en-US" altLang="ko-KR" baseline="-25000" dirty="0" smtClean="0"/>
              <a:t> </a:t>
            </a:r>
          </a:p>
          <a:p>
            <a:pPr lvl="1"/>
            <a:r>
              <a:rPr lang="en-US" altLang="ko-KR" b="1" dirty="0" smtClean="0"/>
              <a:t>Encryption for attribute set</a:t>
            </a:r>
            <a:r>
              <a:rPr lang="en-US" altLang="ko-KR" dirty="0" smtClean="0"/>
              <a:t> A</a:t>
            </a:r>
            <a:r>
              <a:rPr lang="en-US" altLang="ko-KR" baseline="-25000" dirty="0" smtClean="0"/>
              <a:t>c</a:t>
            </a:r>
            <a:r>
              <a:rPr lang="en-US" altLang="ko-KR" dirty="0" smtClean="0"/>
              <a:t>: E=Y</a:t>
            </a:r>
            <a:r>
              <a:rPr lang="en-US" altLang="ko-KR" baseline="30000" dirty="0" smtClean="0"/>
              <a:t>s</a:t>
            </a:r>
            <a:r>
              <a:rPr lang="en-US" altLang="ko-KR" dirty="0" smtClean="0"/>
              <a:t>=e(g, g)</a:t>
            </a:r>
            <a:r>
              <a:rPr lang="en-US" altLang="ko-KR" baseline="30000" dirty="0" err="1" smtClean="0"/>
              <a:t>ys</a:t>
            </a:r>
            <a:r>
              <a:rPr lang="en-US" altLang="ko-KR" dirty="0" err="1" smtClean="0"/>
              <a:t>m</a:t>
            </a:r>
            <a:r>
              <a:rPr lang="en-US" altLang="ko-KR" dirty="0" smtClean="0"/>
              <a:t> and {</a:t>
            </a:r>
            <a:r>
              <a:rPr lang="en-US" altLang="ko-KR" dirty="0" err="1" smtClean="0"/>
              <a:t>E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g</a:t>
            </a:r>
            <a:r>
              <a:rPr lang="en-US" altLang="ko-KR" baseline="30000" dirty="0" err="1" smtClean="0"/>
              <a:t>tis</a:t>
            </a:r>
            <a:r>
              <a:rPr lang="en-US" altLang="ko-KR" dirty="0" smtClean="0"/>
              <a:t>} ∀</a:t>
            </a:r>
            <a:r>
              <a:rPr lang="en-US" altLang="ko-KR" dirty="0" err="1" smtClean="0"/>
              <a:t>i∈A</a:t>
            </a:r>
            <a:r>
              <a:rPr lang="en-US" altLang="ko-KR" baseline="-25000" dirty="0" err="1" smtClean="0"/>
              <a:t>C</a:t>
            </a:r>
            <a:endParaRPr lang="en-US" altLang="ko-KR" baseline="-25000" dirty="0" smtClean="0"/>
          </a:p>
          <a:p>
            <a:pPr lvl="1"/>
            <a:r>
              <a:rPr lang="en-US" altLang="ko-KR" b="1" dirty="0" smtClean="0"/>
              <a:t>Decryption</a:t>
            </a:r>
            <a:r>
              <a:rPr lang="en-US" altLang="ko-KR" dirty="0" smtClean="0"/>
              <a:t>: For d attributes </a:t>
            </a:r>
            <a:r>
              <a:rPr lang="en-US" altLang="ko-KR" dirty="0" err="1" smtClean="0"/>
              <a:t>i∈A</a:t>
            </a:r>
            <a:r>
              <a:rPr lang="en-US" altLang="ko-KR" baseline="-25000" dirty="0" err="1" smtClean="0"/>
              <a:t>c</a:t>
            </a:r>
            <a:r>
              <a:rPr lang="en-US" altLang="ko-KR" dirty="0" err="1" smtClean="0"/>
              <a:t>∩A</a:t>
            </a:r>
            <a:r>
              <a:rPr lang="en-US" altLang="ko-KR" baseline="-25000" dirty="0" err="1" smtClean="0"/>
              <a:t>u</a:t>
            </a:r>
            <a:r>
              <a:rPr lang="en-US" altLang="ko-KR" dirty="0" smtClean="0"/>
              <a:t>, compute e(</a:t>
            </a:r>
            <a:r>
              <a:rPr lang="en-US" altLang="ko-KR" dirty="0" err="1" smtClean="0"/>
              <a:t>E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, D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) = e(g, g)</a:t>
            </a:r>
            <a:r>
              <a:rPr lang="en-US" altLang="ko-KR" baseline="30000" dirty="0" smtClean="0"/>
              <a:t>p(</a:t>
            </a:r>
            <a:r>
              <a:rPr lang="en-US" altLang="ko-KR" baseline="30000" dirty="0" err="1" smtClean="0"/>
              <a:t>i</a:t>
            </a:r>
            <a:r>
              <a:rPr lang="en-US" altLang="ko-KR" baseline="30000" dirty="0" smtClean="0"/>
              <a:t>)s</a:t>
            </a:r>
            <a:r>
              <a:rPr lang="en-US" altLang="ko-KR" dirty="0" smtClean="0"/>
              <a:t>. Interpolate to find Y</a:t>
            </a:r>
            <a:r>
              <a:rPr lang="en-US" altLang="ko-KR" baseline="30000" dirty="0" smtClean="0"/>
              <a:t>s</a:t>
            </a:r>
            <a:r>
              <a:rPr lang="en-US" altLang="ko-KR" dirty="0" smtClean="0"/>
              <a:t> = e(g, g)</a:t>
            </a:r>
            <a:r>
              <a:rPr lang="en-US" altLang="ko-KR" baseline="30000" dirty="0" smtClean="0"/>
              <a:t>p(0)s</a:t>
            </a:r>
            <a:r>
              <a:rPr lang="en-US" altLang="ko-KR" dirty="0" smtClean="0"/>
              <a:t> = e(g, g)</a:t>
            </a:r>
            <a:r>
              <a:rPr lang="en-US" altLang="ko-KR" baseline="30000" dirty="0" err="1" smtClean="0"/>
              <a:t>ys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Then m = E/Y</a:t>
            </a:r>
            <a:r>
              <a:rPr lang="en-US" altLang="ko-KR" baseline="30000" dirty="0" smtClean="0"/>
              <a:t>s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14</a:t>
            </a:fld>
            <a:r>
              <a:rPr lang="en-US" altLang="ko-KR" smtClean="0"/>
              <a:t>/23-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History of Attribute-Based Encryption</a:t>
            </a:r>
          </a:p>
          <a:p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Introduction of Paper</a:t>
            </a:r>
          </a:p>
          <a:p>
            <a:pPr lvl="1"/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Single Authority ABE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Multi Authority ABE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15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Multi Authority Attribute Based Encryption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28736"/>
            <a:ext cx="8305800" cy="4979825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Encryption</a:t>
            </a:r>
          </a:p>
          <a:p>
            <a:pPr lvl="1"/>
            <a:r>
              <a:rPr lang="en-US" altLang="ko-KR" dirty="0" smtClean="0"/>
              <a:t>Attribute Set {A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C</a:t>
            </a:r>
            <a:r>
              <a:rPr lang="en-US" altLang="ko-KR" dirty="0" smtClean="0"/>
              <a:t>, …, A</a:t>
            </a:r>
            <a:r>
              <a:rPr lang="en-US" altLang="ko-KR" baseline="-25000" dirty="0" smtClean="0"/>
              <a:t>N</a:t>
            </a:r>
            <a:r>
              <a:rPr lang="en-US" altLang="ko-KR" baseline="30000" dirty="0" smtClean="0"/>
              <a:t>C</a:t>
            </a:r>
            <a:r>
              <a:rPr lang="en-US" altLang="ko-KR" dirty="0" smtClean="0"/>
              <a:t>), pick s ∈R </a:t>
            </a:r>
            <a:r>
              <a:rPr lang="en-US" altLang="ko-KR" dirty="0" err="1" smtClean="0"/>
              <a:t>Zq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Return (E0 = </a:t>
            </a:r>
            <a:r>
              <a:rPr lang="en-US" altLang="ko-KR" dirty="0" err="1" smtClean="0"/>
              <a:t>mY</a:t>
            </a:r>
            <a:r>
              <a:rPr lang="en-US" altLang="ko-KR" baseline="30000" dirty="0" err="1" smtClean="0"/>
              <a:t>s</a:t>
            </a:r>
            <a:r>
              <a:rPr lang="en-US" altLang="ko-KR" dirty="0" smtClean="0"/>
              <a:t>, E1 = g</a:t>
            </a:r>
            <a:r>
              <a:rPr lang="en-US" altLang="ko-KR" baseline="-25000" dirty="0" smtClean="0"/>
              <a:t>2</a:t>
            </a:r>
            <a:r>
              <a:rPr lang="en-US" altLang="ko-KR" baseline="30000" dirty="0" smtClean="0"/>
              <a:t>s</a:t>
            </a:r>
            <a:r>
              <a:rPr lang="en-US" altLang="ko-KR" dirty="0" smtClean="0"/>
              <a:t>, {C</a:t>
            </a:r>
            <a:r>
              <a:rPr lang="en-US" altLang="ko-KR" baseline="-25000" dirty="0" smtClean="0"/>
              <a:t>k, </a:t>
            </a:r>
            <a:r>
              <a:rPr lang="en-US" altLang="ko-KR" baseline="-25000" dirty="0" err="1" smtClean="0"/>
              <a:t>i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T</a:t>
            </a:r>
            <a:r>
              <a:rPr lang="en-US" altLang="ko-KR" baseline="30000" dirty="0" err="1" smtClean="0"/>
              <a:t>s</a:t>
            </a:r>
            <a:r>
              <a:rPr lang="en-US" altLang="ko-KR" baseline="-25000" dirty="0" err="1" smtClean="0"/>
              <a:t>k,i</a:t>
            </a:r>
            <a:r>
              <a:rPr lang="en-US" altLang="ko-KR" dirty="0" smtClean="0"/>
              <a:t>}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Decryption</a:t>
            </a:r>
          </a:p>
          <a:p>
            <a:pPr lvl="1"/>
            <a:r>
              <a:rPr lang="en-US" altLang="ko-KR" dirty="0" smtClean="0"/>
              <a:t>For each authority k ∈ [1, …, N]</a:t>
            </a:r>
          </a:p>
          <a:p>
            <a:pPr lvl="2"/>
            <a:r>
              <a:rPr lang="en-US" altLang="ko-KR" dirty="0" smtClean="0"/>
              <a:t>For any </a:t>
            </a:r>
            <a:r>
              <a:rPr lang="en-US" altLang="ko-KR" dirty="0" err="1" smtClean="0"/>
              <a:t>d</a:t>
            </a:r>
            <a:r>
              <a:rPr lang="en-US" altLang="ko-KR" baseline="-25000" dirty="0" err="1" smtClean="0"/>
              <a:t>k</a:t>
            </a:r>
            <a:r>
              <a:rPr lang="en-US" altLang="ko-KR" dirty="0" smtClean="0"/>
              <a:t> attributes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∈</a:t>
            </a:r>
            <a:r>
              <a:rPr lang="en-US" altLang="ko-KR" dirty="0" err="1" smtClean="0"/>
              <a:t>A</a:t>
            </a:r>
            <a:r>
              <a:rPr lang="en-US" altLang="ko-KR" baseline="-25000" dirty="0" err="1" smtClean="0"/>
              <a:t>k</a:t>
            </a:r>
            <a:r>
              <a:rPr lang="en-US" altLang="ko-KR" baseline="30000" dirty="0" err="1" smtClean="0"/>
              <a:t>C</a:t>
            </a:r>
            <a:r>
              <a:rPr lang="en-US" altLang="ko-KR" dirty="0" smtClean="0"/>
              <a:t> ∩ </a:t>
            </a:r>
            <a:r>
              <a:rPr lang="en-US" altLang="ko-KR" dirty="0" err="1" smtClean="0"/>
              <a:t>A</a:t>
            </a:r>
            <a:r>
              <a:rPr lang="en-US" altLang="ko-KR" baseline="-25000" dirty="0" err="1" smtClean="0"/>
              <a:t>k</a:t>
            </a:r>
            <a:r>
              <a:rPr lang="en-US" altLang="ko-KR" baseline="30000" dirty="0" err="1" smtClean="0"/>
              <a:t>u</a:t>
            </a:r>
            <a:r>
              <a:rPr lang="en-US" altLang="ko-KR" dirty="0" smtClean="0"/>
              <a:t>, pair up 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k,i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k,i</a:t>
            </a:r>
            <a:r>
              <a:rPr lang="en-US" altLang="ko-KR" dirty="0" smtClean="0"/>
              <a:t> compute e(</a:t>
            </a:r>
            <a:r>
              <a:rPr lang="en-US" altLang="ko-KR" dirty="0" err="1" smtClean="0"/>
              <a:t>S</a:t>
            </a:r>
            <a:r>
              <a:rPr lang="en-US" altLang="ko-KR" baseline="-25000" dirty="0" err="1" smtClean="0"/>
              <a:t>k,i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k,i</a:t>
            </a:r>
            <a:r>
              <a:rPr lang="en-US" altLang="ko-KR" dirty="0" smtClean="0"/>
              <a:t>) = e(g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, g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</a:t>
            </a:r>
            <a:r>
              <a:rPr lang="en-US" altLang="ko-KR" baseline="30000" dirty="0" err="1" smtClean="0"/>
              <a:t>spk</a:t>
            </a:r>
            <a:r>
              <a:rPr lang="en-US" altLang="ko-KR" baseline="30000" dirty="0" smtClean="0"/>
              <a:t>(</a:t>
            </a:r>
            <a:r>
              <a:rPr lang="en-US" altLang="ko-KR" baseline="30000" dirty="0" err="1" smtClean="0"/>
              <a:t>i</a:t>
            </a:r>
            <a:r>
              <a:rPr lang="en-US" altLang="ko-KR" baseline="30000" dirty="0" smtClean="0"/>
              <a:t>)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Interpolate all the values e(g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, g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</a:t>
            </a:r>
            <a:r>
              <a:rPr lang="en-US" altLang="ko-KR" baseline="30000" dirty="0" err="1" smtClean="0"/>
              <a:t>spk</a:t>
            </a:r>
            <a:r>
              <a:rPr lang="en-US" altLang="ko-KR" baseline="30000" dirty="0" smtClean="0"/>
              <a:t>(</a:t>
            </a:r>
            <a:r>
              <a:rPr lang="en-US" altLang="ko-KR" baseline="30000" dirty="0" err="1" smtClean="0"/>
              <a:t>i</a:t>
            </a:r>
            <a:r>
              <a:rPr lang="en-US" altLang="ko-KR" baseline="30000" dirty="0" smtClean="0"/>
              <a:t>)</a:t>
            </a:r>
            <a:r>
              <a:rPr lang="en-US" altLang="ko-KR" dirty="0" smtClean="0"/>
              <a:t> to get </a:t>
            </a:r>
            <a:r>
              <a:rPr lang="en-US" altLang="ko-KR" dirty="0" err="1" smtClean="0"/>
              <a:t>P</a:t>
            </a:r>
            <a:r>
              <a:rPr lang="en-US" altLang="ko-KR" baseline="-25000" dirty="0" err="1" smtClean="0"/>
              <a:t>k</a:t>
            </a:r>
            <a:r>
              <a:rPr lang="en-US" altLang="ko-KR" dirty="0" smtClean="0"/>
              <a:t> = e(g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, g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</a:t>
            </a:r>
            <a:r>
              <a:rPr lang="en-US" altLang="ko-KR" baseline="30000" dirty="0" err="1" smtClean="0"/>
              <a:t>spk</a:t>
            </a:r>
            <a:r>
              <a:rPr lang="en-US" altLang="ko-KR" baseline="30000" dirty="0" smtClean="0"/>
              <a:t>(</a:t>
            </a:r>
            <a:r>
              <a:rPr lang="en-US" altLang="ko-KR" baseline="30000" dirty="0" err="1" smtClean="0"/>
              <a:t>i</a:t>
            </a:r>
            <a:r>
              <a:rPr lang="en-US" altLang="ko-KR" baseline="30000" dirty="0" smtClean="0"/>
              <a:t>)</a:t>
            </a:r>
            <a:r>
              <a:rPr lang="en-US" altLang="ko-KR" dirty="0" smtClean="0"/>
              <a:t> = e(g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, g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</a:t>
            </a:r>
            <a:r>
              <a:rPr lang="en-US" altLang="ko-KR" baseline="30000" dirty="0" smtClean="0"/>
              <a:t>s(</a:t>
            </a:r>
            <a:r>
              <a:rPr lang="en-US" altLang="ko-KR" baseline="30000" dirty="0" err="1" smtClean="0"/>
              <a:t>vk</a:t>
            </a:r>
            <a:r>
              <a:rPr lang="en-US" altLang="ko-KR" baseline="30000" dirty="0" smtClean="0"/>
              <a:t>- ∑</a:t>
            </a:r>
            <a:r>
              <a:rPr lang="en-US" altLang="ko-KR" baseline="30000" dirty="0" err="1" smtClean="0"/>
              <a:t>Rkj</a:t>
            </a:r>
            <a:r>
              <a:rPr lang="en-US" altLang="ko-KR" baseline="30000" dirty="0" smtClean="0"/>
              <a:t>)</a:t>
            </a:r>
          </a:p>
          <a:p>
            <a:pPr lvl="1"/>
            <a:r>
              <a:rPr lang="en-US" altLang="ko-KR" dirty="0" smtClean="0"/>
              <a:t>Multiply </a:t>
            </a:r>
            <a:r>
              <a:rPr lang="en-US" altLang="ko-KR" dirty="0" err="1" smtClean="0"/>
              <a:t>Pk’s</a:t>
            </a:r>
            <a:r>
              <a:rPr lang="en-US" altLang="ko-KR" dirty="0" smtClean="0"/>
              <a:t> together to get Q = e(g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, g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</a:t>
            </a:r>
            <a:r>
              <a:rPr lang="en-US" altLang="ko-KR" baseline="30000" dirty="0" smtClean="0"/>
              <a:t>s(</a:t>
            </a:r>
            <a:r>
              <a:rPr lang="en-US" altLang="ko-KR" baseline="30000" dirty="0" err="1" smtClean="0"/>
              <a:t>vk</a:t>
            </a:r>
            <a:r>
              <a:rPr lang="en-US" altLang="ko-KR" baseline="30000" dirty="0" smtClean="0"/>
              <a:t>- ∑</a:t>
            </a:r>
            <a:r>
              <a:rPr lang="en-US" altLang="ko-KR" baseline="30000" dirty="0" err="1" smtClean="0"/>
              <a:t>Ru</a:t>
            </a:r>
            <a:r>
              <a:rPr lang="en-US" altLang="ko-KR" baseline="30000" dirty="0" smtClean="0"/>
              <a:t>) </a:t>
            </a:r>
            <a:r>
              <a:rPr lang="en-US" altLang="ko-KR" dirty="0" smtClean="0"/>
              <a:t>= Ys/ e(g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Ru</a:t>
            </a:r>
            <a:r>
              <a:rPr lang="en-US" altLang="ko-KR" dirty="0" smtClean="0"/>
              <a:t>, g</a:t>
            </a:r>
            <a:r>
              <a:rPr lang="en-US" altLang="ko-KR" baseline="-25000" dirty="0" smtClean="0"/>
              <a:t>2</a:t>
            </a:r>
            <a:r>
              <a:rPr lang="en-US" altLang="ko-KR" baseline="30000" dirty="0" smtClean="0"/>
              <a:t>s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Compute e(Du, E1)Q = e(g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Ru</a:t>
            </a:r>
            <a:r>
              <a:rPr lang="en-US" altLang="ko-KR" dirty="0" smtClean="0"/>
              <a:t>, g</a:t>
            </a:r>
            <a:r>
              <a:rPr lang="en-US" altLang="ko-KR" baseline="-25000" dirty="0" smtClean="0"/>
              <a:t>2</a:t>
            </a:r>
            <a:r>
              <a:rPr lang="en-US" altLang="ko-KR" baseline="30000" dirty="0" smtClean="0"/>
              <a:t>s</a:t>
            </a:r>
            <a:r>
              <a:rPr lang="en-US" altLang="ko-KR" dirty="0" smtClean="0"/>
              <a:t>)Q = Ys</a:t>
            </a:r>
          </a:p>
          <a:p>
            <a:pPr lvl="1"/>
            <a:r>
              <a:rPr lang="en-US" altLang="ko-KR" dirty="0" smtClean="0"/>
              <a:t>Recover m by E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/Y</a:t>
            </a:r>
            <a:r>
              <a:rPr lang="en-US" altLang="ko-KR" baseline="30000" dirty="0" smtClean="0"/>
              <a:t>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16</a:t>
            </a:fld>
            <a:r>
              <a:rPr lang="en-US" altLang="ko-KR" smtClean="0"/>
              <a:t>/23-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History of Attribute-Based Encryption</a:t>
            </a:r>
          </a:p>
          <a:p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Introduction of Paper</a:t>
            </a:r>
          </a:p>
          <a:p>
            <a:pPr lvl="1"/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Single Authority ABE</a:t>
            </a:r>
          </a:p>
          <a:p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Multi Authority ABE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17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Contribution</a:t>
            </a:r>
          </a:p>
          <a:p>
            <a:pPr lvl="1"/>
            <a:r>
              <a:rPr lang="en-US" altLang="ko-KR" dirty="0" smtClean="0"/>
              <a:t>Multi-authority attributed-based encryption enables a more realistic deployment of attribute-based access control.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Novelty</a:t>
            </a:r>
          </a:p>
          <a:p>
            <a:pPr lvl="1"/>
            <a:r>
              <a:rPr lang="en-US" altLang="ko-KR" dirty="0" smtClean="0"/>
              <a:t>An attribute-based encryption scheme without the trusted authority was proposed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18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Q&amp;A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928934"/>
            <a:ext cx="8305800" cy="1571636"/>
          </a:xfrm>
        </p:spPr>
        <p:txBody>
          <a:bodyPr/>
          <a:lstStyle/>
          <a:p>
            <a:pPr algn="ctr">
              <a:buNone/>
            </a:pPr>
            <a:r>
              <a:rPr lang="en-US" altLang="ko-KR" sz="4000" dirty="0" smtClean="0">
                <a:latin typeface="+mn-lt"/>
              </a:rPr>
              <a:t>Thank you! Any questions?</a:t>
            </a:r>
            <a:endParaRPr lang="ko-KR" altLang="en-US" sz="4000" dirty="0">
              <a:latin typeface="+mn-lt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19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History of Attribute-Based Encryption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Introduction of Paper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Single Authority ABE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Multi Authority ABE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2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History of Attribute-Based Encryption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Introduction of Paper</a:t>
            </a:r>
          </a:p>
          <a:p>
            <a:pPr lvl="1"/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Single Authority ABE</a:t>
            </a:r>
          </a:p>
          <a:p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Multi Authority ABE</a:t>
            </a:r>
          </a:p>
          <a:p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3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History of Attributed-Based Encryption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1977, RSA </a:t>
            </a:r>
          </a:p>
          <a:p>
            <a:pPr lvl="1"/>
            <a:r>
              <a:rPr lang="en-US" altLang="ko-KR" dirty="0" err="1" smtClean="0"/>
              <a:t>Rivest</a:t>
            </a:r>
            <a:r>
              <a:rPr lang="en-US" altLang="ko-KR" dirty="0" smtClean="0"/>
              <a:t>, Shamir and </a:t>
            </a:r>
            <a:r>
              <a:rPr lang="en-US" altLang="ko-KR" dirty="0" err="1" smtClean="0"/>
              <a:t>Adleman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Public/Private(Secret) Key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1985, IBE(Identity-Based Encryption)</a:t>
            </a:r>
          </a:p>
          <a:p>
            <a:pPr lvl="1"/>
            <a:r>
              <a:rPr lang="en-US" altLang="ko-KR" dirty="0" smtClean="0"/>
              <a:t>Shamir</a:t>
            </a:r>
          </a:p>
          <a:p>
            <a:pPr lvl="1"/>
            <a:r>
              <a:rPr lang="en-US" altLang="ko-KR" dirty="0" smtClean="0"/>
              <a:t>Allows for a sender to encrypt message to an identity without access to a public key certificate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4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3143240" y="5643578"/>
            <a:ext cx="427311" cy="956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5643578"/>
            <a:ext cx="441328" cy="102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054464" y="5929330"/>
            <a:ext cx="1497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Encrypted by</a:t>
            </a:r>
          </a:p>
          <a:p>
            <a:r>
              <a:rPr lang="en-US" altLang="ko-KR" sz="1400" dirty="0" smtClean="0"/>
              <a:t>Address, Name</a:t>
            </a:r>
            <a:endParaRPr lang="ko-KR" altLang="en-US" sz="1400" dirty="0"/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3786182" y="5927742"/>
            <a:ext cx="200026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1988" name="Picture 4" descr="C:\Documents and Settings\Kim\Local Settings\Temporary Internet Files\Content.IE5\12IG4D7Q\j0441454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5500702"/>
            <a:ext cx="514173" cy="51417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History of Attributed-Based Encryption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2005, Fuzzy IBE</a:t>
            </a:r>
          </a:p>
          <a:p>
            <a:pPr lvl="1"/>
            <a:r>
              <a:rPr lang="en-US" altLang="ko-KR" dirty="0" err="1" smtClean="0"/>
              <a:t>Sahai</a:t>
            </a:r>
            <a:r>
              <a:rPr lang="en-US" altLang="ko-KR" dirty="0" smtClean="0"/>
              <a:t> and Waters</a:t>
            </a:r>
          </a:p>
          <a:p>
            <a:pPr lvl="1"/>
            <a:r>
              <a:rPr lang="en-US" altLang="ko-KR" dirty="0" smtClean="0"/>
              <a:t>A user having identity </a:t>
            </a:r>
            <a:r>
              <a:rPr lang="el-GR" altLang="ko-KR" dirty="0" smtClean="0"/>
              <a:t>ω</a:t>
            </a:r>
            <a:r>
              <a:rPr lang="en-US" altLang="ko-KR" dirty="0" smtClean="0"/>
              <a:t> can decrypt a </a:t>
            </a:r>
            <a:r>
              <a:rPr lang="en-US" altLang="ko-KR" dirty="0" err="1" smtClean="0"/>
              <a:t>ciphertext</a:t>
            </a:r>
            <a:r>
              <a:rPr lang="en-US" altLang="ko-KR" dirty="0" smtClean="0"/>
              <a:t> with public key </a:t>
            </a:r>
            <a:r>
              <a:rPr lang="el-GR" altLang="ko-KR" dirty="0" smtClean="0"/>
              <a:t>ω</a:t>
            </a:r>
            <a:r>
              <a:rPr lang="en-US" altLang="ko-KR" dirty="0" smtClean="0"/>
              <a:t>’. (|</a:t>
            </a:r>
            <a:r>
              <a:rPr lang="el-GR" altLang="ko-KR" dirty="0" smtClean="0"/>
              <a:t>ω</a:t>
            </a:r>
            <a:r>
              <a:rPr lang="en-US" altLang="ko-KR" dirty="0" smtClean="0"/>
              <a:t> – </a:t>
            </a:r>
            <a:r>
              <a:rPr lang="el-GR" altLang="ko-KR" dirty="0" smtClean="0"/>
              <a:t>ω</a:t>
            </a:r>
            <a:r>
              <a:rPr lang="en-US" altLang="ko-KR" dirty="0" smtClean="0"/>
              <a:t>’| &lt; threshold distance)</a:t>
            </a:r>
          </a:p>
          <a:p>
            <a:pPr lvl="1"/>
            <a:r>
              <a:rPr lang="en-US" altLang="ko-KR" dirty="0" smtClean="0"/>
              <a:t>Two interesting new applications</a:t>
            </a:r>
          </a:p>
          <a:p>
            <a:pPr lvl="2"/>
            <a:r>
              <a:rPr lang="en-US" altLang="ko-KR" dirty="0" smtClean="0"/>
              <a:t>Uses biometric identities.</a:t>
            </a:r>
          </a:p>
          <a:p>
            <a:pPr lvl="3"/>
            <a:r>
              <a:rPr lang="en-US" altLang="ko-KR" dirty="0" smtClean="0"/>
              <a:t>Ex) a fingerprint of human can be </a:t>
            </a:r>
            <a:br>
              <a:rPr lang="en-US" altLang="ko-KR" dirty="0" smtClean="0"/>
            </a:br>
            <a:r>
              <a:rPr lang="en-US" altLang="ko-KR" dirty="0" smtClean="0"/>
              <a:t>changeable by pressure, angle and noisy</a:t>
            </a:r>
          </a:p>
          <a:p>
            <a:pPr lvl="2"/>
            <a:r>
              <a:rPr lang="en-US" altLang="ko-KR" dirty="0" smtClean="0"/>
              <a:t>Attributed-Based Encryption (ABE)</a:t>
            </a:r>
          </a:p>
          <a:p>
            <a:pPr lvl="3"/>
            <a:r>
              <a:rPr lang="en-US" altLang="ko-KR" dirty="0" smtClean="0"/>
              <a:t>Suppose that a party  wish to encrypt a document to all users that have a certain set of attributes</a:t>
            </a:r>
          </a:p>
          <a:p>
            <a:pPr lvl="3"/>
            <a:r>
              <a:rPr lang="en-US" altLang="ko-KR" dirty="0" smtClean="0"/>
              <a:t>Ex) {School, Department, Course}</a:t>
            </a:r>
            <a:br>
              <a:rPr lang="en-US" altLang="ko-KR" dirty="0" smtClean="0"/>
            </a:br>
            <a:r>
              <a:rPr lang="en-US" altLang="ko-KR" dirty="0" smtClean="0"/>
              <a:t>   -&gt; {KAIST, ICE, </a:t>
            </a:r>
            <a:r>
              <a:rPr lang="en-US" altLang="ko-KR" dirty="0" err="1" smtClean="0"/>
              <a:t>Ph.D</a:t>
            </a:r>
            <a:r>
              <a:rPr lang="en-US" altLang="ko-KR" dirty="0" smtClean="0"/>
              <a:t>}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5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  <p:pic>
        <p:nvPicPr>
          <p:cNvPr id="5" name="그림 4" descr="fingerprin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3714752"/>
            <a:ext cx="749651" cy="108336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History of Attribute-Based Encryption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Introduction of Paper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Single Authority ABE</a:t>
            </a:r>
          </a:p>
          <a:p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Multi Authority ABE</a:t>
            </a:r>
          </a:p>
          <a:p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6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of paper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Title</a:t>
            </a:r>
          </a:p>
          <a:p>
            <a:pPr lvl="1"/>
            <a:r>
              <a:rPr lang="en-US" altLang="ko-KR" dirty="0" smtClean="0"/>
              <a:t>Improving Privacy and Security in Multi-Authority Attribute-Based Encryption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Conference</a:t>
            </a:r>
          </a:p>
          <a:p>
            <a:pPr lvl="1"/>
            <a:r>
              <a:rPr lang="en-US" altLang="ko-KR" dirty="0" smtClean="0"/>
              <a:t>In CCS'09: Proceedings of the 16th ACM conference on Computer and communications security. ACM, New York, NY, USA, 2009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Authors</a:t>
            </a:r>
          </a:p>
          <a:p>
            <a:pPr lvl="1"/>
            <a:r>
              <a:rPr lang="en-US" altLang="ko-KR" dirty="0" smtClean="0"/>
              <a:t>Melissa Chase (Microsoft Research)</a:t>
            </a:r>
          </a:p>
          <a:p>
            <a:pPr lvl="1"/>
            <a:r>
              <a:rPr lang="en-US" altLang="ko-KR" dirty="0" smtClean="0"/>
              <a:t>Sherman S.M. Chow (New York University)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7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Background of paper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</a:p>
          <a:p>
            <a:pPr lvl="1"/>
            <a:r>
              <a:rPr lang="en-US" altLang="ko-KR" dirty="0" smtClean="0"/>
              <a:t>In single authority Attribute-Based Encryption (ABE), there exist only one trusted server who monitors all attributes.</a:t>
            </a:r>
          </a:p>
          <a:p>
            <a:pPr lvl="1"/>
            <a:r>
              <a:rPr lang="en-US" altLang="ko-KR" dirty="0" smtClean="0"/>
              <a:t>However, this may not be entirely realistic.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Goal</a:t>
            </a:r>
          </a:p>
          <a:p>
            <a:pPr lvl="1"/>
            <a:r>
              <a:rPr lang="en-US" altLang="ko-KR" dirty="0" smtClean="0"/>
              <a:t>To provide an efficient scheme to resolve the above problem by multi-authority ABE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8</a:t>
            </a:fld>
            <a:r>
              <a:rPr lang="en-US" altLang="ko-KR" smtClean="0"/>
              <a:t>/23-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History of Attribute-Based Encryption</a:t>
            </a:r>
          </a:p>
          <a:p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Introduction of Paper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Single Authority ABE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Multi Authority ABE</a:t>
            </a:r>
          </a:p>
          <a:p>
            <a:endParaRPr lang="en-US" altLang="ko-KR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ko-KR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-</a:t>
            </a:r>
            <a:fld id="{BDD43D9D-77BB-4B7C-9010-C897F19CABD9}" type="slidenum">
              <a:rPr lang="en-US" altLang="ko-KR" smtClean="0"/>
              <a:pPr>
                <a:defRPr/>
              </a:pPr>
              <a:t>9</a:t>
            </a:fld>
            <a:r>
              <a:rPr lang="en-US" altLang="ko-KR" dirty="0" smtClean="0"/>
              <a:t>/19-</a:t>
            </a:r>
          </a:p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휴먼엑스포"/>
        <a:cs typeface=""/>
      </a:majorFont>
      <a:minorFont>
        <a:latin typeface="Arial"/>
        <a:ea typeface="휴먼엑스포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5EAFF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5EAFF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기본 디자인">
  <a:themeElements>
    <a:clrScheme name="1_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HY헤드라인M"/>
        <a:ea typeface="HY헤드라인M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5EAFF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5EAFF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56203</TotalTime>
  <Words>899</Words>
  <Application>Microsoft Office PowerPoint</Application>
  <PresentationFormat>화면 슬라이드 쇼(4:3)</PresentationFormat>
  <Paragraphs>192</Paragraphs>
  <Slides>19</Slides>
  <Notes>10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2" baseType="lpstr">
      <vt:lpstr>기본 디자인</vt:lpstr>
      <vt:lpstr>1_기본 디자인</vt:lpstr>
      <vt:lpstr>Image</vt:lpstr>
      <vt:lpstr>슬라이드 1</vt:lpstr>
      <vt:lpstr>Overview</vt:lpstr>
      <vt:lpstr>Overview</vt:lpstr>
      <vt:lpstr>History of Attributed-Based Encryption</vt:lpstr>
      <vt:lpstr>History of Attributed-Based Encryption</vt:lpstr>
      <vt:lpstr>Overview</vt:lpstr>
      <vt:lpstr>Introduction of paper</vt:lpstr>
      <vt:lpstr>Background of paper</vt:lpstr>
      <vt:lpstr>Overview</vt:lpstr>
      <vt:lpstr>Preliminaries</vt:lpstr>
      <vt:lpstr>Preliminaries</vt:lpstr>
      <vt:lpstr>Single Authority ABE</vt:lpstr>
      <vt:lpstr>Single Authority ABE</vt:lpstr>
      <vt:lpstr>Single Authority ABE</vt:lpstr>
      <vt:lpstr>Overview</vt:lpstr>
      <vt:lpstr>Multi Authority Attribute Based Encryption</vt:lpstr>
      <vt:lpstr>Overview</vt:lpstr>
      <vt:lpstr>Conclusion</vt:lpstr>
      <vt:lpstr>Q&amp;A</vt:lpstr>
    </vt:vector>
  </TitlesOfParts>
  <Company>ICU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..</dc:creator>
  <cp:lastModifiedBy>Semin_1st</cp:lastModifiedBy>
  <cp:revision>1725</cp:revision>
  <dcterms:created xsi:type="dcterms:W3CDTF">2004-01-05T07:43:35Z</dcterms:created>
  <dcterms:modified xsi:type="dcterms:W3CDTF">2010-04-05T22:38:57Z</dcterms:modified>
</cp:coreProperties>
</file>