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70" r:id="rId3"/>
    <p:sldId id="257" r:id="rId4"/>
    <p:sldId id="261" r:id="rId5"/>
    <p:sldId id="258" r:id="rId6"/>
    <p:sldId id="259" r:id="rId7"/>
    <p:sldId id="260" r:id="rId8"/>
    <p:sldId id="262" r:id="rId9"/>
    <p:sldId id="263" r:id="rId10"/>
    <p:sldId id="264" r:id="rId11"/>
    <p:sldId id="265" r:id="rId12"/>
    <p:sldId id="266" r:id="rId13"/>
    <p:sldId id="274" r:id="rId14"/>
    <p:sldId id="267" r:id="rId15"/>
    <p:sldId id="268" r:id="rId16"/>
    <p:sldId id="269" r:id="rId17"/>
    <p:sldId id="271" r:id="rId18"/>
    <p:sldId id="272" r:id="rId19"/>
    <p:sldId id="273" r:id="rId20"/>
    <p:sldId id="275" r:id="rId21"/>
    <p:sldId id="277" r:id="rId22"/>
    <p:sldId id="279" r:id="rId23"/>
    <p:sldId id="278" r:id="rId24"/>
    <p:sldId id="276" r:id="rId25"/>
    <p:sldId id="286" r:id="rId26"/>
    <p:sldId id="290" r:id="rId27"/>
    <p:sldId id="285" r:id="rId28"/>
    <p:sldId id="287" r:id="rId29"/>
    <p:sldId id="288" r:id="rId30"/>
    <p:sldId id="289" r:id="rId31"/>
    <p:sldId id="280" r:id="rId32"/>
    <p:sldId id="282" r:id="rId33"/>
    <p:sldId id="281" r:id="rId34"/>
    <p:sldId id="284" r:id="rId35"/>
    <p:sldId id="283" r:id="rId36"/>
    <p:sldId id="291" r:id="rId3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0ED01A-F57E-4B49-B830-2BBD8CA3C54E}" type="datetimeFigureOut">
              <a:rPr lang="ko-KR" altLang="en-US" smtClean="0"/>
              <a:t>2010-04-07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DC2B2D-0014-49A0-83E0-2E209081FD5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8599F-1377-4E69-A276-31B01190FE15}" type="datetime1">
              <a:rPr lang="ko-KR" altLang="en-US" smtClean="0"/>
              <a:t>2010-04-07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Cryptanalysis of C2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ED842-ED23-42E3-BF29-A090AB9A5B4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D715-23DE-4779-BF1C-CF6114CDBF6D}" type="datetime1">
              <a:rPr lang="ko-KR" altLang="en-US" smtClean="0"/>
              <a:t>2010-04-07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Cryptanalysis of C2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ED842-ED23-42E3-BF29-A090AB9A5B4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6B54-CA7C-4E30-8EC2-1452E956F365}" type="datetime1">
              <a:rPr lang="ko-KR" altLang="en-US" smtClean="0"/>
              <a:t>2010-04-07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Cryptanalysis of C2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ED842-ED23-42E3-BF29-A090AB9A5B4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F7F3-1390-4508-9349-C9F17E48921D}" type="datetime1">
              <a:rPr lang="ko-KR" altLang="en-US" smtClean="0"/>
              <a:t>2010-04-07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Cryptanalysis of C2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ED842-ED23-42E3-BF29-A090AB9A5B4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339A-7DC2-4B14-A38E-F7CB80E038A9}" type="datetime1">
              <a:rPr lang="ko-KR" altLang="en-US" smtClean="0"/>
              <a:t>2010-04-07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Cryptanalysis of C2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ED842-ED23-42E3-BF29-A090AB9A5B4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95F5-48F7-45DB-B2DE-DB1F5A1894C4}" type="datetime1">
              <a:rPr lang="ko-KR" altLang="en-US" smtClean="0"/>
              <a:t>2010-04-07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Cryptanalysis of C2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ED842-ED23-42E3-BF29-A090AB9A5B4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7F10-C720-427F-A1B3-BECFE7F55479}" type="datetime1">
              <a:rPr lang="ko-KR" altLang="en-US" smtClean="0"/>
              <a:t>2010-04-07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Cryptanalysis of C2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ED842-ED23-42E3-BF29-A090AB9A5B4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3012-8F27-411F-ABC7-BF7B62835ECC}" type="datetime1">
              <a:rPr lang="ko-KR" altLang="en-US" smtClean="0"/>
              <a:t>2010-04-07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Cryptanalysis of C2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ED842-ED23-42E3-BF29-A090AB9A5B4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CA1FF-4EF4-48B2-9A60-8EE1741075E8}" type="datetime1">
              <a:rPr lang="ko-KR" altLang="en-US" smtClean="0"/>
              <a:t>2010-04-07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Cryptanalysis of C2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ED842-ED23-42E3-BF29-A090AB9A5B4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BDC60-08AA-4C5C-A0A1-5A27D20C339D}" type="datetime1">
              <a:rPr lang="ko-KR" altLang="en-US" smtClean="0"/>
              <a:t>2010-04-07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Cryptanalysis of C2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ED842-ED23-42E3-BF29-A090AB9A5B4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95D0-2B3F-4C4B-BE74-2DC2FCE5B5CB}" type="datetime1">
              <a:rPr lang="ko-KR" altLang="en-US" smtClean="0"/>
              <a:t>2010-04-07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Cryptanalysis of C2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ED842-ED23-42E3-BF29-A090AB9A5B4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4EA81-0FD9-4C2D-87F7-90782A9DA2F1}" type="datetime1">
              <a:rPr lang="ko-KR" altLang="en-US" smtClean="0"/>
              <a:t>2010-04-07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Cryptanalysis of C2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ED842-ED23-42E3-BF29-A090AB9A5B4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Cryptanalysis of C2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Lee, Jae-song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ED842-ED23-42E3-BF29-A090AB9A5B44}" type="slidenum">
              <a:rPr lang="ko-KR" altLang="en-US" smtClean="0"/>
              <a:t>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Cryptanalysis of C2</a:t>
            </a:r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B006-B2CC-4B6D-B116-DD9EA634FA85}" type="datetime1">
              <a:rPr lang="ko-KR" altLang="en-US" smtClean="0"/>
              <a:t>2010-04-07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First Attack Scenario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altLang="ko-KR" dirty="0" smtClean="0"/>
          </a:p>
        </p:txBody>
      </p:sp>
      <p:grpSp>
        <p:nvGrpSpPr>
          <p:cNvPr id="12" name="그룹 11"/>
          <p:cNvGrpSpPr/>
          <p:nvPr/>
        </p:nvGrpSpPr>
        <p:grpSpPr>
          <a:xfrm>
            <a:off x="0" y="1500174"/>
            <a:ext cx="4739637" cy="3286148"/>
            <a:chOff x="0" y="1500174"/>
            <a:chExt cx="4739637" cy="3286148"/>
          </a:xfrm>
        </p:grpSpPr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 l="3997" t="674" r="1533" b="674"/>
            <a:stretch>
              <a:fillRect/>
            </a:stretch>
          </p:blipFill>
          <p:spPr bwMode="auto">
            <a:xfrm>
              <a:off x="0" y="1571612"/>
              <a:ext cx="4739637" cy="3214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TextBox 13"/>
            <p:cNvSpPr txBox="1"/>
            <p:nvPr/>
          </p:nvSpPr>
          <p:spPr>
            <a:xfrm>
              <a:off x="3214678" y="1500174"/>
              <a:ext cx="4286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i="1" dirty="0" smtClean="0"/>
                <a:t>X</a:t>
              </a:r>
              <a:r>
                <a:rPr lang="en-US" altLang="ko-KR" sz="1600" i="1" baseline="-25000" dirty="0" smtClean="0"/>
                <a:t>i</a:t>
              </a:r>
              <a:endParaRPr lang="ko-KR" altLang="en-US" sz="1600" i="1" baseline="-25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500166" y="1500174"/>
              <a:ext cx="4286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i="1" dirty="0"/>
                <a:t>Z</a:t>
              </a:r>
              <a:r>
                <a:rPr lang="en-US" altLang="ko-KR" sz="1600" i="1" baseline="-25000" dirty="0" smtClean="0"/>
                <a:t>i</a:t>
              </a:r>
              <a:endParaRPr lang="ko-KR" altLang="en-US" sz="1600" i="1" baseline="-25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28596" y="1500174"/>
              <a:ext cx="4286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i="1" dirty="0" smtClean="0"/>
                <a:t>U</a:t>
              </a:r>
              <a:r>
                <a:rPr lang="en-US" altLang="ko-KR" sz="1600" i="1" baseline="-25000" dirty="0" smtClean="0"/>
                <a:t>i</a:t>
              </a:r>
              <a:endParaRPr lang="ko-KR" altLang="en-US" sz="1600" i="1" baseline="-25000" dirty="0"/>
            </a:p>
          </p:txBody>
        </p:sp>
      </p:grp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Let S’ = </a:t>
            </a:r>
            <a:r>
              <a:rPr lang="en-US" altLang="ko-KR" sz="2400" dirty="0" smtClean="0"/>
              <a:t>{</a:t>
            </a:r>
            <a:r>
              <a:rPr lang="en-US" altLang="ko-KR" sz="2000" dirty="0" smtClean="0"/>
              <a:t>0x04, 0x27, 0x88</a:t>
            </a:r>
            <a:r>
              <a:rPr lang="en-US" altLang="ko-KR" sz="2400" dirty="0" smtClean="0"/>
              <a:t>}</a:t>
            </a:r>
            <a:endParaRPr lang="en-US" altLang="ko-KR" dirty="0" smtClean="0"/>
          </a:p>
          <a:p>
            <a:r>
              <a:rPr lang="en-US" altLang="ko-KR" dirty="0" smtClean="0"/>
              <a:t>3 S-box entries:</a:t>
            </a:r>
            <a:br>
              <a:rPr lang="en-US" altLang="ko-KR" dirty="0" smtClean="0"/>
            </a:br>
            <a:r>
              <a:rPr lang="en-US" altLang="ko-KR" dirty="0" smtClean="0"/>
              <a:t>(2</a:t>
            </a:r>
            <a:r>
              <a:rPr lang="en-US" altLang="ko-KR" baseline="30000" dirty="0" smtClean="0"/>
              <a:t>8</a:t>
            </a:r>
            <a:r>
              <a:rPr lang="en-US" altLang="ko-KR" dirty="0" smtClean="0"/>
              <a:t>)</a:t>
            </a:r>
            <a:r>
              <a:rPr lang="en-US" altLang="ko-KR" baseline="30000" dirty="0" smtClean="0"/>
              <a:t>3</a:t>
            </a:r>
            <a:r>
              <a:rPr lang="en-US" altLang="ko-KR" dirty="0" smtClean="0"/>
              <a:t> possibilities</a:t>
            </a:r>
          </a:p>
          <a:p>
            <a:r>
              <a:rPr lang="en-US" altLang="ko-KR" dirty="0" smtClean="0"/>
              <a:t>For each possibility,</a:t>
            </a:r>
            <a:br>
              <a:rPr lang="en-US" altLang="ko-KR" dirty="0" smtClean="0"/>
            </a:br>
            <a:r>
              <a:rPr lang="en-US" altLang="ko-KR" dirty="0" smtClean="0"/>
              <a:t>precompute</a:t>
            </a:r>
            <a:br>
              <a:rPr lang="en-US" altLang="ko-KR" dirty="0" smtClean="0"/>
            </a:br>
            <a:r>
              <a:rPr lang="en-US" altLang="ko-KR" dirty="0" smtClean="0"/>
              <a:t>“good” plaintext</a:t>
            </a:r>
          </a:p>
          <a:p>
            <a:r>
              <a:rPr lang="en-US" altLang="ko-KR" dirty="0" smtClean="0"/>
              <a:t>test if plaintext is encrypted as expected</a:t>
            </a:r>
          </a:p>
        </p:txBody>
      </p:sp>
      <p:cxnSp>
        <p:nvCxnSpPr>
          <p:cNvPr id="11" name="직선 화살표 연결선 10"/>
          <p:cNvCxnSpPr/>
          <p:nvPr/>
        </p:nvCxnSpPr>
        <p:spPr>
          <a:xfrm rot="10800000">
            <a:off x="3428992" y="3857628"/>
            <a:ext cx="571504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슬라이드 번호 개체 틀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ED842-ED23-42E3-BF29-A090AB9A5B44}" type="slidenum">
              <a:rPr lang="ko-KR" altLang="en-US" smtClean="0"/>
              <a:t>10</a:t>
            </a:fld>
            <a:endParaRPr lang="ko-KR" altLang="en-US"/>
          </a:p>
        </p:txBody>
      </p:sp>
      <p:sp>
        <p:nvSpPr>
          <p:cNvPr id="18" name="바닥글 개체 틀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Cryptanalysis of C2</a:t>
            </a:r>
            <a:endParaRPr lang="ko-KR" altLang="en-US"/>
          </a:p>
        </p:txBody>
      </p:sp>
      <p:sp>
        <p:nvSpPr>
          <p:cNvPr id="19" name="날짜 개체 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E064-B817-4715-88A9-5EF97253E74D}" type="datetime1">
              <a:rPr lang="ko-KR" altLang="en-US" smtClean="0"/>
              <a:t>2010-04-08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First Attack Scenario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altLang="ko-KR" dirty="0" smtClean="0"/>
          </a:p>
        </p:txBody>
      </p:sp>
      <p:grpSp>
        <p:nvGrpSpPr>
          <p:cNvPr id="4" name="그룹 11"/>
          <p:cNvGrpSpPr/>
          <p:nvPr/>
        </p:nvGrpSpPr>
        <p:grpSpPr>
          <a:xfrm>
            <a:off x="0" y="1500174"/>
            <a:ext cx="4739637" cy="3286148"/>
            <a:chOff x="0" y="1500174"/>
            <a:chExt cx="4739637" cy="3286148"/>
          </a:xfrm>
        </p:grpSpPr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 l="3997" t="674" r="1533" b="674"/>
            <a:stretch>
              <a:fillRect/>
            </a:stretch>
          </p:blipFill>
          <p:spPr bwMode="auto">
            <a:xfrm>
              <a:off x="0" y="1571612"/>
              <a:ext cx="4739637" cy="3214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TextBox 13"/>
            <p:cNvSpPr txBox="1"/>
            <p:nvPr/>
          </p:nvSpPr>
          <p:spPr>
            <a:xfrm>
              <a:off x="3214678" y="1500174"/>
              <a:ext cx="4286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i="1" dirty="0" smtClean="0"/>
                <a:t>X</a:t>
              </a:r>
              <a:r>
                <a:rPr lang="en-US" altLang="ko-KR" sz="1600" i="1" baseline="-25000" dirty="0" smtClean="0"/>
                <a:t>i</a:t>
              </a:r>
              <a:endParaRPr lang="ko-KR" altLang="en-US" sz="1600" i="1" baseline="-25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500166" y="1500174"/>
              <a:ext cx="4286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i="1" dirty="0"/>
                <a:t>Z</a:t>
              </a:r>
              <a:r>
                <a:rPr lang="en-US" altLang="ko-KR" sz="1600" i="1" baseline="-25000" dirty="0" smtClean="0"/>
                <a:t>i</a:t>
              </a:r>
              <a:endParaRPr lang="ko-KR" altLang="en-US" sz="1600" i="1" baseline="-25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28596" y="1500174"/>
              <a:ext cx="4286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i="1" dirty="0" smtClean="0"/>
                <a:t>U</a:t>
              </a:r>
              <a:r>
                <a:rPr lang="en-US" altLang="ko-KR" sz="1600" i="1" baseline="-25000" dirty="0" smtClean="0"/>
                <a:t>i</a:t>
              </a:r>
              <a:endParaRPr lang="ko-KR" altLang="en-US" sz="1600" i="1" baseline="-25000" dirty="0"/>
            </a:p>
          </p:txBody>
        </p:sp>
      </p:grp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If guess is right:</a:t>
            </a:r>
          </a:p>
          <a:p>
            <a:pPr lvl="1"/>
            <a:r>
              <a:rPr lang="en-US" altLang="ko-KR" dirty="0" smtClean="0"/>
              <a:t>Passes </a:t>
            </a:r>
            <a:r>
              <a:rPr lang="en-US" altLang="ko-KR" dirty="0" smtClean="0"/>
              <a:t>test</a:t>
            </a:r>
          </a:p>
          <a:p>
            <a:r>
              <a:rPr lang="en-US" altLang="ko-KR" dirty="0" smtClean="0"/>
              <a:t>If guess is wrong:</a:t>
            </a:r>
          </a:p>
          <a:p>
            <a:pPr lvl="1"/>
            <a:r>
              <a:rPr lang="en-US" altLang="ko-KR" dirty="0" smtClean="0"/>
              <a:t>Wrongly passes</a:t>
            </a:r>
            <a:br>
              <a:rPr lang="en-US" altLang="ko-KR" dirty="0" smtClean="0"/>
            </a:br>
            <a:r>
              <a:rPr lang="en-US" altLang="ko-KR" dirty="0" smtClean="0"/>
              <a:t>with probability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 smtClean="0"/>
              <a:t>2</a:t>
            </a:r>
            <a:r>
              <a:rPr lang="en-US" altLang="ko-KR" baseline="30000" dirty="0" smtClean="0"/>
              <a:t>-29</a:t>
            </a:r>
            <a:endParaRPr lang="en-US" altLang="ko-KR" baseline="30000" dirty="0"/>
          </a:p>
          <a:p>
            <a:r>
              <a:rPr lang="en-US" altLang="ko-KR" dirty="0" smtClean="0"/>
              <a:t>Totally 2</a:t>
            </a:r>
            <a:r>
              <a:rPr lang="en-US" altLang="ko-KR" baseline="30000" dirty="0" smtClean="0"/>
              <a:t>24</a:t>
            </a:r>
            <a:r>
              <a:rPr lang="en-US" altLang="ko-KR" dirty="0" smtClean="0"/>
              <a:t> computation</a:t>
            </a:r>
            <a:br>
              <a:rPr lang="en-US" altLang="ko-KR" dirty="0" smtClean="0"/>
            </a:br>
            <a:r>
              <a:rPr lang="en-US" altLang="ko-KR" dirty="0" smtClean="0"/>
              <a:t>to recover subkeys</a:t>
            </a:r>
          </a:p>
        </p:txBody>
      </p:sp>
      <p:cxnSp>
        <p:nvCxnSpPr>
          <p:cNvPr id="11" name="직선 화살표 연결선 10"/>
          <p:cNvCxnSpPr/>
          <p:nvPr/>
        </p:nvCxnSpPr>
        <p:spPr>
          <a:xfrm rot="10800000">
            <a:off x="3428992" y="3857628"/>
            <a:ext cx="571504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ED842-ED23-42E3-BF29-A090AB9A5B44}" type="slidenum">
              <a:rPr lang="ko-KR" altLang="en-US" smtClean="0"/>
              <a:t>11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Cryptanalysis of C2</a:t>
            </a:r>
            <a:endParaRPr lang="ko-KR" altLang="en-US"/>
          </a:p>
        </p:txBody>
      </p:sp>
      <p:sp>
        <p:nvSpPr>
          <p:cNvPr id="18" name="날짜 개체 틀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7215-D159-495E-AB56-653FE4471637}" type="datetime1">
              <a:rPr lang="ko-KR" altLang="en-US" smtClean="0"/>
              <a:t>2010-04-08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First Attack Scenario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altLang="ko-KR" dirty="0" smtClean="0"/>
          </a:p>
        </p:txBody>
      </p:sp>
      <p:grpSp>
        <p:nvGrpSpPr>
          <p:cNvPr id="4" name="그룹 11"/>
          <p:cNvGrpSpPr/>
          <p:nvPr/>
        </p:nvGrpSpPr>
        <p:grpSpPr>
          <a:xfrm>
            <a:off x="0" y="1500174"/>
            <a:ext cx="4739637" cy="3286148"/>
            <a:chOff x="0" y="1500174"/>
            <a:chExt cx="4739637" cy="3286148"/>
          </a:xfrm>
        </p:grpSpPr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 l="3997" t="674" r="1533" b="674"/>
            <a:stretch>
              <a:fillRect/>
            </a:stretch>
          </p:blipFill>
          <p:spPr bwMode="auto">
            <a:xfrm>
              <a:off x="0" y="1571612"/>
              <a:ext cx="4739637" cy="3214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TextBox 13"/>
            <p:cNvSpPr txBox="1"/>
            <p:nvPr/>
          </p:nvSpPr>
          <p:spPr>
            <a:xfrm>
              <a:off x="3214678" y="1500174"/>
              <a:ext cx="4286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i="1" dirty="0" smtClean="0"/>
                <a:t>X</a:t>
              </a:r>
              <a:r>
                <a:rPr lang="en-US" altLang="ko-KR" sz="1600" i="1" baseline="-25000" dirty="0" smtClean="0"/>
                <a:t>i</a:t>
              </a:r>
              <a:endParaRPr lang="ko-KR" altLang="en-US" sz="1600" i="1" baseline="-250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500166" y="1500174"/>
              <a:ext cx="4286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i="1" dirty="0"/>
                <a:t>Z</a:t>
              </a:r>
              <a:r>
                <a:rPr lang="en-US" altLang="ko-KR" sz="1600" i="1" baseline="-25000" dirty="0" smtClean="0"/>
                <a:t>i</a:t>
              </a:r>
              <a:endParaRPr lang="ko-KR" altLang="en-US" sz="1600" i="1" baseline="-25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28596" y="1500174"/>
              <a:ext cx="4286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i="1" dirty="0" smtClean="0"/>
                <a:t>U</a:t>
              </a:r>
              <a:r>
                <a:rPr lang="en-US" altLang="ko-KR" sz="1600" i="1" baseline="-25000" dirty="0" smtClean="0"/>
                <a:t>i</a:t>
              </a:r>
              <a:endParaRPr lang="ko-KR" altLang="en-US" sz="1600" i="1" baseline="-25000" dirty="0"/>
            </a:p>
          </p:txBody>
        </p:sp>
      </p:grp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Now we know</a:t>
            </a:r>
            <a:br>
              <a:rPr lang="en-US" altLang="ko-KR" dirty="0" smtClean="0"/>
            </a:br>
            <a:r>
              <a:rPr lang="en-US" altLang="ko-KR" dirty="0" smtClean="0"/>
              <a:t>all subkeys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Recover remaining</a:t>
            </a:r>
            <a:br>
              <a:rPr lang="en-US" altLang="ko-KR" dirty="0" smtClean="0"/>
            </a:br>
            <a:r>
              <a:rPr lang="en-US" altLang="ko-KR" dirty="0" smtClean="0"/>
              <a:t>S-box entries</a:t>
            </a:r>
            <a:endParaRPr lang="en-US" altLang="ko-KR" dirty="0"/>
          </a:p>
          <a:p>
            <a:pPr lvl="1"/>
            <a:r>
              <a:rPr lang="en-US" altLang="ko-KR" dirty="0" smtClean="0"/>
              <a:t>Requires &lt;2</a:t>
            </a:r>
            <a:r>
              <a:rPr lang="en-US" altLang="ko-KR" baseline="30000" dirty="0" smtClean="0"/>
              <a:t>24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computations</a:t>
            </a:r>
          </a:p>
        </p:txBody>
      </p:sp>
      <p:cxnSp>
        <p:nvCxnSpPr>
          <p:cNvPr id="11" name="직선 화살표 연결선 10"/>
          <p:cNvCxnSpPr/>
          <p:nvPr/>
        </p:nvCxnSpPr>
        <p:spPr>
          <a:xfrm rot="10800000">
            <a:off x="3428992" y="3857628"/>
            <a:ext cx="571504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ED842-ED23-42E3-BF29-A090AB9A5B44}" type="slidenum">
              <a:rPr lang="ko-KR" altLang="en-US" smtClean="0"/>
              <a:t>12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Cryptanalysis of C2</a:t>
            </a:r>
            <a:endParaRPr lang="ko-KR" altLang="en-US"/>
          </a:p>
        </p:txBody>
      </p:sp>
      <p:sp>
        <p:nvSpPr>
          <p:cNvPr id="18" name="날짜 개체 틀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05DD7-6FD7-49C4-B578-3E5591ABA9D0}" type="datetime1">
              <a:rPr lang="ko-KR" altLang="en-US" smtClean="0"/>
              <a:t>2010-04-07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Precomputing Good Plaintext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Finding a “good” plaintext is done</a:t>
            </a:r>
            <a:br>
              <a:rPr lang="en-US" altLang="ko-KR" dirty="0" smtClean="0"/>
            </a:br>
            <a:r>
              <a:rPr lang="en-US" altLang="ko-KR" dirty="0" smtClean="0"/>
              <a:t>at precomputation step</a:t>
            </a:r>
          </a:p>
          <a:p>
            <a:r>
              <a:rPr lang="en-US" altLang="ko-KR" dirty="0" smtClean="0"/>
              <a:t>It must not trigger</a:t>
            </a:r>
            <a:br>
              <a:rPr lang="en-US" altLang="ko-KR" dirty="0" smtClean="0"/>
            </a:br>
            <a:r>
              <a:rPr lang="en-US" altLang="ko-KR" dirty="0" smtClean="0"/>
              <a:t>any unknown S-box entry in 7 rounds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How to find them efficiently?</a:t>
            </a: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ED842-ED23-42E3-BF29-A090AB9A5B44}" type="slidenum">
              <a:rPr lang="ko-KR" altLang="en-US" smtClean="0"/>
              <a:t>13</a:t>
            </a:fld>
            <a:endParaRPr lang="ko-KR" altLang="en-US"/>
          </a:p>
        </p:txBody>
      </p:sp>
      <p:sp>
        <p:nvSpPr>
          <p:cNvPr id="13" name="바닥글 개체 틀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Cryptanalysis of C2</a:t>
            </a:r>
            <a:endParaRPr lang="ko-KR" alt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2D23B-DB18-441A-A45E-029DF3EC59DF}" type="datetime1">
              <a:rPr lang="ko-KR" altLang="en-US" smtClean="0"/>
              <a:t>2010-04-07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Precomputing Good Plaintext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Fix </a:t>
            </a:r>
            <a:r>
              <a:rPr lang="en-US" altLang="ko-KR" sz="2800" dirty="0" smtClean="0"/>
              <a:t>X</a:t>
            </a:r>
            <a:r>
              <a:rPr lang="en-US" altLang="ko-KR" sz="2800" baseline="-25000" dirty="0" smtClean="0"/>
              <a:t>1</a:t>
            </a:r>
            <a:r>
              <a:rPr lang="en-US" altLang="ko-KR" sz="2800" dirty="0" smtClean="0"/>
              <a:t>[0..7], </a:t>
            </a:r>
            <a:r>
              <a:rPr lang="en-US" altLang="ko-KR" sz="2800" dirty="0" smtClean="0"/>
              <a:t>X</a:t>
            </a:r>
            <a:r>
              <a:rPr lang="en-US" altLang="ko-KR" sz="2800" baseline="-25000" dirty="0" smtClean="0"/>
              <a:t>2</a:t>
            </a:r>
            <a:r>
              <a:rPr lang="en-US" altLang="ko-KR" sz="2800" dirty="0" smtClean="0"/>
              <a:t>[0..7], X</a:t>
            </a:r>
            <a:r>
              <a:rPr lang="en-US" altLang="ko-KR" sz="2800" baseline="-25000" dirty="0" smtClean="0"/>
              <a:t>3</a:t>
            </a:r>
            <a:r>
              <a:rPr lang="en-US" altLang="ko-KR" sz="2800" dirty="0" smtClean="0"/>
              <a:t>[0..7], X</a:t>
            </a:r>
            <a:r>
              <a:rPr lang="en-US" altLang="ko-KR" sz="2800" baseline="-25000" dirty="0" smtClean="0"/>
              <a:t>4</a:t>
            </a:r>
            <a:r>
              <a:rPr lang="en-US" altLang="ko-KR" sz="2800" dirty="0" smtClean="0"/>
              <a:t>[0..7]</a:t>
            </a:r>
            <a:r>
              <a:rPr lang="en-US" altLang="ko-KR" dirty="0" smtClean="0"/>
              <a:t> as some</a:t>
            </a:r>
            <a:br>
              <a:rPr lang="en-US" altLang="ko-KR" dirty="0" smtClean="0"/>
            </a:br>
            <a:r>
              <a:rPr lang="en-US" altLang="ko-KR" dirty="0" smtClean="0"/>
              <a:t>arbitrary values of S’</a:t>
            </a:r>
          </a:p>
          <a:p>
            <a:endParaRPr lang="en-US" altLang="ko-KR" dirty="0"/>
          </a:p>
          <a:p>
            <a:r>
              <a:rPr lang="en-US" altLang="ko-KR" dirty="0" smtClean="0"/>
              <a:t>Now, we know</a:t>
            </a:r>
          </a:p>
          <a:p>
            <a:pPr lvl="1"/>
            <a:r>
              <a:rPr lang="en-US" altLang="ko-KR" dirty="0" smtClean="0"/>
              <a:t>R</a:t>
            </a:r>
            <a:r>
              <a:rPr lang="en-US" altLang="ko-KR" baseline="-25000" dirty="0" smtClean="0"/>
              <a:t>1</a:t>
            </a:r>
            <a:r>
              <a:rPr lang="en-US" altLang="ko-KR" dirty="0" smtClean="0"/>
              <a:t>[0..7] ~ R</a:t>
            </a:r>
            <a:r>
              <a:rPr lang="en-US" altLang="ko-KR" baseline="-25000" dirty="0" smtClean="0"/>
              <a:t>4</a:t>
            </a:r>
            <a:r>
              <a:rPr lang="en-US" altLang="ko-KR" dirty="0" smtClean="0"/>
              <a:t>[0..7]</a:t>
            </a:r>
          </a:p>
          <a:p>
            <a:pPr lvl="1"/>
            <a:r>
              <a:rPr lang="en-US" altLang="ko-KR" dirty="0" smtClean="0"/>
              <a:t>L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[0..7] ~ L</a:t>
            </a:r>
            <a:r>
              <a:rPr lang="en-US" altLang="ko-KR" baseline="-25000" dirty="0" smtClean="0"/>
              <a:t>5</a:t>
            </a:r>
            <a:r>
              <a:rPr lang="en-US" altLang="ko-KR" dirty="0" smtClean="0"/>
              <a:t>[0..7]</a:t>
            </a:r>
            <a:br>
              <a:rPr lang="en-US" altLang="ko-KR" dirty="0" smtClean="0"/>
            </a:br>
            <a:r>
              <a:rPr lang="en-US" altLang="ko-KR" dirty="0" smtClean="0"/>
              <a:t>(L</a:t>
            </a:r>
            <a:r>
              <a:rPr lang="en-US" altLang="ko-KR" baseline="-25000" dirty="0" smtClean="0"/>
              <a:t>i+1 </a:t>
            </a:r>
            <a:r>
              <a:rPr lang="en-US" altLang="ko-KR" dirty="0" smtClean="0"/>
              <a:t>= R</a:t>
            </a:r>
            <a:r>
              <a:rPr lang="en-US" altLang="ko-KR" baseline="-25000" dirty="0" smtClean="0"/>
              <a:t>i</a:t>
            </a:r>
            <a:r>
              <a:rPr lang="en-US" altLang="ko-KR" dirty="0"/>
              <a:t>)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U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[0..7] ~ U</a:t>
            </a:r>
            <a:r>
              <a:rPr lang="en-US" altLang="ko-KR" baseline="-25000" dirty="0" smtClean="0"/>
              <a:t>4</a:t>
            </a:r>
            <a:r>
              <a:rPr lang="en-US" altLang="ko-KR" dirty="0" smtClean="0"/>
              <a:t>[0..7] (R</a:t>
            </a:r>
            <a:r>
              <a:rPr lang="en-US" altLang="ko-KR" baseline="-25000" dirty="0" smtClean="0"/>
              <a:t>i+1 </a:t>
            </a:r>
            <a:r>
              <a:rPr lang="en-US" altLang="ko-KR" dirty="0" smtClean="0"/>
              <a:t>= U</a:t>
            </a:r>
            <a:r>
              <a:rPr lang="en-US" altLang="ko-KR" baseline="-25000" dirty="0" smtClean="0"/>
              <a:t>i</a:t>
            </a:r>
            <a:r>
              <a:rPr lang="en-US" altLang="ko-KR" dirty="0" smtClean="0"/>
              <a:t>+L</a:t>
            </a:r>
            <a:r>
              <a:rPr lang="en-US" altLang="ko-KR" baseline="-25000" dirty="0" smtClean="0"/>
              <a:t>i</a:t>
            </a:r>
            <a:r>
              <a:rPr lang="en-US" altLang="ko-KR" dirty="0" smtClean="0"/>
              <a:t>)</a:t>
            </a:r>
          </a:p>
        </p:txBody>
      </p:sp>
      <p:grpSp>
        <p:nvGrpSpPr>
          <p:cNvPr id="7" name="그룹 11"/>
          <p:cNvGrpSpPr/>
          <p:nvPr/>
        </p:nvGrpSpPr>
        <p:grpSpPr>
          <a:xfrm>
            <a:off x="4643438" y="2214554"/>
            <a:ext cx="4345521" cy="3071834"/>
            <a:chOff x="0" y="1500174"/>
            <a:chExt cx="4739637" cy="3286148"/>
          </a:xfrm>
        </p:grpSpPr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 l="3997" t="674" r="1533" b="674"/>
            <a:stretch>
              <a:fillRect/>
            </a:stretch>
          </p:blipFill>
          <p:spPr bwMode="auto">
            <a:xfrm>
              <a:off x="0" y="1571612"/>
              <a:ext cx="4739637" cy="3214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Box 8"/>
            <p:cNvSpPr txBox="1"/>
            <p:nvPr/>
          </p:nvSpPr>
          <p:spPr>
            <a:xfrm>
              <a:off x="3214678" y="1500174"/>
              <a:ext cx="428628" cy="3724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i="1" dirty="0" smtClean="0"/>
                <a:t>X</a:t>
              </a:r>
              <a:r>
                <a:rPr lang="en-US" altLang="ko-KR" sz="1200" i="1" baseline="-25000" dirty="0" smtClean="0"/>
                <a:t>i</a:t>
              </a:r>
              <a:endParaRPr lang="ko-KR" altLang="en-US" sz="1200" i="1" baseline="-25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00166" y="1500174"/>
              <a:ext cx="428628" cy="3724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i="1" dirty="0"/>
                <a:t>Z</a:t>
              </a:r>
              <a:r>
                <a:rPr lang="en-US" altLang="ko-KR" sz="1200" i="1" baseline="-25000" dirty="0" smtClean="0"/>
                <a:t>i</a:t>
              </a:r>
              <a:endParaRPr lang="ko-KR" altLang="en-US" sz="1200" i="1" baseline="-25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28596" y="1500174"/>
              <a:ext cx="428628" cy="3724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i="1" dirty="0" smtClean="0"/>
                <a:t>U</a:t>
              </a:r>
              <a:r>
                <a:rPr lang="en-US" altLang="ko-KR" sz="1200" i="1" baseline="-25000" dirty="0" smtClean="0"/>
                <a:t>i</a:t>
              </a:r>
              <a:endParaRPr lang="ko-KR" altLang="en-US" sz="1200" i="1" baseline="-25000" dirty="0"/>
            </a:p>
          </p:txBody>
        </p:sp>
      </p:grp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ED842-ED23-42E3-BF29-A090AB9A5B44}" type="slidenum">
              <a:rPr lang="ko-KR" altLang="en-US" smtClean="0"/>
              <a:t>14</a:t>
            </a:fld>
            <a:endParaRPr lang="ko-KR" altLang="en-US"/>
          </a:p>
        </p:txBody>
      </p:sp>
      <p:sp>
        <p:nvSpPr>
          <p:cNvPr id="13" name="바닥글 개체 틀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Cryptanalysis of C2</a:t>
            </a:r>
            <a:endParaRPr lang="ko-KR" alt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B48A-6AA4-4605-9CE6-B99DB1D13B7C}" type="datetime1">
              <a:rPr lang="ko-KR" altLang="en-US" smtClean="0"/>
              <a:t>2010-04-07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Precomputing Good Plaintext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Let </a:t>
            </a:r>
            <a:r>
              <a:rPr lang="en-US" altLang="ko-KR" dirty="0" smtClean="0"/>
              <a:t>U</a:t>
            </a:r>
            <a:r>
              <a:rPr lang="en-US" altLang="ko-KR" baseline="-25000" dirty="0" smtClean="0"/>
              <a:t>i</a:t>
            </a:r>
            <a:r>
              <a:rPr lang="en-US" altLang="ko-KR" dirty="0" smtClean="0"/>
              <a:t> = F(</a:t>
            </a:r>
            <a:r>
              <a:rPr lang="en-US" altLang="ko-KR" dirty="0" smtClean="0"/>
              <a:t>X</a:t>
            </a:r>
            <a:r>
              <a:rPr lang="en-US" altLang="ko-KR" baseline="-25000" dirty="0" smtClean="0"/>
              <a:t>i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For 8-bit z,</a:t>
            </a:r>
            <a:br>
              <a:rPr lang="en-US" altLang="ko-KR" dirty="0" smtClean="0"/>
            </a:br>
            <a:r>
              <a:rPr lang="en-US" altLang="ko-KR" dirty="0" smtClean="0"/>
              <a:t>F(X⊕(z </a:t>
            </a:r>
            <a:r>
              <a:rPr lang="en-US" altLang="ko-KR" spc="-500" dirty="0" smtClean="0"/>
              <a:t>&lt;&lt;</a:t>
            </a:r>
            <a:r>
              <a:rPr lang="en-US" altLang="ko-KR" dirty="0" smtClean="0"/>
              <a:t> 23))</a:t>
            </a:r>
            <a:r>
              <a:rPr lang="en-US" altLang="ko-KR" sz="2400" dirty="0" smtClean="0"/>
              <a:t>[0..7]</a:t>
            </a:r>
            <a:r>
              <a:rPr lang="en-US" altLang="ko-KR" dirty="0" smtClean="0"/>
              <a:t> = F(X)</a:t>
            </a:r>
            <a:r>
              <a:rPr lang="en-US" altLang="ko-KR" sz="2400" dirty="0" smtClean="0"/>
              <a:t>[0..7]</a:t>
            </a:r>
            <a:r>
              <a:rPr lang="en-US" altLang="ko-KR" dirty="0" smtClean="0"/>
              <a:t>⊕z</a:t>
            </a:r>
          </a:p>
          <a:p>
            <a:r>
              <a:rPr lang="en-US" altLang="ko-KR" dirty="0" smtClean="0"/>
              <a:t>Useful to</a:t>
            </a:r>
            <a:br>
              <a:rPr lang="en-US" altLang="ko-KR" dirty="0" smtClean="0"/>
            </a:br>
            <a:r>
              <a:rPr lang="en-US" altLang="ko-KR" dirty="0" smtClean="0"/>
              <a:t>“adjust” X</a:t>
            </a:r>
            <a:r>
              <a:rPr lang="en-US" altLang="ko-KR" baseline="-25000" dirty="0" smtClean="0"/>
              <a:t>i</a:t>
            </a:r>
            <a:r>
              <a:rPr lang="en-US" altLang="ko-KR" dirty="0" smtClean="0"/>
              <a:t> values</a:t>
            </a:r>
            <a:endParaRPr lang="en-US" altLang="ko-KR" dirty="0" smtClean="0"/>
          </a:p>
          <a:p>
            <a:endParaRPr lang="en-US" altLang="ko-KR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3571876"/>
            <a:ext cx="4776489" cy="314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ED842-ED23-42E3-BF29-A090AB9A5B44}" type="slidenum">
              <a:rPr lang="ko-KR" altLang="en-US" smtClean="0"/>
              <a:t>15</a:t>
            </a:fld>
            <a:endParaRPr lang="ko-KR" altLang="en-US"/>
          </a:p>
        </p:txBody>
      </p:sp>
      <p:sp>
        <p:nvSpPr>
          <p:cNvPr id="13" name="바닥글 개체 틀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Cryptanalysis of C2</a:t>
            </a:r>
            <a:endParaRPr lang="ko-KR" altLang="en-US"/>
          </a:p>
        </p:txBody>
      </p:sp>
      <p:sp>
        <p:nvSpPr>
          <p:cNvPr id="15" name="날짜 개체 틀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619E-781A-4B3A-A71E-641A2C80B660}" type="datetime1">
              <a:rPr lang="ko-KR" altLang="en-US" smtClean="0"/>
              <a:t>2010-04-07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Precomputing Good Plaintext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Choose </a:t>
            </a:r>
            <a:r>
              <a:rPr lang="en-US" altLang="ko-KR" dirty="0" smtClean="0"/>
              <a:t>X</a:t>
            </a:r>
            <a:r>
              <a:rPr lang="en-US" altLang="ko-KR" baseline="-25000" dirty="0" smtClean="0"/>
              <a:t>2</a:t>
            </a:r>
            <a:r>
              <a:rPr lang="en-US" altLang="ko-KR" sz="2800" dirty="0" smtClean="0">
                <a:solidFill>
                  <a:prstClr val="black"/>
                </a:solidFill>
              </a:rPr>
              <a:t>[8..31]</a:t>
            </a:r>
            <a:r>
              <a:rPr lang="en-US" altLang="ko-KR" dirty="0" smtClean="0"/>
              <a:t> and X</a:t>
            </a:r>
            <a:r>
              <a:rPr lang="en-US" altLang="ko-KR" baseline="-25000" dirty="0" smtClean="0"/>
              <a:t>3</a:t>
            </a:r>
            <a:r>
              <a:rPr lang="en-US" altLang="ko-KR" sz="2800" dirty="0">
                <a:solidFill>
                  <a:prstClr val="black"/>
                </a:solidFill>
              </a:rPr>
              <a:t>[8..31]</a:t>
            </a:r>
            <a:r>
              <a:rPr lang="en-US" altLang="ko-KR" dirty="0" smtClean="0"/>
              <a:t> randomly</a:t>
            </a:r>
          </a:p>
          <a:p>
            <a:r>
              <a:rPr lang="en-US" altLang="ko-KR" dirty="0" smtClean="0"/>
              <a:t>Adjust </a:t>
            </a:r>
            <a:r>
              <a:rPr lang="en-US" altLang="ko-KR" dirty="0" smtClean="0"/>
              <a:t>X’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, </a:t>
            </a:r>
            <a:r>
              <a:rPr lang="en-US" altLang="ko-KR" dirty="0" smtClean="0"/>
              <a:t>X’</a:t>
            </a:r>
            <a:r>
              <a:rPr lang="en-US" altLang="ko-KR" baseline="-25000" dirty="0" smtClean="0"/>
              <a:t>3</a:t>
            </a:r>
            <a:r>
              <a:rPr lang="en-US" altLang="ko-KR" dirty="0" smtClean="0"/>
              <a:t> s.t.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X’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 = X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 ⊕ (x </a:t>
            </a:r>
            <a:r>
              <a:rPr lang="en-US" altLang="ko-KR" spc="-500" dirty="0" smtClean="0"/>
              <a:t>&lt;&lt;</a:t>
            </a:r>
            <a:r>
              <a:rPr lang="en-US" altLang="ko-KR" dirty="0" smtClean="0"/>
              <a:t> 23)</a:t>
            </a:r>
          </a:p>
          <a:p>
            <a:pPr lvl="1"/>
            <a:r>
              <a:rPr lang="en-US" altLang="ko-KR" dirty="0" smtClean="0"/>
              <a:t>X’</a:t>
            </a:r>
            <a:r>
              <a:rPr lang="en-US" altLang="ko-KR" baseline="-25000" dirty="0" smtClean="0"/>
              <a:t>3</a:t>
            </a:r>
            <a:r>
              <a:rPr lang="en-US" altLang="ko-KR" dirty="0" smtClean="0"/>
              <a:t> = X</a:t>
            </a:r>
            <a:r>
              <a:rPr lang="en-US" altLang="ko-KR" baseline="-25000" dirty="0" smtClean="0"/>
              <a:t>3</a:t>
            </a:r>
            <a:r>
              <a:rPr lang="en-US" altLang="ko-KR" dirty="0" smtClean="0"/>
              <a:t> ⊕ (y </a:t>
            </a:r>
            <a:r>
              <a:rPr lang="en-US" altLang="ko-KR" spc="-500" dirty="0" smtClean="0"/>
              <a:t>&lt;&lt;</a:t>
            </a:r>
            <a:r>
              <a:rPr lang="en-US" altLang="ko-KR" dirty="0" smtClean="0"/>
              <a:t> 23)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F(X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)</a:t>
            </a:r>
            <a:r>
              <a:rPr lang="en-US" altLang="ko-KR" sz="2400" dirty="0" smtClean="0"/>
              <a:t>[0..7]</a:t>
            </a:r>
            <a:r>
              <a:rPr lang="en-US" altLang="ko-KR" dirty="0" smtClean="0"/>
              <a:t> ⊕ x = R</a:t>
            </a:r>
            <a:r>
              <a:rPr lang="en-US" altLang="ko-KR" baseline="-25000" dirty="0" smtClean="0"/>
              <a:t>1</a:t>
            </a:r>
            <a:r>
              <a:rPr lang="en-US" altLang="ko-KR" sz="2400" dirty="0" smtClean="0"/>
              <a:t>[0..7]</a:t>
            </a:r>
            <a:r>
              <a:rPr lang="en-US" altLang="ko-KR" dirty="0" smtClean="0"/>
              <a:t> + R</a:t>
            </a:r>
            <a:r>
              <a:rPr lang="en-US" altLang="ko-KR" baseline="-25000" dirty="0" smtClean="0"/>
              <a:t>3</a:t>
            </a:r>
            <a:r>
              <a:rPr lang="en-US" altLang="ko-KR" sz="2400" dirty="0" smtClean="0"/>
              <a:t>[0..7] </a:t>
            </a:r>
            <a:r>
              <a:rPr lang="en-US" altLang="ko-KR" dirty="0" smtClean="0"/>
              <a:t>(= </a:t>
            </a:r>
            <a:r>
              <a:rPr lang="en-US" altLang="ko-KR" dirty="0" smtClean="0"/>
              <a:t>F(X’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)</a:t>
            </a:r>
            <a:r>
              <a:rPr lang="en-US" altLang="ko-KR" sz="2400" dirty="0" smtClean="0"/>
              <a:t>[0..7]</a:t>
            </a:r>
            <a:r>
              <a:rPr lang="en-US" altLang="ko-KR" dirty="0" smtClean="0"/>
              <a:t>)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F(X</a:t>
            </a:r>
            <a:r>
              <a:rPr lang="en-US" altLang="ko-KR" baseline="-25000" dirty="0" smtClean="0"/>
              <a:t>3</a:t>
            </a:r>
            <a:r>
              <a:rPr lang="en-US" altLang="ko-KR" dirty="0" smtClean="0"/>
              <a:t>)</a:t>
            </a:r>
            <a:r>
              <a:rPr lang="en-US" altLang="ko-KR" sz="2400" dirty="0" smtClean="0"/>
              <a:t>[0..7]</a:t>
            </a:r>
            <a:r>
              <a:rPr lang="en-US" altLang="ko-KR" dirty="0" smtClean="0"/>
              <a:t> ⊕ y = R</a:t>
            </a:r>
            <a:r>
              <a:rPr lang="en-US" altLang="ko-KR" baseline="-25000" dirty="0" smtClean="0"/>
              <a:t>2</a:t>
            </a:r>
            <a:r>
              <a:rPr lang="en-US" altLang="ko-KR" sz="2400" dirty="0" smtClean="0"/>
              <a:t>[0..7]</a:t>
            </a:r>
            <a:r>
              <a:rPr lang="en-US" altLang="ko-KR" dirty="0" smtClean="0"/>
              <a:t> - R</a:t>
            </a:r>
            <a:r>
              <a:rPr lang="en-US" altLang="ko-KR" baseline="-25000" dirty="0" smtClean="0"/>
              <a:t>4</a:t>
            </a:r>
            <a:r>
              <a:rPr lang="en-US" altLang="ko-KR" sz="2400" dirty="0" smtClean="0"/>
              <a:t>[0..7] </a:t>
            </a:r>
            <a:r>
              <a:rPr lang="en-US" altLang="ko-KR" dirty="0" smtClean="0"/>
              <a:t>(= F(X’</a:t>
            </a:r>
            <a:r>
              <a:rPr lang="en-US" altLang="ko-KR" baseline="-25000" dirty="0" smtClean="0"/>
              <a:t>3</a:t>
            </a:r>
            <a:r>
              <a:rPr lang="en-US" altLang="ko-KR" dirty="0" smtClean="0"/>
              <a:t>)</a:t>
            </a:r>
            <a:r>
              <a:rPr lang="en-US" altLang="ko-KR" sz="2400" dirty="0" smtClean="0"/>
              <a:t>[0..7]</a:t>
            </a:r>
            <a:r>
              <a:rPr lang="en-US" altLang="ko-KR" dirty="0" smtClean="0"/>
              <a:t>)</a:t>
            </a: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ED842-ED23-42E3-BF29-A090AB9A5B44}" type="slidenum">
              <a:rPr lang="ko-KR" altLang="en-US" smtClean="0"/>
              <a:t>16</a:t>
            </a:fld>
            <a:endParaRPr lang="ko-KR" altLang="en-US"/>
          </a:p>
        </p:txBody>
      </p:sp>
      <p:sp>
        <p:nvSpPr>
          <p:cNvPr id="13" name="바닥글 개체 틀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Cryptanalysis of C2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EE8E7-281E-4FCB-BD70-0444BB3915CC}" type="datetime1">
              <a:rPr lang="ko-KR" altLang="en-US" smtClean="0"/>
              <a:t>2010-04-08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Precomputing Good Plaintext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Compute L’</a:t>
            </a:r>
            <a:r>
              <a:rPr lang="en-US" altLang="ko-KR" baseline="-25000" dirty="0" smtClean="0"/>
              <a:t>0</a:t>
            </a:r>
            <a:r>
              <a:rPr lang="en-US" altLang="ko-KR" dirty="0" smtClean="0"/>
              <a:t>, R’</a:t>
            </a:r>
            <a:r>
              <a:rPr lang="en-US" altLang="ko-KR" baseline="-25000" dirty="0"/>
              <a:t>0</a:t>
            </a:r>
            <a:r>
              <a:rPr lang="en-US" altLang="ko-KR" dirty="0" smtClean="0"/>
              <a:t> from X’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, X’</a:t>
            </a:r>
            <a:r>
              <a:rPr lang="en-US" altLang="ko-KR" baseline="-25000" dirty="0" smtClean="0"/>
              <a:t>3</a:t>
            </a:r>
          </a:p>
          <a:p>
            <a:pPr lvl="1"/>
            <a:r>
              <a:rPr lang="en-US" altLang="ko-KR" dirty="0" smtClean="0"/>
              <a:t>This safisties the condition for round 2 ~ 5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Compute many values to find the value</a:t>
            </a:r>
            <a:br>
              <a:rPr lang="en-US" altLang="ko-KR" dirty="0" smtClean="0"/>
            </a:br>
            <a:r>
              <a:rPr lang="en-US" altLang="ko-KR" dirty="0" smtClean="0"/>
              <a:t>which satisfies the condition</a:t>
            </a:r>
            <a:br>
              <a:rPr lang="en-US" altLang="ko-KR" dirty="0" smtClean="0"/>
            </a:br>
            <a:r>
              <a:rPr lang="en-US" altLang="ko-KR" dirty="0" smtClean="0"/>
              <a:t>for round 1, 6, 7</a:t>
            </a:r>
          </a:p>
          <a:p>
            <a:pPr lvl="1"/>
            <a:r>
              <a:rPr lang="en-US" altLang="ko-KR" dirty="0" smtClean="0"/>
              <a:t>Complexity: (256/3)^3 = 2^19.25</a:t>
            </a:r>
            <a:endParaRPr lang="en-US" altLang="ko-KR" dirty="0" smtClean="0"/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ED842-ED23-42E3-BF29-A090AB9A5B44}" type="slidenum">
              <a:rPr lang="ko-KR" altLang="en-US" smtClean="0"/>
              <a:t>17</a:t>
            </a:fld>
            <a:endParaRPr lang="ko-KR" altLang="en-US"/>
          </a:p>
        </p:txBody>
      </p:sp>
      <p:sp>
        <p:nvSpPr>
          <p:cNvPr id="13" name="바닥글 개체 틀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Cryptanalysis of C2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4063C-F196-4ADB-A2BC-84AA9D87CF83}" type="datetime1">
              <a:rPr lang="ko-KR" altLang="en-US" smtClean="0"/>
              <a:t>2010-04-07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Recovering S-box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Now we know three entries of S-box</a:t>
            </a:r>
          </a:p>
          <a:p>
            <a:r>
              <a:rPr lang="en-US" altLang="ko-KR" dirty="0" smtClean="0"/>
              <a:t>Recover last 3 subkeys and</a:t>
            </a:r>
            <a:br>
              <a:rPr lang="en-US" altLang="ko-KR" dirty="0" smtClean="0"/>
            </a:br>
            <a:r>
              <a:rPr lang="en-US" altLang="ko-KR" dirty="0" smtClean="0"/>
              <a:t>corresponding S-box entries</a:t>
            </a:r>
          </a:p>
          <a:p>
            <a:endParaRPr lang="en-US" altLang="ko-KR" dirty="0"/>
          </a:p>
          <a:p>
            <a:r>
              <a:rPr lang="en-US" altLang="ko-KR" dirty="0" smtClean="0"/>
              <a:t>Now 3~6 entries recovered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Cryptanalysis of C2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ED842-ED23-42E3-BF29-A090AB9A5B44}" type="slidenum">
              <a:rPr lang="ko-KR" altLang="en-US" smtClean="0"/>
              <a:t>18</a:t>
            </a:fld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6BADE-1F52-4739-9EA8-45E30C289F0E}" type="datetime1">
              <a:rPr lang="ko-KR" altLang="en-US" smtClean="0"/>
              <a:t>2010-04-07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Recovering S-box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Generate plaintext which</a:t>
            </a:r>
            <a:br>
              <a:rPr lang="en-US" altLang="ko-KR" dirty="0" smtClean="0"/>
            </a:br>
            <a:r>
              <a:rPr lang="en-US" altLang="ko-KR" dirty="0" smtClean="0"/>
              <a:t>only trigger known S-box entries</a:t>
            </a:r>
            <a:br>
              <a:rPr lang="en-US" altLang="ko-KR" dirty="0" smtClean="0"/>
            </a:br>
            <a:r>
              <a:rPr lang="en-US" altLang="ko-KR" dirty="0" smtClean="0"/>
              <a:t>in 7 rounds (same as previous method)</a:t>
            </a:r>
          </a:p>
          <a:p>
            <a:r>
              <a:rPr lang="en-US" altLang="ko-KR" dirty="0" smtClean="0"/>
              <a:t>Recover S-box of round 8 ~ 10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Do it again until all values are recovered</a:t>
            </a:r>
          </a:p>
          <a:p>
            <a:pPr lvl="1"/>
            <a:r>
              <a:rPr lang="en-US" altLang="ko-KR" dirty="0" smtClean="0"/>
              <a:t>Complexity = 2^20.2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Cryptanalysis of C2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ED842-ED23-42E3-BF29-A090AB9A5B44}" type="slidenum">
              <a:rPr lang="ko-KR" altLang="en-US" smtClean="0"/>
              <a:t>19</a:t>
            </a:fld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8E35F-262C-4804-A190-8ECF50F813F4}" type="datetime1">
              <a:rPr lang="ko-KR" altLang="en-US" smtClean="0"/>
              <a:t>2010-04-07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Table of Contents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Intro: Structure of C2</a:t>
            </a:r>
          </a:p>
          <a:p>
            <a:r>
              <a:rPr lang="en-US" altLang="ko-KR" dirty="0" smtClean="0"/>
              <a:t>Recovering S-box</a:t>
            </a:r>
          </a:p>
          <a:p>
            <a:r>
              <a:rPr lang="en-US" altLang="ko-KR" dirty="0" smtClean="0"/>
              <a:t>Intro to Boomerang Attack</a:t>
            </a:r>
          </a:p>
          <a:p>
            <a:r>
              <a:rPr lang="en-US" altLang="ko-KR" dirty="0" smtClean="0"/>
              <a:t>Recovering Key</a:t>
            </a:r>
          </a:p>
          <a:p>
            <a:r>
              <a:rPr lang="en-US" altLang="ko-KR" dirty="0" smtClean="0"/>
              <a:t>Recovering Both S-box and Key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Cryptanalysis of C2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ED842-ED23-42E3-BF29-A090AB9A5B44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4E37F-31D8-40C5-BC00-5F278698A330}" type="datetime1">
              <a:rPr lang="ko-KR" altLang="en-US" smtClean="0"/>
              <a:t>2010-04-07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Boomerang Attack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the second and third attacks,</a:t>
            </a:r>
            <a:br>
              <a:rPr lang="en-US" altLang="ko-KR" dirty="0" smtClean="0"/>
            </a:br>
            <a:r>
              <a:rPr lang="en-US" altLang="ko-KR" dirty="0" smtClean="0"/>
              <a:t>we will use an extended diffential attack</a:t>
            </a:r>
            <a:br>
              <a:rPr lang="en-US" altLang="ko-KR" dirty="0" smtClean="0"/>
            </a:br>
            <a:r>
              <a:rPr lang="en-US" altLang="ko-KR" dirty="0" smtClean="0"/>
              <a:t>called Boomerang attack</a:t>
            </a:r>
          </a:p>
          <a:p>
            <a:endParaRPr lang="en-US" altLang="ko-KR" dirty="0"/>
          </a:p>
          <a:p>
            <a:r>
              <a:rPr lang="en-US" altLang="ko-KR" dirty="0" smtClean="0"/>
              <a:t>Chosen-plaintext &amp; chosen-ciphertext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Cryptanalysis of C2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ED842-ED23-42E3-BF29-A090AB9A5B44}" type="slidenum">
              <a:rPr lang="ko-KR" altLang="en-US" smtClean="0"/>
              <a:t>20</a:t>
            </a:fld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48B6E-7340-4E5D-9010-6596FCE4C02B}" type="datetime1">
              <a:rPr lang="ko-KR" altLang="en-US" smtClean="0"/>
              <a:t>2010-04-07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Boomerang Attack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altLang="ko-KR" dirty="0" smtClean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Let P, P’, Q, Q’</a:t>
            </a:r>
            <a:br>
              <a:rPr lang="en-US" altLang="ko-KR" dirty="0" smtClean="0"/>
            </a:br>
            <a:r>
              <a:rPr lang="en-US" altLang="ko-KR" dirty="0" smtClean="0"/>
              <a:t>four plaintext</a:t>
            </a:r>
          </a:p>
          <a:p>
            <a:r>
              <a:rPr lang="en-US" altLang="ko-KR" dirty="0" smtClean="0"/>
              <a:t>C = E(P), C’ = E(P’),</a:t>
            </a:r>
            <a:br>
              <a:rPr lang="en-US" altLang="ko-KR" dirty="0" smtClean="0"/>
            </a:br>
            <a:r>
              <a:rPr lang="en-US" altLang="ko-KR" dirty="0" smtClean="0"/>
              <a:t>D = E(Q), D’ = E(Q’)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Break whole cipher</a:t>
            </a:r>
            <a:br>
              <a:rPr lang="en-US" altLang="ko-KR" dirty="0" smtClean="0"/>
            </a:br>
            <a:r>
              <a:rPr lang="en-US" altLang="ko-KR" dirty="0" smtClean="0"/>
              <a:t>into two parts:</a:t>
            </a:r>
            <a:br>
              <a:rPr lang="en-US" altLang="ko-KR" dirty="0" smtClean="0"/>
            </a:br>
            <a:r>
              <a:rPr lang="en-US" altLang="ko-KR" dirty="0" smtClean="0"/>
              <a:t>E(P) = E</a:t>
            </a:r>
            <a:r>
              <a:rPr lang="en-US" altLang="ko-KR" baseline="-25000" dirty="0" smtClean="0"/>
              <a:t>1</a:t>
            </a:r>
            <a:r>
              <a:rPr lang="en-US" altLang="ko-KR" dirty="0" smtClean="0"/>
              <a:t>(E</a:t>
            </a:r>
            <a:r>
              <a:rPr lang="en-US" altLang="ko-KR" baseline="-25000" dirty="0" smtClean="0"/>
              <a:t>0</a:t>
            </a:r>
            <a:r>
              <a:rPr lang="en-US" altLang="ko-KR" dirty="0" smtClean="0"/>
              <a:t>(P))</a:t>
            </a:r>
          </a:p>
          <a:p>
            <a:pPr lvl="1"/>
            <a:r>
              <a:rPr lang="en-US" altLang="ko-KR" dirty="0" smtClean="0"/>
              <a:t>Ex) n/2 rounds each</a:t>
            </a:r>
            <a:endParaRPr lang="ko-KR" altLang="en-US" dirty="0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48B6E-7340-4E5D-9010-6596FCE4C02B}" type="datetime1">
              <a:rPr lang="ko-KR" altLang="en-US" smtClean="0"/>
              <a:t>2010-04-07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Cryptanalysis of C2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ED842-ED23-42E3-BF29-A090AB9A5B44}" type="slidenum">
              <a:rPr lang="ko-KR" altLang="en-US" smtClean="0"/>
              <a:t>21</a:t>
            </a:fld>
            <a:endParaRPr lang="ko-KR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285860"/>
            <a:ext cx="4086225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Boomerang Attack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altLang="ko-KR" dirty="0" smtClean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l-GR" altLang="ko-KR" dirty="0" smtClean="0"/>
              <a:t>Δ </a:t>
            </a:r>
            <a:r>
              <a:rPr lang="en-US" altLang="ko-KR" dirty="0" smtClean="0"/>
              <a:t>= P⊕P’,</a:t>
            </a:r>
            <a:br>
              <a:rPr lang="en-US" altLang="ko-KR" dirty="0" smtClean="0"/>
            </a:br>
            <a:r>
              <a:rPr lang="en-US" altLang="ko-KR" dirty="0" smtClean="0"/>
              <a:t>E</a:t>
            </a:r>
            <a:r>
              <a:rPr lang="en-US" altLang="ko-KR" baseline="-25000" dirty="0" smtClean="0"/>
              <a:t>0</a:t>
            </a:r>
            <a:r>
              <a:rPr lang="en-US" altLang="ko-KR" dirty="0" smtClean="0"/>
              <a:t>(P’</a:t>
            </a:r>
            <a:r>
              <a:rPr lang="en-US" altLang="ko-KR" dirty="0" smtClean="0"/>
              <a:t>)=E</a:t>
            </a:r>
            <a:r>
              <a:rPr lang="en-US" altLang="ko-KR" baseline="-25000" dirty="0" smtClean="0"/>
              <a:t>0</a:t>
            </a:r>
            <a:r>
              <a:rPr lang="en-US" altLang="ko-KR" dirty="0" smtClean="0"/>
              <a:t>(P)⊕</a:t>
            </a:r>
            <a:r>
              <a:rPr lang="el-GR" altLang="ko-KR" dirty="0" smtClean="0"/>
              <a:t>Δ</a:t>
            </a:r>
            <a:r>
              <a:rPr lang="en-US" altLang="ko-KR" dirty="0" smtClean="0"/>
              <a:t>’</a:t>
            </a:r>
          </a:p>
          <a:p>
            <a:r>
              <a:rPr lang="en-US" altLang="ko-KR" dirty="0" smtClean="0"/>
              <a:t>∇</a:t>
            </a:r>
            <a:r>
              <a:rPr lang="el-GR" altLang="ko-KR" dirty="0" smtClean="0"/>
              <a:t> </a:t>
            </a:r>
            <a:r>
              <a:rPr lang="en-US" altLang="ko-KR" dirty="0" smtClean="0"/>
              <a:t>= C⊕D,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E</a:t>
            </a:r>
            <a:r>
              <a:rPr lang="en-US" altLang="ko-KR" baseline="-25000" dirty="0" smtClean="0"/>
              <a:t>1</a:t>
            </a:r>
            <a:r>
              <a:rPr lang="en-US" altLang="ko-KR" baseline="30000" dirty="0" smtClean="0"/>
              <a:t>-1</a:t>
            </a:r>
            <a:r>
              <a:rPr lang="en-US" altLang="ko-KR" dirty="0" smtClean="0"/>
              <a:t>(D)=</a:t>
            </a:r>
            <a:r>
              <a:rPr lang="en-US" altLang="ko-KR" dirty="0" smtClean="0"/>
              <a:t>E</a:t>
            </a:r>
            <a:r>
              <a:rPr lang="en-US" altLang="ko-KR" baseline="-25000" dirty="0" smtClean="0"/>
              <a:t>1</a:t>
            </a:r>
            <a:r>
              <a:rPr lang="en-US" altLang="ko-KR" baseline="30000" dirty="0" smtClean="0"/>
              <a:t>-1</a:t>
            </a:r>
            <a:r>
              <a:rPr lang="en-US" altLang="ko-KR" dirty="0" smtClean="0"/>
              <a:t>(C)⊕∇’</a:t>
            </a:r>
            <a:endParaRPr lang="ko-KR" altLang="en-US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Suppose</a:t>
            </a:r>
            <a:br>
              <a:rPr lang="en-US" altLang="ko-KR" dirty="0" smtClean="0"/>
            </a:br>
            <a:r>
              <a:rPr lang="en-US" altLang="ko-KR" dirty="0" smtClean="0"/>
              <a:t>(</a:t>
            </a:r>
            <a:r>
              <a:rPr lang="el-GR" altLang="ko-KR" dirty="0" smtClean="0"/>
              <a:t>Δ</a:t>
            </a:r>
            <a:r>
              <a:rPr lang="en-US" altLang="ko-KR" dirty="0" smtClean="0"/>
              <a:t>, </a:t>
            </a:r>
            <a:r>
              <a:rPr lang="el-GR" altLang="ko-KR" dirty="0" smtClean="0"/>
              <a:t>Δ</a:t>
            </a:r>
            <a:r>
              <a:rPr lang="en-US" altLang="ko-KR" dirty="0" smtClean="0"/>
              <a:t>’) and (∇, ∇’) are</a:t>
            </a:r>
            <a:br>
              <a:rPr lang="en-US" altLang="ko-KR" dirty="0" smtClean="0"/>
            </a:br>
            <a:r>
              <a:rPr lang="en-US" altLang="ko-KR" dirty="0" smtClean="0"/>
              <a:t>two characteristics</a:t>
            </a:r>
            <a:br>
              <a:rPr lang="en-US" altLang="ko-KR" dirty="0" smtClean="0"/>
            </a:br>
            <a:r>
              <a:rPr lang="en-US" altLang="ko-KR" dirty="0" smtClean="0"/>
              <a:t>for E</a:t>
            </a:r>
            <a:r>
              <a:rPr lang="en-US" altLang="ko-KR" baseline="-25000" dirty="0" smtClean="0"/>
              <a:t>0</a:t>
            </a:r>
            <a:r>
              <a:rPr lang="en-US" altLang="ko-KR" dirty="0" smtClean="0"/>
              <a:t> and E</a:t>
            </a:r>
            <a:r>
              <a:rPr lang="en-US" altLang="ko-KR" baseline="-25000" dirty="0" smtClean="0"/>
              <a:t>1</a:t>
            </a:r>
            <a:r>
              <a:rPr lang="en-US" altLang="ko-KR" baseline="30000" dirty="0" smtClean="0"/>
              <a:t>-1</a:t>
            </a:r>
            <a:endParaRPr lang="ko-KR" altLang="en-US" baseline="30000" dirty="0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48B6E-7340-4E5D-9010-6596FCE4C02B}" type="datetime1">
              <a:rPr lang="ko-KR" altLang="en-US" smtClean="0"/>
              <a:t>2010-04-07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Cryptanalysis of C2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ED842-ED23-42E3-BF29-A090AB9A5B44}" type="slidenum">
              <a:rPr lang="ko-KR" altLang="en-US" smtClean="0"/>
              <a:t>22</a:t>
            </a:fld>
            <a:endParaRPr lang="ko-KR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285860"/>
            <a:ext cx="4086225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Boomerang Attack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altLang="ko-KR" dirty="0" smtClean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E</a:t>
            </a:r>
            <a:r>
              <a:rPr lang="en-US" altLang="ko-KR" baseline="-25000" dirty="0" smtClean="0"/>
              <a:t>0</a:t>
            </a:r>
            <a:r>
              <a:rPr lang="en-US" altLang="ko-KR" dirty="0" smtClean="0"/>
              <a:t>(Q) </a:t>
            </a:r>
            <a:r>
              <a:rPr lang="en-US" altLang="ko-KR" dirty="0" smtClean="0"/>
              <a:t>⊕ E</a:t>
            </a:r>
            <a:r>
              <a:rPr lang="en-US" altLang="ko-KR" baseline="-25000" dirty="0" smtClean="0"/>
              <a:t>0</a:t>
            </a:r>
            <a:r>
              <a:rPr lang="en-US" altLang="ko-KR" dirty="0" smtClean="0"/>
              <a:t>(Q’)</a:t>
            </a:r>
            <a:br>
              <a:rPr lang="en-US" altLang="ko-KR" dirty="0" smtClean="0"/>
            </a:br>
            <a:r>
              <a:rPr lang="en-US" altLang="ko-KR" dirty="0" smtClean="0"/>
              <a:t>= B ⊕ B’</a:t>
            </a:r>
            <a:br>
              <a:rPr lang="en-US" altLang="ko-KR" dirty="0" smtClean="0"/>
            </a:br>
            <a:r>
              <a:rPr lang="en-US" altLang="ko-KR" dirty="0" smtClean="0"/>
              <a:t>= E</a:t>
            </a:r>
            <a:r>
              <a:rPr lang="en-US" altLang="ko-KR" baseline="-25000" dirty="0" smtClean="0"/>
              <a:t>1</a:t>
            </a:r>
            <a:r>
              <a:rPr lang="en-US" altLang="ko-KR" baseline="30000" dirty="0" smtClean="0"/>
              <a:t>-1</a:t>
            </a:r>
            <a:r>
              <a:rPr lang="en-US" altLang="ko-KR" dirty="0" smtClean="0"/>
              <a:t>(D) ⊕ E</a:t>
            </a:r>
            <a:r>
              <a:rPr lang="en-US" altLang="ko-KR" baseline="-25000" dirty="0" smtClean="0"/>
              <a:t>1</a:t>
            </a:r>
            <a:r>
              <a:rPr lang="en-US" altLang="ko-KR" baseline="30000" dirty="0" smtClean="0"/>
              <a:t>-1</a:t>
            </a:r>
            <a:r>
              <a:rPr lang="en-US" altLang="ko-KR" dirty="0" smtClean="0"/>
              <a:t>(D’)</a:t>
            </a:r>
            <a:br>
              <a:rPr lang="en-US" altLang="ko-KR" dirty="0" smtClean="0"/>
            </a:br>
            <a:r>
              <a:rPr lang="en-US" altLang="ko-KR" dirty="0" smtClean="0"/>
              <a:t>= E</a:t>
            </a:r>
            <a:r>
              <a:rPr lang="en-US" altLang="ko-KR" baseline="-25000" dirty="0" smtClean="0"/>
              <a:t>1</a:t>
            </a:r>
            <a:r>
              <a:rPr lang="en-US" altLang="ko-KR" baseline="30000" dirty="0" smtClean="0"/>
              <a:t>-1</a:t>
            </a:r>
            <a:r>
              <a:rPr lang="en-US" altLang="ko-KR" dirty="0" smtClean="0"/>
              <a:t>(C⊕∇)</a:t>
            </a:r>
            <a:br>
              <a:rPr lang="en-US" altLang="ko-KR" dirty="0" smtClean="0"/>
            </a:br>
            <a:r>
              <a:rPr lang="en-US" altLang="ko-KR" dirty="0" smtClean="0"/>
              <a:t>⊕ E</a:t>
            </a:r>
            <a:r>
              <a:rPr lang="en-US" altLang="ko-KR" baseline="-25000" dirty="0" smtClean="0"/>
              <a:t>1</a:t>
            </a:r>
            <a:r>
              <a:rPr lang="en-US" altLang="ko-KR" baseline="30000" dirty="0" smtClean="0"/>
              <a:t>-1</a:t>
            </a:r>
            <a:r>
              <a:rPr lang="en-US" altLang="ko-KR" dirty="0" smtClean="0"/>
              <a:t>(C’⊕∇)</a:t>
            </a:r>
            <a:br>
              <a:rPr lang="en-US" altLang="ko-KR" dirty="0" smtClean="0"/>
            </a:br>
            <a:r>
              <a:rPr lang="en-US" altLang="ko-KR" dirty="0" smtClean="0"/>
              <a:t>= A⊕∇</a:t>
            </a:r>
            <a:r>
              <a:rPr lang="en-US" altLang="ko-KR" dirty="0" smtClean="0"/>
              <a:t>’ </a:t>
            </a:r>
            <a:r>
              <a:rPr lang="en-US" altLang="ko-KR" dirty="0" smtClean="0"/>
              <a:t>⊕ A’⊕∇’</a:t>
            </a:r>
            <a:br>
              <a:rPr lang="en-US" altLang="ko-KR" dirty="0" smtClean="0"/>
            </a:br>
            <a:r>
              <a:rPr lang="en-US" altLang="ko-KR" dirty="0" smtClean="0"/>
              <a:t>= A ⊕ A’</a:t>
            </a:r>
            <a:br>
              <a:rPr lang="en-US" altLang="ko-KR" dirty="0" smtClean="0"/>
            </a:br>
            <a:r>
              <a:rPr lang="en-US" altLang="ko-KR" dirty="0" smtClean="0"/>
              <a:t>= </a:t>
            </a:r>
            <a:r>
              <a:rPr lang="el-GR" altLang="ko-KR" dirty="0" smtClean="0"/>
              <a:t>Δ</a:t>
            </a:r>
            <a:r>
              <a:rPr lang="en-US" altLang="ko-KR" dirty="0" smtClean="0"/>
              <a:t>’</a:t>
            </a:r>
          </a:p>
          <a:p>
            <a:r>
              <a:rPr lang="en-US" altLang="ko-KR" dirty="0" smtClean="0"/>
              <a:t>Then Q ⊕ Q’ = </a:t>
            </a:r>
            <a:r>
              <a:rPr lang="el-GR" altLang="ko-KR" dirty="0" smtClean="0"/>
              <a:t>Δ</a:t>
            </a:r>
            <a:endParaRPr lang="en-US" altLang="ko-KR" dirty="0" smtClean="0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48B6E-7340-4E5D-9010-6596FCE4C02B}" type="datetime1">
              <a:rPr lang="ko-KR" altLang="en-US" smtClean="0"/>
              <a:t>2010-04-07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Cryptanalysis of C2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ED842-ED23-42E3-BF29-A090AB9A5B44}" type="slidenum">
              <a:rPr lang="ko-KR" altLang="en-US" smtClean="0"/>
              <a:t>23</a:t>
            </a:fld>
            <a:endParaRPr lang="ko-KR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285860"/>
            <a:ext cx="4086225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Differential Characteristic of C2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/>
              <a:t>We need differntial characteristic</a:t>
            </a:r>
            <a:br>
              <a:rPr lang="en-US" altLang="ko-KR" dirty="0" smtClean="0"/>
            </a:br>
            <a:r>
              <a:rPr lang="en-US" altLang="ko-KR" i="1" dirty="0" smtClean="0"/>
              <a:t>independent to</a:t>
            </a:r>
            <a:br>
              <a:rPr lang="en-US" altLang="ko-KR" i="1" dirty="0" smtClean="0"/>
            </a:br>
            <a:r>
              <a:rPr lang="en-US" altLang="ko-KR" dirty="0" smtClean="0"/>
              <a:t>S-box</a:t>
            </a:r>
            <a:r>
              <a:rPr lang="en-US" altLang="ko-KR" dirty="0" smtClean="0"/>
              <a:t>.</a:t>
            </a:r>
          </a:p>
          <a:p>
            <a:r>
              <a:rPr lang="el-GR" altLang="ko-KR" dirty="0" smtClean="0"/>
              <a:t>Δ</a:t>
            </a:r>
            <a:r>
              <a:rPr lang="en-US" altLang="ko-KR" dirty="0" smtClean="0"/>
              <a:t>[0</a:t>
            </a:r>
            <a:r>
              <a:rPr lang="en-US" altLang="ko-KR" dirty="0"/>
              <a:t>..7</a:t>
            </a:r>
            <a:r>
              <a:rPr lang="en-US" altLang="ko-KR" dirty="0" smtClean="0"/>
              <a:t>]</a:t>
            </a:r>
            <a:br>
              <a:rPr lang="en-US" altLang="ko-KR" dirty="0" smtClean="0"/>
            </a:br>
            <a:r>
              <a:rPr lang="en-US" altLang="ko-KR" dirty="0" smtClean="0"/>
              <a:t>= R</a:t>
            </a:r>
            <a:r>
              <a:rPr lang="en-US" altLang="ko-KR" baseline="-25000" dirty="0" smtClean="0"/>
              <a:t>i</a:t>
            </a:r>
            <a:r>
              <a:rPr lang="en-US" altLang="ko-KR" dirty="0"/>
              <a:t>[0..7]</a:t>
            </a:r>
            <a:r>
              <a:rPr lang="en-US" altLang="ko-KR" dirty="0" smtClean="0"/>
              <a:t> ⊕ R’</a:t>
            </a:r>
            <a:r>
              <a:rPr lang="en-US" altLang="ko-KR" baseline="-25000" dirty="0" smtClean="0"/>
              <a:t>i</a:t>
            </a:r>
            <a:r>
              <a:rPr lang="en-US" altLang="ko-KR" dirty="0"/>
              <a:t>[0..7</a:t>
            </a:r>
            <a:r>
              <a:rPr lang="en-US" altLang="ko-KR" dirty="0" smtClean="0"/>
              <a:t>]</a:t>
            </a:r>
            <a:br>
              <a:rPr lang="en-US" altLang="ko-KR" dirty="0" smtClean="0"/>
            </a:br>
            <a:r>
              <a:rPr lang="en-US" altLang="ko-KR" dirty="0" smtClean="0"/>
              <a:t>= 0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F7F3-1390-4508-9349-C9F17E48921D}" type="datetime1">
              <a:rPr lang="ko-KR" altLang="en-US" smtClean="0"/>
              <a:t>2010-04-08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Cryptanalysis of C2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ED842-ED23-42E3-BF29-A090AB9A5B44}" type="slidenum">
              <a:rPr lang="ko-KR" altLang="en-US" smtClean="0"/>
              <a:t>24</a:t>
            </a:fld>
            <a:endParaRPr lang="ko-KR" altLang="en-US"/>
          </a:p>
        </p:txBody>
      </p:sp>
      <p:grpSp>
        <p:nvGrpSpPr>
          <p:cNvPr id="13" name="그룹 12"/>
          <p:cNvGrpSpPr/>
          <p:nvPr/>
        </p:nvGrpSpPr>
        <p:grpSpPr>
          <a:xfrm>
            <a:off x="0" y="1500174"/>
            <a:ext cx="4739637" cy="3286148"/>
            <a:chOff x="0" y="1500174"/>
            <a:chExt cx="4739637" cy="3286148"/>
          </a:xfrm>
        </p:grpSpPr>
        <p:pic>
          <p:nvPicPr>
            <p:cNvPr id="14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 l="3997" t="674" r="1533" b="674"/>
            <a:stretch>
              <a:fillRect/>
            </a:stretch>
          </p:blipFill>
          <p:spPr bwMode="auto">
            <a:xfrm>
              <a:off x="0" y="1571612"/>
              <a:ext cx="4739637" cy="3214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TextBox 14"/>
            <p:cNvSpPr txBox="1"/>
            <p:nvPr/>
          </p:nvSpPr>
          <p:spPr>
            <a:xfrm>
              <a:off x="3214678" y="1500174"/>
              <a:ext cx="4286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i="1" dirty="0" smtClean="0"/>
                <a:t>X</a:t>
              </a:r>
              <a:r>
                <a:rPr lang="en-US" altLang="ko-KR" sz="1600" i="1" baseline="-25000" dirty="0" smtClean="0"/>
                <a:t>i</a:t>
              </a:r>
              <a:endParaRPr lang="ko-KR" altLang="en-US" sz="1600" i="1" baseline="-25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500166" y="1500174"/>
              <a:ext cx="4286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i="1" dirty="0"/>
                <a:t>Z</a:t>
              </a:r>
              <a:r>
                <a:rPr lang="en-US" altLang="ko-KR" sz="1600" i="1" baseline="-25000" dirty="0" smtClean="0"/>
                <a:t>i</a:t>
              </a:r>
              <a:endParaRPr lang="ko-KR" altLang="en-US" sz="1600" i="1" baseline="-25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28596" y="1500174"/>
              <a:ext cx="4286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i="1" dirty="0" smtClean="0"/>
                <a:t>U</a:t>
              </a:r>
              <a:r>
                <a:rPr lang="en-US" altLang="ko-KR" sz="1600" i="1" baseline="-25000" dirty="0" smtClean="0"/>
                <a:t>i</a:t>
              </a:r>
              <a:endParaRPr lang="ko-KR" altLang="en-US" sz="1600" i="1" baseline="-25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Differential Characteristic of C2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/>
              <a:t>The best diffential for 5-round is</a:t>
            </a:r>
            <a:br>
              <a:rPr lang="en-US" altLang="ko-KR" dirty="0" smtClean="0"/>
            </a:br>
            <a:r>
              <a:rPr lang="el-GR" altLang="ko-KR" dirty="0" smtClean="0"/>
              <a:t>Δ</a:t>
            </a:r>
            <a:r>
              <a:rPr lang="en-US" altLang="ko-KR" dirty="0" smtClean="0"/>
              <a:t> = (α, β) =</a:t>
            </a:r>
            <a:br>
              <a:rPr lang="en-US" altLang="ko-KR" dirty="0" smtClean="0"/>
            </a:br>
            <a:r>
              <a:rPr lang="en-US" altLang="ko-KR" dirty="0" smtClean="0"/>
              <a:t>(000208</a:t>
            </a:r>
            <a:r>
              <a:rPr lang="en-US" altLang="ko-KR" dirty="0" smtClean="0">
                <a:solidFill>
                  <a:srgbClr val="FF0000"/>
                </a:solidFill>
              </a:rPr>
              <a:t>00</a:t>
            </a:r>
            <a:r>
              <a:rPr lang="en-US" altLang="ko-KR" dirty="0" smtClean="0"/>
              <a:t>, 802001</a:t>
            </a:r>
            <a:r>
              <a:rPr lang="en-US" altLang="ko-KR" dirty="0" smtClean="0">
                <a:solidFill>
                  <a:srgbClr val="FF0000"/>
                </a:solidFill>
              </a:rPr>
              <a:t>00</a:t>
            </a:r>
            <a:r>
              <a:rPr lang="en-US" altLang="ko-KR" dirty="0" smtClean="0"/>
              <a:t>)</a:t>
            </a:r>
            <a:br>
              <a:rPr lang="en-US" altLang="ko-KR" dirty="0" smtClean="0"/>
            </a:br>
            <a:r>
              <a:rPr lang="el-GR" altLang="ko-KR" dirty="0" smtClean="0"/>
              <a:t>Δ</a:t>
            </a:r>
            <a:r>
              <a:rPr lang="en-US" altLang="ko-KR" dirty="0" smtClean="0"/>
              <a:t>‘ = (β, α) = (802001</a:t>
            </a:r>
            <a:r>
              <a:rPr lang="en-US" altLang="ko-KR" dirty="0" smtClean="0">
                <a:solidFill>
                  <a:srgbClr val="FF0000"/>
                </a:solidFill>
              </a:rPr>
              <a:t>00</a:t>
            </a:r>
            <a:r>
              <a:rPr lang="en-US" altLang="ko-KR" dirty="0" smtClean="0"/>
              <a:t>, 000208</a:t>
            </a:r>
            <a:r>
              <a:rPr lang="en-US" altLang="ko-KR" dirty="0" smtClean="0">
                <a:solidFill>
                  <a:srgbClr val="FF0000"/>
                </a:solidFill>
              </a:rPr>
              <a:t>00</a:t>
            </a:r>
            <a:r>
              <a:rPr lang="en-US" altLang="ko-KR" dirty="0" smtClean="0"/>
              <a:t>)</a:t>
            </a:r>
            <a:br>
              <a:rPr lang="en-US" altLang="ko-KR" dirty="0" smtClean="0"/>
            </a:br>
            <a:r>
              <a:rPr lang="en-US" altLang="ko-KR" dirty="0" smtClean="0"/>
              <a:t>with p &gt; 2</a:t>
            </a:r>
            <a:r>
              <a:rPr lang="en-US" altLang="ko-KR" baseline="30000" dirty="0" smtClean="0"/>
              <a:t>-12</a:t>
            </a:r>
            <a:endParaRPr lang="ko-KR" altLang="en-US" baseline="30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F7F3-1390-4508-9349-C9F17E48921D}" type="datetime1">
              <a:rPr lang="ko-KR" altLang="en-US" smtClean="0"/>
              <a:t>2010-04-08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Cryptanalysis of C2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ED842-ED23-42E3-BF29-A090AB9A5B44}" type="slidenum">
              <a:rPr lang="ko-KR" altLang="en-US" smtClean="0"/>
              <a:t>25</a:t>
            </a:fld>
            <a:endParaRPr lang="ko-KR" altLang="en-US"/>
          </a:p>
        </p:txBody>
      </p:sp>
      <p:grpSp>
        <p:nvGrpSpPr>
          <p:cNvPr id="8" name="그룹 12"/>
          <p:cNvGrpSpPr/>
          <p:nvPr/>
        </p:nvGrpSpPr>
        <p:grpSpPr>
          <a:xfrm>
            <a:off x="0" y="1500174"/>
            <a:ext cx="4739637" cy="3286148"/>
            <a:chOff x="0" y="1500174"/>
            <a:chExt cx="4739637" cy="3286148"/>
          </a:xfrm>
        </p:grpSpPr>
        <p:pic>
          <p:nvPicPr>
            <p:cNvPr id="14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 l="3997" t="674" r="1533" b="674"/>
            <a:stretch>
              <a:fillRect/>
            </a:stretch>
          </p:blipFill>
          <p:spPr bwMode="auto">
            <a:xfrm>
              <a:off x="0" y="1571612"/>
              <a:ext cx="4739637" cy="3214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TextBox 14"/>
            <p:cNvSpPr txBox="1"/>
            <p:nvPr/>
          </p:nvSpPr>
          <p:spPr>
            <a:xfrm>
              <a:off x="3214678" y="1500174"/>
              <a:ext cx="4286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i="1" dirty="0" smtClean="0"/>
                <a:t>X</a:t>
              </a:r>
              <a:r>
                <a:rPr lang="en-US" altLang="ko-KR" sz="1600" i="1" baseline="-25000" dirty="0" smtClean="0"/>
                <a:t>i</a:t>
              </a:r>
              <a:endParaRPr lang="ko-KR" altLang="en-US" sz="1600" i="1" baseline="-25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500166" y="1500174"/>
              <a:ext cx="4286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i="1" dirty="0"/>
                <a:t>Z</a:t>
              </a:r>
              <a:r>
                <a:rPr lang="en-US" altLang="ko-KR" sz="1600" i="1" baseline="-25000" dirty="0" smtClean="0"/>
                <a:t>i</a:t>
              </a:r>
              <a:endParaRPr lang="ko-KR" altLang="en-US" sz="1600" i="1" baseline="-25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28596" y="1500174"/>
              <a:ext cx="4286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i="1" dirty="0" smtClean="0"/>
                <a:t>U</a:t>
              </a:r>
              <a:r>
                <a:rPr lang="en-US" altLang="ko-KR" sz="1600" i="1" baseline="-25000" dirty="0" smtClean="0"/>
                <a:t>i</a:t>
              </a:r>
              <a:endParaRPr lang="ko-KR" altLang="en-US" sz="1600" i="1" baseline="-25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Second Attack Scenario*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For a semi-fixed plaintext,</a:t>
            </a:r>
          </a:p>
          <a:p>
            <a:pPr lvl="1"/>
            <a:r>
              <a:rPr lang="en-US" altLang="ko-KR" dirty="0" smtClean="0"/>
              <a:t>Some keys have boomerang</a:t>
            </a:r>
          </a:p>
          <a:p>
            <a:pPr lvl="1"/>
            <a:r>
              <a:rPr lang="en-US" altLang="ko-KR" dirty="0" smtClean="0"/>
              <a:t>The others don’t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Try to find boomerang</a:t>
            </a:r>
          </a:p>
          <a:p>
            <a:r>
              <a:rPr lang="en-US" altLang="ko-KR" dirty="0" smtClean="0"/>
              <a:t>Its existence gives key bit information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F7F3-1390-4508-9349-C9F17E48921D}" type="datetime1">
              <a:rPr lang="ko-KR" altLang="en-US" smtClean="0"/>
              <a:t>2010-04-08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Cryptanalysis of C2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ED842-ED23-42E3-BF29-A090AB9A5B44}" type="slidenum">
              <a:rPr lang="ko-KR" altLang="en-US" smtClean="0"/>
              <a:t>26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Second Attack Scenario*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Let (L</a:t>
            </a:r>
            <a:r>
              <a:rPr lang="en-US" altLang="ko-KR" baseline="-25000" dirty="0" smtClean="0"/>
              <a:t>0</a:t>
            </a:r>
            <a:r>
              <a:rPr lang="en-US" altLang="ko-KR" dirty="0" smtClean="0"/>
              <a:t>, R</a:t>
            </a:r>
            <a:r>
              <a:rPr lang="en-US" altLang="ko-KR" baseline="-25000" dirty="0" smtClean="0"/>
              <a:t>0</a:t>
            </a:r>
            <a:r>
              <a:rPr lang="en-US" altLang="ko-KR" dirty="0" smtClean="0"/>
              <a:t>), (L</a:t>
            </a:r>
            <a:r>
              <a:rPr lang="en-US" altLang="ko-KR" baseline="-25000" dirty="0" smtClean="0"/>
              <a:t>0</a:t>
            </a:r>
            <a:r>
              <a:rPr lang="en-US" altLang="ko-KR" dirty="0" smtClean="0"/>
              <a:t>⊕α, R</a:t>
            </a:r>
            <a:r>
              <a:rPr lang="en-US" altLang="ko-KR" baseline="-25000" dirty="0" smtClean="0"/>
              <a:t>0</a:t>
            </a:r>
            <a:r>
              <a:rPr lang="en-US" altLang="ko-KR" dirty="0" smtClean="0"/>
              <a:t>⊕β) two plaintext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where </a:t>
            </a:r>
            <a:r>
              <a:rPr lang="el-GR" altLang="ko-KR" dirty="0" smtClean="0"/>
              <a:t>Δ</a:t>
            </a:r>
            <a:r>
              <a:rPr lang="en-US" altLang="ko-KR" dirty="0" smtClean="0"/>
              <a:t> = (α, β) </a:t>
            </a:r>
            <a:r>
              <a:rPr lang="ko-KR" altLang="en-US" dirty="0" smtClean="0"/>
              <a:t>→ </a:t>
            </a:r>
            <a:r>
              <a:rPr lang="el-GR" altLang="ko-KR" dirty="0" smtClean="0"/>
              <a:t>Δ</a:t>
            </a:r>
            <a:r>
              <a:rPr lang="en-US" altLang="ko-KR" dirty="0" smtClean="0"/>
              <a:t>’ = (β, α) with p &gt; 2</a:t>
            </a:r>
            <a:r>
              <a:rPr lang="en-US" altLang="ko-KR" baseline="30000" dirty="0" smtClean="0"/>
              <a:t>-12</a:t>
            </a:r>
            <a:endParaRPr lang="en-US" altLang="ko-KR" baseline="30000" dirty="0" smtClean="0"/>
          </a:p>
          <a:p>
            <a:r>
              <a:rPr lang="en-US" altLang="ko-KR" dirty="0" smtClean="0"/>
              <a:t>If diffential holds, difference of L</a:t>
            </a:r>
            <a:r>
              <a:rPr lang="en-US" altLang="ko-KR" baseline="-25000" dirty="0" smtClean="0"/>
              <a:t>1</a:t>
            </a:r>
            <a:r>
              <a:rPr lang="en-US" altLang="ko-KR" dirty="0" smtClean="0"/>
              <a:t> is</a:t>
            </a:r>
            <a:br>
              <a:rPr lang="en-US" altLang="ko-KR" dirty="0" smtClean="0"/>
            </a:br>
            <a:r>
              <a:rPr lang="en-US" altLang="ko-KR" dirty="0" smtClean="0"/>
              <a:t>β = (R</a:t>
            </a:r>
            <a:r>
              <a:rPr lang="en-US" altLang="ko-KR" baseline="-25000" dirty="0" smtClean="0"/>
              <a:t>0</a:t>
            </a:r>
            <a:r>
              <a:rPr lang="en-US" altLang="ko-KR" dirty="0" smtClean="0"/>
              <a:t> + rk</a:t>
            </a:r>
            <a:r>
              <a:rPr lang="en-US" altLang="ko-KR" baseline="-25000" dirty="0" smtClean="0"/>
              <a:t>0</a:t>
            </a:r>
            <a:r>
              <a:rPr lang="en-US" altLang="ko-KR" dirty="0" smtClean="0"/>
              <a:t>) ⊕ ((R</a:t>
            </a:r>
            <a:r>
              <a:rPr lang="en-US" altLang="ko-KR" baseline="-25000" dirty="0" smtClean="0"/>
              <a:t>0</a:t>
            </a:r>
            <a:r>
              <a:rPr lang="en-US" altLang="ko-KR" dirty="0" smtClean="0"/>
              <a:t> ⊕ β) + rk</a:t>
            </a:r>
            <a:r>
              <a:rPr lang="en-US" altLang="ko-KR" baseline="-25000" dirty="0" smtClean="0"/>
              <a:t>0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Let c(a,b) the carry bits of a+b</a:t>
            </a:r>
          </a:p>
          <a:p>
            <a:pPr lvl="1"/>
            <a:r>
              <a:rPr lang="en-US" altLang="ko-KR" dirty="0" smtClean="0"/>
              <a:t>a+b = a </a:t>
            </a:r>
            <a:r>
              <a:rPr lang="en-US" altLang="ko-KR" dirty="0" smtClean="0"/>
              <a:t>⊕ </a:t>
            </a:r>
            <a:r>
              <a:rPr lang="en-US" altLang="ko-KR" dirty="0" smtClean="0"/>
              <a:t>b </a:t>
            </a:r>
            <a:r>
              <a:rPr lang="en-US" altLang="ko-KR" dirty="0" smtClean="0"/>
              <a:t>⊕ </a:t>
            </a:r>
            <a:r>
              <a:rPr lang="en-US" altLang="ko-KR" dirty="0" smtClean="0"/>
              <a:t>c(a,b)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F7F3-1390-4508-9349-C9F17E48921D}" type="datetime1">
              <a:rPr lang="ko-KR" altLang="en-US" smtClean="0"/>
              <a:t>2010-04-08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Cryptanalysis of C2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ED842-ED23-42E3-BF29-A090AB9A5B44}" type="slidenum">
              <a:rPr lang="ko-KR" altLang="en-US" smtClean="0"/>
              <a:t>27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Second Attack Scenario*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β = </a:t>
            </a:r>
            <a:r>
              <a:rPr lang="en-US" altLang="ko-KR" dirty="0" smtClean="0">
                <a:solidFill>
                  <a:srgbClr val="FF0000"/>
                </a:solidFill>
              </a:rPr>
              <a:t>(R</a:t>
            </a:r>
            <a:r>
              <a:rPr lang="en-US" altLang="ko-KR" baseline="-25000" dirty="0" smtClean="0">
                <a:solidFill>
                  <a:srgbClr val="FF0000"/>
                </a:solidFill>
              </a:rPr>
              <a:t>0</a:t>
            </a:r>
            <a:r>
              <a:rPr lang="en-US" altLang="ko-KR" dirty="0" smtClean="0">
                <a:solidFill>
                  <a:srgbClr val="FF0000"/>
                </a:solidFill>
              </a:rPr>
              <a:t> + rk</a:t>
            </a:r>
            <a:r>
              <a:rPr lang="en-US" altLang="ko-KR" baseline="-25000" dirty="0" smtClean="0">
                <a:solidFill>
                  <a:srgbClr val="FF0000"/>
                </a:solidFill>
              </a:rPr>
              <a:t>0</a:t>
            </a:r>
            <a:r>
              <a:rPr lang="en-US" altLang="ko-KR" dirty="0" smtClean="0">
                <a:solidFill>
                  <a:srgbClr val="FF0000"/>
                </a:solidFill>
              </a:rPr>
              <a:t>)</a:t>
            </a:r>
            <a:r>
              <a:rPr lang="en-US" altLang="ko-KR" dirty="0" smtClean="0"/>
              <a:t> ⊕ </a:t>
            </a:r>
            <a:r>
              <a:rPr lang="en-US" altLang="ko-KR" dirty="0" smtClean="0">
                <a:solidFill>
                  <a:srgbClr val="0070C0"/>
                </a:solidFill>
              </a:rPr>
              <a:t>((R</a:t>
            </a:r>
            <a:r>
              <a:rPr lang="en-US" altLang="ko-KR" baseline="-25000" dirty="0" smtClean="0">
                <a:solidFill>
                  <a:srgbClr val="0070C0"/>
                </a:solidFill>
              </a:rPr>
              <a:t>0</a:t>
            </a:r>
            <a:r>
              <a:rPr lang="en-US" altLang="ko-KR" dirty="0" smtClean="0">
                <a:solidFill>
                  <a:srgbClr val="0070C0"/>
                </a:solidFill>
              </a:rPr>
              <a:t> ⊕ β) + rk</a:t>
            </a:r>
            <a:r>
              <a:rPr lang="en-US" altLang="ko-KR" baseline="-25000" dirty="0" smtClean="0">
                <a:solidFill>
                  <a:srgbClr val="0070C0"/>
                </a:solidFill>
              </a:rPr>
              <a:t>0</a:t>
            </a:r>
            <a:r>
              <a:rPr lang="en-US" altLang="ko-KR" dirty="0" smtClean="0">
                <a:solidFill>
                  <a:srgbClr val="0070C0"/>
                </a:solidFill>
              </a:rPr>
              <a:t>)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= </a:t>
            </a:r>
            <a:r>
              <a:rPr lang="en-US" altLang="ko-KR" dirty="0" smtClean="0">
                <a:solidFill>
                  <a:srgbClr val="FF0000"/>
                </a:solidFill>
              </a:rPr>
              <a:t>(R</a:t>
            </a:r>
            <a:r>
              <a:rPr lang="en-US" altLang="ko-KR" baseline="-25000" dirty="0" smtClean="0">
                <a:solidFill>
                  <a:srgbClr val="FF0000"/>
                </a:solidFill>
              </a:rPr>
              <a:t>0</a:t>
            </a:r>
            <a:r>
              <a:rPr lang="en-US" altLang="ko-KR" dirty="0" smtClean="0">
                <a:solidFill>
                  <a:srgbClr val="FF0000"/>
                </a:solidFill>
              </a:rPr>
              <a:t> ⊕ rk</a:t>
            </a:r>
            <a:r>
              <a:rPr lang="en-US" altLang="ko-KR" baseline="-25000" dirty="0" smtClean="0">
                <a:solidFill>
                  <a:srgbClr val="FF0000"/>
                </a:solidFill>
              </a:rPr>
              <a:t>0 </a:t>
            </a:r>
            <a:r>
              <a:rPr lang="en-US" altLang="ko-KR" dirty="0" smtClean="0">
                <a:solidFill>
                  <a:srgbClr val="FF0000"/>
                </a:solidFill>
              </a:rPr>
              <a:t>⊕ c(R</a:t>
            </a:r>
            <a:r>
              <a:rPr lang="en-US" altLang="ko-KR" baseline="-25000" dirty="0" smtClean="0">
                <a:solidFill>
                  <a:srgbClr val="FF0000"/>
                </a:solidFill>
              </a:rPr>
              <a:t>0</a:t>
            </a:r>
            <a:r>
              <a:rPr lang="en-US" altLang="ko-KR" dirty="0" smtClean="0">
                <a:solidFill>
                  <a:srgbClr val="FF0000"/>
                </a:solidFill>
              </a:rPr>
              <a:t>, rk</a:t>
            </a:r>
            <a:r>
              <a:rPr lang="en-US" altLang="ko-KR" baseline="-25000" dirty="0" smtClean="0">
                <a:solidFill>
                  <a:srgbClr val="FF0000"/>
                </a:solidFill>
              </a:rPr>
              <a:t>0</a:t>
            </a:r>
            <a:r>
              <a:rPr lang="en-US" altLang="ko-KR" dirty="0" smtClean="0">
                <a:solidFill>
                  <a:srgbClr val="FF0000"/>
                </a:solidFill>
              </a:rPr>
              <a:t>))</a:t>
            </a:r>
            <a:r>
              <a:rPr lang="en-US" altLang="ko-KR" dirty="0" smtClean="0"/>
              <a:t> ⊕</a:t>
            </a:r>
            <a:br>
              <a:rPr lang="en-US" altLang="ko-KR" dirty="0" smtClean="0"/>
            </a:br>
            <a:r>
              <a:rPr lang="en-US" altLang="ko-KR" dirty="0" smtClean="0">
                <a:solidFill>
                  <a:srgbClr val="0070C0"/>
                </a:solidFill>
              </a:rPr>
              <a:t>((R</a:t>
            </a:r>
            <a:r>
              <a:rPr lang="en-US" altLang="ko-KR" baseline="-25000" dirty="0" smtClean="0">
                <a:solidFill>
                  <a:srgbClr val="0070C0"/>
                </a:solidFill>
              </a:rPr>
              <a:t>0</a:t>
            </a:r>
            <a:r>
              <a:rPr lang="en-US" altLang="ko-KR" dirty="0" smtClean="0">
                <a:solidFill>
                  <a:srgbClr val="0070C0"/>
                </a:solidFill>
              </a:rPr>
              <a:t> ⊕ β) ⊕ rk</a:t>
            </a:r>
            <a:r>
              <a:rPr lang="en-US" altLang="ko-KR" baseline="-25000" dirty="0" smtClean="0">
                <a:solidFill>
                  <a:srgbClr val="0070C0"/>
                </a:solidFill>
              </a:rPr>
              <a:t>0</a:t>
            </a:r>
            <a:r>
              <a:rPr lang="en-US" altLang="ko-KR" dirty="0" smtClean="0">
                <a:solidFill>
                  <a:srgbClr val="0070C0"/>
                </a:solidFill>
              </a:rPr>
              <a:t> ⊕ c(R</a:t>
            </a:r>
            <a:r>
              <a:rPr lang="en-US" altLang="ko-KR" baseline="-25000" dirty="0" smtClean="0">
                <a:solidFill>
                  <a:srgbClr val="0070C0"/>
                </a:solidFill>
              </a:rPr>
              <a:t>0</a:t>
            </a:r>
            <a:r>
              <a:rPr lang="en-US" altLang="ko-KR" dirty="0" smtClean="0">
                <a:solidFill>
                  <a:srgbClr val="0070C0"/>
                </a:solidFill>
              </a:rPr>
              <a:t> ⊕ β, rk</a:t>
            </a:r>
            <a:r>
              <a:rPr lang="en-US" altLang="ko-KR" baseline="-25000" dirty="0" smtClean="0">
                <a:solidFill>
                  <a:srgbClr val="0070C0"/>
                </a:solidFill>
              </a:rPr>
              <a:t>0</a:t>
            </a:r>
            <a:r>
              <a:rPr lang="en-US" altLang="ko-KR" dirty="0" smtClean="0">
                <a:solidFill>
                  <a:srgbClr val="0070C0"/>
                </a:solidFill>
              </a:rPr>
              <a:t>))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= </a:t>
            </a:r>
            <a:r>
              <a:rPr lang="en-US" altLang="ko-KR" dirty="0" smtClean="0">
                <a:solidFill>
                  <a:srgbClr val="FF0000"/>
                </a:solidFill>
              </a:rPr>
              <a:t>c(R</a:t>
            </a:r>
            <a:r>
              <a:rPr lang="en-US" altLang="ko-KR" baseline="-25000" dirty="0" smtClean="0">
                <a:solidFill>
                  <a:srgbClr val="FF0000"/>
                </a:solidFill>
              </a:rPr>
              <a:t>0</a:t>
            </a:r>
            <a:r>
              <a:rPr lang="en-US" altLang="ko-KR" dirty="0" smtClean="0">
                <a:solidFill>
                  <a:srgbClr val="FF0000"/>
                </a:solidFill>
              </a:rPr>
              <a:t>, rk</a:t>
            </a:r>
            <a:r>
              <a:rPr lang="en-US" altLang="ko-KR" baseline="-25000" dirty="0" smtClean="0">
                <a:solidFill>
                  <a:srgbClr val="FF0000"/>
                </a:solidFill>
              </a:rPr>
              <a:t>0</a:t>
            </a:r>
            <a:r>
              <a:rPr lang="en-US" altLang="ko-KR" dirty="0" smtClean="0">
                <a:solidFill>
                  <a:srgbClr val="FF0000"/>
                </a:solidFill>
              </a:rPr>
              <a:t>) </a:t>
            </a:r>
            <a:r>
              <a:rPr lang="en-US" altLang="ko-KR" dirty="0" smtClean="0"/>
              <a:t>⊕ </a:t>
            </a:r>
            <a:r>
              <a:rPr lang="en-US" altLang="ko-KR" dirty="0" smtClean="0">
                <a:solidFill>
                  <a:srgbClr val="0070C0"/>
                </a:solidFill>
              </a:rPr>
              <a:t>β ⊕ c(R</a:t>
            </a:r>
            <a:r>
              <a:rPr lang="en-US" altLang="ko-KR" baseline="-25000" dirty="0" smtClean="0">
                <a:solidFill>
                  <a:srgbClr val="0070C0"/>
                </a:solidFill>
              </a:rPr>
              <a:t>0</a:t>
            </a:r>
            <a:r>
              <a:rPr lang="en-US" altLang="ko-KR" dirty="0" smtClean="0">
                <a:solidFill>
                  <a:srgbClr val="0070C0"/>
                </a:solidFill>
              </a:rPr>
              <a:t> ⊕ β, rk</a:t>
            </a:r>
            <a:r>
              <a:rPr lang="en-US" altLang="ko-KR" baseline="-25000" dirty="0" smtClean="0">
                <a:solidFill>
                  <a:srgbClr val="0070C0"/>
                </a:solidFill>
              </a:rPr>
              <a:t>0</a:t>
            </a:r>
            <a:r>
              <a:rPr lang="en-US" altLang="ko-KR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altLang="ko-KR" dirty="0" smtClean="0"/>
              <a:t>c(R</a:t>
            </a:r>
            <a:r>
              <a:rPr lang="en-US" altLang="ko-KR" baseline="-25000" dirty="0" smtClean="0"/>
              <a:t>0</a:t>
            </a:r>
            <a:r>
              <a:rPr lang="en-US" altLang="ko-KR" dirty="0" smtClean="0"/>
              <a:t>, rk</a:t>
            </a:r>
            <a:r>
              <a:rPr lang="en-US" altLang="ko-KR" baseline="-25000" dirty="0" smtClean="0"/>
              <a:t>0</a:t>
            </a:r>
            <a:r>
              <a:rPr lang="en-US" altLang="ko-KR" dirty="0" smtClean="0"/>
              <a:t>) = c(R</a:t>
            </a:r>
            <a:r>
              <a:rPr lang="en-US" altLang="ko-KR" baseline="-25000" dirty="0" smtClean="0"/>
              <a:t>0</a:t>
            </a:r>
            <a:r>
              <a:rPr lang="en-US" altLang="ko-KR" dirty="0" smtClean="0"/>
              <a:t> ⊕ β, rk</a:t>
            </a:r>
            <a:r>
              <a:rPr lang="en-US" altLang="ko-KR" baseline="-25000" dirty="0" smtClean="0"/>
              <a:t>0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β</a:t>
            </a:r>
            <a:r>
              <a:rPr lang="en-US" altLang="ko-KR" sz="2800" dirty="0" smtClean="0"/>
              <a:t>[i]</a:t>
            </a:r>
            <a:r>
              <a:rPr lang="en-US" altLang="ko-KR" dirty="0" smtClean="0"/>
              <a:t> rk</a:t>
            </a:r>
            <a:r>
              <a:rPr lang="en-US" altLang="ko-KR" baseline="-25000" dirty="0" smtClean="0"/>
              <a:t>0</a:t>
            </a:r>
            <a:r>
              <a:rPr lang="en-US" altLang="ko-KR" sz="2800" dirty="0" smtClean="0"/>
              <a:t>[i]</a:t>
            </a:r>
            <a:r>
              <a:rPr lang="en-US" altLang="ko-KR" dirty="0" smtClean="0"/>
              <a:t> = β</a:t>
            </a:r>
            <a:r>
              <a:rPr lang="en-US" altLang="ko-KR" sz="2800" dirty="0" smtClean="0"/>
              <a:t>[i]</a:t>
            </a:r>
            <a:r>
              <a:rPr lang="en-US" altLang="ko-KR" dirty="0" smtClean="0"/>
              <a:t> c(R</a:t>
            </a:r>
            <a:r>
              <a:rPr lang="en-US" altLang="ko-KR" baseline="-25000" dirty="0" smtClean="0"/>
              <a:t>0</a:t>
            </a:r>
            <a:r>
              <a:rPr lang="en-US" altLang="ko-KR" dirty="0" smtClean="0"/>
              <a:t>, rk</a:t>
            </a:r>
            <a:r>
              <a:rPr lang="en-US" altLang="ko-KR" baseline="-25000" dirty="0" smtClean="0"/>
              <a:t>0</a:t>
            </a:r>
            <a:r>
              <a:rPr lang="en-US" altLang="ko-KR" dirty="0" smtClean="0"/>
              <a:t>)</a:t>
            </a:r>
            <a:r>
              <a:rPr lang="en-US" altLang="ko-KR" sz="2800" dirty="0" smtClean="0"/>
              <a:t>[i-1]</a:t>
            </a:r>
            <a:endParaRPr lang="en-US" altLang="ko-KR" dirty="0" smtClean="0"/>
          </a:p>
          <a:p>
            <a:r>
              <a:rPr lang="en-US" altLang="ko-KR" dirty="0" smtClean="0"/>
              <a:t>Whenever </a:t>
            </a:r>
            <a:r>
              <a:rPr lang="en-US" altLang="ko-KR" dirty="0" smtClean="0"/>
              <a:t>β[i] = 1, rk</a:t>
            </a:r>
            <a:r>
              <a:rPr lang="en-US" altLang="ko-KR" baseline="-25000" dirty="0" smtClean="0"/>
              <a:t>0</a:t>
            </a:r>
            <a:r>
              <a:rPr lang="en-US" altLang="ko-KR" sz="2800" dirty="0" smtClean="0"/>
              <a:t>[i]</a:t>
            </a:r>
            <a:r>
              <a:rPr lang="en-US" altLang="ko-KR" dirty="0" smtClean="0"/>
              <a:t> = c(R</a:t>
            </a:r>
            <a:r>
              <a:rPr lang="en-US" altLang="ko-KR" baseline="-25000" dirty="0" smtClean="0"/>
              <a:t>0</a:t>
            </a:r>
            <a:r>
              <a:rPr lang="en-US" altLang="ko-KR" dirty="0" smtClean="0"/>
              <a:t>, rk</a:t>
            </a:r>
            <a:r>
              <a:rPr lang="en-US" altLang="ko-KR" baseline="-25000" dirty="0" smtClean="0"/>
              <a:t>0</a:t>
            </a:r>
            <a:r>
              <a:rPr lang="en-US" altLang="ko-KR" dirty="0" smtClean="0"/>
              <a:t>)</a:t>
            </a:r>
            <a:r>
              <a:rPr lang="en-US" altLang="ko-KR" sz="2800" dirty="0" smtClean="0"/>
              <a:t>[i-1]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F7F3-1390-4508-9349-C9F17E48921D}" type="datetime1">
              <a:rPr lang="ko-KR" altLang="en-US" smtClean="0"/>
              <a:t>2010-04-08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Cryptanalysis of C2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ED842-ED23-42E3-BF29-A090AB9A5B44}" type="slidenum">
              <a:rPr lang="ko-KR" altLang="en-US" smtClean="0"/>
              <a:t>28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Second Attack Scenario*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Whenever </a:t>
            </a:r>
            <a:r>
              <a:rPr lang="en-US" altLang="ko-KR" dirty="0" smtClean="0"/>
              <a:t>β[i] = 1, rk</a:t>
            </a:r>
            <a:r>
              <a:rPr lang="en-US" altLang="ko-KR" baseline="-25000" dirty="0" smtClean="0"/>
              <a:t>0</a:t>
            </a:r>
            <a:r>
              <a:rPr lang="en-US" altLang="ko-KR" sz="2800" dirty="0" smtClean="0"/>
              <a:t>[i]</a:t>
            </a:r>
            <a:r>
              <a:rPr lang="en-US" altLang="ko-KR" dirty="0" smtClean="0"/>
              <a:t> = c(R</a:t>
            </a:r>
            <a:r>
              <a:rPr lang="en-US" altLang="ko-KR" baseline="-25000" dirty="0" smtClean="0"/>
              <a:t>0</a:t>
            </a:r>
            <a:r>
              <a:rPr lang="en-US" altLang="ko-KR" dirty="0" smtClean="0"/>
              <a:t>, rk</a:t>
            </a:r>
            <a:r>
              <a:rPr lang="en-US" altLang="ko-KR" baseline="-25000" dirty="0" smtClean="0"/>
              <a:t>0</a:t>
            </a:r>
            <a:r>
              <a:rPr lang="en-US" altLang="ko-KR" dirty="0" smtClean="0"/>
              <a:t>)</a:t>
            </a:r>
            <a:r>
              <a:rPr lang="en-US" altLang="ko-KR" sz="2800" dirty="0" smtClean="0"/>
              <a:t>[i-1]</a:t>
            </a:r>
          </a:p>
          <a:p>
            <a:r>
              <a:rPr lang="en-US" altLang="ko-KR" dirty="0" smtClean="0"/>
              <a:t>β</a:t>
            </a:r>
            <a:r>
              <a:rPr lang="en-US" altLang="ko-KR" sz="2800" dirty="0" smtClean="0"/>
              <a:t>[7]</a:t>
            </a:r>
            <a:r>
              <a:rPr lang="en-US" altLang="ko-KR" dirty="0" smtClean="0"/>
              <a:t> = 1. </a:t>
            </a:r>
            <a:r>
              <a:rPr lang="en-US" altLang="ko-KR" dirty="0" smtClean="0"/>
              <a:t>Fix R</a:t>
            </a:r>
            <a:r>
              <a:rPr lang="en-US" altLang="ko-KR" baseline="-25000" dirty="0" smtClean="0"/>
              <a:t>0</a:t>
            </a:r>
            <a:r>
              <a:rPr lang="en-US" altLang="ko-KR" sz="2800" dirty="0" smtClean="0"/>
              <a:t>[0..7]</a:t>
            </a:r>
            <a:r>
              <a:rPr lang="en-US" altLang="ko-KR" dirty="0" smtClean="0"/>
              <a:t> = 0 then c</a:t>
            </a:r>
            <a:r>
              <a:rPr lang="en-US" altLang="ko-KR" sz="2800" dirty="0" smtClean="0"/>
              <a:t>[7]</a:t>
            </a:r>
            <a:r>
              <a:rPr lang="en-US" altLang="ko-KR" dirty="0" smtClean="0"/>
              <a:t> = 0</a:t>
            </a:r>
          </a:p>
          <a:p>
            <a:r>
              <a:rPr lang="en-US" altLang="ko-KR" dirty="0" smtClean="0"/>
              <a:t>Therefore, rk</a:t>
            </a:r>
            <a:r>
              <a:rPr lang="en-US" altLang="ko-KR" baseline="-25000" dirty="0" smtClean="0"/>
              <a:t>0</a:t>
            </a:r>
            <a:r>
              <a:rPr lang="en-US" altLang="ko-KR" sz="2800" dirty="0" smtClean="0"/>
              <a:t>[8]</a:t>
            </a:r>
            <a:r>
              <a:rPr lang="en-US" altLang="ko-KR" dirty="0" smtClean="0"/>
              <a:t> = 0</a:t>
            </a:r>
            <a:br>
              <a:rPr lang="en-US" altLang="ko-KR" dirty="0" smtClean="0"/>
            </a:br>
            <a:r>
              <a:rPr lang="en-US" altLang="ko-KR" dirty="0" smtClean="0"/>
              <a:t>if and only i</a:t>
            </a:r>
            <a:r>
              <a:rPr lang="en-US" altLang="ko-KR" dirty="0" smtClean="0">
                <a:solidFill>
                  <a:prstClr val="black"/>
                </a:solidFill>
              </a:rPr>
              <a:t>f </a:t>
            </a:r>
            <a:r>
              <a:rPr lang="en-US" altLang="ko-KR" dirty="0">
                <a:solidFill>
                  <a:prstClr val="black"/>
                </a:solidFill>
              </a:rPr>
              <a:t>diffential </a:t>
            </a:r>
            <a:r>
              <a:rPr lang="en-US" altLang="ko-KR" dirty="0" smtClean="0">
                <a:solidFill>
                  <a:prstClr val="black"/>
                </a:solidFill>
              </a:rPr>
              <a:t>holds</a:t>
            </a:r>
            <a:br>
              <a:rPr lang="en-US" altLang="ko-KR" dirty="0" smtClean="0">
                <a:solidFill>
                  <a:prstClr val="black"/>
                </a:solidFill>
              </a:rPr>
            </a:br>
            <a:r>
              <a:rPr lang="en-US" altLang="ko-KR" dirty="0" smtClean="0">
                <a:solidFill>
                  <a:prstClr val="black"/>
                </a:solidFill>
              </a:rPr>
              <a:t>if boomerang works</a:t>
            </a:r>
          </a:p>
          <a:p>
            <a:r>
              <a:rPr lang="en-US" altLang="ko-KR" dirty="0" smtClean="0">
                <a:solidFill>
                  <a:prstClr val="black"/>
                </a:solidFill>
              </a:rPr>
              <a:t>Try to find boomerang and</a:t>
            </a:r>
            <a:br>
              <a:rPr lang="en-US" altLang="ko-KR" dirty="0" smtClean="0">
                <a:solidFill>
                  <a:prstClr val="black"/>
                </a:solidFill>
              </a:rPr>
            </a:br>
            <a:r>
              <a:rPr lang="en-US" altLang="ko-KR" dirty="0" smtClean="0">
                <a:solidFill>
                  <a:prstClr val="black"/>
                </a:solidFill>
              </a:rPr>
              <a:t>conclude value of </a:t>
            </a:r>
            <a:r>
              <a:rPr lang="en-US" altLang="ko-KR" dirty="0" smtClean="0"/>
              <a:t>rk</a:t>
            </a:r>
            <a:r>
              <a:rPr lang="en-US" altLang="ko-KR" baseline="-25000" dirty="0" smtClean="0"/>
              <a:t>0</a:t>
            </a:r>
            <a:r>
              <a:rPr lang="en-US" altLang="ko-KR" sz="2800" dirty="0" smtClean="0"/>
              <a:t>[8]</a:t>
            </a:r>
            <a:endParaRPr lang="en-US" altLang="ko-KR" dirty="0" smtClean="0">
              <a:solidFill>
                <a:prstClr val="black"/>
              </a:solidFill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F7F3-1390-4508-9349-C9F17E48921D}" type="datetime1">
              <a:rPr lang="ko-KR" altLang="en-US" smtClean="0"/>
              <a:t>2010-04-08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Cryptanalysis of C2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ED842-ED23-42E3-BF29-A090AB9A5B44}" type="slidenum">
              <a:rPr lang="ko-KR" altLang="en-US" smtClean="0"/>
              <a:t>29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C2</a:t>
            </a:r>
            <a:r>
              <a:rPr lang="en-US" altLang="ko-KR" dirty="0"/>
              <a:t> </a:t>
            </a:r>
            <a:r>
              <a:rPr lang="en-US" altLang="ko-KR" dirty="0" smtClean="0"/>
              <a:t>is...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/>
              <a:t>Feistel-like block cipher</a:t>
            </a:r>
          </a:p>
          <a:p>
            <a:pPr lvl="1"/>
            <a:r>
              <a:rPr lang="en-US" altLang="ko-KR" dirty="0" smtClean="0"/>
              <a:t>ADD instead of </a:t>
            </a:r>
            <a:r>
              <a:rPr lang="en-US" altLang="ko-KR" dirty="0" smtClean="0"/>
              <a:t>⊕</a:t>
            </a:r>
            <a:endParaRPr lang="en-US" altLang="ko-KR" dirty="0" smtClean="0"/>
          </a:p>
          <a:p>
            <a:r>
              <a:rPr lang="en-US" altLang="ko-KR" dirty="0" smtClean="0"/>
              <a:t>64-bit input</a:t>
            </a:r>
            <a:br>
              <a:rPr lang="en-US" altLang="ko-KR" dirty="0" smtClean="0"/>
            </a:br>
            <a:r>
              <a:rPr lang="en-US" altLang="ko-KR" dirty="0" smtClean="0"/>
              <a:t>54-bit key</a:t>
            </a:r>
            <a:br>
              <a:rPr lang="en-US" altLang="ko-KR" dirty="0" smtClean="0"/>
            </a:br>
            <a:r>
              <a:rPr lang="en-US" altLang="ko-KR" dirty="0" smtClean="0"/>
              <a:t>10-round</a:t>
            </a:r>
          </a:p>
          <a:p>
            <a:r>
              <a:rPr lang="en-US" altLang="ko-KR" dirty="0" smtClean="0"/>
              <a:t>Used in DVD DRM</a:t>
            </a:r>
            <a:endParaRPr lang="ko-KR" altLang="en-US" dirty="0"/>
          </a:p>
        </p:txBody>
      </p:sp>
      <p:grpSp>
        <p:nvGrpSpPr>
          <p:cNvPr id="12" name="그룹 11"/>
          <p:cNvGrpSpPr/>
          <p:nvPr/>
        </p:nvGrpSpPr>
        <p:grpSpPr>
          <a:xfrm>
            <a:off x="0" y="1500174"/>
            <a:ext cx="4739637" cy="3286148"/>
            <a:chOff x="0" y="1500174"/>
            <a:chExt cx="4739637" cy="3286148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 l="3997" t="674" r="1533" b="674"/>
            <a:stretch>
              <a:fillRect/>
            </a:stretch>
          </p:blipFill>
          <p:spPr bwMode="auto">
            <a:xfrm>
              <a:off x="0" y="1571612"/>
              <a:ext cx="4739637" cy="3214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Box 8"/>
            <p:cNvSpPr txBox="1"/>
            <p:nvPr/>
          </p:nvSpPr>
          <p:spPr>
            <a:xfrm>
              <a:off x="3214678" y="1500174"/>
              <a:ext cx="4286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i="1" dirty="0" smtClean="0"/>
                <a:t>X</a:t>
              </a:r>
              <a:r>
                <a:rPr lang="en-US" altLang="ko-KR" sz="1600" i="1" baseline="-25000" dirty="0" smtClean="0"/>
                <a:t>i</a:t>
              </a:r>
              <a:endParaRPr lang="ko-KR" altLang="en-US" sz="1600" i="1" baseline="-25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00166" y="1500174"/>
              <a:ext cx="4286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i="1" dirty="0"/>
                <a:t>Z</a:t>
              </a:r>
              <a:r>
                <a:rPr lang="en-US" altLang="ko-KR" sz="1600" i="1" baseline="-25000" dirty="0" smtClean="0"/>
                <a:t>i</a:t>
              </a:r>
              <a:endParaRPr lang="ko-KR" altLang="en-US" sz="1600" i="1" baseline="-25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28596" y="1500174"/>
              <a:ext cx="4286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i="1" dirty="0" smtClean="0"/>
                <a:t>U</a:t>
              </a:r>
              <a:r>
                <a:rPr lang="en-US" altLang="ko-KR" sz="1600" i="1" baseline="-25000" dirty="0" smtClean="0"/>
                <a:t>i</a:t>
              </a:r>
              <a:endParaRPr lang="ko-KR" altLang="en-US" sz="1600" i="1" baseline="-25000" dirty="0"/>
            </a:p>
          </p:txBody>
        </p:sp>
      </p:grpSp>
      <p:sp>
        <p:nvSpPr>
          <p:cNvPr id="13" name="슬라이드 번호 개체 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ED842-ED23-42E3-BF29-A090AB9A5B44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Cryptanalysis of C2</a:t>
            </a:r>
            <a:endParaRPr lang="ko-KR" altLang="en-US"/>
          </a:p>
        </p:txBody>
      </p:sp>
      <p:sp>
        <p:nvSpPr>
          <p:cNvPr id="20" name="날짜 개체 틀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9EAC3-49AD-4775-B654-1861385E4721}" type="datetime1">
              <a:rPr lang="ko-KR" altLang="en-US" smtClean="0"/>
              <a:t>2010-04-07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Second Attack Scenario*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prstClr val="black"/>
                </a:solidFill>
              </a:rPr>
              <a:t>Now we know </a:t>
            </a:r>
            <a:r>
              <a:rPr lang="en-US" altLang="ko-KR" dirty="0" smtClean="0"/>
              <a:t>rk</a:t>
            </a:r>
            <a:r>
              <a:rPr lang="en-US" altLang="ko-KR" baseline="-25000" dirty="0" smtClean="0"/>
              <a:t>0</a:t>
            </a:r>
            <a:r>
              <a:rPr lang="en-US" altLang="ko-KR" dirty="0" smtClean="0"/>
              <a:t>[8]</a:t>
            </a:r>
          </a:p>
          <a:p>
            <a:r>
              <a:rPr lang="en-US" altLang="ko-KR" dirty="0" smtClean="0"/>
              <a:t>let R</a:t>
            </a:r>
            <a:r>
              <a:rPr lang="en-US" altLang="ko-KR" baseline="-25000" dirty="0" smtClean="0"/>
              <a:t>0</a:t>
            </a:r>
            <a:r>
              <a:rPr lang="en-US" altLang="ko-KR" dirty="0" smtClean="0"/>
              <a:t>[0..7] = 0100 0000</a:t>
            </a:r>
          </a:p>
          <a:p>
            <a:pPr lvl="1"/>
            <a:r>
              <a:rPr lang="en-US" altLang="ko-KR" dirty="0" smtClean="0">
                <a:solidFill>
                  <a:prstClr val="black"/>
                </a:solidFill>
              </a:rPr>
              <a:t>If </a:t>
            </a:r>
            <a:r>
              <a:rPr lang="en-US" altLang="ko-KR" dirty="0" smtClean="0"/>
              <a:t>rk</a:t>
            </a:r>
            <a:r>
              <a:rPr lang="en-US" altLang="ko-KR" baseline="-25000" dirty="0" smtClean="0"/>
              <a:t>0</a:t>
            </a:r>
            <a:r>
              <a:rPr lang="en-US" altLang="ko-KR" dirty="0" smtClean="0"/>
              <a:t>[8] = 0, </a:t>
            </a:r>
            <a:r>
              <a:rPr lang="en-US" altLang="ko-KR" dirty="0" smtClean="0">
                <a:solidFill>
                  <a:prstClr val="black"/>
                </a:solidFill>
              </a:rPr>
              <a:t>c[7] = 0 iff rk</a:t>
            </a:r>
            <a:r>
              <a:rPr lang="en-US" altLang="ko-KR" baseline="-25000" dirty="0" smtClean="0">
                <a:solidFill>
                  <a:prstClr val="black"/>
                </a:solidFill>
              </a:rPr>
              <a:t>0</a:t>
            </a:r>
            <a:r>
              <a:rPr lang="en-US" altLang="ko-KR" dirty="0" smtClean="0">
                <a:solidFill>
                  <a:prstClr val="black"/>
                </a:solidFill>
              </a:rPr>
              <a:t>[7] = 0</a:t>
            </a:r>
          </a:p>
          <a:p>
            <a:pPr lvl="1"/>
            <a:r>
              <a:rPr lang="en-US" altLang="ko-KR" dirty="0">
                <a:solidFill>
                  <a:prstClr val="black"/>
                </a:solidFill>
              </a:rPr>
              <a:t>If </a:t>
            </a:r>
            <a:r>
              <a:rPr lang="en-US" altLang="ko-KR" dirty="0" smtClean="0"/>
              <a:t>rk</a:t>
            </a:r>
            <a:r>
              <a:rPr lang="en-US" altLang="ko-KR" baseline="-25000" dirty="0" smtClean="0"/>
              <a:t>0</a:t>
            </a:r>
            <a:r>
              <a:rPr lang="en-US" altLang="ko-KR" dirty="0" smtClean="0"/>
              <a:t>[8] = 1, </a:t>
            </a:r>
            <a:r>
              <a:rPr lang="en-US" altLang="ko-KR" dirty="0" smtClean="0">
                <a:solidFill>
                  <a:prstClr val="black"/>
                </a:solidFill>
              </a:rPr>
              <a:t>c[7</a:t>
            </a:r>
            <a:r>
              <a:rPr lang="en-US" altLang="ko-KR" dirty="0">
                <a:solidFill>
                  <a:prstClr val="black"/>
                </a:solidFill>
              </a:rPr>
              <a:t>] = 0 iff rk</a:t>
            </a:r>
            <a:r>
              <a:rPr lang="en-US" altLang="ko-KR" baseline="-25000" dirty="0">
                <a:solidFill>
                  <a:prstClr val="black"/>
                </a:solidFill>
              </a:rPr>
              <a:t>0</a:t>
            </a:r>
            <a:r>
              <a:rPr lang="en-US" altLang="ko-KR" dirty="0">
                <a:solidFill>
                  <a:prstClr val="black"/>
                </a:solidFill>
              </a:rPr>
              <a:t>[7] = </a:t>
            </a:r>
            <a:r>
              <a:rPr lang="en-US" altLang="ko-KR" dirty="0" smtClean="0">
                <a:solidFill>
                  <a:prstClr val="black"/>
                </a:solidFill>
              </a:rPr>
              <a:t>1</a:t>
            </a:r>
            <a:endParaRPr lang="en-US" altLang="ko-KR" dirty="0" smtClean="0"/>
          </a:p>
          <a:p>
            <a:r>
              <a:rPr lang="en-US" altLang="ko-KR" dirty="0" smtClean="0">
                <a:solidFill>
                  <a:prstClr val="black"/>
                </a:solidFill>
              </a:rPr>
              <a:t>Recursively find rk</a:t>
            </a:r>
            <a:r>
              <a:rPr lang="en-US" altLang="ko-KR" baseline="-25000" dirty="0" smtClean="0">
                <a:solidFill>
                  <a:prstClr val="black"/>
                </a:solidFill>
              </a:rPr>
              <a:t>0</a:t>
            </a:r>
            <a:r>
              <a:rPr lang="en-US" altLang="ko-KR" dirty="0" smtClean="0">
                <a:solidFill>
                  <a:prstClr val="black"/>
                </a:solidFill>
              </a:rPr>
              <a:t>[0..7] and </a:t>
            </a:r>
            <a:r>
              <a:rPr lang="en-US" altLang="ko-KR" dirty="0" smtClean="0">
                <a:solidFill>
                  <a:prstClr val="black"/>
                </a:solidFill>
              </a:rPr>
              <a:t>similarily rk</a:t>
            </a:r>
            <a:r>
              <a:rPr lang="en-US" altLang="ko-KR" baseline="-25000" dirty="0" smtClean="0">
                <a:solidFill>
                  <a:prstClr val="black"/>
                </a:solidFill>
              </a:rPr>
              <a:t>0</a:t>
            </a:r>
            <a:r>
              <a:rPr lang="en-US" altLang="ko-KR" dirty="0" smtClean="0">
                <a:solidFill>
                  <a:prstClr val="black"/>
                </a:solidFill>
              </a:rPr>
              <a:t>[21..8]</a:t>
            </a:r>
          </a:p>
          <a:p>
            <a:pPr lvl="1"/>
            <a:r>
              <a:rPr lang="en-US" altLang="ko-KR" dirty="0" smtClean="0">
                <a:solidFill>
                  <a:prstClr val="black"/>
                </a:solidFill>
              </a:rPr>
              <a:t>We can’t recover rk</a:t>
            </a:r>
            <a:r>
              <a:rPr lang="en-US" altLang="ko-KR" baseline="-25000" dirty="0" smtClean="0">
                <a:solidFill>
                  <a:prstClr val="black"/>
                </a:solidFill>
              </a:rPr>
              <a:t>0</a:t>
            </a:r>
            <a:r>
              <a:rPr lang="en-US" altLang="ko-KR" dirty="0" smtClean="0">
                <a:solidFill>
                  <a:prstClr val="black"/>
                </a:solidFill>
              </a:rPr>
              <a:t>[22] since </a:t>
            </a:r>
            <a:r>
              <a:rPr lang="en-US" altLang="ko-KR" dirty="0" smtClean="0"/>
              <a:t>β[23..] = 0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F7F3-1390-4508-9349-C9F17E48921D}" type="datetime1">
              <a:rPr lang="ko-KR" altLang="en-US" smtClean="0"/>
              <a:t>2010-04-08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Cryptanalysis of C2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ED842-ED23-42E3-BF29-A090AB9A5B44}" type="slidenum">
              <a:rPr lang="ko-KR" altLang="en-US" smtClean="0"/>
              <a:t>30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Second Attack Scenario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Mount Boomerang to</a:t>
            </a:r>
            <a:br>
              <a:rPr lang="en-US" altLang="ko-KR" dirty="0" smtClean="0"/>
            </a:br>
            <a:r>
              <a:rPr lang="en-US" altLang="ko-KR" dirty="0" smtClean="0"/>
              <a:t>r</a:t>
            </a:r>
            <a:r>
              <a:rPr lang="en-US" altLang="ko-KR" dirty="0" smtClean="0"/>
              <a:t>ecover 22 bits of first round key</a:t>
            </a:r>
            <a:br>
              <a:rPr lang="en-US" altLang="ko-KR" dirty="0" smtClean="0"/>
            </a:br>
            <a:r>
              <a:rPr lang="en-US" altLang="ko-KR" dirty="0" smtClean="0"/>
              <a:t>(Complexity: 2</a:t>
            </a:r>
            <a:r>
              <a:rPr lang="en-US" altLang="ko-KR" baseline="30000" dirty="0" smtClean="0"/>
              <a:t>48</a:t>
            </a:r>
            <a:r>
              <a:rPr lang="en-US" altLang="ko-KR" dirty="0" smtClean="0"/>
              <a:t>, probability 0.5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Recover 8 bits of master key</a:t>
            </a:r>
          </a:p>
          <a:p>
            <a:r>
              <a:rPr lang="en-US" altLang="ko-KR" dirty="0" smtClean="0"/>
              <a:t>Brute-force remaining 48 bits (2</a:t>
            </a:r>
            <a:r>
              <a:rPr lang="en-US" altLang="ko-KR" baseline="30000" dirty="0" smtClean="0"/>
              <a:t>48</a:t>
            </a:r>
            <a:r>
              <a:rPr lang="en-US" altLang="ko-KR" dirty="0" smtClean="0"/>
              <a:t>)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F7F3-1390-4508-9349-C9F17E48921D}" type="datetime1">
              <a:rPr lang="ko-KR" altLang="en-US" smtClean="0"/>
              <a:t>2010-04-08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Cryptanalysis of C2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ED842-ED23-42E3-BF29-A090AB9A5B44}" type="slidenum">
              <a:rPr lang="ko-KR" altLang="en-US" smtClean="0"/>
              <a:t>31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Third Attack Scenario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Combine previous two attacks!</a:t>
            </a:r>
          </a:p>
          <a:p>
            <a:endParaRPr lang="en-US" altLang="ko-KR" dirty="0"/>
          </a:p>
          <a:p>
            <a:r>
              <a:rPr lang="en-US" altLang="ko-KR" dirty="0" smtClean="0"/>
              <a:t>Recover key</a:t>
            </a:r>
          </a:p>
          <a:p>
            <a:r>
              <a:rPr lang="en-US" altLang="ko-KR" dirty="0" smtClean="0"/>
              <a:t>Recover S-box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F7F3-1390-4508-9349-C9F17E48921D}" type="datetime1">
              <a:rPr lang="ko-KR" altLang="en-US" smtClean="0"/>
              <a:t>2010-04-08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Cryptanalysis of C2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ED842-ED23-42E3-BF29-A090AB9A5B44}" type="slidenum">
              <a:rPr lang="ko-KR" altLang="en-US" smtClean="0"/>
              <a:t>32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Third Attack Scenario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Mount Boomerang to</a:t>
            </a:r>
            <a:br>
              <a:rPr lang="en-US" altLang="ko-KR" dirty="0" smtClean="0"/>
            </a:br>
            <a:r>
              <a:rPr lang="en-US" altLang="ko-KR" dirty="0" smtClean="0"/>
              <a:t>recover 22 bits of first round key</a:t>
            </a:r>
            <a:br>
              <a:rPr lang="en-US" altLang="ko-KR" dirty="0" smtClean="0"/>
            </a:br>
            <a:r>
              <a:rPr lang="en-US" altLang="ko-KR" dirty="0" smtClean="0"/>
              <a:t>(2</a:t>
            </a:r>
            <a:r>
              <a:rPr lang="en-US" altLang="ko-KR" baseline="30000" dirty="0" smtClean="0"/>
              <a:t>50.59</a:t>
            </a:r>
            <a:r>
              <a:rPr lang="en-US" altLang="ko-KR" dirty="0" smtClean="0"/>
              <a:t>, probability 0.99)</a:t>
            </a:r>
          </a:p>
          <a:p>
            <a:r>
              <a:rPr lang="en-US" altLang="ko-KR" dirty="0" smtClean="0"/>
              <a:t>Mount Boomerang upside down to</a:t>
            </a:r>
            <a:br>
              <a:rPr lang="en-US" altLang="ko-KR" dirty="0" smtClean="0"/>
            </a:br>
            <a:r>
              <a:rPr lang="en-US" altLang="ko-KR" dirty="0" smtClean="0"/>
              <a:t>recover 22 bits of last round key </a:t>
            </a:r>
            <a:r>
              <a:rPr lang="en-US" altLang="ko-KR" dirty="0" smtClean="0"/>
              <a:t>(2</a:t>
            </a:r>
            <a:r>
              <a:rPr lang="en-US" altLang="ko-KR" baseline="30000" dirty="0" smtClean="0"/>
              <a:t>50.59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Recover remaining bits of two round keys and one S-box entry </a:t>
            </a:r>
            <a:r>
              <a:rPr lang="en-US" altLang="ko-KR" dirty="0" smtClean="0"/>
              <a:t>(2*2</a:t>
            </a:r>
            <a:r>
              <a:rPr lang="en-US" altLang="ko-KR" baseline="30000" dirty="0" smtClean="0"/>
              <a:t>52</a:t>
            </a:r>
            <a:r>
              <a:rPr lang="en-US" altLang="ko-KR" dirty="0" smtClean="0"/>
              <a:t>)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F7F3-1390-4508-9349-C9F17E48921D}" type="datetime1">
              <a:rPr lang="ko-KR" altLang="en-US" smtClean="0"/>
              <a:t>2010-04-07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Cryptanalysis of C2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ED842-ED23-42E3-BF29-A090AB9A5B44}" type="slidenum">
              <a:rPr lang="ko-KR" altLang="en-US" smtClean="0"/>
              <a:t>33</a:t>
            </a:fld>
            <a:endParaRPr lang="ko-KR" alt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Third Attack Scenario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Recover second round key (2</a:t>
            </a:r>
            <a:r>
              <a:rPr lang="en-US" altLang="ko-KR" baseline="30000" dirty="0" smtClean="0"/>
              <a:t>45.3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Recover master key from 3 subkeys</a:t>
            </a:r>
          </a:p>
          <a:p>
            <a:r>
              <a:rPr lang="en-US" altLang="ko-KR" dirty="0" smtClean="0"/>
              <a:t>Recover 4 more S-box entries </a:t>
            </a:r>
            <a:r>
              <a:rPr lang="en-US" altLang="ko-KR" dirty="0" smtClean="0"/>
              <a:t>(4*2</a:t>
            </a:r>
            <a:r>
              <a:rPr lang="en-US" altLang="ko-KR" baseline="30000" dirty="0" smtClean="0"/>
              <a:t>44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Recover whole S-box </a:t>
            </a:r>
            <a:r>
              <a:rPr lang="en-US" altLang="ko-KR" dirty="0" smtClean="0"/>
              <a:t>(2</a:t>
            </a:r>
            <a:r>
              <a:rPr lang="en-US" altLang="ko-KR" baseline="30000" dirty="0" smtClean="0"/>
              <a:t>14</a:t>
            </a:r>
            <a:r>
              <a:rPr lang="en-US" altLang="ko-KR" dirty="0" smtClean="0"/>
              <a:t> * 2</a:t>
            </a:r>
            <a:r>
              <a:rPr lang="en-US" altLang="ko-KR" baseline="30000" dirty="0" smtClean="0"/>
              <a:t>24</a:t>
            </a:r>
            <a:r>
              <a:rPr lang="en-US" altLang="ko-KR" dirty="0" smtClean="0"/>
              <a:t>)</a:t>
            </a:r>
          </a:p>
          <a:p>
            <a:endParaRPr lang="en-US" altLang="ko-KR" dirty="0"/>
          </a:p>
          <a:p>
            <a:r>
              <a:rPr lang="en-US" altLang="ko-KR" dirty="0" smtClean="0"/>
              <a:t>Overall complexity: 2</a:t>
            </a:r>
            <a:r>
              <a:rPr lang="en-US" altLang="ko-KR" baseline="30000" dirty="0" smtClean="0"/>
              <a:t>53.5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F7F3-1390-4508-9349-C9F17E48921D}" type="datetime1">
              <a:rPr lang="ko-KR" altLang="en-US" smtClean="0"/>
              <a:t>2010-04-08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Cryptanalysis of C2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ED842-ED23-42E3-BF29-A090AB9A5B44}" type="slidenum">
              <a:rPr lang="ko-KR" altLang="en-US" smtClean="0"/>
              <a:t>34</a:t>
            </a:fld>
            <a:endParaRPr lang="ko-KR" alt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Closing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S-box did not helped diffusion well</a:t>
            </a:r>
          </a:p>
          <a:p>
            <a:pPr lvl="1"/>
            <a:r>
              <a:rPr lang="en-US" altLang="ko-KR" dirty="0" smtClean="0"/>
              <a:t>If Add is changed to XOR,</a:t>
            </a:r>
            <a:br>
              <a:rPr lang="en-US" altLang="ko-KR" dirty="0" smtClean="0"/>
            </a:br>
            <a:r>
              <a:rPr lang="en-US" altLang="ko-KR" dirty="0" smtClean="0"/>
              <a:t>the diffential has probability 1 (!)</a:t>
            </a:r>
          </a:p>
          <a:p>
            <a:r>
              <a:rPr lang="en-US" altLang="ko-KR" dirty="0" smtClean="0"/>
              <a:t>Placing secret value inside cipher is</a:t>
            </a:r>
            <a:br>
              <a:rPr lang="en-US" altLang="ko-KR" dirty="0" smtClean="0"/>
            </a:br>
            <a:r>
              <a:rPr lang="en-US" altLang="ko-KR" dirty="0" smtClean="0"/>
              <a:t>not very useful</a:t>
            </a:r>
          </a:p>
          <a:p>
            <a:pPr lvl="1"/>
            <a:r>
              <a:rPr lang="en-US" altLang="ko-KR" dirty="0" smtClean="0"/>
              <a:t>Consider Longer key instead</a:t>
            </a:r>
          </a:p>
          <a:p>
            <a:endParaRPr lang="en-US" altLang="ko-KR" dirty="0"/>
          </a:p>
          <a:p>
            <a:r>
              <a:rPr lang="en-US" altLang="ko-KR" dirty="0" smtClean="0"/>
              <a:t>Questions?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F7F3-1390-4508-9349-C9F17E48921D}" type="datetime1">
              <a:rPr lang="ko-KR" altLang="en-US" smtClean="0"/>
              <a:t>2010-04-08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Cryptanalysis of C2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ED842-ED23-42E3-BF29-A090AB9A5B44}" type="slidenum">
              <a:rPr lang="ko-KR" altLang="en-US" smtClean="0"/>
              <a:t>35</a:t>
            </a:fld>
            <a:endParaRPr lang="ko-KR" alt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Cryptanalysis of C2. Julia Borghoff et al. CRYPTO 2009.</a:t>
            </a:r>
          </a:p>
          <a:p>
            <a:r>
              <a:rPr lang="en-US" altLang="ko-KR" dirty="0" smtClean="0"/>
              <a:t>Cryptanalysis of C2 (slides).</a:t>
            </a:r>
          </a:p>
          <a:p>
            <a:r>
              <a:rPr lang="en-US" altLang="ko-KR" dirty="0" smtClean="0"/>
              <a:t>The Boomerang Attack. David Wagner.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F7F3-1390-4508-9349-C9F17E48921D}" type="datetime1">
              <a:rPr lang="ko-KR" altLang="en-US" smtClean="0"/>
              <a:t>2010-04-08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Cryptanalysis of C2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ED842-ED23-42E3-BF29-A090AB9A5B44}" type="slidenum">
              <a:rPr lang="ko-KR" altLang="en-US" smtClean="0"/>
              <a:t>36</a:t>
            </a:fld>
            <a:endParaRPr lang="ko-K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Subkey Generation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10-round </a:t>
            </a:r>
            <a:r>
              <a:rPr lang="ko-KR" altLang="en-US" dirty="0" smtClean="0"/>
              <a:t>→</a:t>
            </a:r>
            <a:r>
              <a:rPr lang="en-US" altLang="ko-KR" dirty="0" smtClean="0"/>
              <a:t> 32-bit 10 subkeys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2279" t="13763"/>
          <a:stretch>
            <a:fillRect/>
          </a:stretch>
        </p:blipFill>
        <p:spPr bwMode="auto">
          <a:xfrm>
            <a:off x="500034" y="2681733"/>
            <a:ext cx="7858180" cy="4032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ED842-ED23-42E3-BF29-A090AB9A5B44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Cryptanalysis of C2</a:t>
            </a:r>
            <a:endParaRPr lang="ko-KR" alt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4987-2043-45DD-BFB3-32CF819BC30A}" type="datetime1">
              <a:rPr lang="ko-KR" altLang="en-US" smtClean="0"/>
              <a:t>2010-04-07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Cryptanalysis Points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Only ADD and S-box are nonlinear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S-box is trade secret!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We even don’t know any </a:t>
            </a:r>
            <a:r>
              <a:rPr lang="en-US" altLang="ko-KR" i="1" dirty="0" smtClean="0"/>
              <a:t>subkey</a:t>
            </a:r>
            <a:endParaRPr lang="en-US" altLang="ko-KR" dirty="0" smtClean="0"/>
          </a:p>
          <a:p>
            <a:r>
              <a:rPr lang="en-US" altLang="ko-KR" dirty="0" smtClean="0"/>
              <a:t>S-box as part of key:</a:t>
            </a:r>
            <a:br>
              <a:rPr lang="en-US" altLang="ko-KR" dirty="0" smtClean="0"/>
            </a:br>
            <a:r>
              <a:rPr lang="en-US" altLang="ko-KR" dirty="0" smtClean="0"/>
              <a:t>(2</a:t>
            </a:r>
            <a:r>
              <a:rPr lang="en-US" altLang="ko-KR" baseline="30000" dirty="0" smtClean="0"/>
              <a:t>8</a:t>
            </a:r>
            <a:r>
              <a:rPr lang="en-US" altLang="ko-KR" dirty="0" smtClean="0"/>
              <a:t>)^(2</a:t>
            </a:r>
            <a:r>
              <a:rPr lang="en-US" altLang="ko-KR" baseline="30000" dirty="0" smtClean="0"/>
              <a:t>8</a:t>
            </a:r>
            <a:r>
              <a:rPr lang="en-US" altLang="ko-KR" dirty="0" smtClean="0"/>
              <a:t>) = 2</a:t>
            </a:r>
            <a:r>
              <a:rPr lang="en-US" altLang="ko-KR" baseline="30000" dirty="0" smtClean="0"/>
              <a:t>2048</a:t>
            </a:r>
            <a:r>
              <a:rPr lang="en-US" altLang="ko-KR" dirty="0" smtClean="0"/>
              <a:t> possibilities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ED842-ED23-42E3-BF29-A090AB9A5B44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Cryptanalysis of C2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76DA6-EBC7-426E-BFBF-5163D70090B5}" type="datetime1">
              <a:rPr lang="ko-KR" altLang="en-US" smtClean="0"/>
              <a:t>2010-04-08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Three Attack Scenarios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Unknown S-box (brute-force: 2</a:t>
            </a:r>
            <a:r>
              <a:rPr lang="en-US" altLang="ko-KR" baseline="30000" dirty="0" smtClean="0"/>
              <a:t>2048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Chosen-plaintext, Chosen-key (2</a:t>
            </a:r>
            <a:r>
              <a:rPr lang="en-US" altLang="ko-KR" baseline="30000" dirty="0" smtClean="0"/>
              <a:t>24</a:t>
            </a:r>
            <a:r>
              <a:rPr lang="en-US" altLang="ko-KR" dirty="0" smtClean="0"/>
              <a:t>)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Known S-box, Unknown Key (2</a:t>
            </a:r>
            <a:r>
              <a:rPr lang="en-US" altLang="ko-KR" baseline="30000" dirty="0" smtClean="0"/>
              <a:t>56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Chosen-plaintext (2</a:t>
            </a:r>
            <a:r>
              <a:rPr lang="en-US" altLang="ko-KR" baseline="30000" dirty="0" smtClean="0"/>
              <a:t>48</a:t>
            </a:r>
            <a:r>
              <a:rPr lang="en-US" altLang="ko-KR" dirty="0" smtClean="0"/>
              <a:t>)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Unknown S-box and Key (2</a:t>
            </a:r>
            <a:r>
              <a:rPr lang="en-US" altLang="ko-KR" baseline="30000" dirty="0" smtClean="0"/>
              <a:t>2104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Chosen-plaintext (2</a:t>
            </a:r>
            <a:r>
              <a:rPr lang="en-US" altLang="ko-KR" baseline="30000" dirty="0" smtClean="0"/>
              <a:t>53.5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ED842-ED23-42E3-BF29-A090AB9A5B44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Cryptanalysis of C2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F53FD-0924-44A4-A710-18D475B58C39}" type="datetime1">
              <a:rPr lang="ko-KR" altLang="en-US" smtClean="0"/>
              <a:t>2010-04-08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Basic of Chosen-key Attack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Generally,</a:t>
            </a:r>
            <a:br>
              <a:rPr lang="en-US" altLang="ko-KR" dirty="0" smtClean="0"/>
            </a:br>
            <a:r>
              <a:rPr lang="en-US" altLang="ko-KR" dirty="0" smtClean="0"/>
              <a:t>Choose “weak key” so</a:t>
            </a:r>
            <a:br>
              <a:rPr lang="en-US" altLang="ko-KR" dirty="0" smtClean="0"/>
            </a:br>
            <a:r>
              <a:rPr lang="en-US" altLang="ko-KR" dirty="0" smtClean="0"/>
              <a:t>each subkey has little encryption effect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However,</a:t>
            </a:r>
            <a:br>
              <a:rPr lang="en-US" altLang="ko-KR" dirty="0" smtClean="0"/>
            </a:br>
            <a:r>
              <a:rPr lang="en-US" altLang="ko-KR" dirty="0" smtClean="0"/>
              <a:t>We don’t know subkeys!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ED842-ED23-42E3-BF29-A090AB9A5B44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Cryptanalysis of C2</a:t>
            </a:r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66DB4-C0D1-4B73-9A94-FEB43AB6857F}" type="datetime1">
              <a:rPr lang="ko-KR" altLang="en-US" smtClean="0"/>
              <a:t>2010-04-07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Finding a Weak Master Key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rk</a:t>
            </a:r>
            <a:r>
              <a:rPr lang="en-US" altLang="ko-KR" baseline="-25000" dirty="0" smtClean="0"/>
              <a:t>i</a:t>
            </a:r>
            <a:r>
              <a:rPr lang="en-US" altLang="ko-KR" dirty="0" smtClean="0"/>
              <a:t> = K[a] + ( </a:t>
            </a:r>
            <a:r>
              <a:rPr lang="en-US" altLang="ko-KR" dirty="0" smtClean="0">
                <a:solidFill>
                  <a:srgbClr val="FF0000"/>
                </a:solidFill>
              </a:rPr>
              <a:t>S[b]</a:t>
            </a:r>
            <a:r>
              <a:rPr lang="en-US" altLang="ko-KR" dirty="0" smtClean="0"/>
              <a:t> </a:t>
            </a:r>
            <a:r>
              <a:rPr lang="en-US" altLang="ko-KR" spc="-500" dirty="0" smtClean="0"/>
              <a:t>&lt;&lt;</a:t>
            </a:r>
            <a:r>
              <a:rPr lang="en-US" altLang="ko-KR" dirty="0" smtClean="0"/>
              <a:t> 4 )</a:t>
            </a:r>
          </a:p>
          <a:p>
            <a:r>
              <a:rPr lang="en-US" altLang="ko-KR" dirty="0" smtClean="0"/>
              <a:t>Make only few inputs for S</a:t>
            </a:r>
            <a:endParaRPr lang="ko-KR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2279" t="13763"/>
          <a:stretch>
            <a:fillRect/>
          </a:stretch>
        </p:blipFill>
        <p:spPr bwMode="auto">
          <a:xfrm>
            <a:off x="500034" y="2681733"/>
            <a:ext cx="7858180" cy="4032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ED842-ED23-42E3-BF29-A090AB9A5B44}" type="slidenum">
              <a:rPr lang="ko-KR" altLang="en-US" smtClean="0"/>
              <a:t>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Cryptanalysis of C2</a:t>
            </a:r>
            <a:endParaRPr lang="ko-KR" altLang="en-US"/>
          </a:p>
        </p:txBody>
      </p:sp>
      <p:sp>
        <p:nvSpPr>
          <p:cNvPr id="11" name="날짜 개체 틀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8DD0-4B84-4659-AC03-4E79807E9DAA}" type="datetime1">
              <a:rPr lang="ko-KR" altLang="en-US" smtClean="0"/>
              <a:t>2010-04-08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Master Key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Master Key =</a:t>
            </a:r>
          </a:p>
          <a:p>
            <a:pPr lvl="1">
              <a:buNone/>
            </a:pPr>
            <a:r>
              <a:rPr lang="en-US" altLang="ko-KR" dirty="0" smtClean="0"/>
              <a:t>0x40</a:t>
            </a:r>
            <a:r>
              <a:rPr lang="en-US" altLang="ko-KR" dirty="0"/>
              <a:t>, 0x84, 0x88, 0x40, 0x02, 0x80</a:t>
            </a:r>
            <a:r>
              <a:rPr lang="en-US" altLang="ko-KR" dirty="0" smtClean="0"/>
              <a:t>, 0x09.</a:t>
            </a:r>
          </a:p>
          <a:p>
            <a:r>
              <a:rPr lang="en-US" altLang="ko-KR" dirty="0" smtClean="0"/>
              <a:t>Inputs of S-box:</a:t>
            </a:r>
          </a:p>
          <a:p>
            <a:pPr lvl="1">
              <a:buNone/>
            </a:pPr>
            <a:r>
              <a:rPr lang="en-US" altLang="ko-KR" dirty="0" smtClean="0">
                <a:solidFill>
                  <a:srgbClr val="FF0000"/>
                </a:solidFill>
              </a:rPr>
              <a:t>0x88</a:t>
            </a:r>
            <a:r>
              <a:rPr lang="en-US" altLang="ko-KR" dirty="0"/>
              <a:t>, </a:t>
            </a:r>
            <a:r>
              <a:rPr lang="en-US" altLang="ko-KR" dirty="0">
                <a:solidFill>
                  <a:srgbClr val="0070C0"/>
                </a:solidFill>
              </a:rPr>
              <a:t>0x04</a:t>
            </a:r>
            <a:r>
              <a:rPr lang="en-US" altLang="ko-KR" dirty="0"/>
              <a:t>, </a:t>
            </a:r>
            <a:r>
              <a:rPr lang="en-US" altLang="ko-KR" dirty="0">
                <a:solidFill>
                  <a:srgbClr val="00B050"/>
                </a:solidFill>
              </a:rPr>
              <a:t>0x27</a:t>
            </a:r>
            <a:r>
              <a:rPr lang="en-US" altLang="ko-KR" dirty="0"/>
              <a:t>, </a:t>
            </a:r>
            <a:r>
              <a:rPr lang="en-US" altLang="ko-KR" dirty="0">
                <a:solidFill>
                  <a:srgbClr val="00B050"/>
                </a:solidFill>
              </a:rPr>
              <a:t>0x27</a:t>
            </a:r>
            <a:r>
              <a:rPr lang="en-US" altLang="ko-KR" dirty="0"/>
              <a:t>, </a:t>
            </a:r>
            <a:r>
              <a:rPr lang="en-US" altLang="ko-KR" dirty="0" smtClean="0">
                <a:solidFill>
                  <a:srgbClr val="0070C0"/>
                </a:solidFill>
              </a:rPr>
              <a:t>0x04</a:t>
            </a:r>
            <a:r>
              <a:rPr lang="en-US" altLang="ko-KR" dirty="0" smtClean="0"/>
              <a:t>,</a:t>
            </a:r>
          </a:p>
          <a:p>
            <a:pPr lvl="1">
              <a:buNone/>
            </a:pPr>
            <a:r>
              <a:rPr lang="en-US" altLang="ko-KR" dirty="0" smtClean="0">
                <a:solidFill>
                  <a:srgbClr val="0070C0"/>
                </a:solidFill>
              </a:rPr>
              <a:t>0x04</a:t>
            </a:r>
            <a:r>
              <a:rPr lang="en-US" altLang="ko-KR" dirty="0"/>
              <a:t>, </a:t>
            </a:r>
            <a:r>
              <a:rPr lang="en-US" altLang="ko-KR" dirty="0">
                <a:solidFill>
                  <a:srgbClr val="00B050"/>
                </a:solidFill>
              </a:rPr>
              <a:t>0x27</a:t>
            </a:r>
            <a:r>
              <a:rPr lang="en-US" altLang="ko-KR" dirty="0"/>
              <a:t>, </a:t>
            </a:r>
            <a:r>
              <a:rPr lang="en-US" altLang="ko-KR" dirty="0">
                <a:solidFill>
                  <a:srgbClr val="00B050"/>
                </a:solidFill>
              </a:rPr>
              <a:t>0x27</a:t>
            </a:r>
            <a:r>
              <a:rPr lang="en-US" altLang="ko-KR" dirty="0"/>
              <a:t>, </a:t>
            </a:r>
            <a:r>
              <a:rPr lang="en-US" altLang="ko-KR" dirty="0">
                <a:solidFill>
                  <a:srgbClr val="FF0000"/>
                </a:solidFill>
              </a:rPr>
              <a:t>0x88</a:t>
            </a:r>
            <a:r>
              <a:rPr lang="en-US" altLang="ko-KR" dirty="0" smtClean="0"/>
              <a:t>, </a:t>
            </a:r>
            <a:r>
              <a:rPr lang="en-US" altLang="ko-KR" dirty="0" smtClean="0">
                <a:solidFill>
                  <a:srgbClr val="FF0000"/>
                </a:solidFill>
              </a:rPr>
              <a:t>0x88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If we know S[</a:t>
            </a:r>
            <a:r>
              <a:rPr lang="en-US" altLang="ko-KR" dirty="0" smtClean="0">
                <a:solidFill>
                  <a:srgbClr val="0070C0"/>
                </a:solidFill>
              </a:rPr>
              <a:t>0x04</a:t>
            </a:r>
            <a:r>
              <a:rPr lang="en-US" altLang="ko-KR" dirty="0" smtClean="0"/>
              <a:t>], S[</a:t>
            </a:r>
            <a:r>
              <a:rPr lang="en-US" altLang="ko-KR" dirty="0" smtClean="0">
                <a:solidFill>
                  <a:srgbClr val="00B050"/>
                </a:solidFill>
              </a:rPr>
              <a:t>0x27</a:t>
            </a:r>
            <a:r>
              <a:rPr lang="en-US" altLang="ko-KR" dirty="0" smtClean="0"/>
              <a:t>], S[</a:t>
            </a:r>
            <a:r>
              <a:rPr lang="en-US" altLang="ko-KR" dirty="0" smtClean="0">
                <a:solidFill>
                  <a:srgbClr val="FF0000"/>
                </a:solidFill>
              </a:rPr>
              <a:t>0x88</a:t>
            </a:r>
            <a:r>
              <a:rPr lang="en-US" altLang="ko-KR" dirty="0" smtClean="0"/>
              <a:t>],</a:t>
            </a:r>
            <a:br>
              <a:rPr lang="en-US" altLang="ko-KR" dirty="0" smtClean="0"/>
            </a:br>
            <a:r>
              <a:rPr lang="en-US" altLang="ko-KR" dirty="0" smtClean="0"/>
              <a:t>we can compute all subkeys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ED842-ED23-42E3-BF29-A090AB9A5B44}" type="slidenum">
              <a:rPr lang="ko-KR" altLang="en-US" smtClean="0"/>
              <a:t>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Cryptanalysis of C2</a:t>
            </a:r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234AF-448A-425D-AC7C-485C55BCB0A0}" type="datetime1">
              <a:rPr lang="ko-KR" altLang="en-US" smtClean="0"/>
              <a:t>2010-04-08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2256</TotalTime>
  <Words>971</Words>
  <Application>Microsoft Office PowerPoint</Application>
  <PresentationFormat>화면 슬라이드 쇼(4:3)</PresentationFormat>
  <Paragraphs>313</Paragraphs>
  <Slides>36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36</vt:i4>
      </vt:variant>
    </vt:vector>
  </HeadingPairs>
  <TitlesOfParts>
    <vt:vector size="37" baseType="lpstr">
      <vt:lpstr>Office 테마</vt:lpstr>
      <vt:lpstr>Cryptanalysis of C2</vt:lpstr>
      <vt:lpstr>Table of Contents</vt:lpstr>
      <vt:lpstr>C2 is...</vt:lpstr>
      <vt:lpstr>Subkey Generation</vt:lpstr>
      <vt:lpstr>Cryptanalysis Points</vt:lpstr>
      <vt:lpstr>Three Attack Scenarios</vt:lpstr>
      <vt:lpstr>Basic of Chosen-key Attack</vt:lpstr>
      <vt:lpstr>Finding a Weak Master Key</vt:lpstr>
      <vt:lpstr>Master Key</vt:lpstr>
      <vt:lpstr>First Attack Scenario</vt:lpstr>
      <vt:lpstr>First Attack Scenario</vt:lpstr>
      <vt:lpstr>First Attack Scenario</vt:lpstr>
      <vt:lpstr>Precomputing Good Plaintext</vt:lpstr>
      <vt:lpstr>Precomputing Good Plaintext</vt:lpstr>
      <vt:lpstr>Precomputing Good Plaintext</vt:lpstr>
      <vt:lpstr>Precomputing Good Plaintext</vt:lpstr>
      <vt:lpstr>Precomputing Good Plaintext</vt:lpstr>
      <vt:lpstr>Recovering S-box</vt:lpstr>
      <vt:lpstr>Recovering S-box</vt:lpstr>
      <vt:lpstr>Boomerang Attack</vt:lpstr>
      <vt:lpstr>Boomerang Attack</vt:lpstr>
      <vt:lpstr>Boomerang Attack</vt:lpstr>
      <vt:lpstr>Boomerang Attack</vt:lpstr>
      <vt:lpstr>Differential Characteristic of C2</vt:lpstr>
      <vt:lpstr>Differential Characteristic of C2</vt:lpstr>
      <vt:lpstr>Second Attack Scenario*</vt:lpstr>
      <vt:lpstr>Second Attack Scenario*</vt:lpstr>
      <vt:lpstr>Second Attack Scenario*</vt:lpstr>
      <vt:lpstr>Second Attack Scenario*</vt:lpstr>
      <vt:lpstr>Second Attack Scenario*</vt:lpstr>
      <vt:lpstr>Second Attack Scenario</vt:lpstr>
      <vt:lpstr>Third Attack Scenario</vt:lpstr>
      <vt:lpstr>Third Attack Scenario</vt:lpstr>
      <vt:lpstr>Third Attack Scenario</vt:lpstr>
      <vt:lpstr>Closing</vt:lpstr>
      <vt:lpstr>References</vt:lpstr>
    </vt:vector>
  </TitlesOfParts>
  <Company>ASDF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Cryptanalysis of C2</dc:title>
  <dc:creator>lemming</dc:creator>
  <cp:lastModifiedBy>lemming</cp:lastModifiedBy>
  <cp:revision>278</cp:revision>
  <dcterms:created xsi:type="dcterms:W3CDTF">2010-04-06T14:26:32Z</dcterms:created>
  <dcterms:modified xsi:type="dcterms:W3CDTF">2010-04-08T04:03:07Z</dcterms:modified>
</cp:coreProperties>
</file>