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4"/>
  </p:notesMasterIdLst>
  <p:sldIdLst>
    <p:sldId id="256" r:id="rId2"/>
    <p:sldId id="267" r:id="rId3"/>
    <p:sldId id="272" r:id="rId4"/>
    <p:sldId id="268" r:id="rId5"/>
    <p:sldId id="269" r:id="rId6"/>
    <p:sldId id="270" r:id="rId7"/>
    <p:sldId id="271" r:id="rId8"/>
    <p:sldId id="273" r:id="rId9"/>
    <p:sldId id="274" r:id="rId10"/>
    <p:sldId id="275" r:id="rId11"/>
    <p:sldId id="276" r:id="rId12"/>
    <p:sldId id="277" r:id="rId13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712"/>
          </a:xfrm>
          <a:prstGeom prst="rect">
            <a:avLst/>
          </a:prstGeom>
        </p:spPr>
        <p:txBody>
          <a:bodyPr vert="horz" lIns="91605" tIns="45802" rIns="91605" bIns="4580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3712"/>
          </a:xfrm>
          <a:prstGeom prst="rect">
            <a:avLst/>
          </a:prstGeom>
        </p:spPr>
        <p:txBody>
          <a:bodyPr vert="horz" lIns="91605" tIns="45802" rIns="91605" bIns="45802" rtlCol="0"/>
          <a:lstStyle>
            <a:lvl1pPr algn="r">
              <a:defRPr sz="1200"/>
            </a:lvl1pPr>
          </a:lstStyle>
          <a:p>
            <a:fld id="{7C803D8E-9F89-44E9-991A-A9C43475939E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05" tIns="45802" rIns="91605" bIns="4580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605" tIns="45802" rIns="91605" bIns="4580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2"/>
          </a:xfrm>
          <a:prstGeom prst="rect">
            <a:avLst/>
          </a:prstGeom>
        </p:spPr>
        <p:txBody>
          <a:bodyPr vert="horz" lIns="91605" tIns="45802" rIns="91605" bIns="4580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2"/>
          </a:xfrm>
          <a:prstGeom prst="rect">
            <a:avLst/>
          </a:prstGeom>
        </p:spPr>
        <p:txBody>
          <a:bodyPr vert="horz" lIns="91605" tIns="45802" rIns="91605" bIns="45802" rtlCol="0" anchor="b"/>
          <a:lstStyle>
            <a:lvl1pPr algn="r">
              <a:defRPr sz="1200"/>
            </a:lvl1pPr>
          </a:lstStyle>
          <a:p>
            <a:fld id="{DBBE0170-09BE-4ED3-B9A1-741F2BB71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E0170-09BE-4ED3-B9A1-741F2BB71823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E0170-09BE-4ED3-B9A1-741F2BB7182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E0170-09BE-4ED3-B9A1-741F2BB7182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E0170-09BE-4ED3-B9A1-741F2BB7182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E0170-09BE-4ED3-B9A1-741F2BB71823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E0170-09BE-4ED3-B9A1-741F2BB7182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While a detection probability</a:t>
            </a:r>
            <a:r>
              <a:rPr lang="en-US" baseline="0" dirty="0" smtClean="0"/>
              <a:t> of ½ is not high enough for an individual tag, it is high enough for detection of cloning on a systemic basis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E0170-09BE-4ED3-B9A1-741F2BB7182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E0170-09BE-4ED3-B9A1-741F2BB71823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E0170-09BE-4ED3-B9A1-741F2BB7182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E0170-09BE-4ED3-B9A1-741F2BB7182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E0170-09BE-4ED3-B9A1-741F2BB7182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E0170-09BE-4ED3-B9A1-741F2BB7182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E0170-09BE-4ED3-B9A1-741F2BB7182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E0170-09BE-4ED3-B9A1-741F2BB7182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E0170-09BE-4ED3-B9A1-741F2BB7182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E0170-09BE-4ED3-B9A1-741F2BB7182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E0170-09BE-4ED3-B9A1-741F2BB7182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E0170-09BE-4ED3-B9A1-741F2BB7182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E0170-09BE-4ED3-B9A1-741F2BB7182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E0170-09BE-4ED3-B9A1-741F2BB7182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E0170-09BE-4ED3-B9A1-741F2BB7182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E0170-09BE-4ED3-B9A1-741F2BB7182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9859108-C181-49BA-9B11-66895C0E652C}" type="datetime1">
              <a:rPr lang="en-US" altLang="ko-KR" smtClean="0"/>
              <a:pPr/>
              <a:t>4/22/2010</a:t>
            </a:fld>
            <a:endParaRPr 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D91ADA0-ADA8-4D51-91D5-5FBEDA31A0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직사각형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직사각형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직사각형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직사각형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6A7B2-4536-4606-AA7D-12B9E458FA08}" type="datetime1">
              <a:rPr lang="en-US" altLang="ko-KR" smtClean="0"/>
              <a:pPr/>
              <a:t>4/22/2010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ADA0-ADA8-4D51-91D5-5FBEDA31A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B587-B5FC-4FB9-919F-F0A060207421}" type="datetime1">
              <a:rPr lang="en-US" altLang="ko-KR" smtClean="0"/>
              <a:pPr/>
              <a:t>4/22/2010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ADA0-ADA8-4D51-91D5-5FBEDA31A0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이등변 삼각형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8E9D-9204-4EFB-88E0-535085474410}" type="datetime1">
              <a:rPr lang="en-US" altLang="ko-KR" smtClean="0"/>
              <a:pPr/>
              <a:t>4/22/2010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ADA0-ADA8-4D51-91D5-5FBEDA31A0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0004234-C98E-4CEB-AE26-00D5D2C1E3D3}" type="datetime1">
              <a:rPr lang="en-US" altLang="ko-KR" smtClean="0"/>
              <a:pPr/>
              <a:t>4/22/2010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D91ADA0-ADA8-4D51-91D5-5FBEDA31A0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직사각형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41EB-46B5-406F-9135-7E795C9D6C28}" type="datetime1">
              <a:rPr lang="en-US" altLang="ko-KR" smtClean="0"/>
              <a:pPr/>
              <a:t>4/22/2010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ADA0-ADA8-4D51-91D5-5FBEDA31A0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971A-8BA3-47A8-A97F-0F4AB2FF16A8}" type="datetime1">
              <a:rPr lang="en-US" altLang="ko-KR" smtClean="0"/>
              <a:pPr/>
              <a:t>4/22/2010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ADA0-ADA8-4D51-91D5-5FBEDA31A0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5DD43-62D2-437A-881D-9ADC653DA984}" type="datetime1">
              <a:rPr lang="en-US" altLang="ko-KR" smtClean="0"/>
              <a:pPr/>
              <a:t>4/22/2010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ADA0-ADA8-4D51-91D5-5FBEDA31A0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이등변 삼각형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AE50E-A4DB-44F3-A884-46B64D8B6AC7}" type="datetime1">
              <a:rPr lang="en-US" altLang="ko-KR" smtClean="0"/>
              <a:pPr/>
              <a:t>4/22/2010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ADA0-ADA8-4D51-91D5-5FBEDA31A0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직선 연결선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이등변 삼각형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84809-67C5-4DA6-ABAA-2561BB928209}" type="datetime1">
              <a:rPr lang="en-US" altLang="ko-KR" smtClean="0"/>
              <a:pPr/>
              <a:t>4/22/2010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ADA0-ADA8-4D51-91D5-5FBEDA31A0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이등변 삼각형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내용 개체 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4B9F1-50FD-4BD0-BA9D-347ADE473B14}" type="datetime1">
              <a:rPr lang="en-US" altLang="ko-KR" smtClean="0"/>
              <a:pPr/>
              <a:t>4/22/2010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ADA0-ADA8-4D51-91D5-5FBEDA31A0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이등변 삼각형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DE301FF-59BE-47A7-A443-2B332B92536B}" type="datetime1">
              <a:rPr lang="en-US" altLang="ko-KR" smtClean="0"/>
              <a:pPr/>
              <a:t>4/22/2010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D91ADA0-ADA8-4D51-91D5-5FBEDA31A0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직선 연결선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직선 연결선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이등변 삼각형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1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1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1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1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1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EPC RFID Tag Security Weaknesses and Defenses:</a:t>
            </a:r>
            <a:br>
              <a:rPr lang="en-US" sz="1800" dirty="0" smtClean="0"/>
            </a:br>
            <a:r>
              <a:rPr lang="en-US" sz="1800" dirty="0" smtClean="0"/>
              <a:t>Passport Cards, Enhanced Drivers Licenses, and Beyond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algn="r"/>
            <a:r>
              <a:rPr lang="en-US" altLang="ko-KR" sz="5600" dirty="0" smtClean="0"/>
              <a:t>Made </a:t>
            </a:r>
            <a:r>
              <a:rPr lang="en-US" altLang="ko-KR" sz="5600" dirty="0" err="1" smtClean="0"/>
              <a:t>Harta</a:t>
            </a:r>
            <a:r>
              <a:rPr lang="en-US" altLang="ko-KR" sz="5600" dirty="0" smtClean="0"/>
              <a:t> </a:t>
            </a:r>
            <a:r>
              <a:rPr lang="en-US" altLang="ko-KR" sz="5600" dirty="0" err="1" smtClean="0"/>
              <a:t>Dwijaksara</a:t>
            </a:r>
            <a:endParaRPr lang="en-US" altLang="ko-KR" sz="5600" dirty="0" smtClean="0"/>
          </a:p>
          <a:p>
            <a:pPr algn="r"/>
            <a:r>
              <a:rPr lang="en-US" altLang="ko-KR" sz="5600" dirty="0" smtClean="0"/>
              <a:t>Park, Yi Jae</a:t>
            </a:r>
            <a:endParaRPr lang="en-US" sz="5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Experimental Evaluation of Passport Card and EDLs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Other memory banks</a:t>
            </a:r>
          </a:p>
          <a:p>
            <a:pPr lvl="1"/>
            <a:r>
              <a:rPr lang="en-US" altLang="ko-KR" dirty="0" smtClean="0"/>
              <a:t>The entire EPC memory bank which contains the card’s unique EPC value is readable</a:t>
            </a:r>
          </a:p>
          <a:p>
            <a:r>
              <a:rPr lang="en-US" altLang="ko-KR" dirty="0" smtClean="0"/>
              <a:t>Kill-PIN selection</a:t>
            </a:r>
          </a:p>
          <a:p>
            <a:pPr lvl="1"/>
            <a:r>
              <a:rPr lang="en-US" altLang="ko-KR" dirty="0" smtClean="0"/>
              <a:t>Kill-PIN is </a:t>
            </a:r>
            <a:r>
              <a:rPr lang="en-US" altLang="ko-KR" dirty="0" err="1" smtClean="0"/>
              <a:t>unprogrammed</a:t>
            </a:r>
            <a:r>
              <a:rPr lang="en-US" altLang="ko-KR" dirty="0" smtClean="0"/>
              <a:t> and not locked on WA EDLs</a:t>
            </a:r>
          </a:p>
          <a:p>
            <a:pPr lvl="1"/>
            <a:r>
              <a:rPr lang="en-US" altLang="ko-KR" dirty="0" smtClean="0"/>
              <a:t>Can directly write 32-bit Kill-pin</a:t>
            </a:r>
          </a:p>
          <a:p>
            <a:pPr lvl="1"/>
            <a:r>
              <a:rPr lang="en-US" altLang="ko-KR" dirty="0" smtClean="0"/>
              <a:t>Can kill a cloned EDL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ADA0-ADA8-4D51-91D5-5FBEDA31A01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 smtClean="0"/>
              <a:t>Experimental Evaluation of Passport Card and EDLs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Read-range experiments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Read ranges: a major determinant of the vulnerability of an EDL or Passport Card to clandestine cloning attacks and attacks against privacy</a:t>
            </a:r>
          </a:p>
          <a:p>
            <a:pPr lvl="1"/>
            <a:r>
              <a:rPr lang="en-US" altLang="ko-KR" dirty="0" smtClean="0"/>
              <a:t>Single scan of a tag is sufficient to create a clone</a:t>
            </a:r>
          </a:p>
          <a:p>
            <a:r>
              <a:rPr lang="en-US" altLang="ko-KR" dirty="0" smtClean="0"/>
              <a:t>Radio-opaque shielding sleeve</a:t>
            </a:r>
          </a:p>
          <a:p>
            <a:pPr lvl="1"/>
            <a:r>
              <a:rPr lang="en-US" altLang="ko-KR" dirty="0" smtClean="0"/>
              <a:t>uncertain that EDL and Passport</a:t>
            </a:r>
          </a:p>
          <a:p>
            <a:pPr lvl="1">
              <a:buNone/>
            </a:pPr>
            <a:r>
              <a:rPr lang="en-US" altLang="ko-KR" dirty="0" smtClean="0"/>
              <a:t>	Card bearers will consistently use</a:t>
            </a:r>
          </a:p>
          <a:p>
            <a:pPr lvl="1">
              <a:buNone/>
            </a:pPr>
            <a:r>
              <a:rPr lang="en-US" altLang="ko-KR" dirty="0" smtClean="0"/>
              <a:t>	their protective sleeves</a:t>
            </a:r>
            <a:endParaRPr lang="ko-KR" alt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4114800"/>
            <a:ext cx="227647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ADA0-ADA8-4D51-91D5-5FBEDA31A01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 smtClean="0"/>
              <a:t>Experimental Evaluation of Passport Card and EDLs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Read-range experiments</a:t>
            </a:r>
            <a:endParaRPr lang="ko-KR" alt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57200" y="1931589"/>
            <a:ext cx="8229600" cy="3512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ADA0-ADA8-4D51-91D5-5FBEDA31A01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Defensive Directions: Backward Compatible Cloning Defense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Class-1 Gen-2 </a:t>
            </a:r>
            <a:r>
              <a:rPr lang="en-US" dirty="0" smtClean="0"/>
              <a:t>has no explicit anti-cloning feature</a:t>
            </a:r>
          </a:p>
          <a:p>
            <a:r>
              <a:rPr lang="en-US" dirty="0" smtClean="0"/>
              <a:t>Co-opting of </a:t>
            </a:r>
            <a:r>
              <a:rPr lang="en-US" dirty="0" smtClean="0">
                <a:solidFill>
                  <a:srgbClr val="FF0000"/>
                </a:solidFill>
              </a:rPr>
              <a:t>two Gen-2 access control </a:t>
            </a:r>
            <a:r>
              <a:rPr lang="en-US" dirty="0" smtClean="0"/>
              <a:t>commands for    authentication tag are proposed</a:t>
            </a:r>
          </a:p>
          <a:p>
            <a:pPr lvl="1"/>
            <a:r>
              <a:rPr lang="en-US" dirty="0" smtClean="0"/>
              <a:t>Co-opting </a:t>
            </a:r>
            <a:r>
              <a:rPr lang="en-US" dirty="0" smtClean="0">
                <a:solidFill>
                  <a:srgbClr val="FF0000"/>
                </a:solidFill>
              </a:rPr>
              <a:t>KILL</a:t>
            </a:r>
            <a:r>
              <a:rPr lang="en-US" dirty="0" smtClean="0"/>
              <a:t> for tag authentication</a:t>
            </a:r>
          </a:p>
          <a:p>
            <a:pPr lvl="1"/>
            <a:r>
              <a:rPr lang="en-US" dirty="0" smtClean="0"/>
              <a:t>Co-opting </a:t>
            </a:r>
            <a:r>
              <a:rPr lang="en-US" dirty="0" smtClean="0">
                <a:solidFill>
                  <a:srgbClr val="FF0000"/>
                </a:solidFill>
              </a:rPr>
              <a:t>ACCESS</a:t>
            </a:r>
            <a:r>
              <a:rPr lang="en-US" dirty="0" smtClean="0"/>
              <a:t> for tag authentication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ADA0-ADA8-4D51-91D5-5FBEDA31A01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Co-opting KILL (1/3)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KILL command is an EPC feature designed to 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	protect consumer privacy </a:t>
            </a:r>
            <a:r>
              <a:rPr lang="en-US" sz="2800" dirty="0" smtClean="0"/>
              <a:t>by allowing tag to be </a:t>
            </a:r>
          </a:p>
          <a:p>
            <a:pPr>
              <a:buNone/>
            </a:pPr>
            <a:r>
              <a:rPr lang="en-US" sz="2800" dirty="0" smtClean="0"/>
              <a:t>	disable at the point of sale in retail environments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971800"/>
            <a:ext cx="4953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33400" y="6553200"/>
            <a:ext cx="82910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Image source: Ari </a:t>
            </a:r>
            <a:r>
              <a:rPr lang="en-US" sz="1000" dirty="0" err="1" smtClean="0"/>
              <a:t>Juels</a:t>
            </a:r>
            <a:r>
              <a:rPr lang="en-US" sz="1000" dirty="0" smtClean="0"/>
              <a:t>, “RFID Security and Privacy: A Research Survey”.  Journal </a:t>
            </a:r>
            <a:r>
              <a:rPr lang="en-US" sz="1000" dirty="0"/>
              <a:t>of Selected Areas in Communication (J-SAC), 24(2):381-395, February 2006.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0" y="3276600"/>
            <a:ext cx="2667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the kill command received along with a tag-specific 32-bit KILL PIN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kill</a:t>
            </a:r>
            <a:r>
              <a:rPr lang="en-US" dirty="0" smtClean="0"/>
              <a:t>, tag becomes </a:t>
            </a:r>
            <a:r>
              <a:rPr lang="en-US" smtClean="0"/>
              <a:t>permanently inoperative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This operation is a power intensive operation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ADA0-ADA8-4D51-91D5-5FBEDA31A01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Co-opting KILL (2/3)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reader </a:t>
            </a:r>
            <a:r>
              <a:rPr lang="en-US" sz="2400" dirty="0" smtClean="0">
                <a:solidFill>
                  <a:srgbClr val="FF0000"/>
                </a:solidFill>
              </a:rPr>
              <a:t>with knowledge of </a:t>
            </a:r>
            <a:r>
              <a:rPr lang="en-US" sz="2400" i="1" dirty="0" err="1" smtClean="0">
                <a:solidFill>
                  <a:srgbClr val="FF0000"/>
                </a:solidFill>
              </a:rPr>
              <a:t>P</a:t>
            </a:r>
            <a:r>
              <a:rPr lang="en-US" sz="2400" i="1" baseline="-25000" dirty="0" err="1" smtClean="0">
                <a:solidFill>
                  <a:srgbClr val="FF0000"/>
                </a:solidFill>
              </a:rPr>
              <a:t>kill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can authenticate a tag </a:t>
            </a:r>
            <a:r>
              <a:rPr lang="en-US" sz="2400" dirty="0" smtClean="0"/>
              <a:t>by </a:t>
            </a:r>
          </a:p>
          <a:p>
            <a:pPr>
              <a:buNone/>
            </a:pPr>
            <a:r>
              <a:rPr lang="en-US" sz="2400" dirty="0" smtClean="0"/>
              <a:t>	constructing an invalid PIN </a:t>
            </a:r>
            <a:r>
              <a:rPr lang="en-US" sz="2400" i="1" dirty="0" err="1" smtClean="0"/>
              <a:t>P’</a:t>
            </a:r>
            <a:r>
              <a:rPr lang="en-US" sz="2400" i="1" baseline="-25000" dirty="0" err="1" smtClean="0"/>
              <a:t>kill</a:t>
            </a:r>
            <a:r>
              <a:rPr lang="en-US" sz="2400" i="1" baseline="-25000" dirty="0" smtClean="0"/>
              <a:t> </a:t>
            </a:r>
            <a:r>
              <a:rPr lang="en-US" sz="2400" dirty="0" smtClean="0"/>
              <a:t>and transmitting the pair </a:t>
            </a:r>
          </a:p>
          <a:p>
            <a:pPr>
              <a:buNone/>
            </a:pPr>
            <a:r>
              <a:rPr lang="en-US" sz="2400" dirty="0" smtClean="0"/>
              <a:t>	(</a:t>
            </a:r>
            <a:r>
              <a:rPr lang="en-US" sz="2400" i="1" dirty="0" err="1" smtClean="0"/>
              <a:t>P</a:t>
            </a:r>
            <a:r>
              <a:rPr lang="en-US" sz="2400" i="1" baseline="-25000" dirty="0" err="1" smtClean="0"/>
              <a:t>kill</a:t>
            </a:r>
            <a:r>
              <a:rPr lang="en-US" sz="2400" i="1" baseline="-25000" dirty="0" smtClean="0"/>
              <a:t> </a:t>
            </a:r>
            <a:r>
              <a:rPr lang="en-US" sz="2400" dirty="0" smtClean="0"/>
              <a:t>,</a:t>
            </a:r>
            <a:r>
              <a:rPr lang="en-US" sz="2400" i="1" dirty="0" err="1" smtClean="0"/>
              <a:t>P’</a:t>
            </a:r>
            <a:r>
              <a:rPr lang="en-US" sz="2400" i="1" baseline="-25000" dirty="0" err="1" smtClean="0"/>
              <a:t>kill</a:t>
            </a:r>
            <a:r>
              <a:rPr lang="en-US" sz="2400" dirty="0" smtClean="0"/>
              <a:t>) in random order</a:t>
            </a:r>
          </a:p>
          <a:p>
            <a:r>
              <a:rPr lang="en-US" sz="2400" dirty="0" smtClean="0"/>
              <a:t>A valid tag will acknowledge the correct PIN and reject the </a:t>
            </a:r>
          </a:p>
          <a:p>
            <a:pPr>
              <a:buNone/>
            </a:pPr>
            <a:r>
              <a:rPr lang="en-US" sz="2400" dirty="0" smtClean="0"/>
              <a:t>	incorrect PIN, an invalid one can respond correctly with the </a:t>
            </a:r>
          </a:p>
          <a:p>
            <a:pPr>
              <a:buNone/>
            </a:pPr>
            <a:r>
              <a:rPr lang="en-US" sz="2400" dirty="0" smtClean="0"/>
              <a:t>	probability at most ½ (</a:t>
            </a:r>
            <a:r>
              <a:rPr lang="en-US" sz="2400" dirty="0" smtClean="0">
                <a:solidFill>
                  <a:srgbClr val="FF0000"/>
                </a:solidFill>
              </a:rPr>
              <a:t>KBA – Kill Based Authentication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3962400"/>
            <a:ext cx="464820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ADA0-ADA8-4D51-91D5-5FBEDA31A01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Co-opting KILL (3/3)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challenge of KBA </a:t>
            </a:r>
            <a:r>
              <a:rPr lang="en-US" dirty="0" smtClean="0"/>
              <a:t>is the reliable transmission of </a:t>
            </a:r>
          </a:p>
          <a:p>
            <a:pPr algn="just">
              <a:buNone/>
            </a:pPr>
            <a:r>
              <a:rPr lang="en-US" dirty="0" smtClean="0"/>
              <a:t>	command in the </a:t>
            </a:r>
            <a:r>
              <a:rPr lang="en-US" dirty="0" smtClean="0">
                <a:solidFill>
                  <a:srgbClr val="FF0000"/>
                </a:solidFill>
              </a:rPr>
              <a:t>low-power regime</a:t>
            </a:r>
            <a:r>
              <a:rPr lang="en-US" dirty="0" smtClean="0"/>
              <a:t> of a target</a:t>
            </a:r>
          </a:p>
          <a:p>
            <a:pPr lvl="1"/>
            <a:r>
              <a:rPr lang="en-US" dirty="0" smtClean="0"/>
              <a:t>Too much power and the tag will be killed (permanently </a:t>
            </a:r>
          </a:p>
          <a:p>
            <a:pPr lvl="1">
              <a:buNone/>
            </a:pPr>
            <a:r>
              <a:rPr lang="en-US" dirty="0" smtClean="0"/>
              <a:t>	inoperative)</a:t>
            </a:r>
          </a:p>
          <a:p>
            <a:pPr lvl="1"/>
            <a:r>
              <a:rPr lang="en-US" dirty="0" smtClean="0"/>
              <a:t>Too little power, and the tag will not respond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ADA0-ADA8-4D51-91D5-5FBEDA31A01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Co-opting ACCESS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EPC tags can </a:t>
            </a:r>
            <a:r>
              <a:rPr lang="en-US" dirty="0" smtClean="0">
                <a:solidFill>
                  <a:srgbClr val="FF0000"/>
                </a:solidFill>
              </a:rPr>
              <a:t>carry secret data D </a:t>
            </a:r>
            <a:r>
              <a:rPr lang="en-US" dirty="0" smtClean="0"/>
              <a:t>with read-access </a:t>
            </a:r>
          </a:p>
          <a:p>
            <a:pPr>
              <a:buNone/>
            </a:pPr>
            <a:r>
              <a:rPr lang="en-US" dirty="0" smtClean="0"/>
              <a:t>	control</a:t>
            </a:r>
          </a:p>
          <a:p>
            <a:r>
              <a:rPr lang="en-US" dirty="0" smtClean="0"/>
              <a:t>Such data are </a:t>
            </a:r>
            <a:r>
              <a:rPr lang="en-US" dirty="0" smtClean="0">
                <a:solidFill>
                  <a:srgbClr val="FF0000"/>
                </a:solidFill>
              </a:rPr>
              <a:t>readable only through use of the ACCESS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command</a:t>
            </a:r>
            <a:r>
              <a:rPr lang="en-US" dirty="0" smtClean="0"/>
              <a:t>, with an accompanying tag-specific 32-bit PIN </a:t>
            </a:r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access</a:t>
            </a:r>
            <a:endParaRPr lang="en-US" i="1" baseline="-25000" dirty="0" smtClean="0"/>
          </a:p>
          <a:p>
            <a:r>
              <a:rPr lang="en-US" dirty="0" smtClean="0"/>
              <a:t>The Passport Card which analyzed here has both</a:t>
            </a:r>
            <a:r>
              <a:rPr lang="en-US" i="1" dirty="0" smtClean="0"/>
              <a:t>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kill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access</a:t>
            </a:r>
            <a:r>
              <a:rPr lang="en-US" dirty="0" smtClean="0"/>
              <a:t> set and locked</a:t>
            </a:r>
          </a:p>
          <a:p>
            <a:r>
              <a:rPr lang="en-US" dirty="0" smtClean="0"/>
              <a:t>But Washington State EDL could have its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kill</a:t>
            </a:r>
            <a:r>
              <a:rPr lang="en-US" dirty="0" smtClean="0"/>
              <a:t> set and </a:t>
            </a:r>
          </a:p>
          <a:p>
            <a:pPr>
              <a:buNone/>
            </a:pPr>
            <a:r>
              <a:rPr lang="en-US" dirty="0" smtClean="0"/>
              <a:t>	locked over the air (its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access</a:t>
            </a:r>
            <a:r>
              <a:rPr lang="en-US" dirty="0" smtClean="0"/>
              <a:t> is already set and locked)</a:t>
            </a:r>
            <a:endParaRPr lang="en-US" i="1" baseline="-25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ADA0-ADA8-4D51-91D5-5FBEDA31A01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562350"/>
            <a:ext cx="561975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Co-opting ACCESS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An entity </a:t>
            </a:r>
            <a:r>
              <a:rPr lang="en-US" sz="2400" dirty="0" smtClean="0">
                <a:solidFill>
                  <a:srgbClr val="FF0000"/>
                </a:solidFill>
              </a:rPr>
              <a:t>with knowledge of </a:t>
            </a:r>
            <a:r>
              <a:rPr lang="en-US" sz="2400" i="1" dirty="0" err="1" smtClean="0">
                <a:solidFill>
                  <a:srgbClr val="FF0000"/>
                </a:solidFill>
              </a:rPr>
              <a:t>P</a:t>
            </a:r>
            <a:r>
              <a:rPr lang="en-US" sz="2400" i="1" baseline="-25000" dirty="0" err="1" smtClean="0">
                <a:solidFill>
                  <a:srgbClr val="FF0000"/>
                </a:solidFill>
              </a:rPr>
              <a:t>access</a:t>
            </a:r>
            <a:r>
              <a:rPr lang="en-US" sz="2400" dirty="0" smtClean="0">
                <a:solidFill>
                  <a:srgbClr val="FF0000"/>
                </a:solidFill>
              </a:rPr>
              <a:t> for tag as well as D can 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authenticate the tag</a:t>
            </a:r>
            <a:r>
              <a:rPr lang="en-US" sz="2400" dirty="0" smtClean="0"/>
              <a:t> by checking D </a:t>
            </a:r>
          </a:p>
          <a:p>
            <a:r>
              <a:rPr lang="en-US" sz="2400" dirty="0" smtClean="0"/>
              <a:t>An entity without knowledge of </a:t>
            </a:r>
            <a:r>
              <a:rPr lang="en-US" sz="2400" i="1" dirty="0" err="1" smtClean="0"/>
              <a:t>P</a:t>
            </a:r>
            <a:r>
              <a:rPr lang="en-US" sz="2400" i="1" baseline="-25000" dirty="0" err="1" smtClean="0"/>
              <a:t>access</a:t>
            </a:r>
            <a:r>
              <a:rPr lang="en-US" sz="2400" dirty="0" smtClean="0"/>
              <a:t> cannot extract D </a:t>
            </a:r>
          </a:p>
          <a:p>
            <a:pPr>
              <a:buNone/>
            </a:pPr>
            <a:r>
              <a:rPr lang="en-US" sz="2400" dirty="0" smtClean="0"/>
              <a:t>	without physically attacking the tag</a:t>
            </a:r>
          </a:p>
          <a:p>
            <a:r>
              <a:rPr lang="en-US" sz="2400" dirty="0" smtClean="0"/>
              <a:t>Known as </a:t>
            </a:r>
            <a:r>
              <a:rPr lang="en-US" sz="2400" dirty="0" smtClean="0">
                <a:solidFill>
                  <a:srgbClr val="FF0000"/>
                </a:solidFill>
              </a:rPr>
              <a:t>ACCESS-based authentication </a:t>
            </a:r>
            <a:r>
              <a:rPr lang="en-US" sz="2400" dirty="0" smtClean="0"/>
              <a:t>(ABA)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486400" y="5486400"/>
            <a:ext cx="18774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Challenge and </a:t>
            </a:r>
          </a:p>
          <a:p>
            <a:r>
              <a:rPr lang="en-US" dirty="0" smtClean="0"/>
              <a:t>Response </a:t>
            </a:r>
          </a:p>
          <a:p>
            <a:r>
              <a:rPr lang="en-US" dirty="0" smtClean="0"/>
              <a:t>Mechanism  using</a:t>
            </a:r>
          </a:p>
          <a:p>
            <a:r>
              <a:rPr lang="en-US" dirty="0" smtClean="0"/>
              <a:t>ABA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ADA0-ADA8-4D51-91D5-5FBEDA31A01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 and Limitation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KBA is of interest for two reason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ACCESS is optional </a:t>
            </a:r>
            <a:r>
              <a:rPr lang="en-US" dirty="0" smtClean="0"/>
              <a:t>command in EPC standard</a:t>
            </a:r>
          </a:p>
          <a:p>
            <a:pPr lvl="1"/>
            <a:r>
              <a:rPr lang="en-US" dirty="0" smtClean="0"/>
              <a:t>It is possible to deploy ABA and KBA independently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KBA</a:t>
            </a:r>
            <a:r>
              <a:rPr lang="en-US" dirty="0" smtClean="0"/>
              <a:t> if not carefully implemented </a:t>
            </a:r>
            <a:r>
              <a:rPr lang="en-US" dirty="0" smtClean="0">
                <a:solidFill>
                  <a:srgbClr val="FF0000"/>
                </a:solidFill>
              </a:rPr>
              <a:t>may actually kill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the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card </a:t>
            </a:r>
            <a:r>
              <a:rPr lang="en-US" dirty="0" smtClean="0"/>
              <a:t>as side-effect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Neither technique is resistant to eavesdropping</a:t>
            </a:r>
            <a:r>
              <a:rPr lang="en-US" dirty="0" smtClean="0"/>
              <a:t>, cause </a:t>
            </a:r>
          </a:p>
          <a:p>
            <a:pPr>
              <a:buNone/>
            </a:pPr>
            <a:r>
              <a:rPr lang="en-US" dirty="0" smtClean="0"/>
              <a:t>	they are ad hoc tools meant to allow authentication in </a:t>
            </a:r>
          </a:p>
          <a:p>
            <a:pPr>
              <a:buNone/>
            </a:pPr>
            <a:r>
              <a:rPr lang="en-US" dirty="0" smtClean="0"/>
              <a:t>	the absence of cryptography or other supporting features</a:t>
            </a:r>
          </a:p>
          <a:p>
            <a:r>
              <a:rPr lang="en-US" dirty="0" smtClean="0"/>
              <a:t>The most compelling feature of KBA and ABA is their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backward compatibility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ADA0-ADA8-4D51-91D5-5FBEDA31A01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Introduction</a:t>
            </a:r>
          </a:p>
          <a:p>
            <a:r>
              <a:rPr lang="en-US" altLang="ko-KR" dirty="0" smtClean="0"/>
              <a:t>Experimental Evaluation of Passport Card and EDLs</a:t>
            </a:r>
          </a:p>
          <a:p>
            <a:r>
              <a:rPr lang="en-US" altLang="ko-KR" dirty="0" smtClean="0"/>
              <a:t>Defensive Directions: Backward Compatible Cloning Defense</a:t>
            </a:r>
          </a:p>
          <a:p>
            <a:r>
              <a:rPr lang="en-US" altLang="ko-KR" dirty="0" smtClean="0"/>
              <a:t>Co-opting KILL</a:t>
            </a:r>
          </a:p>
          <a:p>
            <a:r>
              <a:rPr lang="en-US" altLang="ko-KR" dirty="0" smtClean="0"/>
              <a:t>Co-opting ACCESS</a:t>
            </a:r>
          </a:p>
          <a:p>
            <a:r>
              <a:rPr lang="en-US" altLang="ko-KR" dirty="0" smtClean="0"/>
              <a:t>Advantage and Limitation</a:t>
            </a:r>
          </a:p>
          <a:p>
            <a:r>
              <a:rPr lang="en-US" altLang="ko-KR" dirty="0" smtClean="0"/>
              <a:t>Experiments with and Extensions to KILL-Based Authentication</a:t>
            </a:r>
          </a:p>
          <a:p>
            <a:r>
              <a:rPr lang="en-US" altLang="ko-KR" dirty="0" smtClean="0"/>
              <a:t>Conclusion</a:t>
            </a:r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ADA0-ADA8-4D51-91D5-5FBEDA31A01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Experiments with and Extensions to KILL-Based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Simple KILL-based authentication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057400"/>
            <a:ext cx="3810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33400" y="2514600"/>
            <a:ext cx="4495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Reader ramps up the power until it </a:t>
            </a:r>
          </a:p>
          <a:p>
            <a:r>
              <a:rPr lang="en-US" sz="2000" dirty="0" smtClean="0"/>
              <a:t>receives response from a tag</a:t>
            </a:r>
          </a:p>
          <a:p>
            <a:endParaRPr lang="en-US" sz="2000" dirty="0" smtClean="0"/>
          </a:p>
          <a:p>
            <a:r>
              <a:rPr lang="en-US" sz="2000" dirty="0" smtClean="0"/>
              <a:t>15dBm to 30dBm in 0.25bB increments</a:t>
            </a:r>
          </a:p>
          <a:p>
            <a:endParaRPr lang="en-US" sz="2000" dirty="0" smtClean="0"/>
          </a:p>
          <a:p>
            <a:r>
              <a:rPr lang="en-US" sz="2000" dirty="0" smtClean="0"/>
              <a:t>When reader successfully receives a replay from the target tag, the power level is fixed</a:t>
            </a:r>
          </a:p>
          <a:p>
            <a:endParaRPr lang="en-US" sz="2000" dirty="0" smtClean="0"/>
          </a:p>
          <a:p>
            <a:r>
              <a:rPr lang="en-US" sz="2000" dirty="0" smtClean="0"/>
              <a:t>The reader then send N KILL commands, </a:t>
            </a:r>
          </a:p>
          <a:p>
            <a:r>
              <a:rPr lang="en-US" sz="2000" dirty="0" smtClean="0"/>
              <a:t>With N-1 bogus PINs, and 1 real PIN</a:t>
            </a:r>
          </a:p>
        </p:txBody>
      </p:sp>
      <p:sp>
        <p:nvSpPr>
          <p:cNvPr id="6" name="Rectangle 5"/>
          <p:cNvSpPr/>
          <p:nvPr/>
        </p:nvSpPr>
        <p:spPr>
          <a:xfrm>
            <a:off x="4876800" y="2362200"/>
            <a:ext cx="3962400" cy="762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ADA0-ADA8-4D51-91D5-5FBEDA31A01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Experiments with and Extensions to KILL-Based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Scaled KILL-based </a:t>
            </a:r>
            <a:r>
              <a:rPr lang="en-US" dirty="0" smtClean="0"/>
              <a:t>authentication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514600"/>
            <a:ext cx="4495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000" dirty="0" smtClean="0"/>
              <a:t>Determine the minimum reader power level </a:t>
            </a:r>
            <a:r>
              <a:rPr lang="en-US" sz="2000" i="1" dirty="0" smtClean="0"/>
              <a:t>PW R</a:t>
            </a:r>
            <a:r>
              <a:rPr lang="en-US" sz="2000" i="1" baseline="-25000" dirty="0" smtClean="0"/>
              <a:t>R </a:t>
            </a:r>
            <a:r>
              <a:rPr lang="en-US" sz="2000" dirty="0" smtClean="0"/>
              <a:t>to read target</a:t>
            </a:r>
            <a:endParaRPr lang="en-US" sz="2000" i="1" baseline="-25000" dirty="0" smtClean="0"/>
          </a:p>
          <a:p>
            <a:pPr marL="457200" indent="-457200">
              <a:buAutoNum type="arabicPeriod"/>
            </a:pPr>
            <a:r>
              <a:rPr lang="en-US" sz="2000" dirty="0" smtClean="0"/>
              <a:t>Determine the minimum reader</a:t>
            </a:r>
          </a:p>
          <a:p>
            <a:pPr marL="914400" lvl="1" indent="-457200"/>
            <a:r>
              <a:rPr lang="en-US" sz="2000" dirty="0" smtClean="0"/>
              <a:t>power level </a:t>
            </a:r>
            <a:r>
              <a:rPr lang="en-US" sz="2000" i="1" dirty="0" smtClean="0"/>
              <a:t>PW R</a:t>
            </a:r>
            <a:r>
              <a:rPr lang="en-US" sz="2000" i="1" baseline="-25000" dirty="0" smtClean="0"/>
              <a:t>W </a:t>
            </a:r>
            <a:r>
              <a:rPr lang="en-US" sz="2000" dirty="0" smtClean="0"/>
              <a:t>to write target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Verify </a:t>
            </a:r>
            <a:r>
              <a:rPr lang="en-US" sz="2000" i="1" dirty="0" smtClean="0"/>
              <a:t>PW R</a:t>
            </a:r>
            <a:r>
              <a:rPr lang="en-US" sz="2000" i="1" baseline="-25000" dirty="0" smtClean="0"/>
              <a:t>W </a:t>
            </a:r>
            <a:r>
              <a:rPr lang="en-US" sz="2000" i="1" dirty="0" smtClean="0"/>
              <a:t>- PW R</a:t>
            </a:r>
            <a:r>
              <a:rPr lang="en-US" sz="2000" i="1" baseline="-25000" dirty="0" smtClean="0"/>
              <a:t>R </a:t>
            </a:r>
            <a:r>
              <a:rPr lang="en-US" sz="2000" dirty="0" smtClean="0"/>
              <a:t> ≥ µ (minimum power-margin parameter</a:t>
            </a:r>
            <a:r>
              <a:rPr lang="en-US" sz="2000" smtClean="0"/>
              <a:t>) 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Scale the reader’s power level </a:t>
            </a:r>
          </a:p>
          <a:p>
            <a:pPr marL="457200" indent="-457200"/>
            <a:r>
              <a:rPr lang="en-US" sz="2000" i="1" dirty="0" smtClean="0"/>
              <a:t>	PW R</a:t>
            </a:r>
            <a:r>
              <a:rPr lang="en-US" sz="2000" i="1" baseline="-25000" dirty="0" smtClean="0"/>
              <a:t>W </a:t>
            </a:r>
            <a:r>
              <a:rPr lang="en-US" sz="2000" i="1" dirty="0" smtClean="0"/>
              <a:t>+ </a:t>
            </a:r>
            <a:r>
              <a:rPr lang="el-GR" sz="2000" dirty="0" smtClean="0"/>
              <a:t>δ</a:t>
            </a:r>
            <a:r>
              <a:rPr lang="en-US" sz="2000" i="1" dirty="0" smtClean="0"/>
              <a:t>(PW R</a:t>
            </a:r>
            <a:r>
              <a:rPr lang="en-US" sz="2000" i="1" baseline="-25000" dirty="0" smtClean="0"/>
              <a:t>W </a:t>
            </a:r>
            <a:r>
              <a:rPr lang="en-US" sz="2000" i="1" dirty="0" smtClean="0"/>
              <a:t>- PW R</a:t>
            </a:r>
            <a:r>
              <a:rPr lang="en-US" sz="2000" i="1" baseline="-25000" dirty="0" smtClean="0"/>
              <a:t>R</a:t>
            </a:r>
            <a:r>
              <a:rPr lang="en-US" sz="2000" i="1" dirty="0" smtClean="0"/>
              <a:t>), </a:t>
            </a:r>
            <a:r>
              <a:rPr lang="el-GR" sz="2000" dirty="0" smtClean="0"/>
              <a:t>δ</a:t>
            </a:r>
            <a:r>
              <a:rPr lang="en-US" sz="2000" i="1" dirty="0" smtClean="0"/>
              <a:t> </a:t>
            </a:r>
            <a:r>
              <a:rPr lang="az-Cyrl-AZ" sz="2000" dirty="0" smtClean="0"/>
              <a:t>Є</a:t>
            </a:r>
            <a:r>
              <a:rPr lang="en-US" sz="2000" dirty="0" smtClean="0"/>
              <a:t> [0,1]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sz="2000" dirty="0" smtClean="0"/>
              <a:t>Ensure the power level selected doesn’t allow a tag to write itself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10125" y="2143125"/>
            <a:ext cx="4181475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800600" y="5029200"/>
            <a:ext cx="4191000" cy="762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ADA0-ADA8-4D51-91D5-5FBEDA31A01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Class-1 Gen-2 tag can be cloned</a:t>
            </a:r>
            <a:r>
              <a:rPr lang="en-US" dirty="0" smtClean="0"/>
              <a:t>, need multiple security </a:t>
            </a:r>
          </a:p>
          <a:p>
            <a:pPr>
              <a:buNone/>
            </a:pPr>
            <a:r>
              <a:rPr lang="en-US" dirty="0" smtClean="0"/>
              <a:t>	layer for supporting anti-counterfeiting not just using TID (authentication)</a:t>
            </a:r>
          </a:p>
          <a:p>
            <a:r>
              <a:rPr lang="en-US" dirty="0" smtClean="0"/>
              <a:t>In case of Passport Cards and Enhanced Driver license </a:t>
            </a:r>
          </a:p>
          <a:p>
            <a:pPr>
              <a:buNone/>
            </a:pPr>
            <a:r>
              <a:rPr lang="en-US" dirty="0" smtClean="0"/>
              <a:t>	implication in the operational setting of border control </a:t>
            </a:r>
          </a:p>
          <a:p>
            <a:pPr>
              <a:buNone/>
            </a:pPr>
            <a:r>
              <a:rPr lang="en-US" dirty="0" smtClean="0"/>
              <a:t>	are themselves some what </a:t>
            </a:r>
            <a:r>
              <a:rPr lang="en-US" dirty="0" smtClean="0">
                <a:solidFill>
                  <a:srgbClr val="FF0000"/>
                </a:solidFill>
              </a:rPr>
              <a:t>more complicated</a:t>
            </a:r>
          </a:p>
          <a:p>
            <a:r>
              <a:rPr lang="en-US" dirty="0" smtClean="0"/>
              <a:t>Employing </a:t>
            </a:r>
            <a:r>
              <a:rPr lang="en-US" dirty="0" smtClean="0">
                <a:solidFill>
                  <a:srgbClr val="FF0000"/>
                </a:solidFill>
              </a:rPr>
              <a:t>RFID technology </a:t>
            </a:r>
            <a:r>
              <a:rPr lang="en-US" dirty="0" smtClean="0"/>
              <a:t>in security sensitive </a:t>
            </a:r>
          </a:p>
          <a:p>
            <a:pPr>
              <a:buNone/>
            </a:pPr>
            <a:r>
              <a:rPr lang="en-US" dirty="0" smtClean="0"/>
              <a:t>	environment </a:t>
            </a:r>
            <a:r>
              <a:rPr lang="en-US" dirty="0" smtClean="0">
                <a:solidFill>
                  <a:srgbClr val="FF0000"/>
                </a:solidFill>
              </a:rPr>
              <a:t>needs government regulation </a:t>
            </a:r>
            <a:r>
              <a:rPr lang="en-US" dirty="0" smtClean="0"/>
              <a:t>to ensure the security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ADA0-ADA8-4D51-91D5-5FBEDA31A01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Explore the systemic risks and challenges created by the increasingly common use of EPC for security applications</a:t>
            </a:r>
          </a:p>
          <a:p>
            <a:r>
              <a:rPr lang="en-US" altLang="ko-KR" dirty="0" smtClean="0"/>
              <a:t>Implications of vulnerabilities to overall system security</a:t>
            </a:r>
          </a:p>
          <a:p>
            <a:r>
              <a:rPr lang="en-US" altLang="ko-KR" dirty="0" smtClean="0"/>
              <a:t>Suggestions for improvement</a:t>
            </a:r>
          </a:p>
          <a:p>
            <a:r>
              <a:rPr lang="en-US" altLang="ko-KR" dirty="0" smtClean="0"/>
              <a:t>Anti-cloning techniques for off-the-shelf EPC tags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ADA0-ADA8-4D51-91D5-5FBEDA31A01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 smtClean="0"/>
              <a:t>Introduction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EPC (Electronic Product Code) Tag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Industry-standard RFID devices</a:t>
            </a:r>
          </a:p>
          <a:p>
            <a:r>
              <a:rPr lang="en-US" altLang="ko-KR" dirty="0" smtClean="0"/>
              <a:t>Supplant optical barcodes</a:t>
            </a:r>
          </a:p>
          <a:p>
            <a:r>
              <a:rPr lang="en-US" altLang="ko-KR" dirty="0" smtClean="0"/>
              <a:t>Identify each item manufactured</a:t>
            </a:r>
          </a:p>
          <a:p>
            <a:r>
              <a:rPr lang="en-US" altLang="ko-KR" dirty="0" smtClean="0"/>
              <a:t>Low cost and Relatively Long read range</a:t>
            </a:r>
          </a:p>
          <a:p>
            <a:r>
              <a:rPr lang="en-US" altLang="ko-KR" dirty="0" smtClean="0"/>
              <a:t>Class-1 Gen-2 tag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EPC: Creation of Auto-ID Labs, currently managed by </a:t>
            </a:r>
            <a:r>
              <a:rPr lang="en-US" altLang="ko-KR" dirty="0" err="1" smtClean="0"/>
              <a:t>EPCglobal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ADA0-ADA8-4D51-91D5-5FBEDA31A01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 smtClean="0"/>
              <a:t>Introduction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Passport Card &amp; EDL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EPC tags are now seeing a landmark deployment in the U.S. in identity documents used at national border crossings</a:t>
            </a:r>
          </a:p>
          <a:p>
            <a:pPr lvl="1"/>
            <a:r>
              <a:rPr lang="en-US" altLang="ko-KR" dirty="0" smtClean="0"/>
              <a:t>Passport Card, EDL</a:t>
            </a:r>
          </a:p>
        </p:txBody>
      </p:sp>
      <p:pic>
        <p:nvPicPr>
          <p:cNvPr id="1028" name="Picture 4" descr="C:\Users\Krad\Desktop\대학원\페이퍼프레젠테이션\Ppt_card_fro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962400"/>
            <a:ext cx="2857500" cy="1905000"/>
          </a:xfrm>
          <a:prstGeom prst="rect">
            <a:avLst/>
          </a:prstGeom>
          <a:noFill/>
        </p:spPr>
      </p:pic>
      <p:pic>
        <p:nvPicPr>
          <p:cNvPr id="1029" name="Picture 5" descr="C:\Users\Krad\Desktop\대학원\페이퍼프레젠테이션\Ppt_card_bac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3962400"/>
            <a:ext cx="2857500" cy="1905000"/>
          </a:xfrm>
          <a:prstGeom prst="rect">
            <a:avLst/>
          </a:prstGeom>
          <a:noFill/>
        </p:spPr>
      </p:pic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ADA0-ADA8-4D51-91D5-5FBEDA31A01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 smtClean="0"/>
              <a:t>Introduction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Passport Card &amp; EDL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Passport Card</a:t>
            </a:r>
          </a:p>
          <a:p>
            <a:pPr lvl="1"/>
            <a:r>
              <a:rPr lang="en-US" altLang="ko-KR" dirty="0" smtClean="0"/>
              <a:t>Alternative to an ordinary U.S. passport booklet for land and sea travel within North America</a:t>
            </a:r>
          </a:p>
          <a:p>
            <a:pPr lvl="1"/>
            <a:r>
              <a:rPr lang="en-US" altLang="ko-KR" dirty="0" smtClean="0"/>
              <a:t>Cannot be used for international air travel</a:t>
            </a:r>
          </a:p>
          <a:p>
            <a:pPr lvl="1"/>
            <a:r>
              <a:rPr lang="en-US" altLang="ko-KR" dirty="0" smtClean="0"/>
              <a:t>Incorporate an EPC tag</a:t>
            </a:r>
          </a:p>
          <a:p>
            <a:r>
              <a:rPr lang="en-US" altLang="ko-KR" dirty="0" smtClean="0"/>
              <a:t>EDL</a:t>
            </a:r>
            <a:r>
              <a:rPr lang="ko-KR" altLang="en-US" dirty="0" smtClean="0"/>
              <a:t> </a:t>
            </a:r>
            <a:r>
              <a:rPr lang="en-US" altLang="ko-KR" dirty="0" smtClean="0"/>
              <a:t>(Enhanced Driver’s Licenses)</a:t>
            </a:r>
          </a:p>
          <a:p>
            <a:pPr lvl="1"/>
            <a:r>
              <a:rPr lang="en-US" altLang="ko-KR" dirty="0" smtClean="0"/>
              <a:t>Regular driver’s license + Passport card</a:t>
            </a:r>
          </a:p>
          <a:p>
            <a:pPr lvl="1"/>
            <a:r>
              <a:rPr lang="en-US" altLang="ko-KR" dirty="0" smtClean="0"/>
              <a:t>Authors use Washington State EDLs (WA EDLs)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ADA0-ADA8-4D51-91D5-5FBEDA31A01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 smtClean="0"/>
              <a:t>Introduction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Vulnerability</a:t>
            </a:r>
            <a:r>
              <a:rPr lang="ko-KR" altLang="en-US" dirty="0" smtClean="0"/>
              <a:t> </a:t>
            </a:r>
            <a:r>
              <a:rPr lang="en-US" altLang="ko-KR" dirty="0" smtClean="0"/>
              <a:t>Analysis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Cloning</a:t>
            </a:r>
          </a:p>
          <a:p>
            <a:pPr lvl="1"/>
            <a:r>
              <a:rPr lang="en-US" altLang="ko-KR" dirty="0" smtClean="0"/>
              <a:t>The publicly readable data can be straight-forwardly cloned after a single read</a:t>
            </a:r>
          </a:p>
          <a:p>
            <a:pPr lvl="1"/>
            <a:r>
              <a:rPr lang="en-US" altLang="ko-KR" dirty="0" smtClean="0"/>
              <a:t>Tag Identifier (TID): tag-specific serial number</a:t>
            </a:r>
          </a:p>
          <a:p>
            <a:r>
              <a:rPr lang="en-US" altLang="ko-KR" dirty="0" smtClean="0"/>
              <a:t>Readability</a:t>
            </a:r>
          </a:p>
          <a:p>
            <a:r>
              <a:rPr lang="en-US" altLang="ko-KR" dirty="0" smtClean="0"/>
              <a:t>Other attacks</a:t>
            </a:r>
          </a:p>
          <a:p>
            <a:pPr lvl="1"/>
            <a:r>
              <a:rPr lang="en-US" altLang="ko-KR" dirty="0" smtClean="0"/>
              <a:t>EDLs are vulnerable to denial-of-service and covert-channel attacks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ADA0-ADA8-4D51-91D5-5FBEDA31A01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Experimental Evaluation of Passport Card and EDLs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Weakness in the TID-based anti-cloning mechanism</a:t>
            </a:r>
          </a:p>
          <a:p>
            <a:r>
              <a:rPr lang="en-US" altLang="ko-KR" dirty="0" smtClean="0"/>
              <a:t>Other memory banks</a:t>
            </a:r>
          </a:p>
          <a:p>
            <a:r>
              <a:rPr lang="en-US" altLang="ko-KR" dirty="0" smtClean="0"/>
              <a:t>Kill-PIN selection</a:t>
            </a:r>
          </a:p>
          <a:p>
            <a:r>
              <a:rPr lang="en-US" altLang="ko-KR" dirty="0" smtClean="0"/>
              <a:t>Read-range experiments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ADA0-ADA8-4D51-91D5-5FBEDA31A01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2000" dirty="0" smtClean="0"/>
              <a:t>Experimental Evaluation of Passport Card and EDLs</a:t>
            </a:r>
            <a:br>
              <a:rPr lang="en-US" altLang="ko-KR" sz="2000" dirty="0" smtClean="0"/>
            </a:br>
            <a:r>
              <a:rPr lang="en-US" altLang="ko-KR" sz="2400" dirty="0" smtClean="0"/>
              <a:t>Weakness in the TID-based anti-cloning mechanism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The U.S. Department of Homeland Security  think that TID can be used to remove the risk of cloning</a:t>
            </a:r>
          </a:p>
          <a:p>
            <a:r>
              <a:rPr lang="en-US" altLang="ko-KR" dirty="0" smtClean="0"/>
              <a:t>However, Gen-2 standard only requires TID identify the manufacturer and information about the tag’s capabilities</a:t>
            </a:r>
          </a:p>
          <a:p>
            <a:r>
              <a:rPr lang="en-US" altLang="ko-KR" dirty="0" smtClean="0"/>
              <a:t>Authors</a:t>
            </a:r>
            <a:r>
              <a:rPr lang="en-US" altLang="ko-KR" dirty="0" smtClean="0"/>
              <a:t> </a:t>
            </a:r>
            <a:r>
              <a:rPr lang="en-US" altLang="ko-KR" dirty="0" smtClean="0"/>
              <a:t>have cloned a Passport Card and a WA EDL</a:t>
            </a:r>
          </a:p>
          <a:p>
            <a:r>
              <a:rPr lang="en-US" altLang="ko-KR" dirty="0" smtClean="0"/>
              <a:t>Also, tag-specific TID does not prevent the emulation of an EPC tag (logical copying)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ADA0-ADA8-4D51-91D5-5FBEDA31A01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원본">
  <a:themeElements>
    <a:clrScheme name="원본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원본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원본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1566</TotalTime>
  <Words>814</Words>
  <Application>Microsoft Office PowerPoint</Application>
  <PresentationFormat>화면 슬라이드 쇼(4:3)</PresentationFormat>
  <Paragraphs>195</Paragraphs>
  <Slides>22</Slides>
  <Notes>22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23" baseType="lpstr">
      <vt:lpstr>원본</vt:lpstr>
      <vt:lpstr>EPC RFID Tag Security Weaknesses and Defenses: Passport Cards, Enhanced Drivers Licenses, and Beyond</vt:lpstr>
      <vt:lpstr>Contents</vt:lpstr>
      <vt:lpstr>Introduction</vt:lpstr>
      <vt:lpstr>Introduction EPC (Electronic Product Code) Tag</vt:lpstr>
      <vt:lpstr>Introduction Passport Card &amp; EDL</vt:lpstr>
      <vt:lpstr>Introduction Passport Card &amp; EDL</vt:lpstr>
      <vt:lpstr>Introduction Vulnerability Analysis</vt:lpstr>
      <vt:lpstr>Experimental Evaluation of Passport Card and EDLs</vt:lpstr>
      <vt:lpstr>Experimental Evaluation of Passport Card and EDLs Weakness in the TID-based anti-cloning mechanism</vt:lpstr>
      <vt:lpstr>Experimental Evaluation of Passport Card and EDLs</vt:lpstr>
      <vt:lpstr>Experimental Evaluation of Passport Card and EDLs Read-range experiments</vt:lpstr>
      <vt:lpstr>Experimental Evaluation of Passport Card and EDLs Read-range experiments</vt:lpstr>
      <vt:lpstr>Defensive Directions: Backward Compatible Cloning Defense</vt:lpstr>
      <vt:lpstr>Co-opting KILL (1/3)</vt:lpstr>
      <vt:lpstr>Co-opting KILL (2/3)</vt:lpstr>
      <vt:lpstr>Co-opting KILL (3/3)</vt:lpstr>
      <vt:lpstr>Co-opting ACCESS (1/2)</vt:lpstr>
      <vt:lpstr>Co-opting ACCESS (2/2)</vt:lpstr>
      <vt:lpstr>Advantage and Limitation</vt:lpstr>
      <vt:lpstr>Experiments with and Extensions to KILL-Based Authentication</vt:lpstr>
      <vt:lpstr>Experiments with and Extensions to KILL-Based Authentication</vt:lpstr>
      <vt:lpstr>Conclusion</vt:lpstr>
    </vt:vector>
  </TitlesOfParts>
  <Company>CAIS-KAIST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Made Harta Dwijaksara</dc:creator>
  <cp:lastModifiedBy>Krad</cp:lastModifiedBy>
  <cp:revision>163</cp:revision>
  <dcterms:created xsi:type="dcterms:W3CDTF">2010-04-14T06:59:00Z</dcterms:created>
  <dcterms:modified xsi:type="dcterms:W3CDTF">2010-04-22T05:19:52Z</dcterms:modified>
</cp:coreProperties>
</file>