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258" r:id="rId3"/>
    <p:sldId id="285" r:id="rId4"/>
    <p:sldId id="286" r:id="rId5"/>
    <p:sldId id="287" r:id="rId6"/>
    <p:sldId id="305" r:id="rId7"/>
    <p:sldId id="306" r:id="rId8"/>
    <p:sldId id="309" r:id="rId9"/>
    <p:sldId id="307" r:id="rId10"/>
    <p:sldId id="308" r:id="rId11"/>
    <p:sldId id="289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90" r:id="rId24"/>
    <p:sldId id="292" r:id="rId25"/>
    <p:sldId id="275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2105" autoAdjust="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619A0-F2C9-4AF2-8AC8-1308C6E87CAA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EB8279DA-3B9B-47D8-B16F-63D763B03F35}">
      <dgm:prSet phldrT="[텍스트]"/>
      <dgm:spPr/>
      <dgm:t>
        <a:bodyPr/>
        <a:lstStyle/>
        <a:p>
          <a:pPr latinLnBrk="1"/>
          <a:r>
            <a:rPr lang="en-US" altLang="ko-KR" dirty="0" smtClean="0"/>
            <a:t>RSA</a:t>
          </a:r>
          <a:endParaRPr lang="ko-KR" altLang="en-US" dirty="0"/>
        </a:p>
      </dgm:t>
    </dgm:pt>
    <dgm:pt modelId="{16CBAF3C-7668-4812-B82D-BF395F884B01}" type="parTrans" cxnId="{C8200951-0AE0-4D06-BA06-64F656489C96}">
      <dgm:prSet/>
      <dgm:spPr/>
      <dgm:t>
        <a:bodyPr/>
        <a:lstStyle/>
        <a:p>
          <a:pPr latinLnBrk="1"/>
          <a:endParaRPr lang="ko-KR" altLang="en-US"/>
        </a:p>
      </dgm:t>
    </dgm:pt>
    <dgm:pt modelId="{F56F4F45-E9C4-48D6-A77F-D9B398B8D1D6}" type="sibTrans" cxnId="{C8200951-0AE0-4D06-BA06-64F656489C96}">
      <dgm:prSet/>
      <dgm:spPr/>
      <dgm:t>
        <a:bodyPr/>
        <a:lstStyle/>
        <a:p>
          <a:pPr latinLnBrk="1"/>
          <a:endParaRPr lang="ko-KR" altLang="en-US"/>
        </a:p>
      </dgm:t>
    </dgm:pt>
    <dgm:pt modelId="{4496B236-80EE-4CF6-BF44-A25CF0BD42B7}">
      <dgm:prSet phldrT="[텍스트]"/>
      <dgm:spPr/>
      <dgm:t>
        <a:bodyPr/>
        <a:lstStyle/>
        <a:p>
          <a:pPr latinLnBrk="1"/>
          <a:r>
            <a:rPr lang="en-US" altLang="ko-KR" dirty="0" smtClean="0"/>
            <a:t>Motivate</a:t>
          </a:r>
        </a:p>
      </dgm:t>
    </dgm:pt>
    <dgm:pt modelId="{E5736FEE-AA6A-4F14-AA67-6345A64F6442}" type="parTrans" cxnId="{6333A683-57B7-4E14-B035-0F4AC4438227}">
      <dgm:prSet/>
      <dgm:spPr/>
      <dgm:t>
        <a:bodyPr/>
        <a:lstStyle/>
        <a:p>
          <a:pPr latinLnBrk="1"/>
          <a:endParaRPr lang="ko-KR" altLang="en-US"/>
        </a:p>
      </dgm:t>
    </dgm:pt>
    <dgm:pt modelId="{093EEB87-C1D5-4C95-8E76-5D443D6AAC27}" type="sibTrans" cxnId="{6333A683-57B7-4E14-B035-0F4AC4438227}">
      <dgm:prSet/>
      <dgm:spPr/>
      <dgm:t>
        <a:bodyPr/>
        <a:lstStyle/>
        <a:p>
          <a:pPr latinLnBrk="1"/>
          <a:endParaRPr lang="ko-KR" altLang="en-US"/>
        </a:p>
      </dgm:t>
    </dgm:pt>
    <dgm:pt modelId="{AD503EEC-268F-47CC-9F9F-9CF10A138EDC}">
      <dgm:prSet phldrT="[텍스트]"/>
      <dgm:spPr/>
      <dgm:t>
        <a:bodyPr/>
        <a:lstStyle/>
        <a:p>
          <a:pPr latinLnBrk="1"/>
          <a:r>
            <a:rPr lang="en-US" altLang="ko-KR" dirty="0" smtClean="0"/>
            <a:t>NFS</a:t>
          </a:r>
          <a:endParaRPr lang="ko-KR" altLang="en-US" dirty="0"/>
        </a:p>
      </dgm:t>
    </dgm:pt>
    <dgm:pt modelId="{3D38AD1A-B0CE-4BEF-B927-EAF7AD4839E3}" type="parTrans" cxnId="{A3DF2CE1-DC7B-4528-B438-F2FF65B4400F}">
      <dgm:prSet/>
      <dgm:spPr/>
      <dgm:t>
        <a:bodyPr/>
        <a:lstStyle/>
        <a:p>
          <a:pPr latinLnBrk="1"/>
          <a:endParaRPr lang="ko-KR" altLang="en-US"/>
        </a:p>
      </dgm:t>
    </dgm:pt>
    <dgm:pt modelId="{644A0EFF-9835-41EB-825D-C777CDD54ABD}" type="sibTrans" cxnId="{A3DF2CE1-DC7B-4528-B438-F2FF65B4400F}">
      <dgm:prSet/>
      <dgm:spPr/>
      <dgm:t>
        <a:bodyPr/>
        <a:lstStyle/>
        <a:p>
          <a:pPr latinLnBrk="1"/>
          <a:endParaRPr lang="ko-KR" altLang="en-US"/>
        </a:p>
      </dgm:t>
    </dgm:pt>
    <dgm:pt modelId="{15CE885E-7C2E-4164-BBFE-2BC12283613E}">
      <dgm:prSet phldrT="[텍스트]"/>
      <dgm:spPr/>
      <dgm:t>
        <a:bodyPr/>
        <a:lstStyle/>
        <a:p>
          <a:pPr latinLnBrk="1"/>
          <a:r>
            <a:rPr lang="en-US" altLang="ko-KR" dirty="0" smtClean="0"/>
            <a:t>Conclusion</a:t>
          </a:r>
          <a:endParaRPr lang="ko-KR" altLang="en-US" dirty="0"/>
        </a:p>
      </dgm:t>
    </dgm:pt>
    <dgm:pt modelId="{6EC0BE18-7B8C-4039-B89D-4D8B6EE870A0}" type="parTrans" cxnId="{3088D842-37E5-4DD3-9A26-DB8FF3A718E5}">
      <dgm:prSet/>
      <dgm:spPr/>
      <dgm:t>
        <a:bodyPr/>
        <a:lstStyle/>
        <a:p>
          <a:pPr latinLnBrk="1"/>
          <a:endParaRPr lang="ko-KR" altLang="en-US"/>
        </a:p>
      </dgm:t>
    </dgm:pt>
    <dgm:pt modelId="{357DC68D-DA65-455E-BEED-1206F0956B88}" type="sibTrans" cxnId="{3088D842-37E5-4DD3-9A26-DB8FF3A718E5}">
      <dgm:prSet/>
      <dgm:spPr/>
      <dgm:t>
        <a:bodyPr/>
        <a:lstStyle/>
        <a:p>
          <a:pPr latinLnBrk="1"/>
          <a:endParaRPr lang="ko-KR" altLang="en-US"/>
        </a:p>
      </dgm:t>
    </dgm:pt>
    <dgm:pt modelId="{B5A7BCC0-39BD-4BE8-8CCD-A7E4B3BCA325}" type="pres">
      <dgm:prSet presAssocID="{ED1619A0-F2C9-4AF2-8AC8-1308C6E87CA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29F8B2-6271-463E-91BD-3B2B2D637F2D}" type="pres">
      <dgm:prSet presAssocID="{ED1619A0-F2C9-4AF2-8AC8-1308C6E87CAA}" presName="diamond" presStyleLbl="bgShp" presStyleIdx="0" presStyleCnt="1"/>
      <dgm:spPr/>
    </dgm:pt>
    <dgm:pt modelId="{FA390E51-B237-4014-891F-21958F077B9E}" type="pres">
      <dgm:prSet presAssocID="{ED1619A0-F2C9-4AF2-8AC8-1308C6E87CA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3A80257-C6FE-464C-9413-643D2AA07A2A}" type="pres">
      <dgm:prSet presAssocID="{ED1619A0-F2C9-4AF2-8AC8-1308C6E87CA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BA6C81-0D72-4E2D-8336-C9142EA109CE}" type="pres">
      <dgm:prSet presAssocID="{ED1619A0-F2C9-4AF2-8AC8-1308C6E87CA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E06D7F-8525-48A1-B704-70F102751715}" type="pres">
      <dgm:prSet presAssocID="{ED1619A0-F2C9-4AF2-8AC8-1308C6E87CA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8200951-0AE0-4D06-BA06-64F656489C96}" srcId="{ED1619A0-F2C9-4AF2-8AC8-1308C6E87CAA}" destId="{EB8279DA-3B9B-47D8-B16F-63D763B03F35}" srcOrd="0" destOrd="0" parTransId="{16CBAF3C-7668-4812-B82D-BF395F884B01}" sibTransId="{F56F4F45-E9C4-48D6-A77F-D9B398B8D1D6}"/>
    <dgm:cxn modelId="{D9EE68AF-B416-460F-BCA8-9AE4CA2FDB00}" type="presOf" srcId="{4496B236-80EE-4CF6-BF44-A25CF0BD42B7}" destId="{73A80257-C6FE-464C-9413-643D2AA07A2A}" srcOrd="0" destOrd="0" presId="urn:microsoft.com/office/officeart/2005/8/layout/matrix3"/>
    <dgm:cxn modelId="{A3DF2CE1-DC7B-4528-B438-F2FF65B4400F}" srcId="{ED1619A0-F2C9-4AF2-8AC8-1308C6E87CAA}" destId="{AD503EEC-268F-47CC-9F9F-9CF10A138EDC}" srcOrd="2" destOrd="0" parTransId="{3D38AD1A-B0CE-4BEF-B927-EAF7AD4839E3}" sibTransId="{644A0EFF-9835-41EB-825D-C777CDD54ABD}"/>
    <dgm:cxn modelId="{EB413ADA-D0CF-4996-BE75-44349D11BC39}" type="presOf" srcId="{AD503EEC-268F-47CC-9F9F-9CF10A138EDC}" destId="{B2BA6C81-0D72-4E2D-8336-C9142EA109CE}" srcOrd="0" destOrd="0" presId="urn:microsoft.com/office/officeart/2005/8/layout/matrix3"/>
    <dgm:cxn modelId="{1FE2ECFA-C845-4B23-A116-C7489C8365C6}" type="presOf" srcId="{15CE885E-7C2E-4164-BBFE-2BC12283613E}" destId="{4EE06D7F-8525-48A1-B704-70F102751715}" srcOrd="0" destOrd="0" presId="urn:microsoft.com/office/officeart/2005/8/layout/matrix3"/>
    <dgm:cxn modelId="{6333A683-57B7-4E14-B035-0F4AC4438227}" srcId="{ED1619A0-F2C9-4AF2-8AC8-1308C6E87CAA}" destId="{4496B236-80EE-4CF6-BF44-A25CF0BD42B7}" srcOrd="1" destOrd="0" parTransId="{E5736FEE-AA6A-4F14-AA67-6345A64F6442}" sibTransId="{093EEB87-C1D5-4C95-8E76-5D443D6AAC27}"/>
    <dgm:cxn modelId="{674F8BF3-EF28-419F-8510-4022A0064835}" type="presOf" srcId="{ED1619A0-F2C9-4AF2-8AC8-1308C6E87CAA}" destId="{B5A7BCC0-39BD-4BE8-8CCD-A7E4B3BCA325}" srcOrd="0" destOrd="0" presId="urn:microsoft.com/office/officeart/2005/8/layout/matrix3"/>
    <dgm:cxn modelId="{3088D842-37E5-4DD3-9A26-DB8FF3A718E5}" srcId="{ED1619A0-F2C9-4AF2-8AC8-1308C6E87CAA}" destId="{15CE885E-7C2E-4164-BBFE-2BC12283613E}" srcOrd="3" destOrd="0" parTransId="{6EC0BE18-7B8C-4039-B89D-4D8B6EE870A0}" sibTransId="{357DC68D-DA65-455E-BEED-1206F0956B88}"/>
    <dgm:cxn modelId="{B7840499-3F5D-4C20-9585-2965EE4995EC}" type="presOf" srcId="{EB8279DA-3B9B-47D8-B16F-63D763B03F35}" destId="{FA390E51-B237-4014-891F-21958F077B9E}" srcOrd="0" destOrd="0" presId="urn:microsoft.com/office/officeart/2005/8/layout/matrix3"/>
    <dgm:cxn modelId="{6CA874C2-C641-48E9-8BCE-4CF3E4249927}" type="presParOf" srcId="{B5A7BCC0-39BD-4BE8-8CCD-A7E4B3BCA325}" destId="{5F29F8B2-6271-463E-91BD-3B2B2D637F2D}" srcOrd="0" destOrd="0" presId="urn:microsoft.com/office/officeart/2005/8/layout/matrix3"/>
    <dgm:cxn modelId="{3629B5E6-4941-4DED-82F4-6A897AE61712}" type="presParOf" srcId="{B5A7BCC0-39BD-4BE8-8CCD-A7E4B3BCA325}" destId="{FA390E51-B237-4014-891F-21958F077B9E}" srcOrd="1" destOrd="0" presId="urn:microsoft.com/office/officeart/2005/8/layout/matrix3"/>
    <dgm:cxn modelId="{6A8A4B13-9CB7-45EE-A1E4-677B68628743}" type="presParOf" srcId="{B5A7BCC0-39BD-4BE8-8CCD-A7E4B3BCA325}" destId="{73A80257-C6FE-464C-9413-643D2AA07A2A}" srcOrd="2" destOrd="0" presId="urn:microsoft.com/office/officeart/2005/8/layout/matrix3"/>
    <dgm:cxn modelId="{5497E8E9-6B76-4EA8-A4F1-685309A7761B}" type="presParOf" srcId="{B5A7BCC0-39BD-4BE8-8CCD-A7E4B3BCA325}" destId="{B2BA6C81-0D72-4E2D-8336-C9142EA109CE}" srcOrd="3" destOrd="0" presId="urn:microsoft.com/office/officeart/2005/8/layout/matrix3"/>
    <dgm:cxn modelId="{E55756F3-5CAC-4C57-96E2-DFAA44355CF6}" type="presParOf" srcId="{B5A7BCC0-39BD-4BE8-8CCD-A7E4B3BCA325}" destId="{4EE06D7F-8525-48A1-B704-70F10275171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29F8B2-6271-463E-91BD-3B2B2D637F2D}">
      <dsp:nvSpPr>
        <dsp:cNvPr id="0" name=""/>
        <dsp:cNvSpPr/>
      </dsp:nvSpPr>
      <dsp:spPr>
        <a:xfrm>
          <a:off x="1730367" y="0"/>
          <a:ext cx="4768865" cy="476886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390E51-B237-4014-891F-21958F077B9E}">
      <dsp:nvSpPr>
        <dsp:cNvPr id="0" name=""/>
        <dsp:cNvSpPr/>
      </dsp:nvSpPr>
      <dsp:spPr>
        <a:xfrm>
          <a:off x="2183409" y="453042"/>
          <a:ext cx="1859857" cy="18598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RSA</a:t>
          </a:r>
          <a:endParaRPr lang="ko-KR" altLang="en-US" sz="2500" kern="1200" dirty="0"/>
        </a:p>
      </dsp:txBody>
      <dsp:txXfrm>
        <a:off x="2183409" y="453042"/>
        <a:ext cx="1859857" cy="1859857"/>
      </dsp:txXfrm>
    </dsp:sp>
    <dsp:sp modelId="{73A80257-C6FE-464C-9413-643D2AA07A2A}">
      <dsp:nvSpPr>
        <dsp:cNvPr id="0" name=""/>
        <dsp:cNvSpPr/>
      </dsp:nvSpPr>
      <dsp:spPr>
        <a:xfrm>
          <a:off x="4186332" y="453042"/>
          <a:ext cx="1859857" cy="18598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Motivate</a:t>
          </a:r>
        </a:p>
      </dsp:txBody>
      <dsp:txXfrm>
        <a:off x="4186332" y="453042"/>
        <a:ext cx="1859857" cy="1859857"/>
      </dsp:txXfrm>
    </dsp:sp>
    <dsp:sp modelId="{B2BA6C81-0D72-4E2D-8336-C9142EA109CE}">
      <dsp:nvSpPr>
        <dsp:cNvPr id="0" name=""/>
        <dsp:cNvSpPr/>
      </dsp:nvSpPr>
      <dsp:spPr>
        <a:xfrm>
          <a:off x="2183409" y="2455965"/>
          <a:ext cx="1859857" cy="18598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NFS</a:t>
          </a:r>
          <a:endParaRPr lang="ko-KR" altLang="en-US" sz="2500" kern="1200" dirty="0"/>
        </a:p>
      </dsp:txBody>
      <dsp:txXfrm>
        <a:off x="2183409" y="2455965"/>
        <a:ext cx="1859857" cy="1859857"/>
      </dsp:txXfrm>
    </dsp:sp>
    <dsp:sp modelId="{4EE06D7F-8525-48A1-B704-70F102751715}">
      <dsp:nvSpPr>
        <dsp:cNvPr id="0" name=""/>
        <dsp:cNvSpPr/>
      </dsp:nvSpPr>
      <dsp:spPr>
        <a:xfrm>
          <a:off x="4186332" y="2455965"/>
          <a:ext cx="1859857" cy="18598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5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Conclusion</a:t>
          </a:r>
          <a:endParaRPr lang="ko-KR" altLang="en-US" sz="2500" kern="1200" dirty="0"/>
        </a:p>
      </dsp:txBody>
      <dsp:txXfrm>
        <a:off x="4186332" y="2455965"/>
        <a:ext cx="1859857" cy="1859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AF90-52F4-4207-BF7E-92BC671FE3C4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3EAA-B570-4D7C-A8B4-8EBC41577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E38CFC-E439-4DB5-94D2-FDF361A2A7BB}" type="datetimeFigureOut">
              <a:rPr lang="ko-KR" altLang="en-US" smtClean="0"/>
              <a:pPr/>
              <a:t>2010-04-05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57318" y="1285860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en-US" altLang="ko-KR" sz="3600" b="1" dirty="0" smtClean="0"/>
              <a:t>Factorization of a 768-bit RSA modulus</a:t>
            </a:r>
            <a:endParaRPr lang="ko-KR" altLang="en-US" sz="36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57480" y="5076852"/>
            <a:ext cx="6400800" cy="923916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>
                <a:solidFill>
                  <a:schemeClr val="tx1"/>
                </a:solidFill>
              </a:rPr>
              <a:t>20103575 Jung </a:t>
            </a:r>
            <a:r>
              <a:rPr lang="en-US" altLang="ko-KR" sz="2400" dirty="0" err="1" smtClean="0">
                <a:solidFill>
                  <a:schemeClr val="tx1"/>
                </a:solidFill>
              </a:rPr>
              <a:t>Daejin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400" dirty="0" smtClean="0">
                <a:solidFill>
                  <a:schemeClr val="tx1"/>
                </a:solidFill>
              </a:rPr>
              <a:t>20103453 Lee </a:t>
            </a:r>
            <a:r>
              <a:rPr lang="en-US" altLang="ko-KR" sz="2400" dirty="0" err="1" smtClean="0">
                <a:solidFill>
                  <a:schemeClr val="tx1"/>
                </a:solidFill>
              </a:rPr>
              <a:t>Sangho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</a:t>
            </a:r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Cambria Math" pitchFamily="18" charset="0"/>
              </a:rPr>
              <a:t>RSA Factoring challenge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RSA-768</a:t>
            </a:r>
          </a:p>
          <a:p>
            <a:pPr lvl="2"/>
            <a:r>
              <a:rPr lang="en-US" altLang="ko-KR" dirty="0" smtClean="0"/>
              <a:t>1230186684530117755130494958384962720772853569595334792197322452151726400507263657518745202199786469389956474942774063845925192557326303453731548268507917026122142913461670429214311602221240479274737794080665351419597459856902143413.</a:t>
            </a:r>
          </a:p>
          <a:p>
            <a:pPr lvl="2"/>
            <a:endParaRPr lang="en-US" altLang="ko-KR" sz="1050" dirty="0" smtClean="0">
              <a:ea typeface="Cambria Math" pitchFamily="18" charset="0"/>
            </a:endParaRPr>
          </a:p>
          <a:p>
            <a:pPr lvl="2"/>
            <a:r>
              <a:rPr lang="en-US" altLang="ko-KR" dirty="0" smtClean="0">
                <a:ea typeface="Cambria Math" pitchFamily="18" charset="0"/>
              </a:rPr>
              <a:t>768-bit / 232-digit</a:t>
            </a:r>
          </a:p>
          <a:p>
            <a:pPr lvl="2"/>
            <a:r>
              <a:rPr lang="en-US" altLang="ko-KR" dirty="0" smtClean="0">
                <a:ea typeface="Cambria Math" pitchFamily="18" charset="0"/>
              </a:rPr>
              <a:t>Award </a:t>
            </a:r>
            <a:r>
              <a:rPr lang="en-US" altLang="ko-KR" dirty="0" smtClean="0">
                <a:ea typeface="Cambria Math" pitchFamily="18" charset="0"/>
              </a:rPr>
              <a:t>$50000 </a:t>
            </a:r>
            <a:r>
              <a:rPr lang="en-US" altLang="ko-KR" sz="1600" dirty="0" smtClean="0">
                <a:ea typeface="Cambria Math" pitchFamily="18" charset="0"/>
              </a:rPr>
              <a:t>USD</a:t>
            </a:r>
            <a:r>
              <a:rPr lang="en-US" altLang="ko-KR" dirty="0" smtClean="0">
                <a:ea typeface="Cambria Math" pitchFamily="18" charset="0"/>
              </a:rPr>
              <a:t> but Retracted</a:t>
            </a:r>
            <a:endParaRPr lang="en-US" altLang="ko-KR" dirty="0" smtClean="0"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Cambria Math" pitchFamily="18" charset="0"/>
              </a:rPr>
              <a:t>4 Steps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Polynomial selection step</a:t>
            </a:r>
          </a:p>
          <a:p>
            <a:pPr lvl="2"/>
            <a:r>
              <a:rPr lang="en-US" altLang="ko-KR" dirty="0" smtClean="0">
                <a:ea typeface="Cambria Math" pitchFamily="18" charset="0"/>
              </a:rPr>
              <a:t>Find 2 good quality polynomials to use.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Sieving step</a:t>
            </a:r>
          </a:p>
          <a:p>
            <a:pPr lvl="2"/>
            <a:r>
              <a:rPr lang="en-US" altLang="ko-KR" dirty="0" smtClean="0">
                <a:ea typeface="Cambria Math" pitchFamily="18" charset="0"/>
              </a:rPr>
              <a:t>Sieve the possible relations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Matrix step</a:t>
            </a:r>
          </a:p>
          <a:p>
            <a:pPr lvl="2"/>
            <a:r>
              <a:rPr lang="en-US" altLang="ko-KR" kern="1000" spc="-110" dirty="0" smtClean="0">
                <a:ea typeface="Cambria Math" pitchFamily="18" charset="0"/>
              </a:rPr>
              <a:t>Find the dependency with matrix built with relations.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Square root step</a:t>
            </a:r>
          </a:p>
          <a:p>
            <a:pPr lvl="2"/>
            <a:r>
              <a:rPr lang="en-US" altLang="ko-KR" dirty="0" smtClean="0">
                <a:ea typeface="Cambria Math" pitchFamily="18" charset="0"/>
              </a:rPr>
              <a:t>Find the </a:t>
            </a:r>
            <a:r>
              <a:rPr lang="en-US" altLang="ko-KR" dirty="0" err="1" smtClean="0">
                <a:ea typeface="Cambria Math" pitchFamily="18" charset="0"/>
              </a:rPr>
              <a:t>x,y</a:t>
            </a:r>
            <a:r>
              <a:rPr lang="en-US" altLang="ko-KR" dirty="0" smtClean="0">
                <a:ea typeface="Cambria Math" pitchFamily="18" charset="0"/>
              </a:rPr>
              <a:t> with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Polynomial selection step(1)</a:t>
            </a:r>
          </a:p>
          <a:p>
            <a:pPr lvl="1"/>
            <a:endParaRPr lang="en-US" altLang="ko-KR" sz="1050" dirty="0" smtClean="0">
              <a:solidFill>
                <a:srgbClr val="FF0000"/>
              </a:solidFill>
              <a:ea typeface="Cambria Math" pitchFamily="18" charset="0"/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Cambria Math" pitchFamily="18" charset="0"/>
              </a:rPr>
              <a:t>Criteria</a:t>
            </a:r>
          </a:p>
          <a:p>
            <a:pPr lvl="2"/>
            <a:endParaRPr lang="en-US" altLang="ko-KR" sz="1400" dirty="0" smtClean="0">
              <a:ea typeface="Cambria Math" pitchFamily="18" charset="0"/>
            </a:endParaRPr>
          </a:p>
          <a:p>
            <a:pPr lvl="2"/>
            <a:r>
              <a:rPr lang="en-US" altLang="ko-KR" dirty="0" smtClean="0">
                <a:ea typeface="Cambria Math" pitchFamily="18" charset="0"/>
              </a:rPr>
              <a:t> </a:t>
            </a:r>
            <a:r>
              <a:rPr lang="en-US" altLang="ko-KR" dirty="0" smtClean="0">
                <a:ea typeface="Cambria Math" pitchFamily="18" charset="0"/>
              </a:rPr>
              <a:t> </a:t>
            </a:r>
            <a:r>
              <a:rPr lang="en-US" altLang="ko-KR" dirty="0" smtClean="0">
                <a:ea typeface="Cambria Math" pitchFamily="18" charset="0"/>
              </a:rPr>
              <a:t>d</a:t>
            </a:r>
            <a:r>
              <a:rPr lang="en-US" altLang="ko-KR" baseline="-25000" dirty="0" smtClean="0">
                <a:ea typeface="Cambria Math" pitchFamily="18" charset="0"/>
              </a:rPr>
              <a:t>1</a:t>
            </a:r>
            <a:r>
              <a:rPr lang="ko-KR" altLang="en-US" dirty="0" smtClean="0"/>
              <a:t>∈</a:t>
            </a:r>
            <a:r>
              <a:rPr lang="en-US" altLang="ko-KR" dirty="0" smtClean="0"/>
              <a:t>N order          ,</a:t>
            </a:r>
            <a:r>
              <a:rPr lang="en-US" altLang="ko-KR" baseline="-25000" dirty="0" smtClean="0">
                <a:ea typeface="Cambria Math" pitchFamily="18" charset="0"/>
              </a:rPr>
              <a:t> </a:t>
            </a:r>
            <a:r>
              <a:rPr lang="en-US" altLang="ko-KR" dirty="0" smtClean="0">
                <a:ea typeface="Cambria Math" pitchFamily="18" charset="0"/>
              </a:rPr>
              <a:t>m : slightly smaller than n</a:t>
            </a:r>
            <a:r>
              <a:rPr lang="en-US" altLang="ko-KR" baseline="30000" dirty="0" smtClean="0">
                <a:ea typeface="Cambria Math" pitchFamily="18" charset="0"/>
              </a:rPr>
              <a:t>1/d</a:t>
            </a:r>
            <a:r>
              <a:rPr lang="en-US" altLang="ko-KR" sz="1400" baseline="30000" dirty="0" smtClean="0">
                <a:ea typeface="Cambria Math" pitchFamily="18" charset="0"/>
              </a:rPr>
              <a:t>1</a:t>
            </a:r>
            <a:endParaRPr lang="en-US" altLang="ko-KR" baseline="30000" dirty="0" smtClean="0">
              <a:ea typeface="Cambria Math" pitchFamily="18" charset="0"/>
            </a:endParaRPr>
          </a:p>
          <a:p>
            <a:pPr marL="1115568" lvl="2" indent="-457200">
              <a:buFont typeface="Arial" pitchFamily="34" charset="0"/>
              <a:buChar char="•"/>
            </a:pPr>
            <a:r>
              <a:rPr lang="en-US" altLang="ko-KR" dirty="0" smtClean="0">
                <a:ea typeface="Cambria Math" pitchFamily="18" charset="0"/>
              </a:rPr>
              <a:t>d</a:t>
            </a:r>
            <a:r>
              <a:rPr lang="en-US" altLang="ko-KR" baseline="-25000" dirty="0" smtClean="0">
                <a:ea typeface="Cambria Math" pitchFamily="18" charset="0"/>
              </a:rPr>
              <a:t>1</a:t>
            </a:r>
            <a:r>
              <a:rPr lang="en-US" altLang="ko-KR" dirty="0" smtClean="0">
                <a:ea typeface="Cambria Math" pitchFamily="18" charset="0"/>
              </a:rPr>
              <a:t> &gt; 1, d</a:t>
            </a:r>
            <a:r>
              <a:rPr lang="en-US" altLang="ko-KR" baseline="-25000" dirty="0" smtClean="0">
                <a:ea typeface="Cambria Math" pitchFamily="18" charset="0"/>
              </a:rPr>
              <a:t>2</a:t>
            </a:r>
            <a:r>
              <a:rPr lang="en-US" altLang="ko-KR" dirty="0" smtClean="0">
                <a:ea typeface="Cambria Math" pitchFamily="18" charset="0"/>
              </a:rPr>
              <a:t> = </a:t>
            </a:r>
            <a:r>
              <a:rPr lang="en-US" altLang="ko-KR" dirty="0" smtClean="0">
                <a:ea typeface="Cambria Math" pitchFamily="18" charset="0"/>
              </a:rPr>
              <a:t>1 (best quality polynomials)</a:t>
            </a:r>
            <a:endParaRPr lang="en-US" altLang="ko-KR" dirty="0" smtClean="0">
              <a:ea typeface="Cambria Math" pitchFamily="18" charset="0"/>
            </a:endParaRPr>
          </a:p>
          <a:p>
            <a:pPr marL="1115568" lvl="2" indent="-457200">
              <a:buFont typeface="Arial" pitchFamily="34" charset="0"/>
              <a:buChar char="•"/>
            </a:pPr>
            <a:r>
              <a:rPr lang="en-US" altLang="ko-KR" dirty="0" smtClean="0">
                <a:ea typeface="Cambria Math" pitchFamily="18" charset="0"/>
              </a:rPr>
              <a:t>leading coefficient of f</a:t>
            </a:r>
            <a:r>
              <a:rPr lang="en-US" altLang="ko-KR" baseline="-25000" dirty="0" smtClean="0">
                <a:ea typeface="Cambria Math" pitchFamily="18" charset="0"/>
              </a:rPr>
              <a:t>2</a:t>
            </a:r>
            <a:r>
              <a:rPr lang="en-US" altLang="ko-KR" dirty="0" smtClean="0">
                <a:ea typeface="Cambria Math" pitchFamily="18" charset="0"/>
              </a:rPr>
              <a:t> is 10 or 11 prime </a:t>
            </a:r>
          </a:p>
          <a:p>
            <a:pPr marL="1115568" lvl="2" indent="-457200">
              <a:buNone/>
            </a:pPr>
            <a:r>
              <a:rPr lang="en-US" altLang="ko-KR" dirty="0" smtClean="0">
                <a:ea typeface="Cambria Math" pitchFamily="18" charset="0"/>
              </a:rPr>
              <a:t>      factors equal to 1 mod 6 with at most one    other factor &lt; 2</a:t>
            </a:r>
            <a:r>
              <a:rPr lang="en-US" altLang="ko-KR" baseline="30000" dirty="0" smtClean="0">
                <a:ea typeface="Cambria Math" pitchFamily="18" charset="0"/>
              </a:rPr>
              <a:t>15.5</a:t>
            </a:r>
            <a:r>
              <a:rPr lang="en-US" altLang="ko-KR" dirty="0" smtClean="0">
                <a:ea typeface="Cambria Math" pitchFamily="18" charset="0"/>
              </a:rPr>
              <a:t>.</a:t>
            </a:r>
          </a:p>
          <a:p>
            <a:pPr marL="1115568" lvl="2" indent="-457200">
              <a:buFont typeface="Arial" pitchFamily="34" charset="0"/>
              <a:buChar char="•"/>
            </a:pPr>
            <a:r>
              <a:rPr lang="en-US" altLang="ko-KR" dirty="0" smtClean="0">
                <a:ea typeface="Cambria Math" pitchFamily="18" charset="0"/>
              </a:rPr>
              <a:t>leading coefficient of f</a:t>
            </a:r>
            <a:r>
              <a:rPr lang="en-US" altLang="ko-KR" baseline="-25000" dirty="0" smtClean="0">
                <a:ea typeface="Cambria Math" pitchFamily="18" charset="0"/>
              </a:rPr>
              <a:t>1</a:t>
            </a:r>
            <a:r>
              <a:rPr lang="en-US" altLang="ko-KR" dirty="0" smtClean="0">
                <a:ea typeface="Cambria Math" pitchFamily="18" charset="0"/>
              </a:rPr>
              <a:t> is a multiple of 258060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3798" y="3000372"/>
            <a:ext cx="80683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Polynomial selection step(2)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sz="2700" dirty="0" smtClean="0">
              <a:ea typeface="Cambria Math" pitchFamily="18" charset="0"/>
            </a:endParaRPr>
          </a:p>
          <a:p>
            <a:pPr lvl="1"/>
            <a:endParaRPr lang="en-US" altLang="ko-KR" sz="1000" dirty="0" smtClean="0">
              <a:ea typeface="Cambria Math" pitchFamily="18" charset="0"/>
            </a:endParaRPr>
          </a:p>
          <a:p>
            <a:pPr lvl="1"/>
            <a:r>
              <a:rPr lang="en-US" altLang="ko-KR" sz="2500" b="1" dirty="0" smtClean="0">
                <a:ea typeface="Cambria Math" pitchFamily="18" charset="0"/>
              </a:rPr>
              <a:t>BSI</a:t>
            </a:r>
            <a:r>
              <a:rPr lang="en-US" altLang="ko-KR" sz="2500" dirty="0" smtClean="0">
                <a:ea typeface="Cambria Math" pitchFamily="18" charset="0"/>
              </a:rPr>
              <a:t> produced 3 polynomial / selected one of them</a:t>
            </a:r>
            <a:endParaRPr lang="en-US" altLang="ko-KR" sz="2500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Above polynomials fit it the criteria.</a:t>
            </a: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138" y="2285992"/>
            <a:ext cx="7433142" cy="223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Polynomial selection step(3)</a:t>
            </a:r>
          </a:p>
          <a:p>
            <a:endParaRPr lang="en-US" altLang="ko-KR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Parameter selection must be done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Smoothness bounds / Sieving region </a:t>
            </a:r>
            <a:r>
              <a:rPr lang="en-US" altLang="ko-KR" dirty="0" smtClean="0">
                <a:ea typeface="Cambria Math" pitchFamily="18" charset="0"/>
              </a:rPr>
              <a:t>S(Z</a:t>
            </a:r>
            <a:r>
              <a:rPr lang="en-US" altLang="ko-KR" sz="2000" dirty="0" smtClean="0">
                <a:ea typeface="Cambria Math" pitchFamily="18" charset="0"/>
              </a:rPr>
              <a:t>X</a:t>
            </a:r>
            <a:r>
              <a:rPr lang="en-US" altLang="ko-KR" dirty="0" smtClean="0">
                <a:ea typeface="Cambria Math" pitchFamily="18" charset="0"/>
              </a:rPr>
              <a:t>Z</a:t>
            </a:r>
            <a:r>
              <a:rPr lang="en-US" altLang="ko-KR" baseline="-25000" dirty="0" smtClean="0">
                <a:ea typeface="Cambria Math" pitchFamily="18" charset="0"/>
              </a:rPr>
              <a:t>&gt;0</a:t>
            </a:r>
            <a:r>
              <a:rPr lang="en-US" altLang="ko-KR" dirty="0" smtClean="0">
                <a:ea typeface="Cambria Math" pitchFamily="18" charset="0"/>
              </a:rPr>
              <a:t>)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Non-zero integer x is </a:t>
            </a:r>
            <a:r>
              <a:rPr lang="en-US" altLang="ko-KR" b="1" dirty="0" smtClean="0">
                <a:ea typeface="Cambria Math" pitchFamily="18" charset="0"/>
              </a:rPr>
              <a:t>(</a:t>
            </a:r>
            <a:r>
              <a:rPr lang="en-US" altLang="ko-KR" b="1" dirty="0" err="1" smtClean="0">
                <a:ea typeface="Cambria Math" pitchFamily="18" charset="0"/>
              </a:rPr>
              <a:t>b</a:t>
            </a:r>
            <a:r>
              <a:rPr lang="en-US" altLang="ko-KR" b="1" i="1" baseline="-25000" dirty="0" err="1" smtClean="0">
                <a:ea typeface="Cambria Math" pitchFamily="18" charset="0"/>
              </a:rPr>
              <a:t>k</a:t>
            </a:r>
            <a:r>
              <a:rPr lang="en-US" altLang="ko-KR" b="1" dirty="0" smtClean="0">
                <a:ea typeface="Cambria Math" pitchFamily="18" charset="0"/>
              </a:rPr>
              <a:t>, </a:t>
            </a:r>
            <a:r>
              <a:rPr lang="en-US" altLang="ko-KR" b="1" dirty="0" err="1" smtClean="0">
                <a:ea typeface="Cambria Math" pitchFamily="18" charset="0"/>
              </a:rPr>
              <a:t>b</a:t>
            </a:r>
            <a:r>
              <a:rPr lang="en-US" altLang="ko-KR" b="1" i="1" baseline="-25000" dirty="0" err="1" smtClean="0">
                <a:latin typeface="Vivaldi" pitchFamily="66" charset="0"/>
                <a:ea typeface="맑은 고딕" pitchFamily="50" charset="-127"/>
              </a:rPr>
              <a:t>l</a:t>
            </a:r>
            <a:r>
              <a:rPr lang="en-US" altLang="ko-KR" b="1" dirty="0" smtClean="0">
                <a:ea typeface="Cambria Math" pitchFamily="18" charset="0"/>
              </a:rPr>
              <a:t>)-smooth</a:t>
            </a:r>
            <a:r>
              <a:rPr lang="en-US" altLang="ko-KR" dirty="0" smtClean="0"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en-US" altLang="ko-KR" dirty="0" smtClean="0">
                <a:ea typeface="Cambria Math" pitchFamily="18" charset="0"/>
              </a:rPr>
              <a:t>   if with the exception of 4 prime factors between </a:t>
            </a:r>
            <a:r>
              <a:rPr lang="en-US" altLang="ko-KR" dirty="0" err="1" smtClean="0">
                <a:ea typeface="Cambria Math" pitchFamily="18" charset="0"/>
              </a:rPr>
              <a:t>b</a:t>
            </a:r>
            <a:r>
              <a:rPr lang="en-US" altLang="ko-KR" i="1" baseline="-25000" dirty="0" err="1" smtClean="0">
                <a:ea typeface="Cambria Math" pitchFamily="18" charset="0"/>
              </a:rPr>
              <a:t>k</a:t>
            </a:r>
            <a:r>
              <a:rPr lang="en-US" altLang="ko-KR" dirty="0" smtClean="0">
                <a:ea typeface="Cambria Math" pitchFamily="18" charset="0"/>
              </a:rPr>
              <a:t>, </a:t>
            </a:r>
            <a:r>
              <a:rPr lang="en-US" altLang="ko-KR" dirty="0" err="1" smtClean="0">
                <a:ea typeface="Cambria Math" pitchFamily="18" charset="0"/>
              </a:rPr>
              <a:t>b</a:t>
            </a:r>
            <a:r>
              <a:rPr lang="en-US" altLang="ko-KR" i="1" baseline="-25000" dirty="0" err="1" smtClean="0">
                <a:latin typeface="Vivaldi" pitchFamily="66" charset="0"/>
                <a:ea typeface="맑은 고딕" pitchFamily="50" charset="-127"/>
              </a:rPr>
              <a:t>l</a:t>
            </a:r>
            <a:r>
              <a:rPr lang="en-US" altLang="ko-KR" dirty="0" smtClean="0">
                <a:ea typeface="Cambria Math" pitchFamily="18" charset="0"/>
              </a:rPr>
              <a:t> , all remaining prime factors of |x| are at most b</a:t>
            </a:r>
            <a:r>
              <a:rPr lang="en-US" altLang="ko-KR" i="1" baseline="-25000" dirty="0" smtClean="0">
                <a:ea typeface="Cambria Math" pitchFamily="18" charset="0"/>
              </a:rPr>
              <a:t>k.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>
              <a:buNone/>
            </a:pPr>
            <a:r>
              <a:rPr lang="en-US" altLang="ko-K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   </a:t>
            </a:r>
            <a:r>
              <a:rPr lang="en-US" altLang="ko-KR" sz="2800" dirty="0" smtClean="0">
                <a:ea typeface="Cambria Math" pitchFamily="18" charset="0"/>
              </a:rPr>
              <a:t>(</a:t>
            </a:r>
            <a:r>
              <a:rPr lang="en-US" altLang="ko-KR" sz="2800" dirty="0" err="1" smtClean="0">
                <a:ea typeface="Cambria Math" pitchFamily="18" charset="0"/>
              </a:rPr>
              <a:t>b</a:t>
            </a:r>
            <a:r>
              <a:rPr lang="en-US" altLang="ko-KR" sz="2400" i="1" baseline="-25000" dirty="0" err="1" smtClean="0">
                <a:latin typeface="Vivaldi" pitchFamily="66" charset="0"/>
                <a:ea typeface="맑은 고딕" pitchFamily="50" charset="-127"/>
              </a:rPr>
              <a:t>l</a:t>
            </a:r>
            <a:r>
              <a:rPr lang="en-US" altLang="ko-KR" sz="2800" dirty="0" smtClean="0">
                <a:ea typeface="Cambria Math" pitchFamily="18" charset="0"/>
              </a:rPr>
              <a:t> </a:t>
            </a:r>
            <a:r>
              <a:rPr lang="ko-KR" altLang="en-US" sz="2800" dirty="0" smtClean="0"/>
              <a:t>≥ </a:t>
            </a:r>
            <a:r>
              <a:rPr lang="en-US" altLang="ko-KR" sz="2800" dirty="0" smtClean="0"/>
              <a:t>max(</a:t>
            </a:r>
            <a:r>
              <a:rPr lang="en-US" altLang="ko-KR" sz="2800" dirty="0" smtClean="0">
                <a:ea typeface="Cambria Math" pitchFamily="18" charset="0"/>
              </a:rPr>
              <a:t>b</a:t>
            </a:r>
            <a:r>
              <a:rPr lang="en-US" altLang="ko-KR" sz="2800" i="1" baseline="-25000" dirty="0" smtClean="0">
                <a:latin typeface="Garamond" pitchFamily="18" charset="0"/>
                <a:ea typeface="맑은 고딕" pitchFamily="50" charset="-127"/>
              </a:rPr>
              <a:t>1</a:t>
            </a:r>
            <a:r>
              <a:rPr lang="en-US" altLang="ko-KR" sz="2800" dirty="0" smtClean="0">
                <a:ea typeface="Cambria Math" pitchFamily="18" charset="0"/>
              </a:rPr>
              <a:t> ,b</a:t>
            </a:r>
            <a:r>
              <a:rPr lang="en-US" altLang="ko-KR" sz="2800" i="1" baseline="-25000" dirty="0" smtClean="0">
                <a:latin typeface="Garamond" pitchFamily="18" charset="0"/>
                <a:ea typeface="맑은 고딕" pitchFamily="50" charset="-127"/>
              </a:rPr>
              <a:t>2</a:t>
            </a:r>
            <a:r>
              <a:rPr lang="en-US" altLang="ko-KR" sz="2800" dirty="0" smtClean="0"/>
              <a:t>)</a:t>
            </a:r>
            <a:r>
              <a:rPr lang="en-US" altLang="ko-KR" sz="2800" dirty="0" smtClean="0">
                <a:ea typeface="Cambria Math" pitchFamily="18" charset="0"/>
              </a:rPr>
              <a:t>)</a:t>
            </a: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Polynomial selection step(4)</a:t>
            </a:r>
          </a:p>
          <a:p>
            <a:endParaRPr lang="en-US" altLang="ko-KR" dirty="0" smtClean="0">
              <a:ea typeface="Cambria Math" pitchFamily="18" charset="0"/>
            </a:endParaRPr>
          </a:p>
          <a:p>
            <a:r>
              <a:rPr lang="en-US" altLang="ko-KR" sz="2800" dirty="0" smtClean="0">
                <a:ea typeface="Cambria Math" pitchFamily="18" charset="0"/>
              </a:rPr>
              <a:t>b</a:t>
            </a:r>
            <a:r>
              <a:rPr lang="en-US" altLang="ko-KR" sz="2800" i="1" baseline="-25000" dirty="0" smtClean="0">
                <a:ea typeface="Cambria Math" pitchFamily="18" charset="0"/>
              </a:rPr>
              <a:t>1</a:t>
            </a:r>
            <a:r>
              <a:rPr lang="en-US" altLang="ko-KR" sz="2800" i="1" dirty="0" smtClean="0">
                <a:ea typeface="Cambria Math" pitchFamily="18" charset="0"/>
              </a:rPr>
              <a:t>=11•10</a:t>
            </a:r>
            <a:r>
              <a:rPr lang="en-US" altLang="ko-KR" sz="2800" i="1" baseline="30000" dirty="0" smtClean="0">
                <a:ea typeface="Cambria Math" pitchFamily="18" charset="0"/>
              </a:rPr>
              <a:t>8</a:t>
            </a:r>
            <a:r>
              <a:rPr lang="en-US" altLang="ko-KR" sz="2800" i="1" dirty="0" smtClean="0">
                <a:ea typeface="Cambria Math" pitchFamily="18" charset="0"/>
              </a:rPr>
              <a:t> </a:t>
            </a:r>
            <a:r>
              <a:rPr lang="en-US" altLang="ko-KR" sz="2800" dirty="0" smtClean="0">
                <a:ea typeface="Cambria Math" pitchFamily="18" charset="0"/>
              </a:rPr>
              <a:t>,  b</a:t>
            </a:r>
            <a:r>
              <a:rPr lang="en-US" altLang="ko-KR" sz="2800" i="1" baseline="-25000" dirty="0" smtClean="0">
                <a:ea typeface="Cambria Math" pitchFamily="18" charset="0"/>
              </a:rPr>
              <a:t>2</a:t>
            </a:r>
            <a:r>
              <a:rPr lang="en-US" altLang="ko-KR" sz="2800" dirty="0" smtClean="0">
                <a:ea typeface="Cambria Math" pitchFamily="18" charset="0"/>
              </a:rPr>
              <a:t> =2</a:t>
            </a:r>
            <a:r>
              <a:rPr lang="en-US" altLang="ko-KR" sz="2800" i="1" dirty="0" smtClean="0">
                <a:ea typeface="Cambria Math" pitchFamily="18" charset="0"/>
              </a:rPr>
              <a:t>•</a:t>
            </a:r>
            <a:r>
              <a:rPr lang="en-US" altLang="ko-KR" sz="2800" dirty="0" smtClean="0">
                <a:ea typeface="Cambria Math" pitchFamily="18" charset="0"/>
              </a:rPr>
              <a:t>10</a:t>
            </a:r>
            <a:r>
              <a:rPr lang="en-US" altLang="ko-KR" sz="2800" baseline="30000" dirty="0" smtClean="0">
                <a:ea typeface="Cambria Math" pitchFamily="18" charset="0"/>
              </a:rPr>
              <a:t>8</a:t>
            </a:r>
            <a:r>
              <a:rPr lang="en-US" altLang="ko-KR" sz="2800" dirty="0" smtClean="0">
                <a:ea typeface="Cambria Math" pitchFamily="18" charset="0"/>
              </a:rPr>
              <a:t>, </a:t>
            </a:r>
            <a:r>
              <a:rPr lang="en-US" altLang="ko-KR" sz="2800" dirty="0" err="1" smtClean="0">
                <a:ea typeface="Cambria Math" pitchFamily="18" charset="0"/>
              </a:rPr>
              <a:t>b</a:t>
            </a:r>
            <a:r>
              <a:rPr lang="en-US" altLang="ko-KR" sz="2800" b="1" i="1" baseline="-25000" dirty="0" err="1" smtClean="0">
                <a:latin typeface="Vivaldi" pitchFamily="66" charset="0"/>
                <a:ea typeface="맑은 고딕" pitchFamily="50" charset="-127"/>
              </a:rPr>
              <a:t>l</a:t>
            </a:r>
            <a:r>
              <a:rPr lang="en-US" altLang="ko-KR" sz="2800" i="1" baseline="-25000" dirty="0" smtClean="0">
                <a:latin typeface="Vivaldi" pitchFamily="66" charset="0"/>
                <a:ea typeface="맑은 고딕" pitchFamily="50" charset="-127"/>
              </a:rPr>
              <a:t> </a:t>
            </a:r>
            <a:r>
              <a:rPr lang="en-US" altLang="ko-KR" sz="2800" i="1" dirty="0" smtClean="0">
                <a:ea typeface="맑은 고딕" pitchFamily="50" charset="-127"/>
              </a:rPr>
              <a:t>= 2</a:t>
            </a:r>
            <a:r>
              <a:rPr lang="en-US" altLang="ko-KR" sz="2800" baseline="30000" dirty="0" smtClean="0">
                <a:ea typeface="Cambria Math" pitchFamily="18" charset="0"/>
              </a:rPr>
              <a:t>40 </a:t>
            </a:r>
            <a:r>
              <a:rPr lang="en-US" altLang="ko-KR" sz="2400" dirty="0" smtClean="0">
                <a:ea typeface="Cambria Math" pitchFamily="18" charset="0"/>
              </a:rPr>
              <a:t>(High Performance</a:t>
            </a:r>
            <a:r>
              <a:rPr lang="en-US" altLang="ko-KR" sz="2800" dirty="0" smtClean="0">
                <a:ea typeface="Cambria Math" pitchFamily="18" charset="0"/>
              </a:rPr>
              <a:t>)</a:t>
            </a:r>
            <a:endParaRPr lang="en-US" altLang="ko-KR" sz="2800" baseline="30000" dirty="0" smtClean="0">
              <a:ea typeface="Cambria Math" pitchFamily="18" charset="0"/>
            </a:endParaRPr>
          </a:p>
          <a:p>
            <a:r>
              <a:rPr lang="en-US" altLang="ko-KR" sz="2800" dirty="0" smtClean="0">
                <a:ea typeface="Cambria Math" pitchFamily="18" charset="0"/>
              </a:rPr>
              <a:t>b</a:t>
            </a:r>
            <a:r>
              <a:rPr lang="en-US" altLang="ko-KR" sz="2800" i="1" baseline="-25000" dirty="0" smtClean="0">
                <a:ea typeface="Cambria Math" pitchFamily="18" charset="0"/>
              </a:rPr>
              <a:t>1</a:t>
            </a:r>
            <a:r>
              <a:rPr lang="en-US" altLang="ko-KR" sz="2800" i="1" dirty="0" smtClean="0">
                <a:ea typeface="Cambria Math" pitchFamily="18" charset="0"/>
              </a:rPr>
              <a:t>=4.5•10</a:t>
            </a:r>
            <a:r>
              <a:rPr lang="en-US" altLang="ko-KR" sz="2800" i="1" baseline="30000" dirty="0" smtClean="0">
                <a:ea typeface="Cambria Math" pitchFamily="18" charset="0"/>
              </a:rPr>
              <a:t>8</a:t>
            </a:r>
            <a:r>
              <a:rPr lang="en-US" altLang="ko-KR" sz="2800" i="1" dirty="0" smtClean="0">
                <a:ea typeface="Cambria Math" pitchFamily="18" charset="0"/>
              </a:rPr>
              <a:t> </a:t>
            </a:r>
            <a:r>
              <a:rPr lang="en-US" altLang="ko-KR" sz="2800" dirty="0" smtClean="0">
                <a:ea typeface="Cambria Math" pitchFamily="18" charset="0"/>
              </a:rPr>
              <a:t>, b</a:t>
            </a:r>
            <a:r>
              <a:rPr lang="en-US" altLang="ko-KR" sz="2800" i="1" baseline="-25000" dirty="0" smtClean="0">
                <a:ea typeface="Cambria Math" pitchFamily="18" charset="0"/>
              </a:rPr>
              <a:t>2</a:t>
            </a:r>
            <a:r>
              <a:rPr lang="en-US" altLang="ko-KR" sz="2800" dirty="0" smtClean="0">
                <a:ea typeface="Cambria Math" pitchFamily="18" charset="0"/>
              </a:rPr>
              <a:t> =10</a:t>
            </a:r>
            <a:r>
              <a:rPr lang="en-US" altLang="ko-KR" sz="2800" baseline="30000" dirty="0" smtClean="0">
                <a:ea typeface="Cambria Math" pitchFamily="18" charset="0"/>
              </a:rPr>
              <a:t>8</a:t>
            </a:r>
            <a:r>
              <a:rPr lang="en-US" altLang="ko-KR" sz="2800" dirty="0" smtClean="0">
                <a:ea typeface="Cambria Math" pitchFamily="18" charset="0"/>
              </a:rPr>
              <a:t>,    </a:t>
            </a:r>
            <a:r>
              <a:rPr lang="en-US" altLang="ko-KR" sz="2800" dirty="0" err="1" smtClean="0">
                <a:ea typeface="Cambria Math" pitchFamily="18" charset="0"/>
              </a:rPr>
              <a:t>b</a:t>
            </a:r>
            <a:r>
              <a:rPr lang="en-US" altLang="ko-KR" sz="2800" b="1" i="1" baseline="-25000" dirty="0" err="1" smtClean="0">
                <a:latin typeface="Vivaldi" pitchFamily="66" charset="0"/>
                <a:ea typeface="맑은 고딕" pitchFamily="50" charset="-127"/>
              </a:rPr>
              <a:t>l</a:t>
            </a:r>
            <a:r>
              <a:rPr lang="en-US" altLang="ko-KR" sz="2800" i="1" baseline="-25000" dirty="0" smtClean="0">
                <a:latin typeface="Vivaldi" pitchFamily="66" charset="0"/>
                <a:ea typeface="맑은 고딕" pitchFamily="50" charset="-127"/>
              </a:rPr>
              <a:t> </a:t>
            </a:r>
            <a:r>
              <a:rPr lang="en-US" altLang="ko-KR" sz="2800" i="1" dirty="0" smtClean="0">
                <a:ea typeface="맑은 고딕" pitchFamily="50" charset="-127"/>
              </a:rPr>
              <a:t>= 2</a:t>
            </a:r>
            <a:r>
              <a:rPr lang="en-US" altLang="ko-KR" sz="2800" baseline="30000" dirty="0" smtClean="0">
                <a:ea typeface="Cambria Math" pitchFamily="18" charset="0"/>
              </a:rPr>
              <a:t>40 </a:t>
            </a:r>
            <a:r>
              <a:rPr lang="en-US" altLang="ko-KR" sz="2400" dirty="0" smtClean="0">
                <a:ea typeface="Cambria Math" pitchFamily="18" charset="0"/>
              </a:rPr>
              <a:t>(Low Performance)</a:t>
            </a:r>
            <a:endParaRPr lang="en-US" altLang="ko-KR" sz="2800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r>
              <a:rPr lang="en-US" altLang="ko-KR" sz="2800" dirty="0" smtClean="0">
                <a:ea typeface="Cambria Math" pitchFamily="18" charset="0"/>
              </a:rPr>
              <a:t>|a|</a:t>
            </a:r>
            <a:r>
              <a:rPr lang="ko-KR" altLang="en-US" sz="2800" dirty="0" smtClean="0"/>
              <a:t> ≤</a:t>
            </a:r>
            <a:r>
              <a:rPr lang="en-US" altLang="ko-KR" sz="2800" i="1" dirty="0" smtClean="0">
                <a:ea typeface="Cambria Math" pitchFamily="18" charset="0"/>
              </a:rPr>
              <a:t>6.3•10</a:t>
            </a:r>
            <a:r>
              <a:rPr lang="en-US" altLang="ko-KR" sz="2800" i="1" baseline="30000" dirty="0" smtClean="0">
                <a:ea typeface="Cambria Math" pitchFamily="18" charset="0"/>
              </a:rPr>
              <a:t>11  </a:t>
            </a:r>
            <a:r>
              <a:rPr lang="en-US" altLang="ko-KR" sz="2800" dirty="0" smtClean="0"/>
              <a:t>&amp; 0&lt;b&lt;</a:t>
            </a:r>
            <a:r>
              <a:rPr lang="en-US" altLang="ko-KR" sz="2800" i="1" dirty="0" smtClean="0">
                <a:ea typeface="Cambria Math" pitchFamily="18" charset="0"/>
              </a:rPr>
              <a:t>1.4•10</a:t>
            </a:r>
            <a:r>
              <a:rPr lang="en-US" altLang="ko-KR" sz="2800" i="1" baseline="30000" dirty="0" smtClean="0">
                <a:ea typeface="Cambria Math" pitchFamily="18" charset="0"/>
              </a:rPr>
              <a:t>7</a:t>
            </a:r>
            <a:endParaRPr lang="en-US" altLang="ko-KR" sz="2800" dirty="0" smtClean="0"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>
              <a:buNone/>
            </a:pPr>
            <a:r>
              <a:rPr lang="en-US" altLang="ko-K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(above values are guided by experience)</a:t>
            </a: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Sieving step(1)</a:t>
            </a:r>
          </a:p>
          <a:p>
            <a:endParaRPr lang="en-US" altLang="ko-KR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Lattice sieving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More efficient(harder) than Line sieving</a:t>
            </a:r>
          </a:p>
          <a:p>
            <a:endParaRPr lang="en-US" altLang="ko-KR" sz="2800" dirty="0" smtClean="0">
              <a:ea typeface="Cambria Math" pitchFamily="18" charset="0"/>
            </a:endParaRPr>
          </a:p>
          <a:p>
            <a:r>
              <a:rPr lang="en-US" altLang="ko-KR" sz="2800" dirty="0" smtClean="0">
                <a:ea typeface="Cambria Math" pitchFamily="18" charset="0"/>
              </a:rPr>
              <a:t>Pair (prime, root) = (</a:t>
            </a:r>
            <a:r>
              <a:rPr lang="en-US" altLang="ko-KR" sz="2800" dirty="0" err="1" smtClean="0">
                <a:ea typeface="Cambria Math" pitchFamily="18" charset="0"/>
              </a:rPr>
              <a:t>q,s</a:t>
            </a:r>
            <a:r>
              <a:rPr lang="en-US" altLang="ko-KR" sz="2800" dirty="0" smtClean="0">
                <a:ea typeface="Cambria Math" pitchFamily="18" charset="0"/>
              </a:rPr>
              <a:t>) </a:t>
            </a:r>
            <a:r>
              <a:rPr lang="en-US" altLang="ko-KR" sz="2000" dirty="0" smtClean="0">
                <a:ea typeface="Cambria Math" pitchFamily="18" charset="0"/>
              </a:rPr>
              <a:t>(where q</a:t>
            </a:r>
            <a:r>
              <a:rPr lang="en-US" altLang="ko-KR" sz="1200" dirty="0" smtClean="0">
                <a:ea typeface="Cambria Math" pitchFamily="18" charset="0"/>
              </a:rPr>
              <a:t> </a:t>
            </a:r>
            <a:r>
              <a:rPr lang="en-US" altLang="ko-KR" sz="2000" dirty="0" smtClean="0">
                <a:ea typeface="Cambria Math" pitchFamily="18" charset="0"/>
              </a:rPr>
              <a:t>|</a:t>
            </a:r>
            <a:r>
              <a:rPr lang="en-US" altLang="ko-KR" sz="1200" dirty="0" smtClean="0">
                <a:ea typeface="Cambria Math" pitchFamily="18" charset="0"/>
              </a:rPr>
              <a:t> </a:t>
            </a:r>
            <a:r>
              <a:rPr lang="en-US" altLang="ko-KR" sz="2000" dirty="0" err="1" smtClean="0">
                <a:ea typeface="Cambria Math" pitchFamily="18" charset="0"/>
              </a:rPr>
              <a:t>f</a:t>
            </a:r>
            <a:r>
              <a:rPr lang="en-US" altLang="ko-KR" sz="2000" baseline="-25000" dirty="0" err="1" smtClean="0">
                <a:ea typeface="Cambria Math" pitchFamily="18" charset="0"/>
              </a:rPr>
              <a:t>k</a:t>
            </a:r>
            <a:r>
              <a:rPr lang="en-US" altLang="ko-KR" sz="2000" dirty="0" smtClean="0">
                <a:ea typeface="Cambria Math" pitchFamily="18" charset="0"/>
              </a:rPr>
              <a:t>(s)mod q)</a:t>
            </a:r>
            <a:endParaRPr lang="en-US" altLang="ko-KR" sz="2000" dirty="0" smtClean="0">
              <a:ea typeface="Cambria Math" pitchFamily="18" charset="0"/>
            </a:endParaRPr>
          </a:p>
          <a:p>
            <a:pPr lvl="1"/>
            <a:r>
              <a:rPr lang="en-US" altLang="ko-KR" sz="2400" dirty="0" smtClean="0">
                <a:ea typeface="Cambria Math" pitchFamily="18" charset="0"/>
              </a:rPr>
              <a:t>Fix a pair Q,  L</a:t>
            </a:r>
            <a:r>
              <a:rPr lang="en-US" altLang="ko-KR" sz="2400" baseline="-25000" dirty="0" smtClean="0">
                <a:ea typeface="Cambria Math" pitchFamily="18" charset="0"/>
              </a:rPr>
              <a:t>Q</a:t>
            </a:r>
            <a:r>
              <a:rPr lang="en-US" altLang="ko-KR" sz="2400" dirty="0" smtClean="0">
                <a:ea typeface="Cambria Math" pitchFamily="18" charset="0"/>
              </a:rPr>
              <a:t> is defined as integer linear combinations of the vectors (q,0) , (s,1)</a:t>
            </a:r>
            <a:r>
              <a:rPr lang="ko-KR" altLang="en-US" sz="2400" dirty="0" smtClean="0"/>
              <a:t> ∈ </a:t>
            </a:r>
            <a:r>
              <a:rPr lang="en-US" altLang="ko-KR" sz="2400" dirty="0" smtClean="0"/>
              <a:t>Z</a:t>
            </a:r>
            <a:r>
              <a:rPr lang="en-US" altLang="ko-KR" sz="2400" baseline="30000" dirty="0" smtClean="0"/>
              <a:t>2</a:t>
            </a:r>
            <a:endParaRPr lang="ko-KR" altLang="en-US" sz="2400" dirty="0" smtClean="0"/>
          </a:p>
          <a:p>
            <a:pPr lvl="1"/>
            <a:r>
              <a:rPr lang="en-US" altLang="ko-KR" sz="2400" dirty="0" smtClean="0">
                <a:ea typeface="Cambria Math" pitchFamily="18" charset="0"/>
              </a:rPr>
              <a:t>S</a:t>
            </a:r>
            <a:r>
              <a:rPr lang="en-US" altLang="ko-KR" sz="2400" baseline="-25000" dirty="0" smtClean="0">
                <a:ea typeface="Cambria Math" pitchFamily="18" charset="0"/>
              </a:rPr>
              <a:t>Q</a:t>
            </a:r>
            <a:r>
              <a:rPr lang="en-US" altLang="ko-KR" sz="2400" dirty="0" smtClean="0">
                <a:ea typeface="Cambria Math" pitchFamily="18" charset="0"/>
              </a:rPr>
              <a:t> = S </a:t>
            </a:r>
            <a:r>
              <a:rPr lang="ko-KR" altLang="en-US" sz="2400" dirty="0" smtClean="0"/>
              <a:t>∩</a:t>
            </a:r>
            <a:r>
              <a:rPr lang="en-US" altLang="ko-KR" sz="2400" dirty="0" smtClean="0">
                <a:ea typeface="Cambria Math" pitchFamily="18" charset="0"/>
              </a:rPr>
              <a:t> L</a:t>
            </a:r>
            <a:r>
              <a:rPr lang="en-US" altLang="ko-KR" sz="2400" baseline="-25000" dirty="0" smtClean="0">
                <a:ea typeface="Cambria Math" pitchFamily="18" charset="0"/>
              </a:rPr>
              <a:t>Q</a:t>
            </a:r>
          </a:p>
          <a:p>
            <a:pPr lvl="1"/>
            <a:r>
              <a:rPr lang="en-US" altLang="ko-KR" sz="2400" dirty="0" smtClean="0">
                <a:ea typeface="Cambria Math" pitchFamily="18" charset="0"/>
              </a:rPr>
              <a:t>Special Prime </a:t>
            </a:r>
            <a:r>
              <a:rPr lang="en-US" altLang="ko-KR" sz="2400" b="1" i="1" dirty="0" smtClean="0">
                <a:latin typeface="Garamond" pitchFamily="18" charset="0"/>
                <a:ea typeface="Cambria Math" pitchFamily="18" charset="0"/>
              </a:rPr>
              <a:t>q</a:t>
            </a:r>
            <a:r>
              <a:rPr lang="en-US" altLang="ko-KR" sz="2400" i="1" dirty="0" smtClean="0">
                <a:ea typeface="Cambria Math" pitchFamily="18" charset="0"/>
              </a:rPr>
              <a:t> </a:t>
            </a:r>
            <a:r>
              <a:rPr lang="en-US" altLang="ko-KR" sz="2400" dirty="0" smtClean="0">
                <a:ea typeface="Cambria Math" pitchFamily="18" charset="0"/>
              </a:rPr>
              <a:t>divides b</a:t>
            </a:r>
            <a:r>
              <a:rPr lang="en-US" altLang="ko-KR" sz="2400" baseline="30000" dirty="0" smtClean="0">
                <a:ea typeface="Cambria Math" pitchFamily="18" charset="0"/>
              </a:rPr>
              <a:t>d</a:t>
            </a:r>
            <a:r>
              <a:rPr lang="en-US" altLang="ko-KR" sz="1800" baseline="20000" dirty="0" smtClean="0">
                <a:ea typeface="Cambria Math" pitchFamily="18" charset="0"/>
              </a:rPr>
              <a:t>1</a:t>
            </a:r>
            <a:r>
              <a:rPr lang="en-US" altLang="ko-KR" sz="2400" dirty="0" smtClean="0">
                <a:ea typeface="Cambria Math" pitchFamily="18" charset="0"/>
              </a:rPr>
              <a:t>f</a:t>
            </a:r>
            <a:r>
              <a:rPr lang="en-US" altLang="ko-KR" sz="2400" baseline="-25000" dirty="0" smtClean="0">
                <a:ea typeface="Cambria Math" pitchFamily="18" charset="0"/>
              </a:rPr>
              <a:t>1</a:t>
            </a:r>
            <a:r>
              <a:rPr lang="en-US" altLang="ko-KR" sz="2400" dirty="0" smtClean="0">
                <a:ea typeface="Cambria Math" pitchFamily="18" charset="0"/>
              </a:rPr>
              <a:t>(a/b) for each (</a:t>
            </a:r>
            <a:r>
              <a:rPr lang="en-US" altLang="ko-KR" sz="2400" dirty="0" err="1" smtClean="0">
                <a:ea typeface="Cambria Math" pitchFamily="18" charset="0"/>
              </a:rPr>
              <a:t>a,b</a:t>
            </a:r>
            <a:r>
              <a:rPr lang="en-US" altLang="ko-KR" sz="2400" dirty="0" smtClean="0">
                <a:ea typeface="Cambria Math" pitchFamily="18" charset="0"/>
              </a:rPr>
              <a:t>) </a:t>
            </a:r>
            <a:r>
              <a:rPr lang="ko-KR" altLang="en-US" sz="2400" dirty="0" smtClean="0"/>
              <a:t>∈ </a:t>
            </a:r>
            <a:r>
              <a:rPr lang="en-US" altLang="ko-KR" sz="2400" dirty="0" smtClean="0">
                <a:ea typeface="Cambria Math" pitchFamily="18" charset="0"/>
              </a:rPr>
              <a:t>S</a:t>
            </a:r>
            <a:r>
              <a:rPr lang="en-US" altLang="ko-KR" sz="2400" baseline="-25000" dirty="0" smtClean="0">
                <a:ea typeface="Cambria Math" pitchFamily="18" charset="0"/>
              </a:rPr>
              <a:t>Q</a:t>
            </a:r>
            <a:endParaRPr lang="en-US" altLang="ko-KR" sz="2400" dirty="0" smtClean="0">
              <a:ea typeface="Cambria Math" pitchFamily="18" charset="0"/>
            </a:endParaRPr>
          </a:p>
          <a:p>
            <a:pPr lvl="1">
              <a:buNone/>
            </a:pPr>
            <a:endParaRPr lang="en-US" altLang="ko-KR" sz="2400" dirty="0" smtClean="0"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Sieving step(2)</a:t>
            </a:r>
          </a:p>
          <a:p>
            <a:endParaRPr lang="en-US" altLang="ko-KR" sz="1600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Lattice sieving</a:t>
            </a:r>
          </a:p>
          <a:p>
            <a:pPr lvl="1"/>
            <a:r>
              <a:rPr lang="en-US" altLang="ko-KR" sz="2200" dirty="0" smtClean="0">
                <a:ea typeface="Cambria Math" pitchFamily="18" charset="0"/>
              </a:rPr>
              <a:t>For each pair P for f</a:t>
            </a:r>
            <a:r>
              <a:rPr lang="en-US" altLang="ko-KR" sz="2200" baseline="-25000" dirty="0" smtClean="0">
                <a:ea typeface="Cambria Math" pitchFamily="18" charset="0"/>
              </a:rPr>
              <a:t>1</a:t>
            </a:r>
            <a:r>
              <a:rPr lang="en-US" altLang="ko-KR" sz="2200" dirty="0" smtClean="0">
                <a:ea typeface="Cambria Math" pitchFamily="18" charset="0"/>
              </a:rPr>
              <a:t> for which prime is bounded by b</a:t>
            </a:r>
            <a:r>
              <a:rPr lang="en-US" altLang="ko-KR" sz="2200" baseline="-25000" dirty="0" smtClean="0">
                <a:ea typeface="Cambria Math" pitchFamily="18" charset="0"/>
              </a:rPr>
              <a:t>1</a:t>
            </a:r>
            <a:r>
              <a:rPr lang="en-US" altLang="ko-KR" sz="2200" dirty="0" smtClean="0">
                <a:ea typeface="Cambria Math" pitchFamily="18" charset="0"/>
              </a:rPr>
              <a:t>,</a:t>
            </a:r>
          </a:p>
          <a:p>
            <a:pPr lvl="1">
              <a:buNone/>
            </a:pPr>
            <a:r>
              <a:rPr lang="en-US" altLang="ko-KR" sz="2400" dirty="0" smtClean="0">
                <a:ea typeface="Cambria Math" pitchFamily="18" charset="0"/>
              </a:rPr>
              <a:t>   </a:t>
            </a:r>
            <a:r>
              <a:rPr lang="en-US" altLang="ko-KR" sz="2400" b="1" dirty="0" smtClean="0">
                <a:ea typeface="Cambria Math" pitchFamily="18" charset="0"/>
              </a:rPr>
              <a:t>mark the points in their intersection L</a:t>
            </a:r>
            <a:r>
              <a:rPr lang="en-US" altLang="ko-KR" sz="2400" b="1" baseline="-25000" dirty="0" smtClean="0">
                <a:ea typeface="Cambria Math" pitchFamily="18" charset="0"/>
              </a:rPr>
              <a:t>P</a:t>
            </a:r>
            <a:r>
              <a:rPr lang="ko-KR" altLang="en-US" sz="2400" b="1" dirty="0" smtClean="0"/>
              <a:t>∩</a:t>
            </a:r>
            <a:r>
              <a:rPr lang="en-US" altLang="ko-KR" sz="2400" b="1" dirty="0" smtClean="0">
                <a:ea typeface="Cambria Math" pitchFamily="18" charset="0"/>
              </a:rPr>
              <a:t>S</a:t>
            </a:r>
            <a:r>
              <a:rPr lang="en-US" altLang="ko-KR" sz="2400" b="1" baseline="-25000" dirty="0" smtClean="0">
                <a:ea typeface="Cambria Math" pitchFamily="18" charset="0"/>
              </a:rPr>
              <a:t>Q</a:t>
            </a:r>
          </a:p>
          <a:p>
            <a:pPr lvl="1"/>
            <a:r>
              <a:rPr lang="en-US" altLang="ko-KR" sz="2400" dirty="0" smtClean="0">
                <a:ea typeface="Cambria Math" pitchFamily="18" charset="0"/>
              </a:rPr>
              <a:t>Repeat pairs Q until we find enough relations have been </a:t>
            </a:r>
            <a:r>
              <a:rPr lang="en-US" altLang="ko-KR" sz="2400" dirty="0" smtClean="0">
                <a:ea typeface="Cambria Math" pitchFamily="18" charset="0"/>
              </a:rPr>
              <a:t>found</a:t>
            </a:r>
          </a:p>
          <a:p>
            <a:pPr lvl="1"/>
            <a:endParaRPr lang="en-US" altLang="ko-KR" sz="2000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In Practice, fix bounds I, J 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S</a:t>
            </a:r>
            <a:r>
              <a:rPr lang="en-US" altLang="ko-KR" baseline="-25000" dirty="0" smtClean="0">
                <a:ea typeface="Cambria Math" pitchFamily="18" charset="0"/>
              </a:rPr>
              <a:t>Q</a:t>
            </a:r>
            <a:r>
              <a:rPr lang="en-US" altLang="ko-KR" dirty="0" smtClean="0">
                <a:ea typeface="Cambria Math" pitchFamily="18" charset="0"/>
              </a:rPr>
              <a:t> ={</a:t>
            </a:r>
            <a:r>
              <a:rPr lang="en-US" altLang="ko-KR" dirty="0" err="1" smtClean="0">
                <a:ea typeface="Cambria Math" pitchFamily="18" charset="0"/>
              </a:rPr>
              <a:t>iu+jv</a:t>
            </a:r>
            <a:r>
              <a:rPr lang="en-US" altLang="ko-KR" dirty="0" smtClean="0">
                <a:ea typeface="Cambria Math" pitchFamily="18" charset="0"/>
              </a:rPr>
              <a:t> : </a:t>
            </a:r>
            <a:r>
              <a:rPr lang="en-US" altLang="ko-KR" dirty="0" err="1" smtClean="0">
                <a:ea typeface="Cambria Math" pitchFamily="18" charset="0"/>
              </a:rPr>
              <a:t>i,j</a:t>
            </a:r>
            <a:r>
              <a:rPr lang="ko-KR" altLang="en-US" dirty="0" smtClean="0"/>
              <a:t> ∈ </a:t>
            </a:r>
            <a:r>
              <a:rPr lang="en-US" altLang="ko-KR" dirty="0" smtClean="0"/>
              <a:t>Z, -I/2</a:t>
            </a:r>
            <a:r>
              <a:rPr lang="ko-KR" altLang="en-US" dirty="0" smtClean="0"/>
              <a:t> ≤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&lt; I/2, -J/2</a:t>
            </a:r>
            <a:r>
              <a:rPr lang="ko-KR" altLang="en-US" dirty="0" smtClean="0"/>
              <a:t> ≤</a:t>
            </a:r>
            <a:r>
              <a:rPr lang="en-US" altLang="ko-KR" dirty="0" smtClean="0"/>
              <a:t>j&lt; J/2,</a:t>
            </a:r>
            <a:r>
              <a:rPr lang="en-US" altLang="ko-KR" dirty="0" smtClean="0">
                <a:ea typeface="Cambria Math" pitchFamily="18" charset="0"/>
              </a:rPr>
              <a:t>}</a:t>
            </a:r>
          </a:p>
          <a:p>
            <a:pPr lvl="1">
              <a:buNone/>
            </a:pP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( Author used I = 2</a:t>
            </a:r>
            <a:r>
              <a:rPr lang="en-US" altLang="ko-K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16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 , J = 2</a:t>
            </a:r>
            <a:r>
              <a:rPr lang="en-US" altLang="ko-K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15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)</a:t>
            </a: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- 8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Sieving step(3)</a:t>
            </a:r>
          </a:p>
          <a:p>
            <a:endParaRPr lang="en-US" altLang="ko-KR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During the process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480 million pairs for special q between 450 million and 11.1 billion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Removing duplications(27.4%)</a:t>
            </a:r>
          </a:p>
          <a:p>
            <a:pPr lvl="1"/>
            <a:r>
              <a:rPr lang="en-US" altLang="ko-KR" dirty="0" err="1" smtClean="0">
                <a:ea typeface="Cambria Math" pitchFamily="18" charset="0"/>
              </a:rPr>
              <a:t>Uniqueing</a:t>
            </a:r>
            <a:r>
              <a:rPr lang="en-US" altLang="ko-KR" dirty="0" smtClean="0">
                <a:ea typeface="Cambria Math" pitchFamily="18" charset="0"/>
              </a:rPr>
              <a:t> was done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Removing Singletons with clique removal</a:t>
            </a: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Result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2458248361 relations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1697618199 prime ideals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(It took about 2 years)</a:t>
            </a:r>
          </a:p>
          <a:p>
            <a:pPr lvl="1">
              <a:buNone/>
            </a:pP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- 9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Matrix step(1)</a:t>
            </a:r>
          </a:p>
          <a:p>
            <a:endParaRPr lang="en-US" altLang="ko-KR" sz="2000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In this step, we find dependency in the relations</a:t>
            </a:r>
          </a:p>
          <a:p>
            <a:endParaRPr lang="en-US" altLang="ko-KR" sz="1200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To achieve optimal performance, we build a binary matrix(good one).</a:t>
            </a:r>
          </a:p>
          <a:p>
            <a:endParaRPr lang="en-US" altLang="ko-KR" sz="1600" dirty="0" smtClean="0">
              <a:ea typeface="Cambria Math" pitchFamily="18" charset="0"/>
            </a:endParaRPr>
          </a:p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n </a:t>
            </a:r>
            <a:r>
              <a:rPr lang="en-US" altLang="ko-K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X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 n matrix was built (n=192,796,550)</a:t>
            </a: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- 10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Matrix step(2)</a:t>
            </a:r>
          </a:p>
          <a:p>
            <a:endParaRPr lang="en-US" altLang="ko-KR" sz="900" dirty="0" smtClean="0">
              <a:ea typeface="Cambria Math" pitchFamily="18" charset="0"/>
            </a:endParaRPr>
          </a:p>
          <a:p>
            <a:r>
              <a:rPr lang="en-US" altLang="ko-KR" sz="2400" dirty="0" err="1" smtClean="0">
                <a:ea typeface="Cambria Math" pitchFamily="18" charset="0"/>
              </a:rPr>
              <a:t>Wiedemann</a:t>
            </a:r>
            <a:r>
              <a:rPr lang="en-US" altLang="ko-KR" sz="2400" dirty="0" smtClean="0">
                <a:ea typeface="Cambria Math" pitchFamily="18" charset="0"/>
              </a:rPr>
              <a:t>  algorithm (1)</a:t>
            </a:r>
          </a:p>
          <a:p>
            <a:pPr lvl="1"/>
            <a:r>
              <a:rPr lang="en-US" altLang="ko-KR" sz="2400" dirty="0" smtClean="0">
                <a:ea typeface="Cambria Math" pitchFamily="18" charset="0"/>
              </a:rPr>
              <a:t>Given non-singular matrix M over F</a:t>
            </a:r>
            <a:r>
              <a:rPr lang="en-US" altLang="ko-KR" sz="2400" baseline="-25000" dirty="0" smtClean="0">
                <a:ea typeface="Cambria Math" pitchFamily="18" charset="0"/>
              </a:rPr>
              <a:t>2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, b</a:t>
            </a:r>
            <a:r>
              <a:rPr lang="ko-KR" altLang="en-US" sz="2400" dirty="0" smtClean="0"/>
              <a:t>∈</a:t>
            </a:r>
            <a:r>
              <a:rPr lang="en-US" altLang="ko-KR" sz="2400" dirty="0" smtClean="0"/>
              <a:t>F</a:t>
            </a:r>
            <a:r>
              <a:rPr lang="en-US" altLang="ko-KR" sz="2400" baseline="-25000" dirty="0" smtClean="0"/>
              <a:t>2</a:t>
            </a:r>
            <a:r>
              <a:rPr lang="en-US" altLang="ko-KR" sz="2400" baseline="30000" dirty="0" smtClean="0"/>
              <a:t>d</a:t>
            </a:r>
            <a:r>
              <a:rPr lang="en-US" altLang="ko-KR" sz="2400" dirty="0" smtClean="0"/>
              <a:t> , </a:t>
            </a:r>
          </a:p>
          <a:p>
            <a:pPr lvl="1">
              <a:buNone/>
            </a:pPr>
            <a:r>
              <a:rPr lang="en-US" altLang="ko-KR" sz="2400" dirty="0" smtClean="0"/>
              <a:t>   to solve the system </a:t>
            </a:r>
            <a:r>
              <a:rPr lang="en-US" altLang="ko-KR" sz="2400" dirty="0" err="1" smtClean="0"/>
              <a:t>Mx</a:t>
            </a:r>
            <a:r>
              <a:rPr lang="en-US" altLang="ko-KR" sz="2400" dirty="0" smtClean="0"/>
              <a:t>=b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sz="1000" dirty="0" smtClean="0"/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sz="1600" dirty="0" smtClean="0"/>
              <a:t>(F:minimal polynomial of M with at most d degree)</a:t>
            </a:r>
          </a:p>
          <a:p>
            <a:pPr lvl="1">
              <a:buNone/>
            </a:pPr>
            <a:endParaRPr lang="en-US" altLang="ko-KR" sz="200" dirty="0" smtClean="0"/>
          </a:p>
          <a:p>
            <a:pPr lvl="1">
              <a:buNone/>
            </a:pPr>
            <a:r>
              <a:rPr lang="en-US" altLang="ko-KR" sz="2400" dirty="0" smtClean="0"/>
              <a:t>Then  we can denote x as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71876"/>
            <a:ext cx="2714644" cy="81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5" y="5385302"/>
            <a:ext cx="2357453" cy="54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- 11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Matrix step(3)</a:t>
            </a:r>
          </a:p>
          <a:p>
            <a:endParaRPr lang="en-US" altLang="ko-KR" sz="900" dirty="0" smtClean="0">
              <a:ea typeface="Cambria Math" pitchFamily="18" charset="0"/>
            </a:endParaRPr>
          </a:p>
          <a:p>
            <a:r>
              <a:rPr lang="en-US" altLang="ko-KR" sz="2400" dirty="0" err="1" smtClean="0">
                <a:ea typeface="Cambria Math" pitchFamily="18" charset="0"/>
              </a:rPr>
              <a:t>Wiedemann</a:t>
            </a:r>
            <a:r>
              <a:rPr lang="en-US" altLang="ko-KR" sz="2400" dirty="0" smtClean="0">
                <a:ea typeface="Cambria Math" pitchFamily="18" charset="0"/>
              </a:rPr>
              <a:t>  algorithm (2)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>
              <a:buNone/>
            </a:pPr>
            <a:r>
              <a:rPr lang="en-US" altLang="ko-KR" sz="1800" dirty="0" smtClean="0"/>
              <a:t>	(</a:t>
            </a:r>
            <a:r>
              <a:rPr lang="en-US" altLang="ko-KR" sz="1800" dirty="0" err="1" smtClean="0"/>
              <a:t>m</a:t>
            </a:r>
            <a:r>
              <a:rPr lang="en-US" altLang="ko-KR" sz="1800" baseline="-25000" dirty="0" err="1" smtClean="0"/>
              <a:t>i,j</a:t>
            </a:r>
            <a:r>
              <a:rPr lang="en-US" altLang="ko-KR" sz="1800" dirty="0" smtClean="0"/>
              <a:t> the </a:t>
            </a:r>
            <a:r>
              <a:rPr lang="en-US" altLang="ko-KR" sz="1800" dirty="0" err="1" smtClean="0"/>
              <a:t>jth</a:t>
            </a:r>
            <a:r>
              <a:rPr lang="en-US" altLang="ko-KR" sz="1800" dirty="0" smtClean="0"/>
              <a:t> coordinate of the vector </a:t>
            </a:r>
            <a:r>
              <a:rPr lang="en-US" altLang="ko-KR" sz="1800" dirty="0" err="1" smtClean="0"/>
              <a:t>M</a:t>
            </a:r>
            <a:r>
              <a:rPr lang="en-US" altLang="ko-KR" sz="1800" baseline="-25000" dirty="0" err="1" smtClean="0"/>
              <a:t>i</a:t>
            </a:r>
            <a:r>
              <a:rPr lang="en-US" altLang="ko-KR" sz="1800" dirty="0" err="1" smtClean="0"/>
              <a:t>b</a:t>
            </a:r>
            <a:r>
              <a:rPr lang="en-US" altLang="ko-KR" sz="1800" dirty="0" smtClean="0"/>
              <a:t>  / t </a:t>
            </a:r>
            <a:r>
              <a:rPr lang="ko-KR" altLang="en-US" sz="1800" dirty="0" smtClean="0"/>
              <a:t>≥</a:t>
            </a:r>
            <a:r>
              <a:rPr lang="en-US" altLang="ko-KR" sz="1800" dirty="0" smtClean="0"/>
              <a:t>0 / 1</a:t>
            </a:r>
            <a:r>
              <a:rPr lang="ko-KR" altLang="en-US" sz="1800" dirty="0" smtClean="0"/>
              <a:t>≤ </a:t>
            </a:r>
            <a:r>
              <a:rPr lang="en-US" altLang="ko-KR" sz="1800" dirty="0" smtClean="0"/>
              <a:t>j</a:t>
            </a:r>
            <a:r>
              <a:rPr lang="ko-KR" altLang="en-US" sz="1800" dirty="0" smtClean="0"/>
              <a:t> ≤</a:t>
            </a:r>
            <a:r>
              <a:rPr lang="en-US" altLang="ko-KR" sz="1800" dirty="0" smtClean="0"/>
              <a:t> d )</a:t>
            </a:r>
          </a:p>
          <a:p>
            <a:pPr lvl="1">
              <a:buNone/>
            </a:pPr>
            <a:endParaRPr lang="en-US" altLang="ko-KR" sz="200" dirty="0" smtClean="0"/>
          </a:p>
          <a:p>
            <a:pPr lvl="1"/>
            <a:endParaRPr lang="en-US" altLang="ko-KR" sz="2000" dirty="0" smtClean="0">
              <a:ea typeface="Cambria Math" pitchFamily="18" charset="0"/>
            </a:endParaRPr>
          </a:p>
          <a:p>
            <a:pPr marL="859536" lvl="1" indent="-457200">
              <a:buFont typeface="+mj-lt"/>
              <a:buAutoNum type="arabicPeriod"/>
            </a:pPr>
            <a:r>
              <a:rPr lang="en-US" altLang="ko-KR" sz="2000" dirty="0" smtClean="0">
                <a:ea typeface="Cambria Math" pitchFamily="18" charset="0"/>
              </a:rPr>
              <a:t>2d+1 consecutive terms of the linear recurrence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altLang="ko-KR" sz="2000" dirty="0" smtClean="0">
                <a:ea typeface="Cambria Math" pitchFamily="18" charset="0"/>
              </a:rPr>
              <a:t>We can calculate </a:t>
            </a:r>
            <a:r>
              <a:rPr lang="en-US" altLang="ko-KR" sz="2000" dirty="0" err="1" smtClean="0">
                <a:ea typeface="Cambria Math" pitchFamily="18" charset="0"/>
              </a:rPr>
              <a:t>F</a:t>
            </a:r>
            <a:r>
              <a:rPr lang="en-US" altLang="ko-KR" sz="2000" baseline="-25000" dirty="0" err="1" smtClean="0">
                <a:ea typeface="Cambria Math" pitchFamily="18" charset="0"/>
              </a:rPr>
              <a:t>i</a:t>
            </a:r>
            <a:r>
              <a:rPr lang="en-US" altLang="ko-KR" sz="2000" dirty="0" err="1" smtClean="0">
                <a:ea typeface="Cambria Math" pitchFamily="18" charset="0"/>
              </a:rPr>
              <a:t>’s</a:t>
            </a:r>
            <a:r>
              <a:rPr lang="en-US" altLang="ko-KR" sz="2000" dirty="0" smtClean="0">
                <a:ea typeface="Cambria Math" pitchFamily="18" charset="0"/>
              </a:rPr>
              <a:t> with </a:t>
            </a:r>
            <a:r>
              <a:rPr lang="en-US" altLang="ko-KR" sz="2000" dirty="0" err="1" smtClean="0">
                <a:ea typeface="Cambria Math" pitchFamily="18" charset="0"/>
              </a:rPr>
              <a:t>Berlekamp</a:t>
            </a:r>
            <a:r>
              <a:rPr lang="en-US" altLang="ko-KR" sz="2000" dirty="0" smtClean="0">
                <a:ea typeface="Cambria Math" pitchFamily="18" charset="0"/>
              </a:rPr>
              <a:t>-Massey algorithm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altLang="ko-KR" sz="2000" dirty="0" smtClean="0">
                <a:ea typeface="Cambria Math" pitchFamily="18" charset="0"/>
              </a:rPr>
              <a:t>Then we can calculate solution with </a:t>
            </a:r>
            <a:r>
              <a:rPr lang="en-US" altLang="ko-KR" sz="2000" dirty="0" err="1" smtClean="0">
                <a:ea typeface="Cambria Math" pitchFamily="18" charset="0"/>
              </a:rPr>
              <a:t>F</a:t>
            </a:r>
            <a:r>
              <a:rPr lang="en-US" altLang="ko-KR" sz="2000" baseline="-25000" dirty="0" err="1" smtClean="0">
                <a:ea typeface="Cambria Math" pitchFamily="18" charset="0"/>
              </a:rPr>
              <a:t>i</a:t>
            </a:r>
            <a:r>
              <a:rPr lang="en-US" altLang="ko-KR" sz="2000" dirty="0" err="1" smtClean="0">
                <a:ea typeface="Cambria Math" pitchFamily="18" charset="0"/>
              </a:rPr>
              <a:t>’s</a:t>
            </a:r>
            <a:endParaRPr lang="en-US" altLang="ko-KR" sz="2000" dirty="0" smtClean="0">
              <a:ea typeface="Cambria Math" pitchFamily="18" charset="0"/>
            </a:endParaRPr>
          </a:p>
          <a:p>
            <a:pPr lvl="1">
              <a:buNone/>
            </a:pPr>
            <a:r>
              <a:rPr lang="en-US" altLang="ko-K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(Total 119 days)</a:t>
            </a: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643182"/>
            <a:ext cx="233563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NFS - 12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Square root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step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endParaRPr lang="en-US" altLang="ko-KR" sz="1700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The last step on NFS</a:t>
            </a:r>
          </a:p>
          <a:p>
            <a:endParaRPr lang="en-US" altLang="ko-KR" dirty="0" smtClean="0">
              <a:ea typeface="Cambria Math" pitchFamily="18" charset="0"/>
            </a:endParaRPr>
          </a:p>
          <a:p>
            <a:r>
              <a:rPr lang="en-US" altLang="ko-KR" dirty="0" smtClean="0">
                <a:solidFill>
                  <a:srgbClr val="FF0000"/>
                </a:solidFill>
                <a:ea typeface="Cambria Math" pitchFamily="18" charset="0"/>
              </a:rPr>
              <a:t>460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 </a:t>
            </a:r>
            <a:r>
              <a:rPr lang="en-US" altLang="ko-KR" dirty="0" smtClean="0">
                <a:ea typeface="Cambria Math" pitchFamily="18" charset="0"/>
              </a:rPr>
              <a:t>linear dependencies modulo 2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/>
            </a:r>
            <a:b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</a:br>
            <a:r>
              <a:rPr lang="en-US" altLang="ko-KR" dirty="0" smtClean="0">
                <a:ea typeface="Cambria Math" pitchFamily="18" charset="0"/>
              </a:rPr>
              <a:t>=&gt; </a:t>
            </a:r>
            <a:r>
              <a:rPr lang="en-US" altLang="ko-KR" sz="2000" dirty="0" smtClean="0">
                <a:solidFill>
                  <a:srgbClr val="FF0000"/>
                </a:solidFill>
                <a:ea typeface="Cambria Math" pitchFamily="18" charset="0"/>
              </a:rPr>
              <a:t>460 independent chances </a:t>
            </a:r>
            <a:r>
              <a:rPr lang="en-US" altLang="ko-KR" sz="2000" dirty="0" smtClean="0">
                <a:ea typeface="Cambria Math" pitchFamily="18" charset="0"/>
              </a:rPr>
              <a:t>of about ½ to factor RSA-768</a:t>
            </a:r>
            <a:endParaRPr lang="en-US" altLang="ko-KR" sz="900" dirty="0" smtClean="0">
              <a:ea typeface="Cambria Math" pitchFamily="18" charset="0"/>
            </a:endParaRPr>
          </a:p>
          <a:p>
            <a:endParaRPr lang="en-US" altLang="ko-KR" sz="2000" dirty="0" smtClean="0">
              <a:ea typeface="Cambria Math" pitchFamily="18" charset="0"/>
            </a:endParaRPr>
          </a:p>
          <a:p>
            <a:r>
              <a:rPr lang="en-US" altLang="ko-KR" dirty="0" smtClean="0">
                <a:ea typeface="Cambria Math" pitchFamily="18" charset="0"/>
              </a:rPr>
              <a:t>With the algorithm proposed in</a:t>
            </a:r>
            <a:br>
              <a:rPr lang="en-US" altLang="ko-KR" dirty="0" smtClean="0">
                <a:ea typeface="Cambria Math" pitchFamily="18" charset="0"/>
              </a:rPr>
            </a:br>
            <a:r>
              <a:rPr lang="en-US" altLang="ko-KR" sz="3000" spc="-150" dirty="0" smtClean="0">
                <a:ea typeface="Cambria Math" pitchFamily="18" charset="0"/>
              </a:rPr>
              <a:t>“Square </a:t>
            </a:r>
            <a:r>
              <a:rPr lang="en-US" altLang="ko-KR" sz="3000" spc="-150" dirty="0" smtClean="0">
                <a:ea typeface="Cambria Math" pitchFamily="18" charset="0"/>
              </a:rPr>
              <a:t>roots </a:t>
            </a:r>
            <a:r>
              <a:rPr lang="en-US" altLang="ko-KR" sz="3000" spc="-150" dirty="0" smtClean="0">
                <a:ea typeface="Cambria Math" pitchFamily="18" charset="0"/>
              </a:rPr>
              <a:t>of products of </a:t>
            </a:r>
            <a:r>
              <a:rPr lang="en-US" altLang="ko-KR" sz="3000" spc="-150" dirty="0" err="1" smtClean="0">
                <a:ea typeface="Cambria Math" pitchFamily="18" charset="0"/>
              </a:rPr>
              <a:t>algebraric</a:t>
            </a:r>
            <a:r>
              <a:rPr lang="en-US" altLang="ko-KR" sz="3000" spc="-150" dirty="0" smtClean="0">
                <a:ea typeface="Cambria Math" pitchFamily="18" charset="0"/>
              </a:rPr>
              <a:t> numbers”</a:t>
            </a:r>
            <a:endParaRPr lang="en-US" altLang="ko-KR" spc="-150" dirty="0" smtClean="0">
              <a:ea typeface="Cambria Math" pitchFamily="18" charset="0"/>
            </a:endParaRPr>
          </a:p>
          <a:p>
            <a:endParaRPr lang="en-US" altLang="ko-KR" sz="1800" dirty="0" smtClean="0">
              <a:ea typeface="Cambria Math" pitchFamily="18" charset="0"/>
            </a:endParaRPr>
          </a:p>
          <a:p>
            <a:pPr>
              <a:buNone/>
            </a:pPr>
            <a:r>
              <a:rPr lang="en-US" altLang="ko-K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(It took 1 hour 40 minutes)</a:t>
            </a:r>
          </a:p>
          <a:p>
            <a:pPr lvl="1"/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Conclusion 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Factor p &amp; q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 = </a:t>
            </a:r>
          </a:p>
          <a:p>
            <a:pPr>
              <a:buNone/>
            </a:pPr>
            <a:r>
              <a:rPr lang="en-US" altLang="ko-KR" dirty="0" smtClean="0"/>
              <a:t>	33478071698956898786044169848212690817704794983713768568912431388982883793878002287614711652531743087737814467999489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latin typeface="Cambria Math" pitchFamily="18" charset="0"/>
                <a:ea typeface="Cambria Math" pitchFamily="18" charset="0"/>
              </a:rPr>
              <a:t>q =  </a:t>
            </a:r>
          </a:p>
          <a:p>
            <a:pPr>
              <a:buNone/>
            </a:pPr>
            <a:r>
              <a:rPr lang="en-US" altLang="ko-KR" dirty="0" smtClean="0"/>
              <a:t>	36746043666799590428244633799627952632279158164343087642676032283815739666511279233373417143396810270092798736308917</a:t>
            </a:r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en-US" altLang="ko-KR" sz="26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384 - bit  / 116 - digit</a:t>
            </a:r>
            <a:endParaRPr lang="en-US" altLang="ko-KR" sz="2600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  <a:p>
            <a:pPr lvl="1">
              <a:buNone/>
            </a:pP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itchFamily="18" charset="0"/>
                <a:ea typeface="Cambria Math" pitchFamily="18" charset="0"/>
              </a:rPr>
              <a:t>(20:16 GMT  on December 12, 2009)</a:t>
            </a:r>
          </a:p>
          <a:p>
            <a:pPr lvl="1"/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latin typeface="+mn-ea"/>
            </a:endParaRPr>
          </a:p>
          <a:p>
            <a:pPr marL="916686" lvl="1" indent="-514350">
              <a:buFont typeface="+mj-lt"/>
              <a:buAutoNum type="arabicPeriod"/>
            </a:pPr>
            <a:endParaRPr lang="el-GR" altLang="ko-KR" dirty="0" smtClean="0">
              <a:latin typeface="+mn-ea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latin typeface="+mn-ea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Conclusion 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B0F0"/>
                </a:solidFill>
                <a:ea typeface="Cambria Math" pitchFamily="18" charset="0"/>
              </a:rPr>
              <a:t>Warning about RSA</a:t>
            </a: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1024-bit RSA modulus will be not broken</a:t>
            </a:r>
          </a:p>
          <a:p>
            <a:pPr lvl="1">
              <a:buNone/>
            </a:pPr>
            <a:r>
              <a:rPr lang="en-US" altLang="ko-KR" dirty="0" smtClean="0">
                <a:ea typeface="Cambria Math" pitchFamily="18" charset="0"/>
              </a:rPr>
              <a:t>    within next five year.</a:t>
            </a:r>
          </a:p>
          <a:p>
            <a:pPr lvl="1">
              <a:buNone/>
            </a:pPr>
            <a:endParaRPr lang="en-US" altLang="ko-KR" dirty="0" smtClean="0">
              <a:ea typeface="Cambria Math" pitchFamily="18" charset="0"/>
            </a:endParaRPr>
          </a:p>
          <a:p>
            <a:pPr lvl="1"/>
            <a:r>
              <a:rPr lang="en-US" altLang="ko-KR" b="1" dirty="0" smtClean="0">
                <a:solidFill>
                  <a:srgbClr val="FF0000"/>
                </a:solidFill>
                <a:ea typeface="Cambria Math" pitchFamily="18" charset="0"/>
              </a:rPr>
              <a:t>After  that,  all  bets  are  off.</a:t>
            </a:r>
          </a:p>
          <a:p>
            <a:pPr lvl="1">
              <a:buNone/>
            </a:pPr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endParaRPr lang="en-US" altLang="ko-KR" dirty="0" smtClean="0">
              <a:latin typeface="Cambria Math" pitchFamily="18" charset="0"/>
              <a:ea typeface="Cambria Math" pitchFamily="18" charset="0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latin typeface="+mn-ea"/>
            </a:endParaRPr>
          </a:p>
          <a:p>
            <a:pPr marL="916686" lvl="1" indent="-514350">
              <a:buFont typeface="+mj-lt"/>
              <a:buAutoNum type="arabicPeriod"/>
            </a:pPr>
            <a:endParaRPr lang="el-GR" altLang="ko-KR" dirty="0" smtClean="0">
              <a:latin typeface="+mn-ea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latin typeface="+mn-ea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latin typeface="+mn-ea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you!!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altLang="ko-KR" sz="9600" dirty="0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RSA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Public Key Algorithm</a:t>
            </a:r>
          </a:p>
          <a:p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  <a:p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Key generation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Choose prime # </a:t>
            </a:r>
            <a:r>
              <a:rPr lang="en-US" altLang="ko-KR" dirty="0" err="1" smtClean="0">
                <a:ea typeface="맑은 고딕" pitchFamily="50" charset="-127"/>
                <a:cs typeface="Arial" pitchFamily="34" charset="0"/>
              </a:rPr>
              <a:t>p,q</a:t>
            </a:r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N = </a:t>
            </a:r>
            <a:r>
              <a:rPr lang="en-US" altLang="ko-KR" dirty="0" err="1" smtClean="0">
                <a:ea typeface="맑은 고딕" pitchFamily="50" charset="-127"/>
                <a:cs typeface="Arial" pitchFamily="34" charset="0"/>
              </a:rPr>
              <a:t>pq</a:t>
            </a:r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r>
              <a:rPr lang="el-GR" altLang="ko-KR" dirty="0" smtClean="0">
                <a:ea typeface="맑은 고딕" pitchFamily="50" charset="-127"/>
                <a:cs typeface="Arial" pitchFamily="34" charset="0"/>
              </a:rPr>
              <a:t>Φ</a:t>
            </a: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(N) = (p-1)(q-1)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Choose e such that 1&lt;e&lt;</a:t>
            </a:r>
            <a:r>
              <a:rPr lang="el-GR" altLang="ko-KR" dirty="0" smtClean="0">
                <a:ea typeface="맑은 고딕" pitchFamily="50" charset="-127"/>
                <a:cs typeface="Arial" pitchFamily="34" charset="0"/>
              </a:rPr>
              <a:t> Φ</a:t>
            </a: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(N) and e and </a:t>
            </a:r>
            <a:r>
              <a:rPr lang="el-GR" altLang="ko-KR" dirty="0" smtClean="0">
                <a:ea typeface="맑은 고딕" pitchFamily="50" charset="-127"/>
                <a:cs typeface="Arial" pitchFamily="34" charset="0"/>
              </a:rPr>
              <a:t>Φ</a:t>
            </a: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(N) are </a:t>
            </a:r>
            <a:r>
              <a:rPr lang="en-US" altLang="ko-KR" dirty="0" err="1" smtClean="0">
                <a:ea typeface="맑은 고딕" pitchFamily="50" charset="-127"/>
                <a:cs typeface="Arial" pitchFamily="34" charset="0"/>
              </a:rPr>
              <a:t>coprime</a:t>
            </a:r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Find d such that de</a:t>
            </a:r>
            <a:r>
              <a:rPr lang="ko-KR" altLang="en-US" dirty="0" smtClean="0">
                <a:ea typeface="맑은 고딕" pitchFamily="50" charset="-127"/>
                <a:cs typeface="Arial" pitchFamily="34" charset="0"/>
              </a:rPr>
              <a:t>≡</a:t>
            </a: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1 (mod</a:t>
            </a:r>
            <a:r>
              <a:rPr lang="el-GR" altLang="ko-KR" dirty="0" smtClean="0">
                <a:ea typeface="맑은 고딕" pitchFamily="50" charset="-127"/>
                <a:cs typeface="Arial" pitchFamily="34" charset="0"/>
              </a:rPr>
              <a:t> Φ</a:t>
            </a:r>
            <a:r>
              <a:rPr lang="en-US" altLang="ko-KR" dirty="0" smtClean="0">
                <a:ea typeface="맑은 고딕" pitchFamily="50" charset="-127"/>
                <a:cs typeface="Arial" pitchFamily="34" charset="0"/>
              </a:rPr>
              <a:t>(N))</a:t>
            </a:r>
            <a:endParaRPr lang="ko-KR" altLang="en-US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endParaRPr lang="el-GR" altLang="ko-KR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ea typeface="맑은 고딕" pitchFamily="50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</a:rPr>
              <a:t>Congruence of squares</a:t>
            </a:r>
          </a:p>
          <a:p>
            <a:pPr lvl="1"/>
            <a:endParaRPr lang="en-US" altLang="ko-KR" dirty="0" smtClean="0">
              <a:ea typeface="맑은 고딕" pitchFamily="50" charset="-127"/>
            </a:endParaRPr>
          </a:p>
          <a:p>
            <a:pPr lvl="1"/>
            <a:endParaRPr lang="en-US" altLang="ko-KR" dirty="0" smtClean="0">
              <a:ea typeface="맑은 고딕" pitchFamily="50" charset="-127"/>
            </a:endParaRPr>
          </a:p>
          <a:p>
            <a:pPr lvl="1">
              <a:buNone/>
            </a:pPr>
            <a:r>
              <a:rPr lang="en-US" altLang="ko-KR" dirty="0" smtClean="0">
                <a:ea typeface="맑은 고딕" pitchFamily="50" charset="-127"/>
              </a:rPr>
              <a:t>(n : composite integer)</a:t>
            </a:r>
          </a:p>
          <a:p>
            <a:pPr lvl="1">
              <a:buNone/>
            </a:pPr>
            <a:endParaRPr lang="en-US" altLang="ko-KR" dirty="0" smtClean="0">
              <a:ea typeface="맑은 고딕" pitchFamily="50" charset="-127"/>
            </a:endParaRPr>
          </a:p>
          <a:p>
            <a:pPr lvl="1">
              <a:buNone/>
            </a:pPr>
            <a:r>
              <a:rPr lang="en-US" altLang="ko-KR" b="1" dirty="0" smtClean="0">
                <a:ea typeface="맑은 고딕" pitchFamily="50" charset="-127"/>
              </a:rPr>
              <a:t>GCD(x-y, n) , GCD(</a:t>
            </a:r>
            <a:r>
              <a:rPr lang="en-US" altLang="ko-KR" b="1" dirty="0" err="1" smtClean="0">
                <a:ea typeface="맑은 고딕" pitchFamily="50" charset="-127"/>
              </a:rPr>
              <a:t>x+y</a:t>
            </a:r>
            <a:r>
              <a:rPr lang="en-US" altLang="ko-KR" b="1" dirty="0" smtClean="0">
                <a:ea typeface="맑은 고딕" pitchFamily="50" charset="-127"/>
              </a:rPr>
              <a:t>, n)</a:t>
            </a:r>
          </a:p>
          <a:p>
            <a:pPr lvl="1">
              <a:buFontTx/>
              <a:buChar char="-"/>
            </a:pPr>
            <a:r>
              <a:rPr lang="en-US" altLang="ko-KR" dirty="0" smtClean="0">
                <a:ea typeface="맑은 고딕" pitchFamily="50" charset="-127"/>
              </a:rPr>
              <a:t>are non-trivial factors of n</a:t>
            </a:r>
          </a:p>
          <a:p>
            <a:pPr lvl="1">
              <a:buFontTx/>
              <a:buChar char="-"/>
            </a:pPr>
            <a:r>
              <a:rPr lang="en-US" altLang="ko-KR" dirty="0" smtClean="0">
                <a:ea typeface="맑은 고딕" pitchFamily="50" charset="-127"/>
              </a:rPr>
              <a:t>the probability is at least ½</a:t>
            </a:r>
          </a:p>
          <a:p>
            <a:pPr lvl="1">
              <a:buNone/>
            </a:pPr>
            <a:endParaRPr lang="en-US" altLang="ko-KR" dirty="0" smtClean="0">
              <a:ea typeface="맑은 고딕" pitchFamily="50" charset="-127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ea typeface="맑은 고딕" pitchFamily="50" charset="-127"/>
            </a:endParaRPr>
          </a:p>
          <a:p>
            <a:pPr marL="916686" lvl="1" indent="-514350">
              <a:buFont typeface="+mj-lt"/>
              <a:buAutoNum type="arabicPeriod"/>
            </a:pPr>
            <a:endParaRPr lang="el-GR" altLang="ko-KR" dirty="0" smtClean="0">
              <a:ea typeface="맑은 고딕" pitchFamily="50" charset="-127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ea typeface="맑은 고딕" pitchFamily="50" charset="-127"/>
            </a:endParaRPr>
          </a:p>
          <a:p>
            <a:pPr marL="916686" lvl="1" indent="-514350">
              <a:buFont typeface="+mj-lt"/>
              <a:buAutoNum type="arabicPeriod"/>
            </a:pPr>
            <a:endParaRPr lang="en-US" altLang="ko-KR" dirty="0" smtClean="0">
              <a:ea typeface="맑은 고딕" pitchFamily="50" charset="-127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202822"/>
            <a:ext cx="3357586" cy="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solidFill>
                  <a:srgbClr val="00B0F0"/>
                </a:solidFill>
                <a:ea typeface="Cambria Math" pitchFamily="18" charset="0"/>
              </a:rPr>
              <a:t>Congruence of smooth squares </a:t>
            </a: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/>
            <a:r>
              <a:rPr lang="en-US" altLang="ko-KR" b="1" dirty="0" smtClean="0">
                <a:ea typeface="Cambria Math" pitchFamily="18" charset="0"/>
              </a:rPr>
              <a:t>B-smooth</a:t>
            </a:r>
          </a:p>
          <a:p>
            <a:pPr lvl="1">
              <a:buNone/>
            </a:pPr>
            <a:r>
              <a:rPr lang="en-US" altLang="ko-KR" dirty="0" smtClean="0">
                <a:ea typeface="Cambria Math" pitchFamily="18" charset="0"/>
              </a:rPr>
              <a:t>    if the </a:t>
            </a:r>
            <a:r>
              <a:rPr lang="en-US" altLang="ko-KR" b="1" dirty="0" smtClean="0">
                <a:ea typeface="Cambria Math" pitchFamily="18" charset="0"/>
              </a:rPr>
              <a:t>prime factors</a:t>
            </a:r>
            <a:r>
              <a:rPr lang="en-US" altLang="ko-KR" dirty="0" smtClean="0">
                <a:ea typeface="Cambria Math" pitchFamily="18" charset="0"/>
              </a:rPr>
              <a:t> of  |v| are at most </a:t>
            </a:r>
            <a:r>
              <a:rPr lang="en-US" altLang="ko-KR" b="1" dirty="0" smtClean="0">
                <a:ea typeface="Cambria Math" pitchFamily="18" charset="0"/>
              </a:rPr>
              <a:t>B</a:t>
            </a:r>
            <a:r>
              <a:rPr lang="en-US" altLang="ko-KR" dirty="0" smtClean="0">
                <a:ea typeface="Cambria Math" pitchFamily="18" charset="0"/>
              </a:rPr>
              <a:t>.</a:t>
            </a:r>
          </a:p>
          <a:p>
            <a:pPr lvl="1"/>
            <a:endParaRPr lang="en-US" altLang="ko-KR" sz="2100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If r(v</a:t>
            </a:r>
            <a:r>
              <a:rPr lang="en-US" altLang="ko-KR" baseline="-25000" dirty="0" smtClean="0">
                <a:ea typeface="Cambria Math" pitchFamily="18" charset="0"/>
              </a:rPr>
              <a:t>i</a:t>
            </a:r>
            <a:r>
              <a:rPr lang="en-US" altLang="ko-KR" dirty="0" smtClean="0">
                <a:ea typeface="Cambria Math" pitchFamily="18" charset="0"/>
              </a:rPr>
              <a:t>) = v</a:t>
            </a:r>
            <a:r>
              <a:rPr lang="en-US" altLang="ko-KR" baseline="-25000" dirty="0" smtClean="0">
                <a:ea typeface="Cambria Math" pitchFamily="18" charset="0"/>
              </a:rPr>
              <a:t>i</a:t>
            </a:r>
            <a:r>
              <a:rPr lang="en-US" altLang="ko-KR" baseline="30000" dirty="0" smtClean="0">
                <a:ea typeface="Cambria Math" pitchFamily="18" charset="0"/>
              </a:rPr>
              <a:t>2</a:t>
            </a:r>
            <a:r>
              <a:rPr lang="en-US" altLang="ko-KR" dirty="0" smtClean="0">
                <a:ea typeface="Cambria Math" pitchFamily="18" charset="0"/>
              </a:rPr>
              <a:t> mod n are B-smooth for many </a:t>
            </a:r>
            <a:r>
              <a:rPr lang="en-US" altLang="ko-KR" dirty="0" smtClean="0">
                <a:ea typeface="Cambria Math" pitchFamily="18" charset="0"/>
              </a:rPr>
              <a:t>v</a:t>
            </a:r>
            <a:br>
              <a:rPr lang="en-US" altLang="ko-KR" dirty="0" smtClean="0">
                <a:ea typeface="Cambria Math" pitchFamily="18" charset="0"/>
              </a:rPr>
            </a:br>
            <a:r>
              <a:rPr lang="en-US" altLang="ko-KR" dirty="0" smtClean="0">
                <a:ea typeface="Cambria Math" pitchFamily="18" charset="0"/>
              </a:rPr>
              <a:t>we can find subset such that</a:t>
            </a: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sz="3300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Then,</a:t>
            </a:r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dirty="0" smtClean="0">
              <a:ea typeface="Cambria Math" pitchFamily="18" charset="0"/>
            </a:endParaRPr>
          </a:p>
          <a:p>
            <a:pPr lvl="1">
              <a:buNone/>
            </a:pP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※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mbria Math" pitchFamily="18" charset="0"/>
              </a:rPr>
              <a:t>The more # of v, the more chance to factor n.</a:t>
            </a:r>
            <a:endParaRPr lang="en-US" altLang="ko-KR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898138"/>
            <a:ext cx="4286280" cy="74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929066"/>
            <a:ext cx="48006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Cambria Math" pitchFamily="18" charset="0"/>
              </a:rPr>
              <a:t>Motivation of NFS (1)</a:t>
            </a:r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sz="1200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v</a:t>
            </a:r>
            <a:r>
              <a:rPr lang="en-US" altLang="ko-KR" baseline="-25000" dirty="0" smtClean="0">
                <a:ea typeface="Cambria Math" pitchFamily="18" charset="0"/>
              </a:rPr>
              <a:t>1</a:t>
            </a:r>
            <a:r>
              <a:rPr lang="en-US" altLang="ko-KR" dirty="0" smtClean="0">
                <a:ea typeface="Cambria Math" pitchFamily="18" charset="0"/>
              </a:rPr>
              <a:t>, v</a:t>
            </a:r>
            <a:r>
              <a:rPr lang="en-US" altLang="ko-KR" baseline="-25000" dirty="0" smtClean="0">
                <a:ea typeface="Cambria Math" pitchFamily="18" charset="0"/>
              </a:rPr>
              <a:t>2</a:t>
            </a:r>
            <a:r>
              <a:rPr lang="en-US" altLang="ko-KR" dirty="0" smtClean="0">
                <a:ea typeface="Cambria Math" pitchFamily="18" charset="0"/>
              </a:rPr>
              <a:t> with relation (</a:t>
            </a:r>
            <a:r>
              <a:rPr lang="en-US" altLang="ko-KR" dirty="0" err="1" smtClean="0">
                <a:ea typeface="Cambria Math" pitchFamily="18" charset="0"/>
              </a:rPr>
              <a:t>a,b</a:t>
            </a:r>
            <a:r>
              <a:rPr lang="en-US" altLang="ko-KR" dirty="0" smtClean="0">
                <a:ea typeface="Cambria Math" pitchFamily="18" charset="0"/>
              </a:rPr>
              <a:t>) (b1, b2 bound</a:t>
            </a:r>
            <a:r>
              <a:rPr lang="en-US" altLang="ko-KR" dirty="0" smtClean="0">
                <a:ea typeface="Cambria Math" pitchFamily="18" charset="0"/>
              </a:rPr>
              <a:t>)</a:t>
            </a:r>
            <a:endParaRPr lang="en-US" altLang="ko-KR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Relation </a:t>
            </a:r>
            <a:r>
              <a:rPr lang="en-US" altLang="ko-KR" dirty="0" smtClean="0">
                <a:ea typeface="Cambria Math" pitchFamily="18" charset="0"/>
              </a:rPr>
              <a:t>(</a:t>
            </a:r>
            <a:r>
              <a:rPr lang="en-US" altLang="ko-KR" dirty="0" err="1" smtClean="0">
                <a:ea typeface="Cambria Math" pitchFamily="18" charset="0"/>
              </a:rPr>
              <a:t>a,b</a:t>
            </a:r>
            <a:r>
              <a:rPr lang="en-US" altLang="ko-KR" dirty="0" smtClean="0">
                <a:ea typeface="Cambria Math" pitchFamily="18" charset="0"/>
              </a:rPr>
              <a:t>) </a:t>
            </a:r>
            <a:r>
              <a:rPr lang="en-US" altLang="ko-KR" sz="2000" dirty="0" smtClean="0">
                <a:ea typeface="Cambria Math" pitchFamily="18" charset="0"/>
              </a:rPr>
              <a:t>(</a:t>
            </a:r>
            <a:r>
              <a:rPr lang="en-US" altLang="ko-KR" sz="2000" dirty="0" err="1" smtClean="0">
                <a:ea typeface="Cambria Math" pitchFamily="18" charset="0"/>
              </a:rPr>
              <a:t>a,b</a:t>
            </a:r>
            <a:r>
              <a:rPr lang="en-US" altLang="ko-KR" sz="2000" dirty="0" smtClean="0">
                <a:ea typeface="Cambria Math" pitchFamily="18" charset="0"/>
              </a:rPr>
              <a:t>: </a:t>
            </a:r>
            <a:r>
              <a:rPr lang="en-US" altLang="ko-KR" sz="2000" dirty="0" err="1" smtClean="0">
                <a:ea typeface="Cambria Math" pitchFamily="18" charset="0"/>
              </a:rPr>
              <a:t>coprime</a:t>
            </a:r>
            <a:r>
              <a:rPr lang="en-US" altLang="ko-KR" sz="2000" dirty="0" smtClean="0">
                <a:ea typeface="Cambria Math" pitchFamily="18" charset="0"/>
              </a:rPr>
              <a:t> integer. b&gt;0</a:t>
            </a:r>
            <a:r>
              <a:rPr lang="en-US" altLang="ko-KR" sz="2000" dirty="0" smtClean="0">
                <a:ea typeface="Cambria Math" pitchFamily="18" charset="0"/>
              </a:rPr>
              <a:t>)</a:t>
            </a:r>
          </a:p>
          <a:p>
            <a:pPr lvl="1"/>
            <a:r>
              <a:rPr lang="en-US" altLang="ko-KR" dirty="0" smtClean="0">
                <a:ea typeface="Cambria Math" pitchFamily="18" charset="0"/>
              </a:rPr>
              <a:t>f</a:t>
            </a:r>
            <a:r>
              <a:rPr lang="en-US" altLang="ko-KR" baseline="-25000" dirty="0" smtClean="0">
                <a:ea typeface="Cambria Math" pitchFamily="18" charset="0"/>
              </a:rPr>
              <a:t>1</a:t>
            </a:r>
            <a:r>
              <a:rPr lang="en-US" altLang="ko-KR" dirty="0" smtClean="0">
                <a:ea typeface="Cambria Math" pitchFamily="18" charset="0"/>
              </a:rPr>
              <a:t>(X), </a:t>
            </a:r>
            <a:r>
              <a:rPr lang="en-US" altLang="ko-KR" dirty="0" smtClean="0">
                <a:ea typeface="Cambria Math" pitchFamily="18" charset="0"/>
              </a:rPr>
              <a:t>f</a:t>
            </a:r>
            <a:r>
              <a:rPr lang="en-US" altLang="ko-KR" baseline="-25000" dirty="0" smtClean="0">
                <a:ea typeface="Cambria Math" pitchFamily="18" charset="0"/>
              </a:rPr>
              <a:t>2</a:t>
            </a:r>
            <a:r>
              <a:rPr lang="en-US" altLang="ko-KR" dirty="0" smtClean="0">
                <a:ea typeface="Cambria Math" pitchFamily="18" charset="0"/>
              </a:rPr>
              <a:t>(X) </a:t>
            </a:r>
            <a:r>
              <a:rPr lang="ko-KR" altLang="en-US" dirty="0" smtClean="0"/>
              <a:t>∈</a:t>
            </a:r>
            <a:r>
              <a:rPr lang="en-US" altLang="ko-KR" dirty="0" smtClean="0"/>
              <a:t>Z[X] </a:t>
            </a:r>
            <a:r>
              <a:rPr lang="en-US" altLang="ko-KR" sz="1900" dirty="0" smtClean="0"/>
              <a:t>(with degree d1, d2 , </a:t>
            </a:r>
            <a:r>
              <a:rPr lang="en-US" altLang="ko-KR" sz="1900" dirty="0" err="1" smtClean="0"/>
              <a:t>monic</a:t>
            </a:r>
            <a:r>
              <a:rPr lang="en-US" altLang="ko-KR" sz="1900" dirty="0" smtClean="0"/>
              <a:t>/irreducible)</a:t>
            </a:r>
            <a:endParaRPr lang="en-US" altLang="ko-KR" sz="1900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f</a:t>
            </a:r>
            <a:r>
              <a:rPr lang="en-US" altLang="ko-KR" baseline="-25000" dirty="0" smtClean="0">
                <a:ea typeface="Cambria Math" pitchFamily="18" charset="0"/>
              </a:rPr>
              <a:t>1</a:t>
            </a:r>
            <a:r>
              <a:rPr lang="en-US" altLang="ko-KR" dirty="0" smtClean="0">
                <a:ea typeface="Cambria Math" pitchFamily="18" charset="0"/>
              </a:rPr>
              <a:t>(m) </a:t>
            </a:r>
            <a:r>
              <a:rPr lang="ko-KR" altLang="en-US" dirty="0" smtClean="0"/>
              <a:t>≡</a:t>
            </a:r>
            <a:r>
              <a:rPr lang="en-US" altLang="ko-KR" dirty="0" smtClean="0">
                <a:ea typeface="Cambria Math" pitchFamily="18" charset="0"/>
              </a:rPr>
              <a:t> f</a:t>
            </a:r>
            <a:r>
              <a:rPr lang="en-US" altLang="ko-KR" baseline="-25000" dirty="0" smtClean="0">
                <a:ea typeface="Cambria Math" pitchFamily="18" charset="0"/>
              </a:rPr>
              <a:t>2</a:t>
            </a:r>
            <a:r>
              <a:rPr lang="en-US" altLang="ko-KR" dirty="0" smtClean="0">
                <a:ea typeface="Cambria Math" pitchFamily="18" charset="0"/>
              </a:rPr>
              <a:t>(m) </a:t>
            </a:r>
            <a:r>
              <a:rPr lang="ko-KR" altLang="en-US" dirty="0" smtClean="0"/>
              <a:t>≡ </a:t>
            </a:r>
            <a:r>
              <a:rPr lang="en-US" altLang="ko-KR" dirty="0" smtClean="0"/>
              <a:t>0 mod n</a:t>
            </a:r>
          </a:p>
          <a:p>
            <a:pPr lvl="1"/>
            <a:r>
              <a:rPr lang="en-US" altLang="ko-KR" dirty="0" err="1" smtClean="0"/>
              <a:t>v</a:t>
            </a:r>
            <a:r>
              <a:rPr lang="en-US" altLang="ko-KR" baseline="-25000" dirty="0" err="1" smtClean="0"/>
              <a:t>k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b</a:t>
            </a:r>
            <a:r>
              <a:rPr lang="en-US" altLang="ko-KR" baseline="30000" dirty="0" err="1" smtClean="0"/>
              <a:t>d</a:t>
            </a:r>
            <a:r>
              <a:rPr lang="en-US" altLang="ko-KR" sz="2000" baseline="20000" dirty="0" err="1" smtClean="0"/>
              <a:t>k</a:t>
            </a:r>
            <a:r>
              <a:rPr lang="en-US" altLang="ko-KR" dirty="0" err="1" smtClean="0"/>
              <a:t>f</a:t>
            </a:r>
            <a:r>
              <a:rPr lang="en-US" altLang="ko-KR" baseline="-25000" dirty="0" err="1" smtClean="0"/>
              <a:t>k</a:t>
            </a:r>
            <a:r>
              <a:rPr lang="en-US" altLang="ko-KR" dirty="0" smtClean="0"/>
              <a:t>(a/b)</a:t>
            </a:r>
            <a:r>
              <a:rPr lang="ko-KR" altLang="en-US" dirty="0" smtClean="0"/>
              <a:t> ∈</a:t>
            </a:r>
            <a:r>
              <a:rPr lang="en-US" altLang="ko-KR" dirty="0" smtClean="0"/>
              <a:t>Z  </a:t>
            </a:r>
            <a:r>
              <a:rPr lang="en-US" altLang="ko-KR" sz="1800" dirty="0" smtClean="0"/>
              <a:t>(k=1,2)</a:t>
            </a:r>
            <a:endParaRPr lang="en-US" altLang="ko-KR" dirty="0" smtClean="0"/>
          </a:p>
          <a:p>
            <a:pPr lvl="1"/>
            <a:endParaRPr lang="ko-KR" altLang="en-US" dirty="0" smtClean="0"/>
          </a:p>
          <a:p>
            <a:pPr lvl="1">
              <a:buNone/>
            </a:pPr>
            <a:endParaRPr lang="en-US" altLang="ko-KR" dirty="0" smtClean="0"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Cambria Math" pitchFamily="18" charset="0"/>
              </a:rPr>
              <a:t>Motivation of NFS </a:t>
            </a:r>
            <a:r>
              <a:rPr lang="en-US" altLang="ko-KR" dirty="0" smtClean="0">
                <a:ea typeface="Cambria Math" pitchFamily="18" charset="0"/>
              </a:rPr>
              <a:t>(2)</a:t>
            </a:r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sz="900" dirty="0" smtClean="0">
              <a:ea typeface="Cambria Math" pitchFamily="18" charset="0"/>
            </a:endParaRPr>
          </a:p>
          <a:p>
            <a:pPr lvl="1"/>
            <a:r>
              <a:rPr lang="en-US" altLang="ko-KR" dirty="0" smtClean="0">
                <a:ea typeface="Cambria Math" pitchFamily="18" charset="0"/>
              </a:rPr>
              <a:t>Q(</a:t>
            </a:r>
            <a:r>
              <a:rPr lang="el-GR" altLang="ko-KR" dirty="0" smtClean="0"/>
              <a:t>α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) = Q[X]/(</a:t>
            </a:r>
            <a:r>
              <a:rPr lang="en-US" altLang="ko-KR" dirty="0" err="1" smtClean="0"/>
              <a:t>f</a:t>
            </a:r>
            <a:r>
              <a:rPr lang="en-US" altLang="ko-KR" baseline="-25000" dirty="0" err="1" smtClean="0"/>
              <a:t>k</a:t>
            </a:r>
            <a:r>
              <a:rPr lang="en-US" altLang="ko-KR" dirty="0" smtClean="0"/>
              <a:t>(X))  (k=1,2)</a:t>
            </a:r>
          </a:p>
          <a:p>
            <a:pPr lvl="2"/>
            <a:r>
              <a:rPr lang="en-US" altLang="ko-KR" dirty="0" smtClean="0"/>
              <a:t>Theorem 2.2.2.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Given </a:t>
            </a:r>
            <a:r>
              <a:rPr lang="en-US" altLang="ko-KR" dirty="0" smtClean="0"/>
              <a:t>a </a:t>
            </a:r>
            <a:r>
              <a:rPr lang="en-US" altLang="ko-KR" dirty="0" err="1" smtClean="0"/>
              <a:t>monic</a:t>
            </a:r>
            <a:r>
              <a:rPr lang="en-US" altLang="ko-KR" dirty="0" smtClean="0"/>
              <a:t>, irreducible polynomial f(x) with rational </a:t>
            </a:r>
            <a:r>
              <a:rPr lang="en-US" altLang="ko-KR" dirty="0" smtClean="0"/>
              <a:t>coefficients</a:t>
            </a:r>
            <a:r>
              <a:rPr lang="en-US" altLang="ko-KR" dirty="0" smtClean="0"/>
              <a:t>, </a:t>
            </a:r>
            <a:r>
              <a:rPr lang="en-US" altLang="ko-KR" dirty="0" smtClean="0"/>
              <a:t>a root </a:t>
            </a:r>
            <a:r>
              <a:rPr lang="el-GR" altLang="ko-KR" dirty="0" smtClean="0"/>
              <a:t>θ </a:t>
            </a:r>
            <a:r>
              <a:rPr lang="ko-KR" altLang="en-US" dirty="0" smtClean="0"/>
              <a:t>∈</a:t>
            </a:r>
            <a:r>
              <a:rPr lang="en-US" altLang="ko-KR" dirty="0" smtClean="0"/>
              <a:t> </a:t>
            </a:r>
            <a:r>
              <a:rPr lang="en-US" altLang="ko-KR" dirty="0" smtClean="0"/>
              <a:t>C of f(x), and the associated ring </a:t>
            </a:r>
            <a:r>
              <a:rPr lang="en-US" altLang="ko-KR" dirty="0" smtClean="0"/>
              <a:t>Q (</a:t>
            </a:r>
            <a:r>
              <a:rPr lang="el-GR" altLang="ko-KR" dirty="0" smtClean="0"/>
              <a:t>θ</a:t>
            </a:r>
            <a:r>
              <a:rPr lang="en-US" altLang="ko-KR" dirty="0" smtClean="0"/>
              <a:t>), the </a:t>
            </a:r>
            <a:r>
              <a:rPr lang="en-US" altLang="ko-KR" dirty="0" smtClean="0"/>
              <a:t>following hold</a:t>
            </a:r>
            <a:r>
              <a:rPr lang="en-US" altLang="ko-KR" dirty="0" smtClean="0"/>
              <a:t>:	</a:t>
            </a:r>
            <a:r>
              <a:rPr lang="en-US" altLang="ko-KR" sz="700" dirty="0" smtClean="0"/>
              <a:t>		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		Q(</a:t>
            </a:r>
            <a:r>
              <a:rPr lang="el-GR" altLang="ko-KR" dirty="0" smtClean="0"/>
              <a:t>θ</a:t>
            </a:r>
            <a:r>
              <a:rPr lang="en-US" altLang="ko-KR" dirty="0" smtClean="0"/>
              <a:t>) = Q[X]/(f(X))</a:t>
            </a:r>
            <a:br>
              <a:rPr lang="en-US" altLang="ko-KR" dirty="0" smtClean="0"/>
            </a:br>
            <a:r>
              <a:rPr lang="en-US" altLang="ko-KR" dirty="0" smtClean="0"/>
              <a:t>		Q(</a:t>
            </a:r>
            <a:r>
              <a:rPr lang="el-GR" altLang="ko-KR" dirty="0" smtClean="0"/>
              <a:t>θ</a:t>
            </a:r>
            <a:r>
              <a:rPr lang="en-US" altLang="ko-KR" dirty="0" smtClean="0"/>
              <a:t>) is a field</a:t>
            </a:r>
          </a:p>
          <a:p>
            <a:pPr lvl="2"/>
            <a:endParaRPr lang="en-US" altLang="ko-KR" sz="1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Cambria Math" pitchFamily="18" charset="0"/>
              </a:rPr>
              <a:t>Motivation of NFS </a:t>
            </a:r>
            <a:r>
              <a:rPr lang="en-US" altLang="ko-KR" dirty="0" smtClean="0">
                <a:ea typeface="Cambria Math" pitchFamily="18" charset="0"/>
              </a:rPr>
              <a:t>(2)</a:t>
            </a:r>
            <a:endParaRPr lang="en-US" altLang="ko-KR" dirty="0" smtClean="0">
              <a:ea typeface="Cambria Math" pitchFamily="18" charset="0"/>
            </a:endParaRPr>
          </a:p>
          <a:p>
            <a:pPr lvl="1"/>
            <a:endParaRPr lang="en-US" altLang="ko-KR" sz="1400" dirty="0" smtClean="0">
              <a:ea typeface="Cambria Math" pitchFamily="18" charset="0"/>
            </a:endParaRPr>
          </a:p>
          <a:p>
            <a:pPr lvl="1"/>
            <a:r>
              <a:rPr lang="en-US" altLang="ko-KR" sz="2600" dirty="0" smtClean="0"/>
              <a:t>a-b</a:t>
            </a:r>
            <a:r>
              <a:rPr lang="el-GR" altLang="ko-KR" sz="2600" dirty="0" smtClean="0"/>
              <a:t>α</a:t>
            </a:r>
            <a:r>
              <a:rPr lang="en-US" altLang="ko-KR" sz="2600" baseline="-25000" dirty="0" smtClean="0"/>
              <a:t>k</a:t>
            </a:r>
            <a:r>
              <a:rPr lang="en-US" altLang="ko-KR" sz="2600" dirty="0" smtClean="0"/>
              <a:t> </a:t>
            </a:r>
            <a:r>
              <a:rPr lang="ko-KR" altLang="en-US" sz="2000" dirty="0" smtClean="0"/>
              <a:t>∈</a:t>
            </a:r>
            <a:r>
              <a:rPr lang="ko-KR" altLang="en-US" sz="2600" dirty="0" smtClean="0"/>
              <a:t> </a:t>
            </a:r>
            <a:r>
              <a:rPr lang="en-US" altLang="ko-KR" sz="2600" dirty="0" smtClean="0"/>
              <a:t>Z[</a:t>
            </a:r>
            <a:r>
              <a:rPr lang="el-GR" altLang="ko-KR" sz="2600" dirty="0" smtClean="0"/>
              <a:t>α</a:t>
            </a:r>
            <a:r>
              <a:rPr lang="en-US" altLang="ko-KR" sz="2600" baseline="-25000" dirty="0" smtClean="0"/>
              <a:t>k</a:t>
            </a:r>
            <a:r>
              <a:rPr lang="en-US" altLang="ko-KR" sz="2600" dirty="0" smtClean="0"/>
              <a:t>]</a:t>
            </a:r>
          </a:p>
          <a:p>
            <a:pPr lvl="2"/>
            <a:r>
              <a:rPr lang="en-US" altLang="ko-KR" sz="2000" dirty="0" smtClean="0"/>
              <a:t>have norm </a:t>
            </a:r>
            <a:r>
              <a:rPr lang="en-US" altLang="ko-KR" sz="2000" dirty="0" err="1" smtClean="0"/>
              <a:t>v</a:t>
            </a:r>
            <a:r>
              <a:rPr lang="en-US" altLang="ko-KR" sz="2000" baseline="-25000" dirty="0" err="1" smtClean="0"/>
              <a:t>k</a:t>
            </a:r>
            <a:r>
              <a:rPr lang="en-US" altLang="ko-KR" sz="2000" dirty="0" smtClean="0"/>
              <a:t> </a:t>
            </a:r>
          </a:p>
          <a:p>
            <a:pPr lvl="2"/>
            <a:r>
              <a:rPr lang="en-US" altLang="ko-KR" sz="2000" dirty="0" smtClean="0"/>
              <a:t>belong to first degree prime ideals in Q(</a:t>
            </a:r>
            <a:r>
              <a:rPr lang="el-GR" altLang="ko-KR" sz="2000" dirty="0" smtClean="0"/>
              <a:t>α</a:t>
            </a:r>
            <a:r>
              <a:rPr lang="en-US" altLang="ko-KR" sz="2000" baseline="-25000" dirty="0" smtClean="0"/>
              <a:t>k</a:t>
            </a:r>
            <a:r>
              <a:rPr lang="en-US" altLang="ko-KR" sz="2000" dirty="0" smtClean="0"/>
              <a:t>) of norms equal to the prime factors of </a:t>
            </a:r>
            <a:r>
              <a:rPr lang="en-US" altLang="ko-KR" sz="2000" dirty="0" err="1" smtClean="0"/>
              <a:t>v</a:t>
            </a:r>
            <a:r>
              <a:rPr lang="en-US" altLang="ko-KR" sz="2000" baseline="-25000" dirty="0" err="1" smtClean="0"/>
              <a:t>k</a:t>
            </a:r>
            <a:endParaRPr lang="en-US" altLang="ko-KR" sz="2000" baseline="-25000" dirty="0" smtClean="0"/>
          </a:p>
          <a:p>
            <a:pPr lvl="1"/>
            <a:endParaRPr lang="en-US" altLang="ko-KR" sz="1000" dirty="0" smtClean="0"/>
          </a:p>
          <a:p>
            <a:pPr lvl="1"/>
            <a:r>
              <a:rPr lang="en-US" altLang="ko-KR" sz="2600" dirty="0" smtClean="0"/>
              <a:t>These prime ideals have </a:t>
            </a:r>
            <a:r>
              <a:rPr lang="en-US" altLang="ko-KR" sz="2600" dirty="0" err="1" smtClean="0"/>
              <a:t>bijective</a:t>
            </a:r>
            <a:r>
              <a:rPr lang="en-US" altLang="ko-KR" sz="2600" dirty="0" smtClean="0"/>
              <a:t> pair (p, r mod p)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000" dirty="0" smtClean="0"/>
              <a:t>(p: prime, </a:t>
            </a:r>
            <a:r>
              <a:rPr lang="en-US" altLang="ko-KR" sz="2000" dirty="0" err="1" smtClean="0"/>
              <a:t>f</a:t>
            </a:r>
            <a:r>
              <a:rPr lang="en-US" altLang="ko-KR" sz="2000" baseline="-25000" dirty="0" err="1" smtClean="0"/>
              <a:t>k</a:t>
            </a:r>
            <a:r>
              <a:rPr lang="en-US" altLang="ko-KR" sz="2000" dirty="0" smtClean="0"/>
              <a:t>(r)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≡</a:t>
            </a:r>
            <a:r>
              <a:rPr lang="en-US" altLang="ko-KR" sz="2000" dirty="0" smtClean="0"/>
              <a:t> 0 mod p)</a:t>
            </a:r>
            <a:endParaRPr lang="ko-KR" altLang="en-US" dirty="0" smtClean="0"/>
          </a:p>
          <a:p>
            <a:pPr lvl="1"/>
            <a:endParaRPr lang="en-US" altLang="ko-KR" sz="1050" dirty="0" smtClean="0">
              <a:ea typeface="Cambria Math" pitchFamily="18" charset="0"/>
            </a:endParaRPr>
          </a:p>
          <a:p>
            <a:pPr lvl="1"/>
            <a:r>
              <a:rPr lang="en-US" altLang="ko-KR" sz="2600" dirty="0" smtClean="0">
                <a:ea typeface="Cambria Math" pitchFamily="18" charset="0"/>
              </a:rPr>
              <a:t>A first degree prime ideal corresponding to such a </a:t>
            </a:r>
            <a:r>
              <a:rPr lang="en-US" altLang="ko-KR" sz="2600" dirty="0" smtClean="0">
                <a:ea typeface="Cambria Math" pitchFamily="18" charset="0"/>
              </a:rPr>
              <a:t>pair (p, r mod p) has norm p and is generated by p and r-</a:t>
            </a:r>
            <a:r>
              <a:rPr lang="el-GR" altLang="ko-KR" sz="2600" dirty="0" smtClean="0"/>
              <a:t>α</a:t>
            </a:r>
            <a:r>
              <a:rPr lang="en-US" altLang="ko-KR" sz="2600" baseline="-25000" dirty="0" smtClean="0"/>
              <a:t>k</a:t>
            </a:r>
            <a:endParaRPr lang="el-GR" altLang="ko-KR" sz="26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Abstract - </a:t>
            </a:r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ea typeface="Cambria Math" pitchFamily="18" charset="0"/>
              </a:rPr>
              <a:t>Motivation of NFS </a:t>
            </a:r>
            <a:r>
              <a:rPr lang="en-US" altLang="ko-KR" dirty="0" smtClean="0">
                <a:ea typeface="Cambria Math" pitchFamily="18" charset="0"/>
              </a:rPr>
              <a:t>(3)</a:t>
            </a:r>
            <a:endParaRPr lang="en-US" altLang="ko-KR" dirty="0" smtClean="0">
              <a:ea typeface="Cambria Math" pitchFamily="18" charset="0"/>
            </a:endParaRPr>
          </a:p>
          <a:p>
            <a:pPr lvl="1"/>
            <a:r>
              <a:rPr lang="el-GR" altLang="ko-KR" dirty="0" smtClean="0"/>
              <a:t>Φ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 : Z[</a:t>
            </a:r>
            <a:r>
              <a:rPr lang="el-GR" altLang="ko-KR" dirty="0" smtClean="0"/>
              <a:t>α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] -&gt; Z/</a:t>
            </a:r>
            <a:r>
              <a:rPr lang="en-US" altLang="ko-KR" dirty="0" err="1" smtClean="0"/>
              <a:t>nZ</a:t>
            </a:r>
            <a:r>
              <a:rPr lang="en-US" altLang="ko-KR" dirty="0" smtClean="0"/>
              <a:t>  (k=1,2)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None/>
            </a:pPr>
            <a:endParaRPr lang="en-US" altLang="ko-KR" sz="1900" dirty="0" smtClean="0"/>
          </a:p>
          <a:p>
            <a:pPr lvl="1"/>
            <a:r>
              <a:rPr lang="el-GR" altLang="ko-KR" dirty="0" smtClean="0"/>
              <a:t>Φ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(</a:t>
            </a:r>
            <a:r>
              <a:rPr lang="en-US" altLang="ko-KR" dirty="0" smtClean="0"/>
              <a:t>a-b</a:t>
            </a:r>
            <a:r>
              <a:rPr lang="el-GR" altLang="ko-KR" dirty="0" smtClean="0"/>
              <a:t>α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)</a:t>
            </a:r>
            <a:r>
              <a:rPr lang="ko-KR" altLang="en-US" dirty="0" smtClean="0"/>
              <a:t> ≡</a:t>
            </a:r>
            <a:r>
              <a:rPr lang="el-GR" altLang="ko-KR" dirty="0" smtClean="0"/>
              <a:t> </a:t>
            </a:r>
            <a:r>
              <a:rPr lang="el-GR" altLang="ko-KR" dirty="0" smtClean="0"/>
              <a:t>Φ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(</a:t>
            </a:r>
            <a:r>
              <a:rPr lang="en-US" altLang="ko-KR" dirty="0" smtClean="0"/>
              <a:t>a-b</a:t>
            </a:r>
            <a:r>
              <a:rPr lang="el-GR" altLang="ko-KR" dirty="0" smtClean="0"/>
              <a:t>α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mod n</a:t>
            </a:r>
          </a:p>
          <a:p>
            <a:pPr lvl="1"/>
            <a:endParaRPr lang="en-US" altLang="ko-KR" sz="2600" dirty="0" smtClean="0"/>
          </a:p>
          <a:p>
            <a:pPr lvl="1"/>
            <a:r>
              <a:rPr lang="en-US" altLang="ko-KR" sz="2600" dirty="0" smtClean="0"/>
              <a:t>Finding a linear dependency modulo 2 among vectors</a:t>
            </a:r>
          </a:p>
          <a:p>
            <a:pPr lvl="1"/>
            <a:r>
              <a:rPr lang="en-US" altLang="ko-KR" sz="2600" dirty="0" smtClean="0"/>
              <a:t>Subset S will be made such that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3900" dirty="0" smtClean="0"/>
          </a:p>
          <a:p>
            <a:pPr lvl="1"/>
            <a:r>
              <a:rPr lang="el-GR" altLang="ko-KR" dirty="0" smtClean="0"/>
              <a:t>Φ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(</a:t>
            </a:r>
            <a:r>
              <a:rPr lang="el-GR" altLang="ko-KR" dirty="0" smtClean="0"/>
              <a:t>τ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≡</a:t>
            </a:r>
            <a:r>
              <a:rPr lang="el-GR" altLang="ko-KR" dirty="0" smtClean="0"/>
              <a:t> </a:t>
            </a:r>
            <a:r>
              <a:rPr lang="el-GR" altLang="ko-KR" dirty="0" smtClean="0"/>
              <a:t>Φ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(</a:t>
            </a:r>
            <a:r>
              <a:rPr lang="el-GR" altLang="ko-KR" dirty="0" smtClean="0"/>
              <a:t>τ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mod n</a:t>
            </a:r>
            <a:endParaRPr lang="en-US" altLang="ko-KR" dirty="0" smtClean="0"/>
          </a:p>
          <a:p>
            <a:pPr lvl="1"/>
            <a:r>
              <a:rPr lang="el-GR" altLang="ko-KR" dirty="0" smtClean="0">
                <a:solidFill>
                  <a:srgbClr val="FF0000"/>
                </a:solidFill>
              </a:rPr>
              <a:t>Φ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1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l-GR" altLang="ko-KR" dirty="0" smtClean="0">
                <a:solidFill>
                  <a:srgbClr val="FF0000"/>
                </a:solidFill>
              </a:rPr>
              <a:t>τ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1</a:t>
            </a:r>
            <a:r>
              <a:rPr lang="en-US" altLang="ko-KR" dirty="0" smtClean="0">
                <a:solidFill>
                  <a:srgbClr val="FF0000"/>
                </a:solidFill>
              </a:rPr>
              <a:t>) = x ,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l-GR" altLang="ko-KR" dirty="0" smtClean="0">
                <a:solidFill>
                  <a:srgbClr val="FF0000"/>
                </a:solidFill>
              </a:rPr>
              <a:t>Φ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1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l-GR" altLang="ko-KR" dirty="0" smtClean="0">
                <a:solidFill>
                  <a:srgbClr val="FF0000"/>
                </a:solidFill>
              </a:rPr>
              <a:t>τ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2</a:t>
            </a:r>
            <a:r>
              <a:rPr lang="en-US" altLang="ko-KR" dirty="0" smtClean="0">
                <a:solidFill>
                  <a:srgbClr val="FF0000"/>
                </a:solidFill>
              </a:rPr>
              <a:t>) = y 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(x</a:t>
            </a:r>
            <a:r>
              <a:rPr lang="en-US" altLang="ko-K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≡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en-US" altLang="ko-K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mod n)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572008"/>
            <a:ext cx="4143404" cy="64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285992"/>
            <a:ext cx="4262449" cy="66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2226</TotalTime>
  <Words>960</Words>
  <Application>Microsoft Office PowerPoint</Application>
  <PresentationFormat>화면 슬라이드 쇼(4:3)</PresentationFormat>
  <Paragraphs>252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태양</vt:lpstr>
      <vt:lpstr>Factorization of a 768-bit RSA modulus</vt:lpstr>
      <vt:lpstr>Contents</vt:lpstr>
      <vt:lpstr>RSA</vt:lpstr>
      <vt:lpstr>Abstract - 1</vt:lpstr>
      <vt:lpstr>Abstract - 2</vt:lpstr>
      <vt:lpstr>Abstract - 3</vt:lpstr>
      <vt:lpstr>Abstract - 4</vt:lpstr>
      <vt:lpstr>Abstract - 5</vt:lpstr>
      <vt:lpstr>Abstract - 6</vt:lpstr>
      <vt:lpstr>Abstract - 6</vt:lpstr>
      <vt:lpstr>NFS - 1</vt:lpstr>
      <vt:lpstr>NFS - 2</vt:lpstr>
      <vt:lpstr>NFS - 3</vt:lpstr>
      <vt:lpstr>NFS - 4</vt:lpstr>
      <vt:lpstr>NFS - 5</vt:lpstr>
      <vt:lpstr>NFS - 6</vt:lpstr>
      <vt:lpstr>NFS - 7</vt:lpstr>
      <vt:lpstr>NFS - 8</vt:lpstr>
      <vt:lpstr>NFS - 9</vt:lpstr>
      <vt:lpstr>NFS - 10</vt:lpstr>
      <vt:lpstr>NFS - 11</vt:lpstr>
      <vt:lpstr>NFS - 12</vt:lpstr>
      <vt:lpstr>Conclusion -1</vt:lpstr>
      <vt:lpstr>Conclusion -2</vt:lpstr>
      <vt:lpstr>Thank you!!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DJ</dc:creator>
  <cp:lastModifiedBy>DJ</cp:lastModifiedBy>
  <cp:revision>657</cp:revision>
  <dcterms:created xsi:type="dcterms:W3CDTF">2010-02-22T13:06:47Z</dcterms:created>
  <dcterms:modified xsi:type="dcterms:W3CDTF">2010-04-05T14:24:23Z</dcterms:modified>
</cp:coreProperties>
</file>