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8"/>
  </p:notesMasterIdLst>
  <p:handoutMasterIdLst>
    <p:handoutMasterId r:id="rId29"/>
  </p:handoutMasterIdLst>
  <p:sldIdLst>
    <p:sldId id="412" r:id="rId2"/>
    <p:sldId id="561" r:id="rId3"/>
    <p:sldId id="562" r:id="rId4"/>
    <p:sldId id="563" r:id="rId5"/>
    <p:sldId id="570" r:id="rId6"/>
    <p:sldId id="459" r:id="rId7"/>
    <p:sldId id="557" r:id="rId8"/>
    <p:sldId id="558" r:id="rId9"/>
    <p:sldId id="559" r:id="rId10"/>
    <p:sldId id="555" r:id="rId11"/>
    <p:sldId id="560" r:id="rId12"/>
    <p:sldId id="460" r:id="rId13"/>
    <p:sldId id="461" r:id="rId14"/>
    <p:sldId id="462" r:id="rId15"/>
    <p:sldId id="463" r:id="rId16"/>
    <p:sldId id="549" r:id="rId17"/>
    <p:sldId id="565" r:id="rId18"/>
    <p:sldId id="550" r:id="rId19"/>
    <p:sldId id="564" r:id="rId20"/>
    <p:sldId id="571" r:id="rId21"/>
    <p:sldId id="566" r:id="rId22"/>
    <p:sldId id="577" r:id="rId23"/>
    <p:sldId id="569" r:id="rId24"/>
    <p:sldId id="576" r:id="rId25"/>
    <p:sldId id="567" r:id="rId26"/>
    <p:sldId id="568" r:id="rId27"/>
  </p:sldIdLst>
  <p:sldSz cx="9144000" cy="6858000" type="screen4x3"/>
  <p:notesSz cx="6797675" cy="9926638"/>
  <p:defaultTextStyle>
    <a:defPPr>
      <a:defRPr lang="ko-KR"/>
    </a:defPPr>
    <a:lvl1pPr algn="l" rtl="0" fontAlgn="base" latinLnBrk="1">
      <a:spcBef>
        <a:spcPct val="20000"/>
      </a:spcBef>
      <a:spcAft>
        <a:spcPct val="0"/>
      </a:spcAft>
      <a:buClr>
        <a:schemeClr val="tx1"/>
      </a:buClr>
      <a:buFont typeface="Wingdings" pitchFamily="2" charset="2"/>
      <a:buChar char="q"/>
      <a:defRPr kumimoji="1" sz="2400" kern="1200">
        <a:solidFill>
          <a:schemeClr val="tx1"/>
        </a:solidFill>
        <a:latin typeface="Times New Roman" pitchFamily="18" charset="0"/>
        <a:ea typeface="굴림" pitchFamily="50" charset="-127"/>
        <a:cs typeface="+mn-cs"/>
        <a:sym typeface="Symbol" pitchFamily="18" charset="2"/>
      </a:defRPr>
    </a:lvl1pPr>
    <a:lvl2pPr marL="457200" algn="l" rtl="0" fontAlgn="base" latinLnBrk="1">
      <a:spcBef>
        <a:spcPct val="20000"/>
      </a:spcBef>
      <a:spcAft>
        <a:spcPct val="0"/>
      </a:spcAft>
      <a:buClr>
        <a:schemeClr val="tx1"/>
      </a:buClr>
      <a:buFont typeface="Wingdings" pitchFamily="2" charset="2"/>
      <a:buChar char="q"/>
      <a:defRPr kumimoji="1" sz="2400" kern="1200">
        <a:solidFill>
          <a:schemeClr val="tx1"/>
        </a:solidFill>
        <a:latin typeface="Times New Roman" pitchFamily="18" charset="0"/>
        <a:ea typeface="굴림" pitchFamily="50" charset="-127"/>
        <a:cs typeface="+mn-cs"/>
        <a:sym typeface="Symbol" pitchFamily="18" charset="2"/>
      </a:defRPr>
    </a:lvl2pPr>
    <a:lvl3pPr marL="914400" algn="l" rtl="0" fontAlgn="base" latinLnBrk="1">
      <a:spcBef>
        <a:spcPct val="20000"/>
      </a:spcBef>
      <a:spcAft>
        <a:spcPct val="0"/>
      </a:spcAft>
      <a:buClr>
        <a:schemeClr val="tx1"/>
      </a:buClr>
      <a:buFont typeface="Wingdings" pitchFamily="2" charset="2"/>
      <a:buChar char="q"/>
      <a:defRPr kumimoji="1" sz="2400" kern="1200">
        <a:solidFill>
          <a:schemeClr val="tx1"/>
        </a:solidFill>
        <a:latin typeface="Times New Roman" pitchFamily="18" charset="0"/>
        <a:ea typeface="굴림" pitchFamily="50" charset="-127"/>
        <a:cs typeface="+mn-cs"/>
        <a:sym typeface="Symbol" pitchFamily="18" charset="2"/>
      </a:defRPr>
    </a:lvl3pPr>
    <a:lvl4pPr marL="1371600" algn="l" rtl="0" fontAlgn="base" latinLnBrk="1">
      <a:spcBef>
        <a:spcPct val="20000"/>
      </a:spcBef>
      <a:spcAft>
        <a:spcPct val="0"/>
      </a:spcAft>
      <a:buClr>
        <a:schemeClr val="tx1"/>
      </a:buClr>
      <a:buFont typeface="Wingdings" pitchFamily="2" charset="2"/>
      <a:buChar char="q"/>
      <a:defRPr kumimoji="1" sz="2400" kern="1200">
        <a:solidFill>
          <a:schemeClr val="tx1"/>
        </a:solidFill>
        <a:latin typeface="Times New Roman" pitchFamily="18" charset="0"/>
        <a:ea typeface="굴림" pitchFamily="50" charset="-127"/>
        <a:cs typeface="+mn-cs"/>
        <a:sym typeface="Symbol" pitchFamily="18" charset="2"/>
      </a:defRPr>
    </a:lvl4pPr>
    <a:lvl5pPr marL="1828800" algn="l" rtl="0" fontAlgn="base" latinLnBrk="1">
      <a:spcBef>
        <a:spcPct val="20000"/>
      </a:spcBef>
      <a:spcAft>
        <a:spcPct val="0"/>
      </a:spcAft>
      <a:buClr>
        <a:schemeClr val="tx1"/>
      </a:buClr>
      <a:buFont typeface="Wingdings" pitchFamily="2" charset="2"/>
      <a:buChar char="q"/>
      <a:defRPr kumimoji="1" sz="2400" kern="1200">
        <a:solidFill>
          <a:schemeClr val="tx1"/>
        </a:solidFill>
        <a:latin typeface="Times New Roman" pitchFamily="18" charset="0"/>
        <a:ea typeface="굴림" pitchFamily="50" charset="-127"/>
        <a:cs typeface="+mn-cs"/>
        <a:sym typeface="Symbol" pitchFamily="18" charset="2"/>
      </a:defRPr>
    </a:lvl5pPr>
    <a:lvl6pPr marL="2286000" algn="l" defTabSz="914400" rtl="0" eaLnBrk="1" latinLnBrk="1" hangingPunct="1">
      <a:defRPr kumimoji="1" sz="2400" kern="1200">
        <a:solidFill>
          <a:schemeClr val="tx1"/>
        </a:solidFill>
        <a:latin typeface="Times New Roman" pitchFamily="18" charset="0"/>
        <a:ea typeface="굴림" pitchFamily="50" charset="-127"/>
        <a:cs typeface="+mn-cs"/>
        <a:sym typeface="Symbol" pitchFamily="18" charset="2"/>
      </a:defRPr>
    </a:lvl6pPr>
    <a:lvl7pPr marL="2743200" algn="l" defTabSz="914400" rtl="0" eaLnBrk="1" latinLnBrk="1" hangingPunct="1">
      <a:defRPr kumimoji="1" sz="2400" kern="1200">
        <a:solidFill>
          <a:schemeClr val="tx1"/>
        </a:solidFill>
        <a:latin typeface="Times New Roman" pitchFamily="18" charset="0"/>
        <a:ea typeface="굴림" pitchFamily="50" charset="-127"/>
        <a:cs typeface="+mn-cs"/>
        <a:sym typeface="Symbol" pitchFamily="18" charset="2"/>
      </a:defRPr>
    </a:lvl7pPr>
    <a:lvl8pPr marL="3200400" algn="l" defTabSz="914400" rtl="0" eaLnBrk="1" latinLnBrk="1" hangingPunct="1">
      <a:defRPr kumimoji="1" sz="2400" kern="1200">
        <a:solidFill>
          <a:schemeClr val="tx1"/>
        </a:solidFill>
        <a:latin typeface="Times New Roman" pitchFamily="18" charset="0"/>
        <a:ea typeface="굴림" pitchFamily="50" charset="-127"/>
        <a:cs typeface="+mn-cs"/>
        <a:sym typeface="Symbol" pitchFamily="18" charset="2"/>
      </a:defRPr>
    </a:lvl8pPr>
    <a:lvl9pPr marL="3657600" algn="l" defTabSz="914400" rtl="0" eaLnBrk="1" latinLnBrk="1" hangingPunct="1">
      <a:defRPr kumimoji="1" sz="2400" kern="1200">
        <a:solidFill>
          <a:schemeClr val="tx1"/>
        </a:solidFill>
        <a:latin typeface="Times New Roman" pitchFamily="18" charset="0"/>
        <a:ea typeface="굴림" pitchFamily="50" charset="-127"/>
        <a:cs typeface="+mn-cs"/>
        <a:sym typeface="Symbol" pitchFamily="18" charset="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8901F3"/>
    <a:srgbClr val="714400"/>
    <a:srgbClr val="919191"/>
    <a:srgbClr val="500093"/>
    <a:srgbClr val="CF0E30"/>
    <a:srgbClr val="280049"/>
    <a:srgbClr val="183400"/>
    <a:srgbClr val="282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0" autoAdjust="0"/>
    <p:restoredTop sz="78833" autoAdjust="0"/>
  </p:normalViewPr>
  <p:slideViewPr>
    <p:cSldViewPr snapToGrid="0">
      <p:cViewPr>
        <p:scale>
          <a:sx n="100" d="100"/>
          <a:sy n="100" d="100"/>
        </p:scale>
        <p:origin x="-2082" y="-54"/>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2" d="100"/>
          <a:sy n="52" d="100"/>
        </p:scale>
        <p:origin x="-1980" y="-78"/>
      </p:cViewPr>
      <p:guideLst>
        <p:guide orient="horz" pos="2182"/>
        <p:guide pos="28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slide" Target="slides/slide14.xml"/><Relationship Id="rId1"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588" y="-1588"/>
            <a:ext cx="2947988" cy="523876"/>
          </a:xfrm>
          <a:prstGeom prst="rect">
            <a:avLst/>
          </a:prstGeom>
          <a:noFill/>
          <a:ln w="9525">
            <a:noFill/>
            <a:miter lim="800000"/>
            <a:headEnd/>
            <a:tailEnd/>
          </a:ln>
          <a:effectLst/>
        </p:spPr>
        <p:txBody>
          <a:bodyPr vert="horz" wrap="square" lIns="19143" tIns="0" rIns="19143" bIns="0" numCol="1" anchor="t" anchorCtr="0" compatLnSpc="1">
            <a:prstTxWarp prst="textNoShape">
              <a:avLst/>
            </a:prstTxWarp>
          </a:bodyPr>
          <a:lstStyle>
            <a:lvl1pPr defTabSz="954088" eaLnBrk="0" latinLnBrk="0" hangingPunct="0">
              <a:spcBef>
                <a:spcPct val="0"/>
              </a:spcBef>
              <a:buClrTx/>
              <a:buFontTx/>
              <a:buNone/>
              <a:defRPr sz="1000" i="1" smtClean="0">
                <a:latin typeface="Arial" pitchFamily="34" charset="0"/>
                <a:ea typeface="돋움" pitchFamily="50" charset="-127"/>
              </a:defRPr>
            </a:lvl1pPr>
          </a:lstStyle>
          <a:p>
            <a:pPr>
              <a:defRPr/>
            </a:pPr>
            <a:endParaRPr lang="en-US" altLang="ko-KR"/>
          </a:p>
        </p:txBody>
      </p:sp>
      <p:sp>
        <p:nvSpPr>
          <p:cNvPr id="4099" name="Rectangle 3"/>
          <p:cNvSpPr>
            <a:spLocks noGrp="1" noChangeArrowheads="1"/>
          </p:cNvSpPr>
          <p:nvPr>
            <p:ph type="dt" sz="quarter" idx="1"/>
          </p:nvPr>
        </p:nvSpPr>
        <p:spPr bwMode="auto">
          <a:xfrm>
            <a:off x="3851275" y="-1588"/>
            <a:ext cx="2947988" cy="523876"/>
          </a:xfrm>
          <a:prstGeom prst="rect">
            <a:avLst/>
          </a:prstGeom>
          <a:noFill/>
          <a:ln w="9525">
            <a:noFill/>
            <a:miter lim="800000"/>
            <a:headEnd/>
            <a:tailEnd/>
          </a:ln>
          <a:effectLst/>
        </p:spPr>
        <p:txBody>
          <a:bodyPr vert="horz" wrap="square" lIns="19143" tIns="0" rIns="19143" bIns="0" numCol="1" anchor="t" anchorCtr="0" compatLnSpc="1">
            <a:prstTxWarp prst="textNoShape">
              <a:avLst/>
            </a:prstTxWarp>
          </a:bodyPr>
          <a:lstStyle>
            <a:lvl1pPr algn="r" defTabSz="954088" eaLnBrk="0" latinLnBrk="0" hangingPunct="0">
              <a:spcBef>
                <a:spcPct val="0"/>
              </a:spcBef>
              <a:buClrTx/>
              <a:buFontTx/>
              <a:buNone/>
              <a:defRPr sz="1000" i="1" smtClean="0">
                <a:latin typeface="Arial" pitchFamily="34" charset="0"/>
                <a:ea typeface="돋움" pitchFamily="50" charset="-127"/>
              </a:defRPr>
            </a:lvl1pPr>
          </a:lstStyle>
          <a:p>
            <a:pPr>
              <a:defRPr/>
            </a:pPr>
            <a:endParaRPr lang="en-US" altLang="ko-KR"/>
          </a:p>
        </p:txBody>
      </p:sp>
      <p:sp>
        <p:nvSpPr>
          <p:cNvPr id="4100" name="Rectangle 4"/>
          <p:cNvSpPr>
            <a:spLocks noGrp="1" noChangeArrowheads="1"/>
          </p:cNvSpPr>
          <p:nvPr>
            <p:ph type="ftr" sz="quarter" idx="2"/>
          </p:nvPr>
        </p:nvSpPr>
        <p:spPr bwMode="auto">
          <a:xfrm>
            <a:off x="-1588" y="9402763"/>
            <a:ext cx="2947988" cy="523875"/>
          </a:xfrm>
          <a:prstGeom prst="rect">
            <a:avLst/>
          </a:prstGeom>
          <a:noFill/>
          <a:ln w="9525">
            <a:noFill/>
            <a:miter lim="800000"/>
            <a:headEnd/>
            <a:tailEnd/>
          </a:ln>
          <a:effectLst/>
        </p:spPr>
        <p:txBody>
          <a:bodyPr vert="horz" wrap="square" lIns="19143" tIns="0" rIns="19143" bIns="0" numCol="1" anchor="b" anchorCtr="0" compatLnSpc="1">
            <a:prstTxWarp prst="textNoShape">
              <a:avLst/>
            </a:prstTxWarp>
          </a:bodyPr>
          <a:lstStyle>
            <a:lvl1pPr defTabSz="954088" eaLnBrk="0" latinLnBrk="0" hangingPunct="0">
              <a:spcBef>
                <a:spcPct val="0"/>
              </a:spcBef>
              <a:buClrTx/>
              <a:buFontTx/>
              <a:buNone/>
              <a:defRPr sz="1000" i="1" smtClean="0">
                <a:latin typeface="Arial" pitchFamily="34" charset="0"/>
                <a:ea typeface="돋움" pitchFamily="50" charset="-127"/>
              </a:defRPr>
            </a:lvl1pPr>
          </a:lstStyle>
          <a:p>
            <a:pPr>
              <a:defRPr/>
            </a:pPr>
            <a:endParaRPr lang="en-US" altLang="ko-KR"/>
          </a:p>
        </p:txBody>
      </p:sp>
      <p:sp>
        <p:nvSpPr>
          <p:cNvPr id="4101" name="Rectangle 5"/>
          <p:cNvSpPr>
            <a:spLocks noGrp="1" noChangeArrowheads="1"/>
          </p:cNvSpPr>
          <p:nvPr>
            <p:ph type="sldNum" sz="quarter" idx="3"/>
          </p:nvPr>
        </p:nvSpPr>
        <p:spPr bwMode="auto">
          <a:xfrm>
            <a:off x="3851275" y="9402763"/>
            <a:ext cx="2947988" cy="523875"/>
          </a:xfrm>
          <a:prstGeom prst="rect">
            <a:avLst/>
          </a:prstGeom>
          <a:noFill/>
          <a:ln w="9525">
            <a:noFill/>
            <a:miter lim="800000"/>
            <a:headEnd/>
            <a:tailEnd/>
          </a:ln>
          <a:effectLst/>
        </p:spPr>
        <p:txBody>
          <a:bodyPr vert="horz" wrap="square" lIns="19143" tIns="0" rIns="19143" bIns="0" numCol="1" anchor="b" anchorCtr="0" compatLnSpc="1">
            <a:prstTxWarp prst="textNoShape">
              <a:avLst/>
            </a:prstTxWarp>
          </a:bodyPr>
          <a:lstStyle>
            <a:lvl1pPr algn="r" defTabSz="954088" eaLnBrk="0" latinLnBrk="0" hangingPunct="0">
              <a:spcBef>
                <a:spcPct val="0"/>
              </a:spcBef>
              <a:buClrTx/>
              <a:buFontTx/>
              <a:buNone/>
              <a:defRPr sz="1000" i="1" smtClean="0">
                <a:latin typeface="Arial" pitchFamily="34" charset="0"/>
                <a:ea typeface="돋움" pitchFamily="50" charset="-127"/>
              </a:defRPr>
            </a:lvl1pPr>
          </a:lstStyle>
          <a:p>
            <a:pPr>
              <a:defRPr/>
            </a:pPr>
            <a:fld id="{29130507-30B8-4B0B-B2B8-19C023E0F32E}" type="slidenum">
              <a:rPr lang="en-US" altLang="ko-KR"/>
              <a:pPr>
                <a:defRPr/>
              </a:pPr>
              <a:t>‹#›</a:t>
            </a:fld>
            <a:endParaRPr lang="en-US" altLang="ko-K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588" y="-1588"/>
            <a:ext cx="2947988" cy="523876"/>
          </a:xfrm>
          <a:prstGeom prst="rect">
            <a:avLst/>
          </a:prstGeom>
          <a:noFill/>
          <a:ln w="9525">
            <a:noFill/>
            <a:miter lim="800000"/>
            <a:headEnd/>
            <a:tailEnd/>
          </a:ln>
          <a:effectLst/>
        </p:spPr>
        <p:txBody>
          <a:bodyPr vert="horz" wrap="square" lIns="19143" tIns="0" rIns="19143" bIns="0" numCol="1" anchor="t" anchorCtr="0" compatLnSpc="1">
            <a:prstTxWarp prst="textNoShape">
              <a:avLst/>
            </a:prstTxWarp>
          </a:bodyPr>
          <a:lstStyle>
            <a:lvl1pPr defTabSz="795338" latinLnBrk="0">
              <a:spcBef>
                <a:spcPct val="0"/>
              </a:spcBef>
              <a:buClrTx/>
              <a:buFontTx/>
              <a:buNone/>
              <a:defRPr sz="1000" i="1" smtClean="0">
                <a:latin typeface="Arial" pitchFamily="34" charset="0"/>
                <a:ea typeface="돋움" pitchFamily="50" charset="-127"/>
              </a:defRPr>
            </a:lvl1pPr>
          </a:lstStyle>
          <a:p>
            <a:pPr>
              <a:defRPr/>
            </a:pPr>
            <a:endParaRPr lang="en-US" altLang="ko-KR"/>
          </a:p>
        </p:txBody>
      </p:sp>
      <p:sp>
        <p:nvSpPr>
          <p:cNvPr id="2051" name="Rectangle 3"/>
          <p:cNvSpPr>
            <a:spLocks noGrp="1" noChangeArrowheads="1"/>
          </p:cNvSpPr>
          <p:nvPr>
            <p:ph type="dt" idx="1"/>
          </p:nvPr>
        </p:nvSpPr>
        <p:spPr bwMode="auto">
          <a:xfrm>
            <a:off x="3851275" y="-1588"/>
            <a:ext cx="2947988" cy="523876"/>
          </a:xfrm>
          <a:prstGeom prst="rect">
            <a:avLst/>
          </a:prstGeom>
          <a:noFill/>
          <a:ln w="9525">
            <a:noFill/>
            <a:miter lim="800000"/>
            <a:headEnd/>
            <a:tailEnd/>
          </a:ln>
          <a:effectLst/>
        </p:spPr>
        <p:txBody>
          <a:bodyPr vert="horz" wrap="square" lIns="19143" tIns="0" rIns="19143" bIns="0" numCol="1" anchor="t" anchorCtr="0" compatLnSpc="1">
            <a:prstTxWarp prst="textNoShape">
              <a:avLst/>
            </a:prstTxWarp>
          </a:bodyPr>
          <a:lstStyle>
            <a:lvl1pPr algn="r" defTabSz="795338" latinLnBrk="0">
              <a:spcBef>
                <a:spcPct val="0"/>
              </a:spcBef>
              <a:buClrTx/>
              <a:buFontTx/>
              <a:buNone/>
              <a:defRPr sz="1000" i="1" smtClean="0">
                <a:latin typeface="Arial" pitchFamily="34" charset="0"/>
                <a:ea typeface="돋움" pitchFamily="50" charset="-127"/>
              </a:defRPr>
            </a:lvl1pPr>
          </a:lstStyle>
          <a:p>
            <a:pPr>
              <a:defRPr/>
            </a:pPr>
            <a:endParaRPr lang="en-US" altLang="ko-KR"/>
          </a:p>
        </p:txBody>
      </p:sp>
      <p:sp>
        <p:nvSpPr>
          <p:cNvPr id="2052" name="Rectangle 4"/>
          <p:cNvSpPr>
            <a:spLocks noGrp="1" noChangeArrowheads="1"/>
          </p:cNvSpPr>
          <p:nvPr>
            <p:ph type="ftr" sz="quarter" idx="4"/>
          </p:nvPr>
        </p:nvSpPr>
        <p:spPr bwMode="auto">
          <a:xfrm>
            <a:off x="-1588" y="9402763"/>
            <a:ext cx="2947988" cy="523875"/>
          </a:xfrm>
          <a:prstGeom prst="rect">
            <a:avLst/>
          </a:prstGeom>
          <a:noFill/>
          <a:ln w="9525">
            <a:noFill/>
            <a:miter lim="800000"/>
            <a:headEnd/>
            <a:tailEnd/>
          </a:ln>
          <a:effectLst/>
        </p:spPr>
        <p:txBody>
          <a:bodyPr vert="horz" wrap="square" lIns="19143" tIns="0" rIns="19143" bIns="0" numCol="1" anchor="b" anchorCtr="0" compatLnSpc="1">
            <a:prstTxWarp prst="textNoShape">
              <a:avLst/>
            </a:prstTxWarp>
          </a:bodyPr>
          <a:lstStyle>
            <a:lvl1pPr defTabSz="795338" latinLnBrk="0">
              <a:spcBef>
                <a:spcPct val="0"/>
              </a:spcBef>
              <a:buClrTx/>
              <a:buFontTx/>
              <a:buNone/>
              <a:defRPr sz="1000" i="1" smtClean="0">
                <a:latin typeface="Arial" pitchFamily="34" charset="0"/>
                <a:ea typeface="돋움" pitchFamily="50" charset="-127"/>
              </a:defRPr>
            </a:lvl1pPr>
          </a:lstStyle>
          <a:p>
            <a:pPr>
              <a:defRPr/>
            </a:pPr>
            <a:endParaRPr lang="en-US" altLang="ko-KR"/>
          </a:p>
        </p:txBody>
      </p:sp>
      <p:sp>
        <p:nvSpPr>
          <p:cNvPr id="2053" name="Rectangle 5"/>
          <p:cNvSpPr>
            <a:spLocks noGrp="1" noChangeArrowheads="1"/>
          </p:cNvSpPr>
          <p:nvPr>
            <p:ph type="sldNum" sz="quarter" idx="5"/>
          </p:nvPr>
        </p:nvSpPr>
        <p:spPr bwMode="auto">
          <a:xfrm>
            <a:off x="3851275" y="9402763"/>
            <a:ext cx="2947988" cy="523875"/>
          </a:xfrm>
          <a:prstGeom prst="rect">
            <a:avLst/>
          </a:prstGeom>
          <a:noFill/>
          <a:ln w="9525">
            <a:noFill/>
            <a:miter lim="800000"/>
            <a:headEnd/>
            <a:tailEnd/>
          </a:ln>
          <a:effectLst/>
        </p:spPr>
        <p:txBody>
          <a:bodyPr vert="horz" wrap="square" lIns="19143" tIns="0" rIns="19143" bIns="0" numCol="1" anchor="b" anchorCtr="0" compatLnSpc="1">
            <a:prstTxWarp prst="textNoShape">
              <a:avLst/>
            </a:prstTxWarp>
          </a:bodyPr>
          <a:lstStyle>
            <a:lvl1pPr algn="r" defTabSz="795338" latinLnBrk="0">
              <a:spcBef>
                <a:spcPct val="0"/>
              </a:spcBef>
              <a:buClrTx/>
              <a:buFontTx/>
              <a:buNone/>
              <a:defRPr sz="1000" i="1" smtClean="0">
                <a:latin typeface="Arial" pitchFamily="34" charset="0"/>
                <a:ea typeface="돋움" pitchFamily="50" charset="-127"/>
              </a:defRPr>
            </a:lvl1pPr>
          </a:lstStyle>
          <a:p>
            <a:pPr>
              <a:defRPr/>
            </a:pPr>
            <a:fld id="{545FA6CB-56A1-47BA-AD72-B95755D57F76}" type="slidenum">
              <a:rPr lang="en-US" altLang="ko-KR"/>
              <a:pPr>
                <a:defRPr/>
              </a:pPr>
              <a:t>‹#›</a:t>
            </a:fld>
            <a:endParaRPr lang="en-US" altLang="ko-KR"/>
          </a:p>
        </p:txBody>
      </p:sp>
      <p:sp>
        <p:nvSpPr>
          <p:cNvPr id="64518" name="Rectangle 6"/>
          <p:cNvSpPr>
            <a:spLocks noGrp="1" noRot="1" noChangeAspect="1" noChangeArrowheads="1" noTextEdit="1"/>
          </p:cNvSpPr>
          <p:nvPr>
            <p:ph type="sldImg" idx="2"/>
          </p:nvPr>
        </p:nvSpPr>
        <p:spPr bwMode="auto">
          <a:xfrm>
            <a:off x="788988" y="649288"/>
            <a:ext cx="5219700" cy="3914775"/>
          </a:xfrm>
          <a:prstGeom prst="rect">
            <a:avLst/>
          </a:prstGeom>
          <a:noFill/>
          <a:ln w="12700">
            <a:solidFill>
              <a:schemeClr val="tx1"/>
            </a:solidFill>
            <a:miter lim="800000"/>
            <a:headEnd/>
            <a:tailEnd/>
          </a:ln>
        </p:spPr>
      </p:sp>
      <p:sp>
        <p:nvSpPr>
          <p:cNvPr id="2055" name="Rectangle 7"/>
          <p:cNvSpPr>
            <a:spLocks noGrp="1" noChangeArrowheads="1"/>
          </p:cNvSpPr>
          <p:nvPr>
            <p:ph type="body" sz="quarter" idx="3"/>
          </p:nvPr>
        </p:nvSpPr>
        <p:spPr bwMode="auto">
          <a:xfrm>
            <a:off x="908050" y="4713288"/>
            <a:ext cx="4981575" cy="4700587"/>
          </a:xfrm>
          <a:prstGeom prst="rect">
            <a:avLst/>
          </a:prstGeom>
          <a:noFill/>
          <a:ln w="9525">
            <a:noFill/>
            <a:miter lim="800000"/>
            <a:headEnd/>
            <a:tailEnd/>
          </a:ln>
          <a:effectLst/>
        </p:spPr>
        <p:txBody>
          <a:bodyPr vert="horz" wrap="square" lIns="94118" tIns="47857" rIns="94118" bIns="47857" numCol="1" anchor="t" anchorCtr="0" compatLnSpc="1">
            <a:prstTxWarp prst="textNoShape">
              <a:avLst/>
            </a:prstTxWarp>
          </a:bodyPr>
          <a:lstStyle/>
          <a:p>
            <a:pPr lvl="0"/>
            <a:r>
              <a:rPr lang="en-US" altLang="ko-KR" noProof="0" smtClean="0"/>
              <a:t>Click to edit Master notes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6" name="Rectangle 8"/>
          <p:cNvSpPr>
            <a:spLocks noChangeArrowheads="1"/>
          </p:cNvSpPr>
          <p:nvPr/>
        </p:nvSpPr>
        <p:spPr bwMode="auto">
          <a:xfrm>
            <a:off x="6218238" y="9517063"/>
            <a:ext cx="514350" cy="309562"/>
          </a:xfrm>
          <a:prstGeom prst="rect">
            <a:avLst/>
          </a:prstGeom>
          <a:noFill/>
          <a:ln w="9525">
            <a:noFill/>
            <a:miter lim="800000"/>
            <a:headEnd/>
            <a:tailEnd/>
          </a:ln>
          <a:effectLst/>
        </p:spPr>
        <p:txBody>
          <a:bodyPr wrap="none" lIns="94118" tIns="47857" rIns="94118" bIns="47857" anchor="ctr">
            <a:spAutoFit/>
          </a:bodyPr>
          <a:lstStyle/>
          <a:p>
            <a:pPr algn="r" defTabSz="954088" eaLnBrk="0" latinLnBrk="0" hangingPunct="0">
              <a:spcBef>
                <a:spcPct val="0"/>
              </a:spcBef>
              <a:buClrTx/>
              <a:buFontTx/>
              <a:buNone/>
              <a:defRPr/>
            </a:pPr>
            <a:fld id="{ABA73AA3-158F-440D-9DCC-730F2E7A9FED}" type="slidenum">
              <a:rPr lang="en-US" altLang="ko-KR" sz="1400">
                <a:latin typeface="*ETRI CIS Elements" charset="0"/>
                <a:ea typeface="돋움" pitchFamily="50" charset="-127"/>
              </a:rPr>
              <a:pPr algn="r" defTabSz="954088" eaLnBrk="0" latinLnBrk="0" hangingPunct="0">
                <a:spcBef>
                  <a:spcPct val="0"/>
                </a:spcBef>
                <a:buClrTx/>
                <a:buFontTx/>
                <a:buNone/>
                <a:defRPr/>
              </a:pPr>
              <a:t>‹#›</a:t>
            </a:fld>
            <a:endParaRPr lang="en-US" altLang="ko-KR" sz="1400">
              <a:latin typeface="*ETRI CIS Elements" charset="0"/>
              <a:ea typeface="돋움" pitchFamily="50" charset="-127"/>
            </a:endParaRPr>
          </a:p>
        </p:txBody>
      </p:sp>
    </p:spTree>
  </p:cSld>
  <p:clrMap bg1="lt1" tx1="dk1" bg2="lt2" tx2="dk2" accent1="accent1" accent2="accent2" accent3="accent3" accent4="accent4" accent5="accent5" accent6="accent6" hlink="hlink" folHlink="folHlink"/>
  <p:notesStyle>
    <a:lvl1pPr algn="l" defTabSz="949325" rtl="0" eaLnBrk="0" fontAlgn="base" hangingPunct="0">
      <a:spcBef>
        <a:spcPct val="30000"/>
      </a:spcBef>
      <a:spcAft>
        <a:spcPct val="0"/>
      </a:spcAft>
      <a:defRPr kumimoji="1" sz="1200" kern="1200">
        <a:solidFill>
          <a:schemeClr val="tx1"/>
        </a:solidFill>
        <a:latin typeface="*ETRI CIS Elements" charset="0"/>
        <a:ea typeface="돋움" pitchFamily="50" charset="-127"/>
        <a:cs typeface="+mn-cs"/>
      </a:defRPr>
    </a:lvl1pPr>
    <a:lvl2pPr marL="465138" algn="l" defTabSz="949325" rtl="0" eaLnBrk="0" fontAlgn="base" hangingPunct="0">
      <a:spcBef>
        <a:spcPct val="30000"/>
      </a:spcBef>
      <a:spcAft>
        <a:spcPct val="0"/>
      </a:spcAft>
      <a:defRPr kumimoji="1" sz="1200" kern="1200">
        <a:solidFill>
          <a:schemeClr val="tx1"/>
        </a:solidFill>
        <a:latin typeface="*ETRI CIS Elements" charset="0"/>
        <a:ea typeface="돋움" pitchFamily="50" charset="-127"/>
        <a:cs typeface="+mn-cs"/>
      </a:defRPr>
    </a:lvl2pPr>
    <a:lvl3pPr marL="931863" algn="l" defTabSz="949325" rtl="0" eaLnBrk="0" fontAlgn="base" hangingPunct="0">
      <a:spcBef>
        <a:spcPct val="30000"/>
      </a:spcBef>
      <a:spcAft>
        <a:spcPct val="0"/>
      </a:spcAft>
      <a:defRPr kumimoji="1" sz="1200" kern="1200">
        <a:solidFill>
          <a:schemeClr val="tx1"/>
        </a:solidFill>
        <a:latin typeface="*ETRI CIS Elements" charset="0"/>
        <a:ea typeface="돋움" pitchFamily="50" charset="-127"/>
        <a:cs typeface="+mn-cs"/>
      </a:defRPr>
    </a:lvl3pPr>
    <a:lvl4pPr marL="1397000" algn="l" defTabSz="949325" rtl="0" eaLnBrk="0" fontAlgn="base" hangingPunct="0">
      <a:spcBef>
        <a:spcPct val="30000"/>
      </a:spcBef>
      <a:spcAft>
        <a:spcPct val="0"/>
      </a:spcAft>
      <a:defRPr kumimoji="1" sz="1200" kern="1200">
        <a:solidFill>
          <a:schemeClr val="tx1"/>
        </a:solidFill>
        <a:latin typeface="*ETRI CIS Elements" charset="0"/>
        <a:ea typeface="돋움" pitchFamily="50" charset="-127"/>
        <a:cs typeface="+mn-cs"/>
      </a:defRPr>
    </a:lvl4pPr>
    <a:lvl5pPr marL="1862138" algn="l" defTabSz="949325" rtl="0" eaLnBrk="0" fontAlgn="base" hangingPunct="0">
      <a:spcBef>
        <a:spcPct val="30000"/>
      </a:spcBef>
      <a:spcAft>
        <a:spcPct val="0"/>
      </a:spcAft>
      <a:defRPr kumimoji="1" sz="1200" kern="1200">
        <a:solidFill>
          <a:schemeClr val="tx1"/>
        </a:solidFill>
        <a:latin typeface="*ETRI CIS Elements" charset="0"/>
        <a:ea typeface="돋움" pitchFamily="50"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cap="flat"/>
        </p:spPr>
      </p:sp>
      <p:sp>
        <p:nvSpPr>
          <p:cNvPr id="66563" name="Rectangle 3"/>
          <p:cNvSpPr>
            <a:spLocks noGrp="1" noChangeArrowheads="1"/>
          </p:cNvSpPr>
          <p:nvPr>
            <p:ph type="body" idx="1"/>
          </p:nvPr>
        </p:nvSpPr>
        <p:spPr>
          <a:noFill/>
          <a:ln w="9525"/>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5"/>
          <p:cNvSpPr>
            <a:spLocks noGrp="1" noChangeArrowheads="1"/>
          </p:cNvSpPr>
          <p:nvPr>
            <p:ph type="sldNum" sz="quarter" idx="5"/>
          </p:nvPr>
        </p:nvSpPr>
        <p:spPr>
          <a:noFill/>
        </p:spPr>
        <p:txBody>
          <a:bodyPr/>
          <a:lstStyle/>
          <a:p>
            <a:fld id="{5ABA3567-8085-46A9-AF16-06D5482C3EEE}" type="slidenum">
              <a:rPr lang="en-US" altLang="ko-KR"/>
              <a:pPr/>
              <a:t>6</a:t>
            </a:fld>
            <a:endParaRPr lang="en-US" altLang="ko-KR"/>
          </a:p>
        </p:txBody>
      </p:sp>
      <p:sp>
        <p:nvSpPr>
          <p:cNvPr id="65539" name="Rectangle 2"/>
          <p:cNvSpPr>
            <a:spLocks noGrp="1" noRot="1" noChangeAspect="1" noChangeArrowheads="1" noTextEdit="1"/>
          </p:cNvSpPr>
          <p:nvPr>
            <p:ph type="sldImg"/>
          </p:nvPr>
        </p:nvSpPr>
        <p:spPr>
          <a:xfrm>
            <a:off x="917575" y="744538"/>
            <a:ext cx="4962525" cy="3722687"/>
          </a:xfrm>
          <a:solidFill>
            <a:srgbClr val="FFFFFF"/>
          </a:solidFill>
          <a:ln/>
        </p:spPr>
      </p:sp>
      <p:sp>
        <p:nvSpPr>
          <p:cNvPr id="65540" name="Rectangle 3"/>
          <p:cNvSpPr>
            <a:spLocks noGrp="1" noChangeArrowheads="1"/>
          </p:cNvSpPr>
          <p:nvPr>
            <p:ph type="body" idx="1"/>
          </p:nvPr>
        </p:nvSpPr>
        <p:spPr>
          <a:xfrm>
            <a:off x="906463" y="4714875"/>
            <a:ext cx="4984750" cy="4467225"/>
          </a:xfrm>
          <a:solidFill>
            <a:srgbClr val="FFFFFF"/>
          </a:solidFill>
          <a:ln>
            <a:solidFill>
              <a:srgbClr val="000000"/>
            </a:solidFill>
          </a:ln>
        </p:spPr>
        <p:txBody>
          <a:bodyPr/>
          <a:lstStyle/>
          <a:p>
            <a:r>
              <a:rPr lang="en-US" altLang="ko-KR" dirty="0" smtClean="0">
                <a:ea typeface="굴림" pitchFamily="50" charset="-127"/>
              </a:rPr>
              <a:t>Provable-security is sort of an amazing thing, because at first it seems unbelievable. The usual way to validate a cryptosystem is to search for attacks. If you find you know the cryptosystem is insecure, but as long as you don</a:t>
            </a:r>
            <a:r>
              <a:rPr lang="en-US" altLang="ko-KR" dirty="0" smtClean="0">
                <a:latin typeface="Times New Roman" pitchFamily="18" charset="0"/>
                <a:ea typeface="굴림" pitchFamily="50" charset="-127"/>
              </a:rPr>
              <a:t>’</a:t>
            </a:r>
            <a:r>
              <a:rPr lang="en-US" altLang="ko-KR" dirty="0" smtClean="0">
                <a:ea typeface="굴림" pitchFamily="50" charset="-127"/>
              </a:rPr>
              <a:t>t there is always a possibility that there an attack out there, and someone else will find it. Provable security says it is possible to get rid of the question mark; it guarantees there are no attacks. It almost sounds too good to be true, and stated like this it is; there are actually many caveats, which is why we will have to spend time understanding what it is about. But even when all the caveats are taken into account it still delivers something powerful and useful.</a:t>
            </a:r>
          </a:p>
          <a:p>
            <a:endParaRPr lang="en-US" altLang="ko-KR" dirty="0" smtClean="0">
              <a:ea typeface="굴림" pitchFamily="50" charset="-127"/>
            </a:endParaRPr>
          </a:p>
          <a:p>
            <a:r>
              <a:rPr lang="en-US" altLang="ko-KR" dirty="0" smtClean="0">
                <a:ea typeface="굴림" pitchFamily="50" charset="-127"/>
              </a:rPr>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cap="flat"/>
        </p:spPr>
      </p:sp>
      <p:sp>
        <p:nvSpPr>
          <p:cNvPr id="15363" name="Rectangle 3"/>
          <p:cNvSpPr>
            <a:spLocks noGrp="1" noChangeArrowheads="1"/>
          </p:cNvSpPr>
          <p:nvPr>
            <p:ph type="body" idx="1"/>
          </p:nvPr>
        </p:nvSpPr>
        <p:spPr>
          <a:ln/>
        </p:spPr>
        <p:txBody>
          <a:bodyPr/>
          <a:lstStyle/>
          <a:p>
            <a:endParaRPr lang="ko-KR"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5"/>
          <p:cNvSpPr>
            <a:spLocks noGrp="1" noChangeArrowheads="1"/>
          </p:cNvSpPr>
          <p:nvPr>
            <p:ph type="sldNum" sz="quarter" idx="5"/>
          </p:nvPr>
        </p:nvSpPr>
        <p:spPr>
          <a:noFill/>
        </p:spPr>
        <p:txBody>
          <a:bodyPr/>
          <a:lstStyle/>
          <a:p>
            <a:fld id="{8E59AE37-C6DA-4EF4-86AA-7A0CA1DAACFC}" type="slidenum">
              <a:rPr lang="en-US" altLang="ko-KR"/>
              <a:pPr/>
              <a:t>12</a:t>
            </a:fld>
            <a:endParaRPr lang="en-US" altLang="ko-KR"/>
          </a:p>
        </p:txBody>
      </p:sp>
      <p:sp>
        <p:nvSpPr>
          <p:cNvPr id="66563" name="Rectangle 2"/>
          <p:cNvSpPr>
            <a:spLocks noGrp="1" noRot="1" noChangeAspect="1" noChangeArrowheads="1" noTextEdit="1"/>
          </p:cNvSpPr>
          <p:nvPr>
            <p:ph type="sldImg"/>
          </p:nvPr>
        </p:nvSpPr>
        <p:spPr>
          <a:xfrm>
            <a:off x="917575" y="744538"/>
            <a:ext cx="4962525" cy="3722687"/>
          </a:xfrm>
          <a:solidFill>
            <a:srgbClr val="FFFFFF"/>
          </a:solidFill>
          <a:ln/>
        </p:spPr>
      </p:sp>
      <p:sp>
        <p:nvSpPr>
          <p:cNvPr id="66564" name="Rectangle 3"/>
          <p:cNvSpPr>
            <a:spLocks noGrp="1" noChangeArrowheads="1"/>
          </p:cNvSpPr>
          <p:nvPr>
            <p:ph type="body" idx="1"/>
          </p:nvPr>
        </p:nvSpPr>
        <p:spPr>
          <a:xfrm>
            <a:off x="906463" y="4714875"/>
            <a:ext cx="4984750" cy="4467225"/>
          </a:xfrm>
          <a:solidFill>
            <a:srgbClr val="FFFFFF"/>
          </a:solidFill>
          <a:ln>
            <a:solidFill>
              <a:srgbClr val="000000"/>
            </a:solidFill>
          </a:ln>
        </p:spPr>
        <p:txBody>
          <a:bodyPr/>
          <a:lstStyle/>
          <a:p>
            <a:r>
              <a:rPr lang="en-US" altLang="ko-KR" smtClean="0">
                <a:ea typeface="굴림" pitchFamily="50" charset="-127"/>
              </a:rPr>
              <a:t>The field has been changing. It originated in the work of Goldwasser and Micali and at first it was mostly a domain of theoreticians. Practioners did not seem to care much, and meanwhile theoreticians had their hands full solving the hard foundational problems associated with the development of so powerful an idea, and so they weren</a:t>
            </a:r>
            <a:r>
              <a:rPr lang="en-US" altLang="ko-KR" smtClean="0">
                <a:latin typeface="Times New Roman" pitchFamily="18" charset="0"/>
                <a:ea typeface="굴림" pitchFamily="50" charset="-127"/>
              </a:rPr>
              <a:t>’</a:t>
            </a:r>
            <a:r>
              <a:rPr lang="en-US" altLang="ko-KR" smtClean="0">
                <a:ea typeface="굴림" pitchFamily="50" charset="-127"/>
              </a:rPr>
              <a:t>t looking too much at practice either. In fact by the nineties, theory and practice were diverging, both technically and socially.</a:t>
            </a:r>
          </a:p>
          <a:p>
            <a:endParaRPr lang="en-US" altLang="ko-KR" smtClean="0">
              <a:ea typeface="굴림" pitchFamily="50"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5"/>
          <p:cNvSpPr>
            <a:spLocks noGrp="1" noChangeArrowheads="1"/>
          </p:cNvSpPr>
          <p:nvPr>
            <p:ph type="sldNum" sz="quarter" idx="5"/>
          </p:nvPr>
        </p:nvSpPr>
        <p:spPr>
          <a:noFill/>
        </p:spPr>
        <p:txBody>
          <a:bodyPr/>
          <a:lstStyle/>
          <a:p>
            <a:fld id="{7DF460A1-E218-4B2D-BB22-5646E200CB9F}" type="slidenum">
              <a:rPr lang="en-US" altLang="ko-KR"/>
              <a:pPr/>
              <a:t>13</a:t>
            </a:fld>
            <a:endParaRPr lang="en-US" altLang="ko-KR"/>
          </a:p>
        </p:txBody>
      </p:sp>
      <p:sp>
        <p:nvSpPr>
          <p:cNvPr id="67587" name="Rectangle 2"/>
          <p:cNvSpPr>
            <a:spLocks noGrp="1" noRot="1" noChangeAspect="1" noChangeArrowheads="1" noTextEdit="1"/>
          </p:cNvSpPr>
          <p:nvPr>
            <p:ph type="sldImg"/>
          </p:nvPr>
        </p:nvSpPr>
        <p:spPr>
          <a:xfrm>
            <a:off x="917575" y="744538"/>
            <a:ext cx="4962525" cy="3722687"/>
          </a:xfrm>
          <a:solidFill>
            <a:srgbClr val="FFFFFF"/>
          </a:solidFill>
          <a:ln/>
        </p:spPr>
      </p:sp>
      <p:sp>
        <p:nvSpPr>
          <p:cNvPr id="67588" name="Rectangle 3"/>
          <p:cNvSpPr>
            <a:spLocks noGrp="1" noChangeArrowheads="1"/>
          </p:cNvSpPr>
          <p:nvPr>
            <p:ph type="body" idx="1"/>
          </p:nvPr>
        </p:nvSpPr>
        <p:spPr>
          <a:xfrm>
            <a:off x="906463" y="4714875"/>
            <a:ext cx="4984750" cy="4467225"/>
          </a:xfrm>
          <a:solidFill>
            <a:srgbClr val="FFFFFF"/>
          </a:solidFill>
          <a:ln>
            <a:solidFill>
              <a:srgbClr val="000000"/>
            </a:solidFill>
          </a:ln>
        </p:spPr>
        <p:txBody>
          <a:bodyPr/>
          <a:lstStyle/>
          <a:p>
            <a:r>
              <a:rPr lang="en-US" altLang="ko-KR" smtClean="0">
                <a:ea typeface="굴림" pitchFamily="50" charset="-127"/>
              </a:rPr>
              <a:t>Today, it</a:t>
            </a:r>
            <a:r>
              <a:rPr lang="en-US" altLang="ko-KR" smtClean="0">
                <a:latin typeface="Times New Roman" pitchFamily="18" charset="0"/>
                <a:ea typeface="굴림" pitchFamily="50" charset="-127"/>
              </a:rPr>
              <a:t>’</a:t>
            </a:r>
            <a:r>
              <a:rPr lang="en-US" altLang="ko-KR" smtClean="0">
                <a:ea typeface="굴림" pitchFamily="50" charset="-127"/>
              </a:rPr>
              <a:t>s not like that. Proofs are popular in practice. Provably-secure cryptosystems are being put into standards. Standards bodies, both industrial and</a:t>
            </a:r>
          </a:p>
          <a:p>
            <a:r>
              <a:rPr lang="en-US" altLang="ko-KR" smtClean="0">
                <a:ea typeface="굴림" pitchFamily="50" charset="-127"/>
              </a:rPr>
              <a:t>Government,  even ask that submissions be supported by proofs or that designs target theoretical notions of security. Due to the standardizations, provable-secure cryptosystems are in widespread use.</a:t>
            </a:r>
          </a:p>
          <a:p>
            <a:endParaRPr lang="en-US" altLang="ko-KR" smtClean="0">
              <a:ea typeface="굴림" pitchFamily="50" charset="-127"/>
            </a:endParaRPr>
          </a:p>
          <a:p>
            <a:r>
              <a:rPr lang="en-US" altLang="ko-KR" smtClean="0">
                <a:ea typeface="굴림" pitchFamily="50" charset="-127"/>
              </a:rPr>
              <a:t>What is making this happen? Well, it is sort of a case of supply meeting demand.  In the mid-nineties electronic commerce was the big thing and demand for cryptography as well as security concerns were growing rapidly. This lead to technical developments and also to greater efforts to communicate between theoreticians and practioners. </a:t>
            </a:r>
          </a:p>
          <a:p>
            <a:endParaRPr lang="en-US" altLang="ko-KR" smtClean="0">
              <a:ea typeface="굴림" pitchFamily="50"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5"/>
          <p:cNvSpPr>
            <a:spLocks noGrp="1" noChangeArrowheads="1"/>
          </p:cNvSpPr>
          <p:nvPr>
            <p:ph type="sldNum" sz="quarter" idx="5"/>
          </p:nvPr>
        </p:nvSpPr>
        <p:spPr>
          <a:noFill/>
        </p:spPr>
        <p:txBody>
          <a:bodyPr/>
          <a:lstStyle/>
          <a:p>
            <a:fld id="{37BDAC48-188F-4825-AE62-3CD21E1E2913}" type="slidenum">
              <a:rPr lang="en-US" altLang="ko-KR"/>
              <a:pPr/>
              <a:t>14</a:t>
            </a:fld>
            <a:endParaRPr lang="en-US" altLang="ko-KR"/>
          </a:p>
        </p:txBody>
      </p:sp>
      <p:sp>
        <p:nvSpPr>
          <p:cNvPr id="68611" name="Rectangle 2"/>
          <p:cNvSpPr>
            <a:spLocks noGrp="1" noRot="1" noChangeAspect="1" noChangeArrowheads="1" noTextEdit="1"/>
          </p:cNvSpPr>
          <p:nvPr>
            <p:ph type="sldImg"/>
          </p:nvPr>
        </p:nvSpPr>
        <p:spPr>
          <a:xfrm>
            <a:off x="917575" y="744538"/>
            <a:ext cx="4962525" cy="3722687"/>
          </a:xfrm>
          <a:solidFill>
            <a:srgbClr val="FFFFFF"/>
          </a:solidFill>
          <a:ln/>
        </p:spPr>
      </p:sp>
      <p:sp>
        <p:nvSpPr>
          <p:cNvPr id="68612" name="Rectangle 3"/>
          <p:cNvSpPr>
            <a:spLocks noGrp="1" noChangeArrowheads="1"/>
          </p:cNvSpPr>
          <p:nvPr>
            <p:ph type="body" idx="1"/>
          </p:nvPr>
        </p:nvSpPr>
        <p:spPr>
          <a:xfrm>
            <a:off x="906463" y="4714875"/>
            <a:ext cx="4984750" cy="4467225"/>
          </a:xfrm>
          <a:solidFill>
            <a:srgbClr val="FFFFFF"/>
          </a:solidFill>
          <a:ln>
            <a:solidFill>
              <a:srgbClr val="000000"/>
            </a:solidFill>
          </a:ln>
        </p:spPr>
        <p:txBody>
          <a:bodyPr/>
          <a:lstStyle/>
          <a:p>
            <a:r>
              <a:rPr lang="en-US" altLang="ko-KR" smtClean="0">
                <a:ea typeface="굴림" pitchFamily="50" charset="-127"/>
              </a:rPr>
              <a:t>A consequence of this is that more people and different types of people as compared to before want to understand something about provable-security. An application designer wanting to use a cryptosystem sees several proven-secure choices with competing claims: which is better? A user wanting to install a cryptosystem is in the same position. There are press articles suggesting one scheme might be better than another; to believe or not?</a:t>
            </a:r>
          </a:p>
          <a:p>
            <a:endParaRPr lang="en-US" altLang="ko-KR" smtClean="0">
              <a:ea typeface="굴림" pitchFamily="50" charset="-127"/>
            </a:endParaRPr>
          </a:p>
          <a:p>
            <a:r>
              <a:rPr lang="en-US" altLang="ko-KR" smtClean="0">
                <a:ea typeface="굴림" pitchFamily="50" charset="-127"/>
              </a:rPr>
              <a:t>So the goal of this talk is to try to tell you something about this approach and especially about the practical side of it. In deciding how to do this I decided to begin at the beginning, in part due to this fact that the audience is growing, meaning I will explain how it works from scratch, hopefully not boring the experts too much.</a:t>
            </a:r>
          </a:p>
          <a:p>
            <a:endParaRPr lang="en-US" altLang="ko-KR" smtClean="0">
              <a:ea typeface="굴림" pitchFamily="50" charset="-127"/>
            </a:endParaRPr>
          </a:p>
          <a:p>
            <a:endParaRPr lang="en-US" altLang="ko-KR" smtClean="0">
              <a:ea typeface="굴림" pitchFamily="50" charset="-127"/>
            </a:endParaRPr>
          </a:p>
          <a:p>
            <a:endParaRPr lang="en-US" altLang="ko-KR" smtClean="0">
              <a:ea typeface="굴림" pitchFamily="50" charset="-127"/>
            </a:endParaRPr>
          </a:p>
          <a:p>
            <a:endParaRPr lang="en-US" altLang="ko-KR" smtClean="0">
              <a:ea typeface="굴림" pitchFamily="50" charset="-127"/>
            </a:endParaRPr>
          </a:p>
          <a:p>
            <a:endParaRPr lang="en-US" altLang="ko-KR" smtClean="0">
              <a:ea typeface="굴림" pitchFamily="50" charset="-127"/>
            </a:endParaRPr>
          </a:p>
          <a:p>
            <a:endParaRPr lang="en-US" altLang="ko-KR" smtClean="0">
              <a:ea typeface="굴림" pitchFamily="50" charset="-127"/>
            </a:endParaRPr>
          </a:p>
          <a:p>
            <a:r>
              <a:rPr lang="en-US" altLang="ko-KR" smtClean="0">
                <a:ea typeface="굴림" pitchFamily="50" charset="-127"/>
              </a:rPr>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5"/>
          <p:cNvSpPr>
            <a:spLocks noGrp="1" noChangeArrowheads="1"/>
          </p:cNvSpPr>
          <p:nvPr>
            <p:ph type="sldNum" sz="quarter" idx="5"/>
          </p:nvPr>
        </p:nvSpPr>
        <p:spPr>
          <a:noFill/>
        </p:spPr>
        <p:txBody>
          <a:bodyPr/>
          <a:lstStyle/>
          <a:p>
            <a:fld id="{D02D21CC-5DFA-45D8-96A4-3ED48C03FCE1}" type="slidenum">
              <a:rPr lang="en-US" altLang="ko-KR"/>
              <a:pPr/>
              <a:t>15</a:t>
            </a:fld>
            <a:endParaRPr lang="en-US" altLang="ko-KR"/>
          </a:p>
        </p:txBody>
      </p:sp>
      <p:sp>
        <p:nvSpPr>
          <p:cNvPr id="69635" name="Rectangle 2"/>
          <p:cNvSpPr>
            <a:spLocks noGrp="1" noRot="1" noChangeAspect="1" noChangeArrowheads="1" noTextEdit="1"/>
          </p:cNvSpPr>
          <p:nvPr>
            <p:ph type="sldImg"/>
          </p:nvPr>
        </p:nvSpPr>
        <p:spPr>
          <a:xfrm>
            <a:off x="917575" y="744538"/>
            <a:ext cx="4962525" cy="3722687"/>
          </a:xfrm>
          <a:solidFill>
            <a:srgbClr val="FFFFFF"/>
          </a:solidFill>
          <a:ln/>
        </p:spPr>
      </p:sp>
      <p:sp>
        <p:nvSpPr>
          <p:cNvPr id="69636" name="Rectangle 3"/>
          <p:cNvSpPr>
            <a:spLocks noGrp="1" noChangeArrowheads="1"/>
          </p:cNvSpPr>
          <p:nvPr>
            <p:ph type="body" idx="1"/>
          </p:nvPr>
        </p:nvSpPr>
        <p:spPr>
          <a:xfrm>
            <a:off x="906463" y="4714875"/>
            <a:ext cx="4984750" cy="4467225"/>
          </a:xfrm>
          <a:solidFill>
            <a:srgbClr val="FFFFFF"/>
          </a:solidFill>
          <a:ln>
            <a:solidFill>
              <a:srgbClr val="000000"/>
            </a:solidFill>
          </a:ln>
        </p:spPr>
        <p:txBody>
          <a:bodyPr/>
          <a:lstStyle/>
          <a:p>
            <a:r>
              <a:rPr lang="en-US" altLang="ko-KR" smtClean="0">
                <a:ea typeface="굴림" pitchFamily="50" charset="-127"/>
              </a:rPr>
              <a:t>The first thing we do is fix the type of objects we are dealing with. These are public-key encryption schemes. Any such scheme is specified by three algorithms, namely the ones indicated. Certification of keys is not part of the current problem; assume this has been correctly done and anyone holding a public key is asssured it is authentic.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10" name="직각 삼각형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제목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ko-KR" altLang="en-US" smtClean="0"/>
              <a:t>마스터 제목 스타일 편집</a:t>
            </a:r>
            <a:endParaRPr kumimoji="0" lang="en-US"/>
          </a:p>
        </p:txBody>
      </p:sp>
      <p:sp>
        <p:nvSpPr>
          <p:cNvPr id="17" name="부제목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ko-KR" altLang="en-US" smtClean="0"/>
              <a:t>마스터 부제목 스타일 편집</a:t>
            </a:r>
            <a:endParaRPr kumimoji="0" lang="en-US"/>
          </a:p>
        </p:txBody>
      </p:sp>
      <p:grpSp>
        <p:nvGrpSpPr>
          <p:cNvPr id="2" name="그룹 1"/>
          <p:cNvGrpSpPr/>
          <p:nvPr/>
        </p:nvGrpSpPr>
        <p:grpSpPr>
          <a:xfrm>
            <a:off x="-3765" y="4953000"/>
            <a:ext cx="9147765" cy="1912088"/>
            <a:chOff x="-3765" y="4832896"/>
            <a:chExt cx="9147765" cy="2032192"/>
          </a:xfrm>
        </p:grpSpPr>
        <p:sp>
          <p:nvSpPr>
            <p:cNvPr id="7" name="자유형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자유형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자유형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직선 연결선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날짜 개체 틀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3/12/2010</a:t>
            </a:fld>
            <a:endParaRPr lang="en-US" dirty="0">
              <a:solidFill>
                <a:srgbClr val="FFFFFF"/>
              </a:solidFill>
            </a:endParaRPr>
          </a:p>
        </p:txBody>
      </p:sp>
      <p:sp>
        <p:nvSpPr>
          <p:cNvPr id="19" name="바닥글 개체 틀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슬라이드 번호 개체 틀 26"/>
          <p:cNvSpPr>
            <a:spLocks noGrp="1"/>
          </p:cNvSpPr>
          <p:nvPr>
            <p:ph type="sldNum" sz="quarter" idx="12"/>
          </p:nvPr>
        </p:nvSpPr>
        <p:spPr/>
        <p:txBody>
          <a:bodyPr/>
          <a:lstStyle>
            <a:lvl1pPr>
              <a:defRPr>
                <a:solidFill>
                  <a:srgbClr val="FFFFFF"/>
                </a:solidFill>
              </a:defRPr>
            </a:lvl1pPr>
            <a:extLst/>
          </a:lstStyle>
          <a:p>
            <a:pPr>
              <a:defRPr/>
            </a:pPr>
            <a:fld id="{B4A9B6ED-8B93-4807-963C-9A901D351C83}" type="slidenum">
              <a:rPr lang="en-US" altLang="ko-KR" smtClean="0"/>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extLs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1481329"/>
            <a:ext cx="8229600" cy="4386071"/>
          </a:xfrm>
        </p:spPr>
        <p:txBody>
          <a:bodyPr vert="eaVert"/>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544213AF-26F6-41FA-8D85-E2C5388D6E58}" type="datetimeFigureOut">
              <a:rPr lang="en-US" smtClean="0"/>
              <a:pPr/>
              <a:t>3/12/2010</a:t>
            </a:fld>
            <a:endParaRPr lang="en-US"/>
          </a:p>
        </p:txBody>
      </p:sp>
      <p:sp>
        <p:nvSpPr>
          <p:cNvPr id="5" name="바닥글 개체 틀 4"/>
          <p:cNvSpPr>
            <a:spLocks noGrp="1"/>
          </p:cNvSpPr>
          <p:nvPr>
            <p:ph type="ftr" sz="quarter" idx="11"/>
          </p:nvPr>
        </p:nvSpPr>
        <p:spPr/>
        <p:txBody>
          <a:bodyPr/>
          <a:lstStyle>
            <a:extLst/>
          </a:lstStyle>
          <a:p>
            <a:endParaRPr kumimoji="0" lang="en-US"/>
          </a:p>
        </p:txBody>
      </p:sp>
      <p:sp>
        <p:nvSpPr>
          <p:cNvPr id="6" name="슬라이드 번호 개체 틀 5"/>
          <p:cNvSpPr>
            <a:spLocks noGrp="1"/>
          </p:cNvSpPr>
          <p:nvPr>
            <p:ph type="sldNum" sz="quarter" idx="12"/>
          </p:nvPr>
        </p:nvSpPr>
        <p:spPr/>
        <p:txBody>
          <a:bodyPr/>
          <a:lstStyle>
            <a:extLst/>
          </a:lstStyle>
          <a:p>
            <a:pPr>
              <a:defRPr/>
            </a:pPr>
            <a:fld id="{4ED971FD-62DD-4FEF-A162-2B1381C48902}" type="slidenum">
              <a:rPr lang="en-US" altLang="ko-KR" smtClean="0"/>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844013" y="274640"/>
            <a:ext cx="1777470" cy="5592761"/>
          </a:xfrm>
        </p:spPr>
        <p:txBody>
          <a:bodyPr vert="eaVert"/>
          <a:lstStyle>
            <a:extLs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274641"/>
            <a:ext cx="6324600" cy="5592760"/>
          </a:xfrm>
        </p:spPr>
        <p:txBody>
          <a:bodyPr vert="eaVert"/>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544213AF-26F6-41FA-8D85-E2C5388D6E58}" type="datetimeFigureOut">
              <a:rPr lang="en-US" smtClean="0"/>
              <a:pPr/>
              <a:t>3/12/2010</a:t>
            </a:fld>
            <a:endParaRPr lang="en-US"/>
          </a:p>
        </p:txBody>
      </p:sp>
      <p:sp>
        <p:nvSpPr>
          <p:cNvPr id="5" name="바닥글 개체 틀 4"/>
          <p:cNvSpPr>
            <a:spLocks noGrp="1"/>
          </p:cNvSpPr>
          <p:nvPr>
            <p:ph type="ftr" sz="quarter" idx="11"/>
          </p:nvPr>
        </p:nvSpPr>
        <p:spPr/>
        <p:txBody>
          <a:bodyPr/>
          <a:lstStyle>
            <a:extLst/>
          </a:lstStyle>
          <a:p>
            <a:endParaRPr kumimoji="0" lang="en-US"/>
          </a:p>
        </p:txBody>
      </p:sp>
      <p:sp>
        <p:nvSpPr>
          <p:cNvPr id="6" name="슬라이드 번호 개체 틀 5"/>
          <p:cNvSpPr>
            <a:spLocks noGrp="1"/>
          </p:cNvSpPr>
          <p:nvPr>
            <p:ph type="sldNum" sz="quarter" idx="12"/>
          </p:nvPr>
        </p:nvSpPr>
        <p:spPr/>
        <p:txBody>
          <a:bodyPr/>
          <a:lstStyle>
            <a:extLst/>
          </a:lstStyle>
          <a:p>
            <a:pPr>
              <a:defRPr/>
            </a:pPr>
            <a:fld id="{7AA49E6A-9164-434F-B11A-AF368EB8B548}" type="slidenum">
              <a:rPr lang="en-US" altLang="ko-KR" smtClean="0"/>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544213AF-26F6-41FA-8D85-E2C5388D6E58}" type="datetimeFigureOut">
              <a:rPr lang="en-US" smtClean="0"/>
              <a:pPr/>
              <a:t>3/12/2010</a:t>
            </a:fld>
            <a:endParaRPr lang="en-US"/>
          </a:p>
        </p:txBody>
      </p:sp>
      <p:sp>
        <p:nvSpPr>
          <p:cNvPr id="5" name="바닥글 개체 틀 4"/>
          <p:cNvSpPr>
            <a:spLocks noGrp="1"/>
          </p:cNvSpPr>
          <p:nvPr>
            <p:ph type="ftr" sz="quarter" idx="11"/>
          </p:nvPr>
        </p:nvSpPr>
        <p:spPr/>
        <p:txBody>
          <a:bodyPr/>
          <a:lstStyle>
            <a:extLst/>
          </a:lstStyle>
          <a:p>
            <a:endParaRPr kumimoji="0" lang="en-US"/>
          </a:p>
        </p:txBody>
      </p:sp>
      <p:sp>
        <p:nvSpPr>
          <p:cNvPr id="6" name="슬라이드 번호 개체 틀 5"/>
          <p:cNvSpPr>
            <a:spLocks noGrp="1"/>
          </p:cNvSpPr>
          <p:nvPr>
            <p:ph type="sldNum" sz="quarter" idx="12"/>
          </p:nvPr>
        </p:nvSpPr>
        <p:spPr/>
        <p:txBody>
          <a:bodyPr/>
          <a:lstStyle>
            <a:extLst/>
          </a:lstStyle>
          <a:p>
            <a:pPr>
              <a:defRPr/>
            </a:pPr>
            <a:fld id="{BB000459-6D1C-49D6-BDF4-23E59E1A8469}" type="slidenum">
              <a:rPr lang="en-US" altLang="ko-KR" smtClean="0"/>
              <a:pPr>
                <a:defRPr/>
              </a:pPr>
              <a:t>‹#›</a:t>
            </a:fld>
            <a:endParaRPr lang="en-US" altLang="ko-KR"/>
          </a:p>
        </p:txBody>
      </p:sp>
      <p:sp>
        <p:nvSpPr>
          <p:cNvPr id="7" name="제목 6"/>
          <p:cNvSpPr>
            <a:spLocks noGrp="1"/>
          </p:cNvSpPr>
          <p:nvPr>
            <p:ph type="title"/>
          </p:nvPr>
        </p:nvSpPr>
        <p:spPr/>
        <p:txBody>
          <a:bodyPr rtlCol="0"/>
          <a:lstStyle>
            <a:extLst/>
          </a:lstStyle>
          <a:p>
            <a:r>
              <a:rPr kumimoji="0" lang="ko-KR" altLang="en-US" smtClean="0"/>
              <a:t>마스터 제목 스타일 편집</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bg>
      <p:bgRef idx="1002">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ko-KR" altLang="en-US" smtClean="0"/>
              <a:t>마스터 텍스트 스타일을 편집합니다</a:t>
            </a:r>
          </a:p>
        </p:txBody>
      </p:sp>
      <p:sp>
        <p:nvSpPr>
          <p:cNvPr id="4" name="날짜 개체 틀 3"/>
          <p:cNvSpPr>
            <a:spLocks noGrp="1"/>
          </p:cNvSpPr>
          <p:nvPr>
            <p:ph type="dt" sz="half" idx="10"/>
          </p:nvPr>
        </p:nvSpPr>
        <p:spPr/>
        <p:txBody>
          <a:bodyPr/>
          <a:lstStyle>
            <a:extLst/>
          </a:lstStyle>
          <a:p>
            <a:fld id="{544213AF-26F6-41FA-8D85-E2C5388D6E58}" type="datetimeFigureOut">
              <a:rPr lang="en-US" smtClean="0"/>
              <a:pPr/>
              <a:t>3/12/2010</a:t>
            </a:fld>
            <a:endParaRPr lang="en-US"/>
          </a:p>
        </p:txBody>
      </p:sp>
      <p:sp>
        <p:nvSpPr>
          <p:cNvPr id="5" name="바닥글 개체 틀 4"/>
          <p:cNvSpPr>
            <a:spLocks noGrp="1"/>
          </p:cNvSpPr>
          <p:nvPr>
            <p:ph type="ftr" sz="quarter" idx="11"/>
          </p:nvPr>
        </p:nvSpPr>
        <p:spPr/>
        <p:txBody>
          <a:bodyPr/>
          <a:lstStyle>
            <a:extLst/>
          </a:lstStyle>
          <a:p>
            <a:endParaRPr kumimoji="0" lang="en-US"/>
          </a:p>
        </p:txBody>
      </p:sp>
      <p:sp>
        <p:nvSpPr>
          <p:cNvPr id="6" name="슬라이드 번호 개체 틀 5"/>
          <p:cNvSpPr>
            <a:spLocks noGrp="1"/>
          </p:cNvSpPr>
          <p:nvPr>
            <p:ph type="sldNum" sz="quarter" idx="12"/>
          </p:nvPr>
        </p:nvSpPr>
        <p:spPr/>
        <p:txBody>
          <a:bodyPr/>
          <a:lstStyle>
            <a:extLst/>
          </a:lstStyle>
          <a:p>
            <a:pPr>
              <a:defRPr/>
            </a:pPr>
            <a:fld id="{F4E891F2-4EA4-4A00-87B5-94CE5AB90427}" type="slidenum">
              <a:rPr lang="en-US" altLang="ko-KR" smtClean="0"/>
              <a:pPr>
                <a:defRPr/>
              </a:pPr>
              <a:t>‹#›</a:t>
            </a:fld>
            <a:endParaRPr lang="en-US" altLang="ko-KR"/>
          </a:p>
        </p:txBody>
      </p:sp>
      <p:sp>
        <p:nvSpPr>
          <p:cNvPr id="7" name="갈매기형 수장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갈매기형 수장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bg>
      <p:bgRef idx="1002">
        <a:schemeClr val="bg1"/>
      </p:bgRef>
    </p:bg>
    <p:spTree>
      <p:nvGrpSpPr>
        <p:cNvPr id="1" name=""/>
        <p:cNvGrpSpPr/>
        <p:nvPr/>
      </p:nvGrpSpPr>
      <p:grpSpPr>
        <a:xfrm>
          <a:off x="0" y="0"/>
          <a:ext cx="0" cy="0"/>
          <a:chOff x="0" y="0"/>
          <a:chExt cx="0" cy="0"/>
        </a:xfrm>
      </p:grpSpPr>
      <p:sp>
        <p:nvSpPr>
          <p:cNvPr id="3" name="내용 개체 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extLst/>
          </a:lstStyle>
          <a:p>
            <a:fld id="{544213AF-26F6-41FA-8D85-E2C5388D6E58}" type="datetimeFigureOut">
              <a:rPr lang="en-US" smtClean="0"/>
              <a:pPr/>
              <a:t>3/12/2010</a:t>
            </a:fld>
            <a:endParaRPr lang="en-US"/>
          </a:p>
        </p:txBody>
      </p:sp>
      <p:sp>
        <p:nvSpPr>
          <p:cNvPr id="6" name="바닥글 개체 틀 5"/>
          <p:cNvSpPr>
            <a:spLocks noGrp="1"/>
          </p:cNvSpPr>
          <p:nvPr>
            <p:ph type="ftr" sz="quarter" idx="11"/>
          </p:nvPr>
        </p:nvSpPr>
        <p:spPr/>
        <p:txBody>
          <a:bodyPr/>
          <a:lstStyle>
            <a:extLst/>
          </a:lstStyle>
          <a:p>
            <a:endParaRPr kumimoji="0" lang="en-US"/>
          </a:p>
        </p:txBody>
      </p:sp>
      <p:sp>
        <p:nvSpPr>
          <p:cNvPr id="7" name="슬라이드 번호 개체 틀 6"/>
          <p:cNvSpPr>
            <a:spLocks noGrp="1"/>
          </p:cNvSpPr>
          <p:nvPr>
            <p:ph type="sldNum" sz="quarter" idx="12"/>
          </p:nvPr>
        </p:nvSpPr>
        <p:spPr/>
        <p:txBody>
          <a:bodyPr/>
          <a:lstStyle>
            <a:extLst/>
          </a:lstStyle>
          <a:p>
            <a:pPr>
              <a:defRPr/>
            </a:pPr>
            <a:fld id="{C4400E9C-97AE-416D-968C-85E9A765A977}" type="slidenum">
              <a:rPr lang="en-US" altLang="ko-KR" smtClean="0"/>
              <a:pPr>
                <a:defRPr/>
              </a:pPr>
              <a:t>‹#›</a:t>
            </a:fld>
            <a:endParaRPr lang="en-US" altLang="ko-KR"/>
          </a:p>
        </p:txBody>
      </p:sp>
      <p:sp>
        <p:nvSpPr>
          <p:cNvPr id="8" name="제목 7"/>
          <p:cNvSpPr>
            <a:spLocks noGrp="1"/>
          </p:cNvSpPr>
          <p:nvPr>
            <p:ph type="title"/>
          </p:nvPr>
        </p:nvSpPr>
        <p:spPr/>
        <p:txBody>
          <a:bodyPr rtlCol="0"/>
          <a:lstStyle>
            <a:extLst/>
          </a:lstStyle>
          <a:p>
            <a:r>
              <a:rPr kumimoji="0" lang="ko-KR" altLang="en-US" smtClean="0"/>
              <a:t>마스터 제목 스타일 편집</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비교">
    <p:bg>
      <p:bgRef idx="1003">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8229600" cy="1143000"/>
          </a:xfrm>
        </p:spPr>
        <p:txBody>
          <a:bodyPr anchor="ctr"/>
          <a:lstStyle>
            <a:lvl1pPr>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o-KR" altLang="en-US" smtClean="0"/>
              <a:t>마스터 텍스트 스타일을 편집합니다</a:t>
            </a:r>
          </a:p>
        </p:txBody>
      </p:sp>
      <p:sp>
        <p:nvSpPr>
          <p:cNvPr id="4" name="텍스트 개체 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o-KR" altLang="en-US" smtClean="0"/>
              <a:t>마스터 텍스트 스타일을 편집합니다</a:t>
            </a:r>
          </a:p>
        </p:txBody>
      </p:sp>
      <p:sp>
        <p:nvSpPr>
          <p:cNvPr id="5" name="내용 개체 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6" name="내용 개체 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7" name="날짜 개체 틀 6"/>
          <p:cNvSpPr>
            <a:spLocks noGrp="1"/>
          </p:cNvSpPr>
          <p:nvPr>
            <p:ph type="dt" sz="half" idx="10"/>
          </p:nvPr>
        </p:nvSpPr>
        <p:spPr/>
        <p:txBody>
          <a:bodyPr/>
          <a:lstStyle>
            <a:extLst/>
          </a:lstStyle>
          <a:p>
            <a:fld id="{544213AF-26F6-41FA-8D85-E2C5388D6E58}" type="datetimeFigureOut">
              <a:rPr lang="en-US" smtClean="0"/>
              <a:pPr/>
              <a:t>3/12/2010</a:t>
            </a:fld>
            <a:endParaRPr lang="en-US"/>
          </a:p>
        </p:txBody>
      </p:sp>
      <p:sp>
        <p:nvSpPr>
          <p:cNvPr id="8" name="바닥글 개체 틀 7"/>
          <p:cNvSpPr>
            <a:spLocks noGrp="1"/>
          </p:cNvSpPr>
          <p:nvPr>
            <p:ph type="ftr" sz="quarter" idx="11"/>
          </p:nvPr>
        </p:nvSpPr>
        <p:spPr/>
        <p:txBody>
          <a:bodyPr/>
          <a:lstStyle>
            <a:extLst/>
          </a:lstStyle>
          <a:p>
            <a:endParaRPr kumimoji="0" lang="en-US"/>
          </a:p>
        </p:txBody>
      </p:sp>
      <p:sp>
        <p:nvSpPr>
          <p:cNvPr id="9" name="슬라이드 번호 개체 틀 8"/>
          <p:cNvSpPr>
            <a:spLocks noGrp="1"/>
          </p:cNvSpPr>
          <p:nvPr>
            <p:ph type="sldNum" sz="quarter" idx="12"/>
          </p:nvPr>
        </p:nvSpPr>
        <p:spPr/>
        <p:txBody>
          <a:bodyPr/>
          <a:lstStyle>
            <a:extLst/>
          </a:lstStyle>
          <a:p>
            <a:pPr>
              <a:defRPr/>
            </a:pPr>
            <a:fld id="{9DD988BF-B37B-41A0-A71A-925266EC63E7}" type="slidenum">
              <a:rPr lang="en-US" altLang="ko-KR" smtClean="0"/>
              <a:pPr>
                <a:defRPr/>
              </a:pPr>
              <a:t>‹#›</a:t>
            </a:fld>
            <a:endParaRPr lang="en-US" altLang="ko-K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bg>
      <p:bgRef idx="1002">
        <a:schemeClr val="bg1"/>
      </p:bgRef>
    </p:bg>
    <p:spTree>
      <p:nvGrpSpPr>
        <p:cNvPr id="1" name=""/>
        <p:cNvGrpSpPr/>
        <p:nvPr/>
      </p:nvGrpSpPr>
      <p:grpSpPr>
        <a:xfrm>
          <a:off x="0" y="0"/>
          <a:ext cx="0" cy="0"/>
          <a:chOff x="0" y="0"/>
          <a:chExt cx="0" cy="0"/>
        </a:xfrm>
      </p:grpSpPr>
      <p:sp>
        <p:nvSpPr>
          <p:cNvPr id="3" name="날짜 개체 틀 2"/>
          <p:cNvSpPr>
            <a:spLocks noGrp="1"/>
          </p:cNvSpPr>
          <p:nvPr>
            <p:ph type="dt" sz="half" idx="10"/>
          </p:nvPr>
        </p:nvSpPr>
        <p:spPr/>
        <p:txBody>
          <a:bodyPr/>
          <a:lstStyle>
            <a:extLst/>
          </a:lstStyle>
          <a:p>
            <a:fld id="{544213AF-26F6-41FA-8D85-E2C5388D6E58}" type="datetimeFigureOut">
              <a:rPr lang="en-US" smtClean="0"/>
              <a:pPr/>
              <a:t>3/12/2010</a:t>
            </a:fld>
            <a:endParaRPr lang="en-US"/>
          </a:p>
        </p:txBody>
      </p:sp>
      <p:sp>
        <p:nvSpPr>
          <p:cNvPr id="4" name="바닥글 개체 틀 3"/>
          <p:cNvSpPr>
            <a:spLocks noGrp="1"/>
          </p:cNvSpPr>
          <p:nvPr>
            <p:ph type="ftr" sz="quarter" idx="11"/>
          </p:nvPr>
        </p:nvSpPr>
        <p:spPr/>
        <p:txBody>
          <a:bodyPr/>
          <a:lstStyle>
            <a:extLst/>
          </a:lstStyle>
          <a:p>
            <a:endParaRPr kumimoji="0" lang="en-US"/>
          </a:p>
        </p:txBody>
      </p:sp>
      <p:sp>
        <p:nvSpPr>
          <p:cNvPr id="5" name="슬라이드 번호 개체 틀 4"/>
          <p:cNvSpPr>
            <a:spLocks noGrp="1"/>
          </p:cNvSpPr>
          <p:nvPr>
            <p:ph type="sldNum" sz="quarter" idx="12"/>
          </p:nvPr>
        </p:nvSpPr>
        <p:spPr/>
        <p:txBody>
          <a:bodyPr/>
          <a:lstStyle>
            <a:extLst/>
          </a:lstStyle>
          <a:p>
            <a:pPr>
              <a:defRPr/>
            </a:pPr>
            <a:fld id="{D4F51CE0-172D-40B4-9704-FA141F27B86C}" type="slidenum">
              <a:rPr lang="en-US" altLang="ko-KR" smtClean="0"/>
              <a:pPr>
                <a:defRPr/>
              </a:pPr>
              <a:t>‹#›</a:t>
            </a:fld>
            <a:endParaRPr lang="en-US" altLang="ko-KR"/>
          </a:p>
        </p:txBody>
      </p:sp>
      <p:sp>
        <p:nvSpPr>
          <p:cNvPr id="6" name="제목 5"/>
          <p:cNvSpPr>
            <a:spLocks noGrp="1"/>
          </p:cNvSpPr>
          <p:nvPr>
            <p:ph type="title"/>
          </p:nvPr>
        </p:nvSpPr>
        <p:spPr/>
        <p:txBody>
          <a:bodyPr rtlCol="0"/>
          <a:lstStyle>
            <a:extLst/>
          </a:lstStyle>
          <a:p>
            <a:r>
              <a:rPr kumimoji="0" lang="ko-KR" altLang="en-US" smtClean="0"/>
              <a:t>마스터 제목 스타일 편집</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extLst/>
          </a:lstStyle>
          <a:p>
            <a:fld id="{544213AF-26F6-41FA-8D85-E2C5388D6E58}" type="datetimeFigureOut">
              <a:rPr lang="en-US" smtClean="0"/>
              <a:pPr/>
              <a:t>3/12/2010</a:t>
            </a:fld>
            <a:endParaRPr lang="en-US"/>
          </a:p>
        </p:txBody>
      </p:sp>
      <p:sp>
        <p:nvSpPr>
          <p:cNvPr id="3" name="바닥글 개체 틀 2"/>
          <p:cNvSpPr>
            <a:spLocks noGrp="1"/>
          </p:cNvSpPr>
          <p:nvPr>
            <p:ph type="ftr" sz="quarter" idx="11"/>
          </p:nvPr>
        </p:nvSpPr>
        <p:spPr/>
        <p:txBody>
          <a:bodyPr/>
          <a:lstStyle>
            <a:extLst/>
          </a:lstStyle>
          <a:p>
            <a:endParaRPr kumimoji="0" lang="en-US"/>
          </a:p>
        </p:txBody>
      </p:sp>
      <p:sp>
        <p:nvSpPr>
          <p:cNvPr id="4" name="슬라이드 번호 개체 틀 3"/>
          <p:cNvSpPr>
            <a:spLocks noGrp="1"/>
          </p:cNvSpPr>
          <p:nvPr>
            <p:ph type="sldNum" sz="quarter" idx="12"/>
          </p:nvPr>
        </p:nvSpPr>
        <p:spPr/>
        <p:txBody>
          <a:bodyPr/>
          <a:lstStyle>
            <a:extLst/>
          </a:lstStyle>
          <a:p>
            <a:pPr>
              <a:defRPr/>
            </a:pPr>
            <a:fld id="{D35329E2-21B6-4F09-AEAA-8A7F0A0647AB}" type="slidenum">
              <a:rPr lang="en-US" altLang="ko-KR" smtClean="0"/>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bg>
      <p:bgRef idx="1003">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ko-KR" altLang="en-US" smtClean="0"/>
              <a:t>마스터 텍스트 스타일을 편집합니다</a:t>
            </a:r>
          </a:p>
        </p:txBody>
      </p:sp>
      <p:sp>
        <p:nvSpPr>
          <p:cNvPr id="4" name="내용 개체 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3/12/2010</a:t>
            </a:fld>
            <a:endParaRPr lang="en-US"/>
          </a:p>
        </p:txBody>
      </p:sp>
      <p:sp>
        <p:nvSpPr>
          <p:cNvPr id="6" name="바닥글 개체 틀 5"/>
          <p:cNvSpPr>
            <a:spLocks noGrp="1"/>
          </p:cNvSpPr>
          <p:nvPr>
            <p:ph type="ftr" sz="quarter" idx="11"/>
          </p:nvPr>
        </p:nvSpPr>
        <p:spPr/>
        <p:txBody>
          <a:bodyPr/>
          <a:lstStyle>
            <a:extLst/>
          </a:lstStyle>
          <a:p>
            <a:endParaRPr kumimoji="0" lang="en-US"/>
          </a:p>
        </p:txBody>
      </p:sp>
      <p:sp>
        <p:nvSpPr>
          <p:cNvPr id="7" name="슬라이드 번호 개체 틀 6"/>
          <p:cNvSpPr>
            <a:spLocks noGrp="1"/>
          </p:cNvSpPr>
          <p:nvPr>
            <p:ph type="sldNum" sz="quarter" idx="12"/>
          </p:nvPr>
        </p:nvSpPr>
        <p:spPr/>
        <p:txBody>
          <a:bodyPr/>
          <a:lstStyle>
            <a:extLst/>
          </a:lstStyle>
          <a:p>
            <a:pPr>
              <a:defRPr/>
            </a:pPr>
            <a:fld id="{55382725-02EC-4E1F-B8B0-7EDD68557945}" type="slidenum">
              <a:rPr lang="en-US" altLang="ko-KR" smtClean="0"/>
              <a:pPr>
                <a:defRPr/>
              </a:pPr>
              <a:t>‹#›</a:t>
            </a:fld>
            <a:endParaRPr lang="en-US" altLang="ko-K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bg>
      <p:bgRef idx="1002">
        <a:schemeClr val="bg1"/>
      </p:bgRef>
    </p:bg>
    <p:spTree>
      <p:nvGrpSpPr>
        <p:cNvPr id="1" name=""/>
        <p:cNvGrpSpPr/>
        <p:nvPr/>
      </p:nvGrpSpPr>
      <p:grpSpPr>
        <a:xfrm>
          <a:off x="0" y="0"/>
          <a:ext cx="0" cy="0"/>
          <a:chOff x="0" y="0"/>
          <a:chExt cx="0" cy="0"/>
        </a:xfrm>
      </p:grpSpPr>
      <p:sp>
        <p:nvSpPr>
          <p:cNvPr id="4" name="텍스트 개체 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ko-KR" altLang="en-US" smtClean="0"/>
              <a:t>마스터 텍스트 스타일을 편집합니다</a:t>
            </a:r>
          </a:p>
        </p:txBody>
      </p:sp>
      <p:sp>
        <p:nvSpPr>
          <p:cNvPr id="3" name="그림 개체 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ko-KR" altLang="en-US" smtClean="0"/>
              <a:t>그림을 추가하려면 아이콘을 클릭하십시오</a:t>
            </a:r>
            <a:endParaRPr kumimoji="0" lang="en-US" dirty="0"/>
          </a:p>
        </p:txBody>
      </p:sp>
      <p:sp>
        <p:nvSpPr>
          <p:cNvPr id="5" name="날짜 개체 틀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3/12/2010</a:t>
            </a:fld>
            <a:endParaRPr lang="en-US">
              <a:solidFill>
                <a:schemeClr val="tx1"/>
              </a:solidFill>
            </a:endParaRPr>
          </a:p>
        </p:txBody>
      </p:sp>
      <p:sp>
        <p:nvSpPr>
          <p:cNvPr id="6" name="바닥글 개체 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슬라이드 번호 개체 틀 6"/>
          <p:cNvSpPr>
            <a:spLocks noGrp="1"/>
          </p:cNvSpPr>
          <p:nvPr>
            <p:ph type="sldNum" sz="quarter" idx="12"/>
          </p:nvPr>
        </p:nvSpPr>
        <p:spPr/>
        <p:txBody>
          <a:bodyPr/>
          <a:lstStyle>
            <a:lvl1pPr>
              <a:defRPr>
                <a:solidFill>
                  <a:schemeClr val="tx1"/>
                </a:solidFill>
              </a:defRPr>
            </a:lvl1pPr>
            <a:extLst/>
          </a:lstStyle>
          <a:p>
            <a:pPr>
              <a:defRPr/>
            </a:pPr>
            <a:fld id="{7E767454-B8AA-4046-937C-49082CAFDF71}" type="slidenum">
              <a:rPr lang="en-US" altLang="ko-KR" smtClean="0"/>
              <a:pPr>
                <a:defRPr/>
              </a:pPr>
              <a:t>‹#›</a:t>
            </a:fld>
            <a:endParaRPr lang="en-US" altLang="ko-KR"/>
          </a:p>
        </p:txBody>
      </p:sp>
      <p:sp>
        <p:nvSpPr>
          <p:cNvPr id="2" name="제목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ko-KR" altLang="en-US" smtClean="0"/>
              <a:t>마스터 제목 스타일 편집</a:t>
            </a:r>
            <a:endParaRPr kumimoji="0" lang="en-US"/>
          </a:p>
        </p:txBody>
      </p:sp>
      <p:sp>
        <p:nvSpPr>
          <p:cNvPr id="8" name="자유형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자유형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직각 삼각형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직선 연결선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갈매기형 수장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갈매기형 수장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자유형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자유형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직각 삼각형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직선 연결선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제목 개체 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ko-KR" altLang="en-US" smtClean="0"/>
              <a:t>마스터 제목 스타일 편집</a:t>
            </a:r>
            <a:endParaRPr kumimoji="0" lang="en-US"/>
          </a:p>
        </p:txBody>
      </p:sp>
      <p:sp>
        <p:nvSpPr>
          <p:cNvPr id="30" name="텍스트 개체 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10" name="날짜 개체 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3/12/2010</a:t>
            </a:fld>
            <a:endParaRPr lang="en-US" sz="1000" dirty="0">
              <a:solidFill>
                <a:schemeClr val="tx1"/>
              </a:solidFill>
            </a:endParaRPr>
          </a:p>
        </p:txBody>
      </p:sp>
      <p:sp>
        <p:nvSpPr>
          <p:cNvPr id="22" name="바닥글 개체 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슬라이드 번호 개체 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B3C6109E-DB55-4743-9015-9E63E447BD8E}" type="slidenum">
              <a:rPr lang="en-US" altLang="ko-KR" smtClean="0"/>
              <a:pPr>
                <a:defRPr/>
              </a:pPr>
              <a:t>‹#›</a:t>
            </a:fld>
            <a:endParaRPr lang="en-US" altLang="ko-K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l" rtl="0" eaLnBrk="1" latinLnBrk="1"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1"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1"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1"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1"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1"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1"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1"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1"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1"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슬라이드 번호 개체 틀 3"/>
          <p:cNvSpPr>
            <a:spLocks noGrp="1"/>
          </p:cNvSpPr>
          <p:nvPr>
            <p:ph type="sldNum" sz="quarter" idx="12"/>
          </p:nvPr>
        </p:nvSpPr>
        <p:spPr>
          <a:noFill/>
        </p:spPr>
        <p:txBody>
          <a:bodyPr/>
          <a:lstStyle/>
          <a:p>
            <a:fld id="{BE97D58E-A9FD-41AA-A581-82AC3A4B3958}" type="slidenum">
              <a:rPr lang="en-US" altLang="ko-KR"/>
              <a:pPr/>
              <a:t>1</a:t>
            </a:fld>
            <a:endParaRPr lang="en-US" altLang="ko-KR"/>
          </a:p>
        </p:txBody>
      </p:sp>
      <p:sp>
        <p:nvSpPr>
          <p:cNvPr id="182274" name="Rectangle 2"/>
          <p:cNvSpPr>
            <a:spLocks noChangeArrowheads="1"/>
          </p:cNvSpPr>
          <p:nvPr/>
        </p:nvSpPr>
        <p:spPr bwMode="auto">
          <a:xfrm>
            <a:off x="1752600" y="1905000"/>
            <a:ext cx="5715000" cy="1143000"/>
          </a:xfrm>
          <a:prstGeom prst="rect">
            <a:avLst/>
          </a:prstGeom>
          <a:solidFill>
            <a:srgbClr val="FFFFCC"/>
          </a:solidFill>
          <a:ln w="12700" cap="sq">
            <a:solidFill>
              <a:schemeClr val="tx1"/>
            </a:solidFill>
            <a:miter lim="800000"/>
            <a:headEnd type="none" w="sm" len="sm"/>
            <a:tailEnd type="none" w="sm" len="sm"/>
          </a:ln>
          <a:effectLst>
            <a:outerShdw dist="35921" dir="2700000" algn="ctr" rotWithShape="0">
              <a:schemeClr val="bg2"/>
            </a:outerShdw>
          </a:effectLst>
        </p:spPr>
        <p:txBody>
          <a:bodyPr wrap="none" anchor="ctr"/>
          <a:lstStyle/>
          <a:p>
            <a:pPr algn="ctr">
              <a:spcBef>
                <a:spcPct val="0"/>
              </a:spcBef>
              <a:buClrTx/>
              <a:buFontTx/>
              <a:buNone/>
              <a:defRPr/>
            </a:pPr>
            <a:r>
              <a:rPr lang="en-US" altLang="ko-KR" sz="4000" b="1">
                <a:solidFill>
                  <a:srgbClr val="FF3300"/>
                </a:solidFill>
              </a:rPr>
              <a:t>Provable Security</a:t>
            </a:r>
            <a:endParaRPr lang="en-US" altLang="ko-KR" b="1">
              <a:solidFill>
                <a:srgbClr val="FF3300"/>
              </a:solidFill>
            </a:endParaRPr>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12725" y="742950"/>
            <a:ext cx="8359775" cy="638175"/>
          </a:xfrm>
          <a:prstGeom prst="rect">
            <a:avLst/>
          </a:prstGeom>
          <a:solidFill>
            <a:schemeClr val="bg1"/>
          </a:solidFill>
          <a:ln w="12700">
            <a:noFill/>
            <a:miter lim="800000"/>
            <a:headEnd/>
            <a:tailEnd/>
          </a:ln>
          <a:effectLst/>
        </p:spPr>
        <p:txBody>
          <a:bodyPr wrap="none" lIns="90487" tIns="44450" rIns="90487" bIns="44450">
            <a:spAutoFit/>
          </a:bodyPr>
          <a:lstStyle/>
          <a:p>
            <a:pPr eaLnBrk="0" hangingPunct="0">
              <a:buNone/>
            </a:pPr>
            <a:r>
              <a:rPr lang="en-US" altLang="ja-JP" sz="3600" dirty="0">
                <a:ea typeface="Osaka" charset="-128"/>
              </a:rPr>
              <a:t>How to Prove the Security of Cryptosystems</a:t>
            </a:r>
            <a:endParaRPr lang="en-US" altLang="ja-JP" sz="3000" dirty="0">
              <a:ea typeface="Osaka" charset="-128"/>
            </a:endParaRPr>
          </a:p>
        </p:txBody>
      </p:sp>
      <p:sp>
        <p:nvSpPr>
          <p:cNvPr id="14339" name="Rectangle 3"/>
          <p:cNvSpPr>
            <a:spLocks noChangeArrowheads="1"/>
          </p:cNvSpPr>
          <p:nvPr/>
        </p:nvSpPr>
        <p:spPr bwMode="auto">
          <a:xfrm>
            <a:off x="228600" y="2219325"/>
            <a:ext cx="9120060" cy="1037720"/>
          </a:xfrm>
          <a:prstGeom prst="rect">
            <a:avLst/>
          </a:prstGeom>
          <a:noFill/>
          <a:ln w="12700">
            <a:noFill/>
            <a:miter lim="800000"/>
            <a:headEnd/>
            <a:tailEnd/>
          </a:ln>
          <a:effectLst/>
        </p:spPr>
        <p:txBody>
          <a:bodyPr wrap="none" lIns="90487" tIns="44450" rIns="90487" bIns="44450">
            <a:spAutoFit/>
          </a:bodyPr>
          <a:lstStyle/>
          <a:p>
            <a:pPr eaLnBrk="0" hangingPunct="0">
              <a:buNone/>
            </a:pPr>
            <a:r>
              <a:rPr lang="en-US" altLang="ja-JP" sz="2800" dirty="0">
                <a:ea typeface="Osaka" charset="-128"/>
              </a:rPr>
              <a:t>To prove the security (intractability of breaking) </a:t>
            </a:r>
            <a:r>
              <a:rPr lang="en-US" altLang="ja-JP" sz="2800" dirty="0">
                <a:solidFill>
                  <a:srgbClr val="FC0128"/>
                </a:solidFill>
                <a:ea typeface="Osaka" charset="-128"/>
              </a:rPr>
              <a:t>directly</a:t>
            </a:r>
            <a:endParaRPr lang="en-US" altLang="ja-JP" sz="2800" dirty="0">
              <a:ea typeface="Osaka" charset="-128"/>
            </a:endParaRPr>
          </a:p>
          <a:p>
            <a:pPr eaLnBrk="0" hangingPunct="0">
              <a:buNone/>
            </a:pPr>
            <a:r>
              <a:rPr lang="ja-JP" altLang="en-US" sz="2800" dirty="0">
                <a:ea typeface="Osaka" charset="-128"/>
              </a:rPr>
              <a:t>　　･･･</a:t>
            </a:r>
            <a:r>
              <a:rPr lang="en-US" altLang="ja-JP" sz="2800" dirty="0">
                <a:ea typeface="Osaka" charset="-128"/>
              </a:rPr>
              <a:t>very hard (as hard as to solve the P </a:t>
            </a:r>
            <a:r>
              <a:rPr lang="en-US" altLang="ja-JP" sz="2800" dirty="0" err="1">
                <a:ea typeface="Osaka" charset="-128"/>
              </a:rPr>
              <a:t>vs</a:t>
            </a:r>
            <a:r>
              <a:rPr lang="en-US" altLang="ja-JP" sz="2800" dirty="0">
                <a:ea typeface="Osaka" charset="-128"/>
              </a:rPr>
              <a:t> NP problem)</a:t>
            </a:r>
          </a:p>
        </p:txBody>
      </p:sp>
      <p:sp>
        <p:nvSpPr>
          <p:cNvPr id="14340" name="AutoShape 4"/>
          <p:cNvSpPr>
            <a:spLocks noChangeArrowheads="1"/>
          </p:cNvSpPr>
          <p:nvPr/>
        </p:nvSpPr>
        <p:spPr bwMode="auto">
          <a:xfrm>
            <a:off x="838200" y="3886200"/>
            <a:ext cx="596900" cy="292100"/>
          </a:xfrm>
          <a:prstGeom prst="rightArrow">
            <a:avLst>
              <a:gd name="adj1" fmla="val 50000"/>
              <a:gd name="adj2" fmla="val 102212"/>
            </a:avLst>
          </a:prstGeom>
          <a:solidFill>
            <a:schemeClr val="accent1"/>
          </a:solidFill>
          <a:ln w="12700">
            <a:solidFill>
              <a:schemeClr val="accent1"/>
            </a:solidFill>
            <a:miter lim="800000"/>
            <a:headEnd/>
            <a:tailEnd/>
          </a:ln>
          <a:effectLst/>
        </p:spPr>
        <p:txBody>
          <a:bodyPr wrap="none" anchor="ctr"/>
          <a:lstStyle/>
          <a:p>
            <a:endParaRPr lang="ko-KR" altLang="en-US"/>
          </a:p>
        </p:txBody>
      </p:sp>
      <p:sp>
        <p:nvSpPr>
          <p:cNvPr id="14341" name="Rectangle 5"/>
          <p:cNvSpPr>
            <a:spLocks noChangeArrowheads="1"/>
          </p:cNvSpPr>
          <p:nvPr/>
        </p:nvSpPr>
        <p:spPr bwMode="auto">
          <a:xfrm>
            <a:off x="1428750" y="3762375"/>
            <a:ext cx="6627262" cy="1554785"/>
          </a:xfrm>
          <a:prstGeom prst="rect">
            <a:avLst/>
          </a:prstGeom>
          <a:noFill/>
          <a:ln w="12700">
            <a:noFill/>
            <a:miter lim="800000"/>
            <a:headEnd/>
            <a:tailEnd/>
          </a:ln>
          <a:effectLst/>
        </p:spPr>
        <p:txBody>
          <a:bodyPr wrap="none" lIns="90487" tIns="44450" rIns="90487" bIns="44450">
            <a:spAutoFit/>
          </a:bodyPr>
          <a:lstStyle/>
          <a:p>
            <a:pPr eaLnBrk="0" hangingPunct="0">
              <a:buNone/>
            </a:pPr>
            <a:r>
              <a:rPr lang="en-US" altLang="ja-JP" sz="2800" dirty="0">
                <a:ea typeface="Osaka" charset="-128"/>
              </a:rPr>
              <a:t>To prove the security </a:t>
            </a:r>
            <a:r>
              <a:rPr lang="en-US" altLang="ja-JP" sz="2800" dirty="0">
                <a:solidFill>
                  <a:srgbClr val="FC0128"/>
                </a:solidFill>
                <a:ea typeface="Osaka" charset="-128"/>
              </a:rPr>
              <a:t>relatively</a:t>
            </a:r>
          </a:p>
          <a:p>
            <a:pPr eaLnBrk="0" hangingPunct="0">
              <a:buNone/>
            </a:pPr>
            <a:r>
              <a:rPr lang="en-US" altLang="ja-JP" sz="2800" dirty="0">
                <a:ea typeface="Osaka" charset="-128"/>
              </a:rPr>
              <a:t>(e.g., A cryptosystem is secure assuming that</a:t>
            </a:r>
          </a:p>
          <a:p>
            <a:pPr eaLnBrk="0" hangingPunct="0">
              <a:buNone/>
            </a:pPr>
            <a:r>
              <a:rPr lang="en-US" altLang="ja-JP" sz="2800" dirty="0">
                <a:ea typeface="Osaka" charset="-128"/>
              </a:rPr>
              <a:t>factoring is hard.)</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dirty="0" smtClean="0"/>
              <a:t>Models are abstractions</a:t>
            </a:r>
          </a:p>
          <a:p>
            <a:pPr lvl="1"/>
            <a:r>
              <a:rPr lang="en-US" altLang="ko-KR" dirty="0" smtClean="0"/>
              <a:t>They simplify the problem, by omitting subtleties</a:t>
            </a:r>
          </a:p>
          <a:p>
            <a:pPr lvl="1"/>
            <a:r>
              <a:rPr lang="en-US" altLang="ko-KR" dirty="0" smtClean="0"/>
              <a:t>Some ignores</a:t>
            </a:r>
          </a:p>
          <a:p>
            <a:pPr lvl="2"/>
            <a:r>
              <a:rPr lang="en-US" altLang="ko-KR" dirty="0" smtClean="0"/>
              <a:t>Protocol composition</a:t>
            </a:r>
          </a:p>
          <a:p>
            <a:pPr lvl="2"/>
            <a:r>
              <a:rPr lang="en-US" altLang="ko-KR" dirty="0" smtClean="0"/>
              <a:t>Real-world deployment</a:t>
            </a:r>
          </a:p>
          <a:p>
            <a:r>
              <a:rPr lang="en-US" altLang="ko-KR" dirty="0" smtClean="0"/>
              <a:t>Will not help if </a:t>
            </a:r>
          </a:p>
          <a:p>
            <a:pPr lvl="1"/>
            <a:r>
              <a:rPr lang="en-US" altLang="ko-KR" dirty="0" smtClean="0"/>
              <a:t>Implementation is incorrect</a:t>
            </a:r>
          </a:p>
          <a:p>
            <a:pPr lvl="1"/>
            <a:r>
              <a:rPr lang="en-US" altLang="ko-KR" dirty="0" smtClean="0"/>
              <a:t> Keys are compromised</a:t>
            </a:r>
          </a:p>
          <a:p>
            <a:pPr lvl="1"/>
            <a:r>
              <a:rPr lang="en-US" altLang="ko-KR" dirty="0" smtClean="0"/>
              <a:t> There are real attacks not covered in the model</a:t>
            </a:r>
          </a:p>
          <a:p>
            <a:pPr lvl="1"/>
            <a:r>
              <a:rPr lang="en-US" altLang="ko-KR" dirty="0" smtClean="0"/>
              <a:t> Proof is incorrect</a:t>
            </a:r>
          </a:p>
          <a:p>
            <a:pPr lvl="1"/>
            <a:r>
              <a:rPr lang="en-US" altLang="ko-KR" dirty="0" smtClean="0"/>
              <a:t> Scheme is misused. …</a:t>
            </a:r>
          </a:p>
          <a:p>
            <a:pPr lvl="2"/>
            <a:endParaRPr lang="en-US" altLang="ko-KR" dirty="0" smtClean="0"/>
          </a:p>
          <a:p>
            <a:endParaRPr lang="ko-KR" altLang="en-US" dirty="0"/>
          </a:p>
        </p:txBody>
      </p:sp>
      <p:sp>
        <p:nvSpPr>
          <p:cNvPr id="3" name="슬라이드 번호 개체 틀 2"/>
          <p:cNvSpPr>
            <a:spLocks noGrp="1"/>
          </p:cNvSpPr>
          <p:nvPr>
            <p:ph type="sldNum" sz="quarter" idx="12"/>
          </p:nvPr>
        </p:nvSpPr>
        <p:spPr/>
        <p:txBody>
          <a:bodyPr/>
          <a:lstStyle/>
          <a:p>
            <a:pPr>
              <a:defRPr/>
            </a:pPr>
            <a:fld id="{BB000459-6D1C-49D6-BDF4-23E59E1A8469}" type="slidenum">
              <a:rPr lang="en-US" altLang="ko-KR" smtClean="0"/>
              <a:pPr>
                <a:defRPr/>
              </a:pPr>
              <a:t>11</a:t>
            </a:fld>
            <a:endParaRPr lang="en-US" altLang="ko-KR"/>
          </a:p>
        </p:txBody>
      </p:sp>
      <p:sp>
        <p:nvSpPr>
          <p:cNvPr id="4" name="제목 3"/>
          <p:cNvSpPr>
            <a:spLocks noGrp="1"/>
          </p:cNvSpPr>
          <p:nvPr>
            <p:ph type="title"/>
          </p:nvPr>
        </p:nvSpPr>
        <p:spPr/>
        <p:txBody>
          <a:bodyPr/>
          <a:lstStyle/>
          <a:p>
            <a:r>
              <a:rPr lang="en-US" altLang="ko-KR" dirty="0" smtClean="0"/>
              <a:t>Limitations in Provable Security</a:t>
            </a:r>
            <a:endParaRPr lang="ko-KR"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idx="1"/>
          </p:nvPr>
        </p:nvSpPr>
        <p:spPr>
          <a:xfrm>
            <a:off x="533400" y="2743200"/>
            <a:ext cx="8610600" cy="4114800"/>
          </a:xfrm>
        </p:spPr>
        <p:txBody>
          <a:bodyPr/>
          <a:lstStyle/>
          <a:p>
            <a:pPr eaLnBrk="1" hangingPunct="1">
              <a:buFont typeface="Wingdings" pitchFamily="2" charset="2"/>
              <a:buNone/>
            </a:pPr>
            <a:r>
              <a:rPr lang="en-US" altLang="ko-KR" sz="2400" smtClean="0"/>
              <a:t>Glodwasser-Micali: Probabilistic Encryption</a:t>
            </a:r>
          </a:p>
          <a:p>
            <a:pPr eaLnBrk="1" hangingPunct="1">
              <a:buFont typeface="Wingdings" pitchFamily="2" charset="2"/>
              <a:buNone/>
            </a:pPr>
            <a:r>
              <a:rPr lang="en-US" altLang="ko-KR" sz="2400" smtClean="0"/>
              <a:t>Hardcore bits for RSA &amp; other one-way functions</a:t>
            </a:r>
          </a:p>
          <a:p>
            <a:pPr eaLnBrk="1" hangingPunct="1">
              <a:buFont typeface="Wingdings" pitchFamily="2" charset="2"/>
              <a:buNone/>
            </a:pPr>
            <a:r>
              <a:rPr lang="en-US" altLang="ko-KR" sz="2400" smtClean="0"/>
              <a:t>Existence of provably secure schemes</a:t>
            </a:r>
          </a:p>
          <a:p>
            <a:pPr eaLnBrk="1" hangingPunct="1">
              <a:buFont typeface="Wingdings" pitchFamily="2" charset="2"/>
              <a:buNone/>
            </a:pPr>
            <a:r>
              <a:rPr lang="en-US" altLang="ko-KR" sz="2400" smtClean="0"/>
              <a:t>Some efficient schemes e.g. Blum-Goldwasser</a:t>
            </a:r>
          </a:p>
          <a:p>
            <a:pPr eaLnBrk="1" hangingPunct="1">
              <a:buFont typeface="Wingdings" pitchFamily="2" charset="2"/>
              <a:buNone/>
            </a:pPr>
            <a:endParaRPr lang="en-US" altLang="ko-KR" smtClean="0"/>
          </a:p>
          <a:p>
            <a:pPr eaLnBrk="1" hangingPunct="1">
              <a:buFont typeface="Wingdings" pitchFamily="2" charset="2"/>
              <a:buNone/>
            </a:pPr>
            <a:r>
              <a:rPr lang="en-US" altLang="ko-KR" smtClean="0">
                <a:solidFill>
                  <a:srgbClr val="FF0000"/>
                </a:solidFill>
              </a:rPr>
              <a:t>But minimal impact on practice</a:t>
            </a:r>
          </a:p>
        </p:txBody>
      </p:sp>
      <p:sp>
        <p:nvSpPr>
          <p:cNvPr id="12290" name="슬라이드 번호 개체 틀 3"/>
          <p:cNvSpPr>
            <a:spLocks noGrp="1"/>
          </p:cNvSpPr>
          <p:nvPr>
            <p:ph type="sldNum" sz="quarter" idx="12"/>
          </p:nvPr>
        </p:nvSpPr>
        <p:spPr>
          <a:noFill/>
        </p:spPr>
        <p:txBody>
          <a:bodyPr/>
          <a:lstStyle/>
          <a:p>
            <a:fld id="{5C40A441-86BD-4CF1-966C-C11B173CF18E}" type="slidenum">
              <a:rPr lang="en-US" altLang="ko-KR"/>
              <a:pPr/>
              <a:t>12</a:t>
            </a:fld>
            <a:endParaRPr lang="en-US" altLang="ko-KR"/>
          </a:p>
        </p:txBody>
      </p:sp>
      <p:sp>
        <p:nvSpPr>
          <p:cNvPr id="12291" name="Rectangle 2"/>
          <p:cNvSpPr>
            <a:spLocks noGrp="1" noChangeArrowheads="1"/>
          </p:cNvSpPr>
          <p:nvPr>
            <p:ph type="title"/>
          </p:nvPr>
        </p:nvSpPr>
        <p:spPr>
          <a:xfrm>
            <a:off x="304800" y="533400"/>
            <a:ext cx="7772400" cy="762000"/>
          </a:xfrm>
          <a:solidFill>
            <a:schemeClr val="hlink"/>
          </a:solidFill>
        </p:spPr>
        <p:txBody>
          <a:bodyPr>
            <a:normAutofit/>
          </a:bodyPr>
          <a:lstStyle/>
          <a:p>
            <a:pPr eaLnBrk="1" hangingPunct="1"/>
            <a:r>
              <a:rPr lang="en-US" altLang="ko-KR" sz="2800" dirty="0" smtClean="0"/>
              <a:t>Evolution of provable security: 1982-1995</a:t>
            </a:r>
          </a:p>
        </p:txBody>
      </p:sp>
      <p:sp>
        <p:nvSpPr>
          <p:cNvPr id="12293" name="Text Box 4"/>
          <p:cNvSpPr txBox="1">
            <a:spLocks noChangeArrowheads="1"/>
          </p:cNvSpPr>
          <p:nvPr/>
        </p:nvSpPr>
        <p:spPr bwMode="auto">
          <a:xfrm>
            <a:off x="381000" y="1752600"/>
            <a:ext cx="4343400" cy="579438"/>
          </a:xfrm>
          <a:prstGeom prst="rect">
            <a:avLst/>
          </a:prstGeom>
          <a:noFill/>
          <a:ln w="9525">
            <a:noFill/>
            <a:miter lim="800000"/>
            <a:headEnd/>
            <a:tailEnd/>
          </a:ln>
        </p:spPr>
        <p:txBody>
          <a:bodyPr>
            <a:spAutoFit/>
          </a:bodyPr>
          <a:lstStyle/>
          <a:p>
            <a:pPr latinLnBrk="0">
              <a:spcBef>
                <a:spcPct val="0"/>
              </a:spcBef>
              <a:buClrTx/>
              <a:buFontTx/>
              <a:buNone/>
            </a:pPr>
            <a:r>
              <a:rPr kumimoji="0" lang="en-US" altLang="ko-KR" sz="3200">
                <a:solidFill>
                  <a:srgbClr val="FF0000"/>
                </a:solidFill>
              </a:rPr>
              <a:t>Theoretical foundations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3"/>
          <p:cNvSpPr>
            <a:spLocks noGrp="1" noChangeArrowheads="1"/>
          </p:cNvSpPr>
          <p:nvPr>
            <p:ph idx="1"/>
          </p:nvPr>
        </p:nvSpPr>
        <p:spPr>
          <a:xfrm>
            <a:off x="0" y="1524000"/>
            <a:ext cx="9448800" cy="5029200"/>
          </a:xfrm>
        </p:spPr>
        <p:txBody>
          <a:bodyPr/>
          <a:lstStyle/>
          <a:p>
            <a:pPr eaLnBrk="1" hangingPunct="1">
              <a:buFont typeface="Wingdings" pitchFamily="2" charset="2"/>
              <a:buNone/>
            </a:pPr>
            <a:r>
              <a:rPr lang="en-US" altLang="ko-KR" sz="3200" smtClean="0"/>
              <a:t>	</a:t>
            </a:r>
            <a:r>
              <a:rPr lang="en-US" altLang="ko-KR" b="1" smtClean="0"/>
              <a:t>Efficient proven secure schemes</a:t>
            </a:r>
            <a:r>
              <a:rPr lang="en-US" altLang="ko-KR" sz="3200" smtClean="0"/>
              <a:t>: </a:t>
            </a:r>
            <a:r>
              <a:rPr lang="en-US" altLang="ko-KR" smtClean="0">
                <a:solidFill>
                  <a:srgbClr val="FF0000"/>
                </a:solidFill>
              </a:rPr>
              <a:t>RSA-OAEP, Cramer-Shoup</a:t>
            </a:r>
          </a:p>
          <a:p>
            <a:pPr eaLnBrk="1" hangingPunct="1">
              <a:buFont typeface="Wingdings" pitchFamily="2" charset="2"/>
              <a:buNone/>
            </a:pPr>
            <a:r>
              <a:rPr lang="en-US" altLang="ko-KR" sz="3200" smtClean="0"/>
              <a:t>	</a:t>
            </a:r>
            <a:r>
              <a:rPr lang="en-US" altLang="ko-KR" b="1" smtClean="0"/>
              <a:t>Adoption of proven-secure cryptosystems in Standards:</a:t>
            </a:r>
          </a:p>
          <a:p>
            <a:pPr eaLnBrk="1" hangingPunct="1">
              <a:buFont typeface="Wingdings" pitchFamily="2" charset="2"/>
              <a:buNone/>
            </a:pPr>
            <a:r>
              <a:rPr lang="en-US" altLang="ko-KR" sz="3200" smtClean="0"/>
              <a:t>		- </a:t>
            </a:r>
            <a:r>
              <a:rPr lang="en-US" altLang="ko-KR" smtClean="0">
                <a:solidFill>
                  <a:srgbClr val="FF0000"/>
                </a:solidFill>
              </a:rPr>
              <a:t>RSA-OAEP</a:t>
            </a:r>
            <a:r>
              <a:rPr lang="en-US" altLang="ko-KR" smtClean="0"/>
              <a:t> in </a:t>
            </a:r>
            <a:r>
              <a:rPr lang="en-US" altLang="ko-KR" smtClean="0">
                <a:solidFill>
                  <a:schemeClr val="accent2"/>
                </a:solidFill>
              </a:rPr>
              <a:t>PKCS#1 v2.0, P1363a</a:t>
            </a:r>
          </a:p>
          <a:p>
            <a:pPr eaLnBrk="1" hangingPunct="1">
              <a:buFont typeface="Wingdings" pitchFamily="2" charset="2"/>
              <a:buNone/>
            </a:pPr>
            <a:r>
              <a:rPr lang="en-US" altLang="ko-KR" sz="3200" smtClean="0"/>
              <a:t>		- </a:t>
            </a:r>
            <a:r>
              <a:rPr lang="en-US" altLang="ko-KR" smtClean="0">
                <a:solidFill>
                  <a:srgbClr val="FF0000"/>
                </a:solidFill>
              </a:rPr>
              <a:t>DHIES</a:t>
            </a:r>
            <a:r>
              <a:rPr lang="en-US" altLang="ko-KR" smtClean="0"/>
              <a:t> in </a:t>
            </a:r>
            <a:r>
              <a:rPr lang="en-US" altLang="ko-KR" smtClean="0">
                <a:solidFill>
                  <a:schemeClr val="accent2"/>
                </a:solidFill>
              </a:rPr>
              <a:t>ANSI X 9.63, P1363a, SECG</a:t>
            </a:r>
          </a:p>
          <a:p>
            <a:pPr eaLnBrk="1" hangingPunct="1">
              <a:buFont typeface="Wingdings" pitchFamily="2" charset="2"/>
              <a:buNone/>
            </a:pPr>
            <a:r>
              <a:rPr lang="en-US" altLang="ko-KR" sz="3200" smtClean="0"/>
              <a:t>	</a:t>
            </a:r>
            <a:r>
              <a:rPr lang="en-US" altLang="ko-KR" smtClean="0"/>
              <a:t>Standards bodies and even NIST ask for proofs supporting submissions</a:t>
            </a:r>
            <a:r>
              <a:rPr lang="en-US" altLang="ko-KR" sz="3200" smtClean="0"/>
              <a:t>.</a:t>
            </a:r>
          </a:p>
          <a:p>
            <a:pPr eaLnBrk="1" hangingPunct="1">
              <a:buFont typeface="Wingdings" pitchFamily="2" charset="2"/>
              <a:buNone/>
            </a:pPr>
            <a:r>
              <a:rPr lang="en-US" altLang="ko-KR" sz="3200" smtClean="0"/>
              <a:t>	</a:t>
            </a:r>
            <a:r>
              <a:rPr lang="en-US" altLang="ko-KR" smtClean="0"/>
              <a:t>Provably secure cryptosystems are widely deployed</a:t>
            </a:r>
            <a:r>
              <a:rPr lang="en-US" altLang="ko-KR" sz="3200" smtClean="0"/>
              <a:t>.</a:t>
            </a:r>
          </a:p>
          <a:p>
            <a:pPr eaLnBrk="1" hangingPunct="1">
              <a:buFont typeface="Wingdings" pitchFamily="2" charset="2"/>
              <a:buNone/>
            </a:pPr>
            <a:endParaRPr lang="en-US" altLang="ko-KR" sz="3200" smtClean="0"/>
          </a:p>
        </p:txBody>
      </p:sp>
      <p:sp>
        <p:nvSpPr>
          <p:cNvPr id="13314" name="슬라이드 번호 개체 틀 3"/>
          <p:cNvSpPr>
            <a:spLocks noGrp="1"/>
          </p:cNvSpPr>
          <p:nvPr>
            <p:ph type="sldNum" sz="quarter" idx="12"/>
          </p:nvPr>
        </p:nvSpPr>
        <p:spPr>
          <a:noFill/>
        </p:spPr>
        <p:txBody>
          <a:bodyPr/>
          <a:lstStyle/>
          <a:p>
            <a:fld id="{EF7F5531-533D-4A60-B5BA-1D4F8E697137}" type="slidenum">
              <a:rPr lang="en-US" altLang="ko-KR"/>
              <a:pPr/>
              <a:t>13</a:t>
            </a:fld>
            <a:endParaRPr lang="en-US" altLang="ko-KR"/>
          </a:p>
        </p:txBody>
      </p:sp>
      <p:sp>
        <p:nvSpPr>
          <p:cNvPr id="13315" name="Rectangle 2"/>
          <p:cNvSpPr>
            <a:spLocks noGrp="1" noChangeArrowheads="1"/>
          </p:cNvSpPr>
          <p:nvPr>
            <p:ph type="title"/>
          </p:nvPr>
        </p:nvSpPr>
        <p:spPr>
          <a:xfrm>
            <a:off x="228600" y="457200"/>
            <a:ext cx="8153400" cy="609600"/>
          </a:xfrm>
          <a:solidFill>
            <a:schemeClr val="hlink"/>
          </a:solidFill>
        </p:spPr>
        <p:txBody>
          <a:bodyPr>
            <a:normAutofit/>
          </a:bodyPr>
          <a:lstStyle/>
          <a:p>
            <a:pPr algn="l" eaLnBrk="1" hangingPunct="1"/>
            <a:r>
              <a:rPr lang="en-US" altLang="ko-KR" sz="2800" dirty="0" smtClean="0"/>
              <a:t>Evolution of provable security: 1995-present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fld id="{C4B1B1DC-AEC9-4463-AFA3-F310E97B3639}" type="slidenum">
              <a:rPr lang="en-US" altLang="ko-KR"/>
              <a:pPr/>
              <a:t>14</a:t>
            </a:fld>
            <a:endParaRPr lang="en-US" altLang="ko-KR"/>
          </a:p>
        </p:txBody>
      </p:sp>
      <p:sp>
        <p:nvSpPr>
          <p:cNvPr id="14339" name="Rectangle 2"/>
          <p:cNvSpPr>
            <a:spLocks noGrp="1" noChangeArrowheads="1"/>
          </p:cNvSpPr>
          <p:nvPr>
            <p:ph type="title"/>
          </p:nvPr>
        </p:nvSpPr>
        <p:spPr>
          <a:xfrm>
            <a:off x="361950" y="419100"/>
            <a:ext cx="7772400" cy="685800"/>
          </a:xfrm>
          <a:solidFill>
            <a:schemeClr val="hlink"/>
          </a:solidFill>
        </p:spPr>
        <p:txBody>
          <a:bodyPr>
            <a:normAutofit/>
          </a:bodyPr>
          <a:lstStyle/>
          <a:p>
            <a:pPr algn="l" eaLnBrk="1" hangingPunct="1"/>
            <a:r>
              <a:rPr lang="en-US" altLang="ko-KR" sz="3600" dirty="0" smtClean="0"/>
              <a:t>A growing audience</a:t>
            </a:r>
          </a:p>
        </p:txBody>
      </p:sp>
      <p:sp>
        <p:nvSpPr>
          <p:cNvPr id="14340" name="Text Box 3"/>
          <p:cNvSpPr txBox="1">
            <a:spLocks noChangeArrowheads="1"/>
          </p:cNvSpPr>
          <p:nvPr/>
        </p:nvSpPr>
        <p:spPr bwMode="auto">
          <a:xfrm>
            <a:off x="304800" y="1524000"/>
            <a:ext cx="8626475" cy="2041525"/>
          </a:xfrm>
          <a:prstGeom prst="rect">
            <a:avLst/>
          </a:prstGeom>
          <a:noFill/>
          <a:ln w="9525">
            <a:noFill/>
            <a:miter lim="800000"/>
            <a:headEnd/>
            <a:tailEnd/>
          </a:ln>
        </p:spPr>
        <p:txBody>
          <a:bodyPr>
            <a:spAutoFit/>
          </a:bodyPr>
          <a:lstStyle/>
          <a:p>
            <a:pPr latinLnBrk="0">
              <a:spcBef>
                <a:spcPct val="0"/>
              </a:spcBef>
              <a:buClrTx/>
              <a:buFontTx/>
              <a:buNone/>
            </a:pPr>
            <a:r>
              <a:rPr kumimoji="0" lang="en-US" altLang="ko-KR" sz="3200"/>
              <a:t>Provable-security is </a:t>
            </a:r>
            <a:r>
              <a:rPr kumimoji="0" lang="en-US" altLang="ko-KR" sz="3200">
                <a:solidFill>
                  <a:srgbClr val="008000"/>
                </a:solidFill>
              </a:rPr>
              <a:t>no longer just for theoretical </a:t>
            </a:r>
          </a:p>
          <a:p>
            <a:pPr latinLnBrk="0">
              <a:spcBef>
                <a:spcPct val="0"/>
              </a:spcBef>
              <a:buClrTx/>
              <a:buFontTx/>
              <a:buNone/>
            </a:pPr>
            <a:r>
              <a:rPr kumimoji="0" lang="en-US" altLang="ko-KR" sz="3200">
                <a:solidFill>
                  <a:srgbClr val="008000"/>
                </a:solidFill>
              </a:rPr>
              <a:t>cryptographers</a:t>
            </a:r>
            <a:r>
              <a:rPr kumimoji="0" lang="en-US" altLang="ko-KR" sz="3200"/>
              <a:t>. Product developers, security      architects and users want to know:</a:t>
            </a:r>
          </a:p>
          <a:p>
            <a:pPr latinLnBrk="0">
              <a:spcBef>
                <a:spcPct val="0"/>
              </a:spcBef>
              <a:buClrTx/>
              <a:buFontTx/>
              <a:buNone/>
            </a:pPr>
            <a:r>
              <a:rPr kumimoji="0" lang="en-US" altLang="ko-KR" sz="3200"/>
              <a:t>  </a:t>
            </a:r>
          </a:p>
        </p:txBody>
      </p:sp>
      <p:sp>
        <p:nvSpPr>
          <p:cNvPr id="14341" name="Text Box 4"/>
          <p:cNvSpPr txBox="1">
            <a:spLocks noChangeArrowheads="1"/>
          </p:cNvSpPr>
          <p:nvPr/>
        </p:nvSpPr>
        <p:spPr bwMode="auto">
          <a:xfrm>
            <a:off x="533400" y="3200400"/>
            <a:ext cx="6934200" cy="1066800"/>
          </a:xfrm>
          <a:prstGeom prst="rect">
            <a:avLst/>
          </a:prstGeom>
          <a:noFill/>
          <a:ln w="9525">
            <a:noFill/>
            <a:miter lim="800000"/>
            <a:headEnd/>
            <a:tailEnd/>
          </a:ln>
        </p:spPr>
        <p:txBody>
          <a:bodyPr>
            <a:spAutoFit/>
          </a:bodyPr>
          <a:lstStyle/>
          <a:p>
            <a:pPr latinLnBrk="0">
              <a:spcBef>
                <a:spcPct val="0"/>
              </a:spcBef>
              <a:buClrTx/>
              <a:buFontTx/>
              <a:buChar char="•"/>
            </a:pPr>
            <a:r>
              <a:rPr kumimoji="0" lang="en-US" altLang="ko-KR" sz="2800"/>
              <a:t> </a:t>
            </a:r>
            <a:r>
              <a:rPr kumimoji="0" lang="en-US" altLang="ko-KR" sz="3200"/>
              <a:t>Which systems to use</a:t>
            </a:r>
          </a:p>
          <a:p>
            <a:pPr latinLnBrk="0">
              <a:spcBef>
                <a:spcPct val="0"/>
              </a:spcBef>
              <a:buClrTx/>
              <a:buFontTx/>
              <a:buChar char="•"/>
            </a:pPr>
            <a:r>
              <a:rPr kumimoji="0" lang="en-US" altLang="ko-KR" sz="2800"/>
              <a:t> </a:t>
            </a:r>
            <a:r>
              <a:rPr kumimoji="0" lang="en-US" altLang="ko-KR" sz="3200"/>
              <a:t>How different cryptosystems compare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Grp="1" noChangeArrowheads="1"/>
          </p:cNvSpPr>
          <p:nvPr>
            <p:ph idx="1"/>
          </p:nvPr>
        </p:nvSpPr>
        <p:spPr>
          <a:xfrm>
            <a:off x="457200" y="1524000"/>
            <a:ext cx="7772400" cy="4114800"/>
          </a:xfrm>
        </p:spPr>
        <p:txBody>
          <a:bodyPr/>
          <a:lstStyle/>
          <a:p>
            <a:pPr eaLnBrk="1" hangingPunct="1"/>
            <a:r>
              <a:rPr lang="en-US" altLang="ko-KR" sz="2400" dirty="0" smtClean="0"/>
              <a:t>[Setup] Select security parameter, 1</a:t>
            </a:r>
            <a:r>
              <a:rPr lang="en-US" altLang="ko-KR" sz="2400" baseline="30000" dirty="0" smtClean="0"/>
              <a:t>k</a:t>
            </a:r>
          </a:p>
          <a:p>
            <a:pPr eaLnBrk="1" hangingPunct="1"/>
            <a:r>
              <a:rPr lang="en-US" altLang="ko-KR" sz="2400" dirty="0" smtClean="0"/>
              <a:t>[</a:t>
            </a:r>
            <a:r>
              <a:rPr lang="en-US" altLang="ko-KR" sz="2400" dirty="0" err="1" smtClean="0"/>
              <a:t>KeyGen</a:t>
            </a:r>
            <a:r>
              <a:rPr lang="en-US" altLang="ko-KR" sz="2400" dirty="0" smtClean="0"/>
              <a:t>] Key generation algorithm </a:t>
            </a:r>
            <a:r>
              <a:rPr lang="en-US" altLang="ko-KR" sz="2400" dirty="0" smtClean="0">
                <a:latin typeface="Lucida Calligraphy" pitchFamily="66" charset="0"/>
              </a:rPr>
              <a:t>K</a:t>
            </a:r>
          </a:p>
          <a:p>
            <a:pPr eaLnBrk="1" hangingPunct="1"/>
            <a:endParaRPr lang="en-US" altLang="ko-KR" sz="2400" dirty="0" smtClean="0">
              <a:latin typeface="Lucida Calligraphy" pitchFamily="66" charset="0"/>
            </a:endParaRPr>
          </a:p>
          <a:p>
            <a:pPr eaLnBrk="1" hangingPunct="1"/>
            <a:endParaRPr lang="en-US" altLang="ko-KR" sz="2400" dirty="0" smtClean="0"/>
          </a:p>
          <a:p>
            <a:pPr eaLnBrk="1" hangingPunct="1"/>
            <a:endParaRPr lang="en-US" altLang="ko-KR" sz="2400" dirty="0" smtClean="0"/>
          </a:p>
          <a:p>
            <a:pPr eaLnBrk="1" hangingPunct="1"/>
            <a:r>
              <a:rPr lang="en-US" altLang="ko-KR" sz="2400" dirty="0" smtClean="0"/>
              <a:t>[Encryption] algorithm </a:t>
            </a:r>
            <a:r>
              <a:rPr lang="en-US" altLang="ko-KR" sz="2400" dirty="0" smtClean="0">
                <a:latin typeface="Lucida Calligraphy" pitchFamily="66" charset="0"/>
              </a:rPr>
              <a:t>E</a:t>
            </a:r>
          </a:p>
          <a:p>
            <a:pPr eaLnBrk="1" hangingPunct="1"/>
            <a:r>
              <a:rPr lang="en-US" altLang="ko-KR" sz="2400" dirty="0" smtClean="0"/>
              <a:t>[Decryption] algorithm </a:t>
            </a:r>
            <a:r>
              <a:rPr lang="en-US" altLang="ko-KR" sz="2400" dirty="0" smtClean="0">
                <a:latin typeface="Lucida Calligraphy" pitchFamily="66" charset="0"/>
              </a:rPr>
              <a:t>D</a:t>
            </a:r>
          </a:p>
        </p:txBody>
      </p:sp>
      <p:sp>
        <p:nvSpPr>
          <p:cNvPr id="15362" name="슬라이드 번호 개체 틀 3"/>
          <p:cNvSpPr>
            <a:spLocks noGrp="1"/>
          </p:cNvSpPr>
          <p:nvPr>
            <p:ph type="sldNum" sz="quarter" idx="12"/>
          </p:nvPr>
        </p:nvSpPr>
        <p:spPr>
          <a:noFill/>
        </p:spPr>
        <p:txBody>
          <a:bodyPr/>
          <a:lstStyle/>
          <a:p>
            <a:fld id="{C89EA018-C1D9-44E4-95EC-9B0453F7EF64}" type="slidenum">
              <a:rPr lang="en-US" altLang="ko-KR"/>
              <a:pPr/>
              <a:t>15</a:t>
            </a:fld>
            <a:endParaRPr lang="en-US" altLang="ko-KR"/>
          </a:p>
        </p:txBody>
      </p:sp>
      <p:sp>
        <p:nvSpPr>
          <p:cNvPr id="15363" name="Rectangle 2"/>
          <p:cNvSpPr>
            <a:spLocks noGrp="1" noChangeArrowheads="1"/>
          </p:cNvSpPr>
          <p:nvPr>
            <p:ph type="title"/>
          </p:nvPr>
        </p:nvSpPr>
        <p:spPr>
          <a:xfrm>
            <a:off x="304800" y="304800"/>
            <a:ext cx="8458200" cy="1143000"/>
          </a:xfrm>
        </p:spPr>
        <p:txBody>
          <a:bodyPr>
            <a:normAutofit/>
          </a:bodyPr>
          <a:lstStyle/>
          <a:p>
            <a:pPr algn="l" eaLnBrk="1" hangingPunct="1"/>
            <a:r>
              <a:rPr lang="en-US" altLang="ko-KR" sz="2800" dirty="0" smtClean="0"/>
              <a:t>A public-key encryption  scheme is specified by 4 algorithms:</a:t>
            </a:r>
          </a:p>
        </p:txBody>
      </p:sp>
      <p:grpSp>
        <p:nvGrpSpPr>
          <p:cNvPr id="35" name="그룹 34"/>
          <p:cNvGrpSpPr/>
          <p:nvPr/>
        </p:nvGrpSpPr>
        <p:grpSpPr>
          <a:xfrm>
            <a:off x="1552575" y="2171700"/>
            <a:ext cx="3819525" cy="854075"/>
            <a:chOff x="4905375" y="2162175"/>
            <a:chExt cx="3819525" cy="854075"/>
          </a:xfrm>
        </p:grpSpPr>
        <p:sp>
          <p:nvSpPr>
            <p:cNvPr id="15365" name="Rectangle 4"/>
            <p:cNvSpPr>
              <a:spLocks noChangeArrowheads="1"/>
            </p:cNvSpPr>
            <p:nvPr/>
          </p:nvSpPr>
          <p:spPr bwMode="auto">
            <a:xfrm>
              <a:off x="6505575" y="2324100"/>
              <a:ext cx="495300" cy="523220"/>
            </a:xfrm>
            <a:prstGeom prst="rect">
              <a:avLst/>
            </a:prstGeom>
            <a:solidFill>
              <a:srgbClr val="CCFF99"/>
            </a:solidFill>
            <a:ln w="9525">
              <a:solidFill>
                <a:schemeClr val="tx1"/>
              </a:solidFill>
              <a:miter lim="800000"/>
              <a:headEnd/>
              <a:tailEnd/>
            </a:ln>
          </p:spPr>
          <p:txBody>
            <a:bodyPr wrap="square">
              <a:spAutoFit/>
            </a:bodyPr>
            <a:lstStyle/>
            <a:p>
              <a:pPr latinLnBrk="0">
                <a:spcBef>
                  <a:spcPct val="0"/>
                </a:spcBef>
                <a:buClrTx/>
                <a:buFontTx/>
                <a:buNone/>
              </a:pPr>
              <a:r>
                <a:rPr kumimoji="0" lang="en-US" altLang="ko-KR" sz="2800" dirty="0">
                  <a:latin typeface="Lucida Calligraphy" pitchFamily="66" charset="0"/>
                </a:rPr>
                <a:t>K</a:t>
              </a:r>
            </a:p>
          </p:txBody>
        </p:sp>
        <p:sp>
          <p:nvSpPr>
            <p:cNvPr id="15366" name="Line 5"/>
            <p:cNvSpPr>
              <a:spLocks noChangeShapeType="1"/>
            </p:cNvSpPr>
            <p:nvPr/>
          </p:nvSpPr>
          <p:spPr bwMode="auto">
            <a:xfrm>
              <a:off x="5819775" y="2466975"/>
              <a:ext cx="685800" cy="0"/>
            </a:xfrm>
            <a:prstGeom prst="line">
              <a:avLst/>
            </a:prstGeom>
            <a:noFill/>
            <a:ln w="9525">
              <a:solidFill>
                <a:schemeClr val="tx1"/>
              </a:solidFill>
              <a:round/>
              <a:headEnd/>
              <a:tailEnd type="triangle" w="med" len="med"/>
            </a:ln>
          </p:spPr>
          <p:txBody>
            <a:bodyPr/>
            <a:lstStyle/>
            <a:p>
              <a:endParaRPr lang="ko-KR" altLang="en-US"/>
            </a:p>
          </p:txBody>
        </p:sp>
        <p:sp>
          <p:nvSpPr>
            <p:cNvPr id="15367" name="Line 6"/>
            <p:cNvSpPr>
              <a:spLocks noChangeShapeType="1"/>
            </p:cNvSpPr>
            <p:nvPr/>
          </p:nvSpPr>
          <p:spPr bwMode="auto">
            <a:xfrm>
              <a:off x="5819775" y="2714625"/>
              <a:ext cx="685800" cy="0"/>
            </a:xfrm>
            <a:prstGeom prst="line">
              <a:avLst/>
            </a:prstGeom>
            <a:noFill/>
            <a:ln w="9525">
              <a:solidFill>
                <a:schemeClr val="tx1"/>
              </a:solidFill>
              <a:round/>
              <a:headEnd/>
              <a:tailEnd type="triangle" w="med" len="med"/>
            </a:ln>
          </p:spPr>
          <p:txBody>
            <a:bodyPr/>
            <a:lstStyle/>
            <a:p>
              <a:endParaRPr lang="ko-KR" altLang="en-US"/>
            </a:p>
          </p:txBody>
        </p:sp>
        <p:sp>
          <p:nvSpPr>
            <p:cNvPr id="15368" name="Text Box 7"/>
            <p:cNvSpPr txBox="1">
              <a:spLocks noChangeArrowheads="1"/>
            </p:cNvSpPr>
            <p:nvPr/>
          </p:nvSpPr>
          <p:spPr bwMode="auto">
            <a:xfrm>
              <a:off x="4905375" y="2162175"/>
              <a:ext cx="914400" cy="854075"/>
            </a:xfrm>
            <a:prstGeom prst="rect">
              <a:avLst/>
            </a:prstGeom>
            <a:noFill/>
            <a:ln w="9525">
              <a:noFill/>
              <a:miter lim="800000"/>
              <a:headEnd/>
              <a:tailEnd/>
            </a:ln>
          </p:spPr>
          <p:txBody>
            <a:bodyPr>
              <a:spAutoFit/>
            </a:bodyPr>
            <a:lstStyle/>
            <a:p>
              <a:pPr algn="r" latinLnBrk="0">
                <a:spcBef>
                  <a:spcPct val="50000"/>
                </a:spcBef>
                <a:buClrTx/>
                <a:buFontTx/>
                <a:buNone/>
              </a:pPr>
              <a:r>
                <a:rPr kumimoji="0" lang="en-US" altLang="ko-KR" sz="2000"/>
                <a:t>k</a:t>
              </a:r>
            </a:p>
            <a:p>
              <a:pPr algn="r" latinLnBrk="0">
                <a:spcBef>
                  <a:spcPct val="50000"/>
                </a:spcBef>
                <a:buClrTx/>
                <a:buFontTx/>
                <a:buNone/>
              </a:pPr>
              <a:r>
                <a:rPr kumimoji="0" lang="en-US" altLang="ko-KR" sz="2000"/>
                <a:t>coins</a:t>
              </a:r>
            </a:p>
          </p:txBody>
        </p:sp>
        <p:sp>
          <p:nvSpPr>
            <p:cNvPr id="15369" name="Line 8"/>
            <p:cNvSpPr>
              <a:spLocks noChangeShapeType="1"/>
            </p:cNvSpPr>
            <p:nvPr/>
          </p:nvSpPr>
          <p:spPr bwMode="auto">
            <a:xfrm>
              <a:off x="7000874" y="2609850"/>
              <a:ext cx="657225" cy="0"/>
            </a:xfrm>
            <a:prstGeom prst="line">
              <a:avLst/>
            </a:prstGeom>
            <a:noFill/>
            <a:ln w="9525">
              <a:solidFill>
                <a:schemeClr val="tx1"/>
              </a:solidFill>
              <a:round/>
              <a:headEnd/>
              <a:tailEnd type="triangle" w="med" len="med"/>
            </a:ln>
          </p:spPr>
          <p:txBody>
            <a:bodyPr/>
            <a:lstStyle/>
            <a:p>
              <a:endParaRPr lang="ko-KR" altLang="en-US" dirty="0"/>
            </a:p>
          </p:txBody>
        </p:sp>
        <p:sp>
          <p:nvSpPr>
            <p:cNvPr id="15370" name="Text Box 9"/>
            <p:cNvSpPr txBox="1">
              <a:spLocks noChangeArrowheads="1"/>
            </p:cNvSpPr>
            <p:nvPr/>
          </p:nvSpPr>
          <p:spPr bwMode="auto">
            <a:xfrm>
              <a:off x="7581900" y="2362200"/>
              <a:ext cx="1143000" cy="457200"/>
            </a:xfrm>
            <a:prstGeom prst="rect">
              <a:avLst/>
            </a:prstGeom>
            <a:noFill/>
            <a:ln w="9525">
              <a:noFill/>
              <a:miter lim="800000"/>
              <a:headEnd/>
              <a:tailEnd/>
            </a:ln>
          </p:spPr>
          <p:txBody>
            <a:bodyPr>
              <a:spAutoFit/>
            </a:bodyPr>
            <a:lstStyle/>
            <a:p>
              <a:pPr latinLnBrk="0">
                <a:spcBef>
                  <a:spcPct val="50000"/>
                </a:spcBef>
                <a:buClrTx/>
                <a:buFontTx/>
                <a:buNone/>
              </a:pPr>
              <a:r>
                <a:rPr kumimoji="0" lang="en-US" altLang="ko-KR"/>
                <a:t>(</a:t>
              </a:r>
              <a:r>
                <a:rPr kumimoji="0" lang="en-US" altLang="ko-KR">
                  <a:solidFill>
                    <a:schemeClr val="accent2"/>
                  </a:solidFill>
                </a:rPr>
                <a:t>pk</a:t>
              </a:r>
              <a:r>
                <a:rPr kumimoji="0" lang="en-US" altLang="ko-KR"/>
                <a:t>, </a:t>
              </a:r>
              <a:r>
                <a:rPr kumimoji="0" lang="en-US" altLang="ko-KR">
                  <a:solidFill>
                    <a:srgbClr val="FF0000"/>
                  </a:solidFill>
                </a:rPr>
                <a:t>sk</a:t>
              </a:r>
              <a:r>
                <a:rPr kumimoji="0" lang="en-US" altLang="ko-KR"/>
                <a:t>)</a:t>
              </a:r>
            </a:p>
          </p:txBody>
        </p:sp>
      </p:grpSp>
      <p:sp>
        <p:nvSpPr>
          <p:cNvPr id="15385" name="Rectangle 27"/>
          <p:cNvSpPr>
            <a:spLocks noChangeArrowheads="1"/>
          </p:cNvSpPr>
          <p:nvPr/>
        </p:nvSpPr>
        <p:spPr bwMode="auto">
          <a:xfrm>
            <a:off x="7097713" y="6308725"/>
            <a:ext cx="184150" cy="457200"/>
          </a:xfrm>
          <a:prstGeom prst="rect">
            <a:avLst/>
          </a:prstGeom>
          <a:noFill/>
          <a:ln w="9525">
            <a:noFill/>
            <a:miter lim="800000"/>
            <a:headEnd/>
            <a:tailEnd/>
          </a:ln>
        </p:spPr>
        <p:txBody>
          <a:bodyPr wrap="none">
            <a:spAutoFit/>
          </a:bodyPr>
          <a:lstStyle/>
          <a:p>
            <a:pPr latinLnBrk="0">
              <a:spcBef>
                <a:spcPct val="50000"/>
              </a:spcBef>
              <a:buClrTx/>
              <a:buFontTx/>
              <a:buNone/>
            </a:pPr>
            <a:endParaRPr kumimoji="0" lang="ko-KR" altLang="ko-KR" b="1">
              <a:solidFill>
                <a:srgbClr val="FF0000"/>
              </a:solidFill>
              <a:latin typeface="Arial" pitchFamily="34" charset="0"/>
            </a:endParaRPr>
          </a:p>
        </p:txBody>
      </p:sp>
      <p:grpSp>
        <p:nvGrpSpPr>
          <p:cNvPr id="36" name="그룹 35"/>
          <p:cNvGrpSpPr/>
          <p:nvPr/>
        </p:nvGrpSpPr>
        <p:grpSpPr>
          <a:xfrm>
            <a:off x="304800" y="4267200"/>
            <a:ext cx="8229600" cy="1676400"/>
            <a:chOff x="304800" y="4267200"/>
            <a:chExt cx="8229600" cy="1676400"/>
          </a:xfrm>
        </p:grpSpPr>
        <p:sp>
          <p:nvSpPr>
            <p:cNvPr id="15371" name="Rectangle 10"/>
            <p:cNvSpPr>
              <a:spLocks noChangeArrowheads="1"/>
            </p:cNvSpPr>
            <p:nvPr/>
          </p:nvSpPr>
          <p:spPr bwMode="auto">
            <a:xfrm>
              <a:off x="1905000" y="4572000"/>
              <a:ext cx="430213" cy="528638"/>
            </a:xfrm>
            <a:prstGeom prst="rect">
              <a:avLst/>
            </a:prstGeom>
            <a:solidFill>
              <a:srgbClr val="CCFF99"/>
            </a:solidFill>
            <a:ln w="9525">
              <a:solidFill>
                <a:schemeClr val="tx1"/>
              </a:solidFill>
              <a:miter lim="800000"/>
              <a:headEnd/>
              <a:tailEnd/>
            </a:ln>
          </p:spPr>
          <p:txBody>
            <a:bodyPr wrap="none">
              <a:spAutoFit/>
            </a:bodyPr>
            <a:lstStyle/>
            <a:p>
              <a:pPr latinLnBrk="0">
                <a:buClrTx/>
                <a:buFontTx/>
                <a:buNone/>
              </a:pPr>
              <a:r>
                <a:rPr kumimoji="0" lang="en-US" altLang="ko-KR" sz="2800">
                  <a:latin typeface="Lucida Calligraphy" pitchFamily="66" charset="0"/>
                </a:rPr>
                <a:t>E</a:t>
              </a:r>
              <a:endParaRPr kumimoji="0" lang="en-US" altLang="ko-KR" sz="3200">
                <a:latin typeface="Lucida Calligraphy" pitchFamily="66" charset="0"/>
              </a:endParaRPr>
            </a:p>
          </p:txBody>
        </p:sp>
        <p:sp>
          <p:nvSpPr>
            <p:cNvPr id="15372" name="Line 11"/>
            <p:cNvSpPr>
              <a:spLocks noChangeShapeType="1"/>
            </p:cNvSpPr>
            <p:nvPr/>
          </p:nvSpPr>
          <p:spPr bwMode="auto">
            <a:xfrm>
              <a:off x="1219200" y="4953000"/>
              <a:ext cx="685800" cy="1588"/>
            </a:xfrm>
            <a:prstGeom prst="line">
              <a:avLst/>
            </a:prstGeom>
            <a:noFill/>
            <a:ln w="9525">
              <a:solidFill>
                <a:schemeClr val="tx1"/>
              </a:solidFill>
              <a:round/>
              <a:headEnd/>
              <a:tailEnd type="triangle" w="med" len="med"/>
            </a:ln>
          </p:spPr>
          <p:txBody>
            <a:bodyPr/>
            <a:lstStyle/>
            <a:p>
              <a:endParaRPr lang="ko-KR" altLang="en-US"/>
            </a:p>
          </p:txBody>
        </p:sp>
        <p:sp>
          <p:nvSpPr>
            <p:cNvPr id="15373" name="Text Box 12"/>
            <p:cNvSpPr txBox="1">
              <a:spLocks noChangeArrowheads="1"/>
            </p:cNvSpPr>
            <p:nvPr/>
          </p:nvSpPr>
          <p:spPr bwMode="auto">
            <a:xfrm>
              <a:off x="304800" y="4343400"/>
              <a:ext cx="914400" cy="854075"/>
            </a:xfrm>
            <a:prstGeom prst="rect">
              <a:avLst/>
            </a:prstGeom>
            <a:noFill/>
            <a:ln w="9525">
              <a:noFill/>
              <a:miter lim="800000"/>
              <a:headEnd/>
              <a:tailEnd/>
            </a:ln>
          </p:spPr>
          <p:txBody>
            <a:bodyPr>
              <a:spAutoFit/>
            </a:bodyPr>
            <a:lstStyle/>
            <a:p>
              <a:pPr algn="r" latinLnBrk="0">
                <a:spcBef>
                  <a:spcPct val="50000"/>
                </a:spcBef>
                <a:buClrTx/>
                <a:buFontTx/>
                <a:buNone/>
              </a:pPr>
              <a:r>
                <a:rPr kumimoji="0" lang="en-US" altLang="ko-KR" sz="2000">
                  <a:solidFill>
                    <a:schemeClr val="accent2"/>
                  </a:solidFill>
                </a:rPr>
                <a:t>pk</a:t>
              </a:r>
            </a:p>
            <a:p>
              <a:pPr algn="r" latinLnBrk="0">
                <a:spcBef>
                  <a:spcPct val="50000"/>
                </a:spcBef>
                <a:buClrTx/>
                <a:buFontTx/>
                <a:buNone/>
              </a:pPr>
              <a:r>
                <a:rPr kumimoji="0" lang="en-US" altLang="ko-KR" sz="2000"/>
                <a:t>M</a:t>
              </a:r>
            </a:p>
          </p:txBody>
        </p:sp>
        <p:grpSp>
          <p:nvGrpSpPr>
            <p:cNvPr id="15374" name="Group 13"/>
            <p:cNvGrpSpPr>
              <a:grpSpLocks/>
            </p:cNvGrpSpPr>
            <p:nvPr/>
          </p:nvGrpSpPr>
          <p:grpSpPr bwMode="auto">
            <a:xfrm>
              <a:off x="2362200" y="4587875"/>
              <a:ext cx="1524000" cy="457200"/>
              <a:chOff x="1872" y="3216"/>
              <a:chExt cx="960" cy="288"/>
            </a:xfrm>
          </p:grpSpPr>
          <p:sp>
            <p:nvSpPr>
              <p:cNvPr id="15392" name="Line 14"/>
              <p:cNvSpPr>
                <a:spLocks noChangeShapeType="1"/>
              </p:cNvSpPr>
              <p:nvPr/>
            </p:nvSpPr>
            <p:spPr bwMode="auto">
              <a:xfrm>
                <a:off x="1872" y="3350"/>
                <a:ext cx="384" cy="0"/>
              </a:xfrm>
              <a:prstGeom prst="line">
                <a:avLst/>
              </a:prstGeom>
              <a:noFill/>
              <a:ln w="9525">
                <a:solidFill>
                  <a:schemeClr val="tx1"/>
                </a:solidFill>
                <a:round/>
                <a:headEnd/>
                <a:tailEnd type="triangle" w="med" len="med"/>
              </a:ln>
            </p:spPr>
            <p:txBody>
              <a:bodyPr/>
              <a:lstStyle/>
              <a:p>
                <a:endParaRPr lang="ko-KR" altLang="en-US"/>
              </a:p>
            </p:txBody>
          </p:sp>
          <p:sp>
            <p:nvSpPr>
              <p:cNvPr id="15393" name="Text Box 15"/>
              <p:cNvSpPr txBox="1">
                <a:spLocks noChangeArrowheads="1"/>
              </p:cNvSpPr>
              <p:nvPr/>
            </p:nvSpPr>
            <p:spPr bwMode="auto">
              <a:xfrm>
                <a:off x="2256" y="3216"/>
                <a:ext cx="336" cy="288"/>
              </a:xfrm>
              <a:prstGeom prst="rect">
                <a:avLst/>
              </a:prstGeom>
              <a:noFill/>
              <a:ln w="9525">
                <a:noFill/>
                <a:miter lim="800000"/>
                <a:headEnd/>
                <a:tailEnd/>
              </a:ln>
            </p:spPr>
            <p:txBody>
              <a:bodyPr>
                <a:spAutoFit/>
              </a:bodyPr>
              <a:lstStyle/>
              <a:p>
                <a:pPr latinLnBrk="0">
                  <a:spcBef>
                    <a:spcPct val="50000"/>
                  </a:spcBef>
                  <a:buClrTx/>
                  <a:buFontTx/>
                  <a:buNone/>
                </a:pPr>
                <a:r>
                  <a:rPr kumimoji="0" lang="en-US" altLang="ko-KR"/>
                  <a:t>C</a:t>
                </a:r>
              </a:p>
            </p:txBody>
          </p:sp>
          <p:sp>
            <p:nvSpPr>
              <p:cNvPr id="15394" name="Line 16"/>
              <p:cNvSpPr>
                <a:spLocks noChangeShapeType="1"/>
              </p:cNvSpPr>
              <p:nvPr/>
            </p:nvSpPr>
            <p:spPr bwMode="auto">
              <a:xfrm>
                <a:off x="2496" y="3360"/>
                <a:ext cx="336" cy="0"/>
              </a:xfrm>
              <a:prstGeom prst="line">
                <a:avLst/>
              </a:prstGeom>
              <a:noFill/>
              <a:ln w="9525">
                <a:solidFill>
                  <a:schemeClr val="tx1"/>
                </a:solidFill>
                <a:round/>
                <a:headEnd/>
                <a:tailEnd type="triangle" w="med" len="med"/>
              </a:ln>
            </p:spPr>
            <p:txBody>
              <a:bodyPr/>
              <a:lstStyle/>
              <a:p>
                <a:endParaRPr lang="ko-KR" altLang="en-US"/>
              </a:p>
            </p:txBody>
          </p:sp>
        </p:grpSp>
        <p:sp>
          <p:nvSpPr>
            <p:cNvPr id="15375" name="Rectangle 17"/>
            <p:cNvSpPr>
              <a:spLocks noChangeArrowheads="1"/>
            </p:cNvSpPr>
            <p:nvPr/>
          </p:nvSpPr>
          <p:spPr bwMode="auto">
            <a:xfrm>
              <a:off x="3886200" y="4648200"/>
              <a:ext cx="1676400" cy="304800"/>
            </a:xfrm>
            <a:prstGeom prst="rect">
              <a:avLst/>
            </a:prstGeom>
            <a:solidFill>
              <a:schemeClr val="folHlink"/>
            </a:solidFill>
            <a:ln w="9525">
              <a:solidFill>
                <a:schemeClr val="tx1"/>
              </a:solidFill>
              <a:miter lim="800000"/>
              <a:headEnd/>
              <a:tailEnd/>
            </a:ln>
          </p:spPr>
          <p:txBody>
            <a:bodyPr wrap="none" anchor="ctr"/>
            <a:lstStyle/>
            <a:p>
              <a:endParaRPr lang="ko-KR" altLang="en-US"/>
            </a:p>
          </p:txBody>
        </p:sp>
        <p:sp>
          <p:nvSpPr>
            <p:cNvPr id="15376" name="Line 18"/>
            <p:cNvSpPr>
              <a:spLocks noChangeShapeType="1"/>
            </p:cNvSpPr>
            <p:nvPr/>
          </p:nvSpPr>
          <p:spPr bwMode="auto">
            <a:xfrm>
              <a:off x="5638800" y="4784725"/>
              <a:ext cx="609600" cy="1588"/>
            </a:xfrm>
            <a:prstGeom prst="line">
              <a:avLst/>
            </a:prstGeom>
            <a:noFill/>
            <a:ln w="9525">
              <a:solidFill>
                <a:schemeClr val="tx1"/>
              </a:solidFill>
              <a:round/>
              <a:headEnd/>
              <a:tailEnd type="triangle" w="med" len="med"/>
            </a:ln>
          </p:spPr>
          <p:txBody>
            <a:bodyPr/>
            <a:lstStyle/>
            <a:p>
              <a:endParaRPr lang="ko-KR" altLang="en-US"/>
            </a:p>
          </p:txBody>
        </p:sp>
        <p:sp>
          <p:nvSpPr>
            <p:cNvPr id="15377" name="Text Box 19"/>
            <p:cNvSpPr txBox="1">
              <a:spLocks noChangeArrowheads="1"/>
            </p:cNvSpPr>
            <p:nvPr/>
          </p:nvSpPr>
          <p:spPr bwMode="auto">
            <a:xfrm>
              <a:off x="6248400" y="4572000"/>
              <a:ext cx="533400" cy="457200"/>
            </a:xfrm>
            <a:prstGeom prst="rect">
              <a:avLst/>
            </a:prstGeom>
            <a:noFill/>
            <a:ln w="9525">
              <a:noFill/>
              <a:miter lim="800000"/>
              <a:headEnd/>
              <a:tailEnd/>
            </a:ln>
          </p:spPr>
          <p:txBody>
            <a:bodyPr>
              <a:spAutoFit/>
            </a:bodyPr>
            <a:lstStyle/>
            <a:p>
              <a:pPr latinLnBrk="0">
                <a:spcBef>
                  <a:spcPct val="50000"/>
                </a:spcBef>
                <a:buClrTx/>
                <a:buFontTx/>
                <a:buNone/>
              </a:pPr>
              <a:r>
                <a:rPr kumimoji="0" lang="en-US" altLang="ko-KR"/>
                <a:t>C</a:t>
              </a:r>
            </a:p>
          </p:txBody>
        </p:sp>
        <p:sp>
          <p:nvSpPr>
            <p:cNvPr id="15378" name="Line 20"/>
            <p:cNvSpPr>
              <a:spLocks noChangeShapeType="1"/>
            </p:cNvSpPr>
            <p:nvPr/>
          </p:nvSpPr>
          <p:spPr bwMode="auto">
            <a:xfrm>
              <a:off x="6629400" y="4800600"/>
              <a:ext cx="533400" cy="1588"/>
            </a:xfrm>
            <a:prstGeom prst="line">
              <a:avLst/>
            </a:prstGeom>
            <a:noFill/>
            <a:ln w="9525">
              <a:solidFill>
                <a:schemeClr val="tx1"/>
              </a:solidFill>
              <a:round/>
              <a:headEnd/>
              <a:tailEnd type="triangle" w="med" len="med"/>
            </a:ln>
          </p:spPr>
          <p:txBody>
            <a:bodyPr/>
            <a:lstStyle/>
            <a:p>
              <a:endParaRPr lang="ko-KR" altLang="en-US"/>
            </a:p>
          </p:txBody>
        </p:sp>
        <p:sp>
          <p:nvSpPr>
            <p:cNvPr id="15379" name="Rectangle 21"/>
            <p:cNvSpPr>
              <a:spLocks noChangeArrowheads="1"/>
            </p:cNvSpPr>
            <p:nvPr/>
          </p:nvSpPr>
          <p:spPr bwMode="auto">
            <a:xfrm>
              <a:off x="7162800" y="4495800"/>
              <a:ext cx="450850" cy="528638"/>
            </a:xfrm>
            <a:prstGeom prst="rect">
              <a:avLst/>
            </a:prstGeom>
            <a:solidFill>
              <a:srgbClr val="CCFF99"/>
            </a:solidFill>
            <a:ln w="9525">
              <a:solidFill>
                <a:schemeClr val="tx1"/>
              </a:solidFill>
              <a:miter lim="800000"/>
              <a:headEnd/>
              <a:tailEnd/>
            </a:ln>
          </p:spPr>
          <p:txBody>
            <a:bodyPr wrap="none">
              <a:spAutoFit/>
            </a:bodyPr>
            <a:lstStyle/>
            <a:p>
              <a:pPr latinLnBrk="0">
                <a:buClrTx/>
                <a:buFontTx/>
                <a:buNone/>
              </a:pPr>
              <a:r>
                <a:rPr kumimoji="0" lang="en-US" altLang="ko-KR" sz="2800">
                  <a:latin typeface="Lucida Calligraphy" pitchFamily="66" charset="0"/>
                </a:rPr>
                <a:t>D</a:t>
              </a:r>
              <a:endParaRPr kumimoji="0" lang="en-US" altLang="ko-KR" sz="3200">
                <a:latin typeface="Lucida Calligraphy" pitchFamily="66" charset="0"/>
              </a:endParaRPr>
            </a:p>
          </p:txBody>
        </p:sp>
        <p:sp>
          <p:nvSpPr>
            <p:cNvPr id="15380" name="Line 22"/>
            <p:cNvSpPr>
              <a:spLocks noChangeShapeType="1"/>
            </p:cNvSpPr>
            <p:nvPr/>
          </p:nvSpPr>
          <p:spPr bwMode="auto">
            <a:xfrm>
              <a:off x="7620000" y="4953000"/>
              <a:ext cx="457200" cy="1588"/>
            </a:xfrm>
            <a:prstGeom prst="line">
              <a:avLst/>
            </a:prstGeom>
            <a:noFill/>
            <a:ln w="9525">
              <a:solidFill>
                <a:schemeClr val="tx1"/>
              </a:solidFill>
              <a:round/>
              <a:headEnd/>
              <a:tailEnd type="triangle" w="med" len="med"/>
            </a:ln>
          </p:spPr>
          <p:txBody>
            <a:bodyPr/>
            <a:lstStyle/>
            <a:p>
              <a:endParaRPr lang="ko-KR" altLang="en-US"/>
            </a:p>
          </p:txBody>
        </p:sp>
        <p:sp>
          <p:nvSpPr>
            <p:cNvPr id="15381" name="Text Box 23"/>
            <p:cNvSpPr txBox="1">
              <a:spLocks noChangeArrowheads="1"/>
            </p:cNvSpPr>
            <p:nvPr/>
          </p:nvSpPr>
          <p:spPr bwMode="auto">
            <a:xfrm>
              <a:off x="8001000" y="4267200"/>
              <a:ext cx="533400" cy="854075"/>
            </a:xfrm>
            <a:prstGeom prst="rect">
              <a:avLst/>
            </a:prstGeom>
            <a:noFill/>
            <a:ln w="9525">
              <a:noFill/>
              <a:miter lim="800000"/>
              <a:headEnd/>
              <a:tailEnd/>
            </a:ln>
          </p:spPr>
          <p:txBody>
            <a:bodyPr>
              <a:spAutoFit/>
            </a:bodyPr>
            <a:lstStyle/>
            <a:p>
              <a:pPr latinLnBrk="0">
                <a:spcBef>
                  <a:spcPct val="50000"/>
                </a:spcBef>
                <a:buClrTx/>
                <a:buFontTx/>
                <a:buNone/>
              </a:pPr>
              <a:r>
                <a:rPr kumimoji="0" lang="en-US" altLang="ko-KR" sz="2000">
                  <a:solidFill>
                    <a:srgbClr val="FF0000"/>
                  </a:solidFill>
                </a:rPr>
                <a:t>sk</a:t>
              </a:r>
            </a:p>
            <a:p>
              <a:pPr latinLnBrk="0">
                <a:spcBef>
                  <a:spcPct val="50000"/>
                </a:spcBef>
                <a:buClrTx/>
                <a:buFontTx/>
                <a:buNone/>
              </a:pPr>
              <a:r>
                <a:rPr kumimoji="0" lang="en-US" altLang="ko-KR" sz="2000"/>
                <a:t>M</a:t>
              </a:r>
            </a:p>
          </p:txBody>
        </p:sp>
        <p:sp>
          <p:nvSpPr>
            <p:cNvPr id="15382" name="Text Box 24"/>
            <p:cNvSpPr txBox="1">
              <a:spLocks noChangeArrowheads="1"/>
            </p:cNvSpPr>
            <p:nvPr/>
          </p:nvSpPr>
          <p:spPr bwMode="auto">
            <a:xfrm>
              <a:off x="3886200" y="5486400"/>
              <a:ext cx="1981200" cy="457200"/>
            </a:xfrm>
            <a:prstGeom prst="rect">
              <a:avLst/>
            </a:prstGeom>
            <a:noFill/>
            <a:ln w="9525">
              <a:noFill/>
              <a:miter lim="800000"/>
              <a:headEnd/>
              <a:tailEnd/>
            </a:ln>
          </p:spPr>
          <p:txBody>
            <a:bodyPr>
              <a:spAutoFit/>
            </a:bodyPr>
            <a:lstStyle/>
            <a:p>
              <a:pPr latinLnBrk="0">
                <a:spcBef>
                  <a:spcPct val="50000"/>
                </a:spcBef>
                <a:buClrTx/>
                <a:buFontTx/>
                <a:buNone/>
              </a:pPr>
              <a:r>
                <a:rPr kumimoji="0" lang="en-US" altLang="ko-KR" b="1">
                  <a:solidFill>
                    <a:srgbClr val="FF0000"/>
                  </a:solidFill>
                  <a:latin typeface="Arial" pitchFamily="34" charset="0"/>
                </a:rPr>
                <a:t>Adversary</a:t>
              </a:r>
            </a:p>
          </p:txBody>
        </p:sp>
        <p:sp>
          <p:nvSpPr>
            <p:cNvPr id="15383" name="Text Box 25"/>
            <p:cNvSpPr txBox="1">
              <a:spLocks noChangeArrowheads="1"/>
            </p:cNvSpPr>
            <p:nvPr/>
          </p:nvSpPr>
          <p:spPr bwMode="auto">
            <a:xfrm>
              <a:off x="4086225" y="4876800"/>
              <a:ext cx="673100" cy="304800"/>
            </a:xfrm>
            <a:prstGeom prst="rect">
              <a:avLst/>
            </a:prstGeom>
            <a:noFill/>
            <a:ln w="9525">
              <a:noFill/>
              <a:miter lim="800000"/>
              <a:headEnd/>
              <a:tailEnd/>
            </a:ln>
          </p:spPr>
          <p:txBody>
            <a:bodyPr wrap="none">
              <a:spAutoFit/>
            </a:bodyPr>
            <a:lstStyle/>
            <a:p>
              <a:pPr algn="ctr" latinLnBrk="0">
                <a:spcBef>
                  <a:spcPct val="0"/>
                </a:spcBef>
                <a:buClrTx/>
                <a:buFontTx/>
                <a:buNone/>
              </a:pPr>
              <a:r>
                <a:rPr kumimoji="0" lang="en-US" altLang="ko-KR" sz="1400"/>
                <a:t>           </a:t>
              </a:r>
            </a:p>
          </p:txBody>
        </p:sp>
        <p:sp>
          <p:nvSpPr>
            <p:cNvPr id="15384" name="Line 26"/>
            <p:cNvSpPr>
              <a:spLocks noChangeShapeType="1"/>
            </p:cNvSpPr>
            <p:nvPr/>
          </p:nvSpPr>
          <p:spPr bwMode="auto">
            <a:xfrm flipH="1">
              <a:off x="7620000" y="4572000"/>
              <a:ext cx="381000" cy="0"/>
            </a:xfrm>
            <a:prstGeom prst="line">
              <a:avLst/>
            </a:prstGeom>
            <a:noFill/>
            <a:ln w="9525">
              <a:solidFill>
                <a:schemeClr val="tx1"/>
              </a:solidFill>
              <a:round/>
              <a:headEnd/>
              <a:tailEnd type="triangle" w="med" len="med"/>
            </a:ln>
          </p:spPr>
          <p:txBody>
            <a:bodyPr/>
            <a:lstStyle/>
            <a:p>
              <a:endParaRPr lang="ko-KR" altLang="en-US"/>
            </a:p>
          </p:txBody>
        </p:sp>
        <p:sp>
          <p:nvSpPr>
            <p:cNvPr id="15386" name="Rectangle 28"/>
            <p:cNvSpPr>
              <a:spLocks noChangeArrowheads="1"/>
            </p:cNvSpPr>
            <p:nvPr/>
          </p:nvSpPr>
          <p:spPr bwMode="auto">
            <a:xfrm>
              <a:off x="4343400" y="4648200"/>
              <a:ext cx="738188" cy="304800"/>
            </a:xfrm>
            <a:prstGeom prst="rect">
              <a:avLst/>
            </a:prstGeom>
            <a:noFill/>
            <a:ln w="9525">
              <a:noFill/>
              <a:miter lim="800000"/>
              <a:headEnd/>
              <a:tailEnd/>
            </a:ln>
          </p:spPr>
          <p:txBody>
            <a:bodyPr wrap="none">
              <a:spAutoFit/>
            </a:bodyPr>
            <a:lstStyle/>
            <a:p>
              <a:pPr latinLnBrk="0">
                <a:spcBef>
                  <a:spcPct val="0"/>
                </a:spcBef>
                <a:buClrTx/>
                <a:buFontTx/>
                <a:buNone/>
              </a:pPr>
              <a:r>
                <a:rPr kumimoji="0" lang="en-US" altLang="ko-KR" sz="1400" dirty="0"/>
                <a:t>channel</a:t>
              </a:r>
            </a:p>
          </p:txBody>
        </p:sp>
        <p:sp>
          <p:nvSpPr>
            <p:cNvPr id="15387" name="AutoShape 29"/>
            <p:cNvSpPr>
              <a:spLocks noChangeArrowheads="1"/>
            </p:cNvSpPr>
            <p:nvPr/>
          </p:nvSpPr>
          <p:spPr bwMode="auto">
            <a:xfrm>
              <a:off x="4572000" y="5105400"/>
              <a:ext cx="381000" cy="381000"/>
            </a:xfrm>
            <a:prstGeom prst="upArrow">
              <a:avLst>
                <a:gd name="adj1" fmla="val 50000"/>
                <a:gd name="adj2" fmla="val 25000"/>
              </a:avLst>
            </a:prstGeom>
            <a:noFill/>
            <a:ln w="9525">
              <a:solidFill>
                <a:schemeClr val="tx1"/>
              </a:solidFill>
              <a:miter lim="800000"/>
              <a:headEnd/>
              <a:tailEnd/>
            </a:ln>
          </p:spPr>
          <p:txBody>
            <a:bodyPr wrap="none" anchor="ctr"/>
            <a:lstStyle/>
            <a:p>
              <a:endParaRPr lang="ko-KR" altLang="en-US"/>
            </a:p>
          </p:txBody>
        </p:sp>
        <p:sp>
          <p:nvSpPr>
            <p:cNvPr id="15388" name="Rectangle 30"/>
            <p:cNvSpPr>
              <a:spLocks noChangeArrowheads="1"/>
            </p:cNvSpPr>
            <p:nvPr/>
          </p:nvSpPr>
          <p:spPr bwMode="auto">
            <a:xfrm>
              <a:off x="1219200" y="5410200"/>
              <a:ext cx="719138" cy="396875"/>
            </a:xfrm>
            <a:prstGeom prst="rect">
              <a:avLst/>
            </a:prstGeom>
            <a:noFill/>
            <a:ln w="9525">
              <a:noFill/>
              <a:miter lim="800000"/>
              <a:headEnd/>
              <a:tailEnd/>
            </a:ln>
          </p:spPr>
          <p:txBody>
            <a:bodyPr wrap="none">
              <a:spAutoFit/>
            </a:bodyPr>
            <a:lstStyle/>
            <a:p>
              <a:pPr latinLnBrk="0">
                <a:spcBef>
                  <a:spcPct val="0"/>
                </a:spcBef>
                <a:buClrTx/>
                <a:buFontTx/>
                <a:buNone/>
              </a:pPr>
              <a:r>
                <a:rPr kumimoji="0" lang="en-US" altLang="ko-KR" sz="2000"/>
                <a:t>coins</a:t>
              </a:r>
            </a:p>
          </p:txBody>
        </p:sp>
        <p:sp>
          <p:nvSpPr>
            <p:cNvPr id="15389" name="Line 31"/>
            <p:cNvSpPr>
              <a:spLocks noChangeShapeType="1"/>
            </p:cNvSpPr>
            <p:nvPr/>
          </p:nvSpPr>
          <p:spPr bwMode="auto">
            <a:xfrm>
              <a:off x="1905000" y="5638800"/>
              <a:ext cx="228600" cy="0"/>
            </a:xfrm>
            <a:prstGeom prst="line">
              <a:avLst/>
            </a:prstGeom>
            <a:noFill/>
            <a:ln w="9525">
              <a:solidFill>
                <a:schemeClr val="tx1"/>
              </a:solidFill>
              <a:round/>
              <a:headEnd/>
              <a:tailEnd/>
            </a:ln>
          </p:spPr>
          <p:txBody>
            <a:bodyPr/>
            <a:lstStyle/>
            <a:p>
              <a:endParaRPr lang="ko-KR" altLang="en-US"/>
            </a:p>
          </p:txBody>
        </p:sp>
        <p:sp>
          <p:nvSpPr>
            <p:cNvPr id="15390" name="Line 32"/>
            <p:cNvSpPr>
              <a:spLocks noChangeShapeType="1"/>
            </p:cNvSpPr>
            <p:nvPr/>
          </p:nvSpPr>
          <p:spPr bwMode="auto">
            <a:xfrm flipV="1">
              <a:off x="2133600" y="5105400"/>
              <a:ext cx="0" cy="533400"/>
            </a:xfrm>
            <a:prstGeom prst="line">
              <a:avLst/>
            </a:prstGeom>
            <a:noFill/>
            <a:ln w="9525">
              <a:solidFill>
                <a:schemeClr val="tx1"/>
              </a:solidFill>
              <a:round/>
              <a:headEnd/>
              <a:tailEnd type="triangle" w="med" len="med"/>
            </a:ln>
          </p:spPr>
          <p:txBody>
            <a:bodyPr/>
            <a:lstStyle/>
            <a:p>
              <a:endParaRPr lang="ko-KR" altLang="en-US"/>
            </a:p>
          </p:txBody>
        </p:sp>
        <p:sp>
          <p:nvSpPr>
            <p:cNvPr id="15391" name="Line 33"/>
            <p:cNvSpPr>
              <a:spLocks noChangeShapeType="1"/>
            </p:cNvSpPr>
            <p:nvPr/>
          </p:nvSpPr>
          <p:spPr bwMode="auto">
            <a:xfrm>
              <a:off x="1219200" y="4648200"/>
              <a:ext cx="685800" cy="0"/>
            </a:xfrm>
            <a:prstGeom prst="line">
              <a:avLst/>
            </a:prstGeom>
            <a:noFill/>
            <a:ln w="9525">
              <a:solidFill>
                <a:schemeClr val="tx1"/>
              </a:solidFill>
              <a:round/>
              <a:headEnd/>
              <a:tailEnd type="triangle" w="med" len="med"/>
            </a:ln>
          </p:spPr>
          <p:txBody>
            <a:bodyPr/>
            <a:lstStyle/>
            <a:p>
              <a:endParaRPr lang="ko-KR" altLang="en-US"/>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슬라이드 번호 개체 틀 3"/>
          <p:cNvSpPr>
            <a:spLocks noGrp="1"/>
          </p:cNvSpPr>
          <p:nvPr>
            <p:ph type="sldNum" sz="quarter" idx="12"/>
          </p:nvPr>
        </p:nvSpPr>
        <p:spPr>
          <a:noFill/>
        </p:spPr>
        <p:txBody>
          <a:bodyPr/>
          <a:lstStyle/>
          <a:p>
            <a:fld id="{4480766D-617E-417E-8A9E-028C93766B3A}" type="slidenum">
              <a:rPr lang="en-US" altLang="ko-KR"/>
              <a:pPr/>
              <a:t>16</a:t>
            </a:fld>
            <a:endParaRPr lang="en-US" altLang="ko-KR"/>
          </a:p>
        </p:txBody>
      </p:sp>
      <p:sp>
        <p:nvSpPr>
          <p:cNvPr id="355330" name="Rectangle 2"/>
          <p:cNvSpPr>
            <a:spLocks noChangeArrowheads="1"/>
          </p:cNvSpPr>
          <p:nvPr/>
        </p:nvSpPr>
        <p:spPr bwMode="auto">
          <a:xfrm>
            <a:off x="1752600" y="1905000"/>
            <a:ext cx="5715000" cy="1143000"/>
          </a:xfrm>
          <a:prstGeom prst="rect">
            <a:avLst/>
          </a:prstGeom>
          <a:solidFill>
            <a:srgbClr val="FFFFCC"/>
          </a:solidFill>
          <a:ln w="12700" cap="sq">
            <a:solidFill>
              <a:schemeClr val="tx1"/>
            </a:solidFill>
            <a:miter lim="800000"/>
            <a:headEnd type="none" w="sm" len="sm"/>
            <a:tailEnd type="none" w="sm" len="sm"/>
          </a:ln>
          <a:effectLst>
            <a:outerShdw dist="35921" dir="2700000" algn="ctr" rotWithShape="0">
              <a:schemeClr val="bg2"/>
            </a:outerShdw>
          </a:effectLst>
        </p:spPr>
        <p:txBody>
          <a:bodyPr wrap="none" anchor="ctr"/>
          <a:lstStyle/>
          <a:p>
            <a:pPr algn="ctr">
              <a:spcBef>
                <a:spcPct val="0"/>
              </a:spcBef>
              <a:buClrTx/>
              <a:buFontTx/>
              <a:buNone/>
              <a:defRPr/>
            </a:pPr>
            <a:r>
              <a:rPr lang="en-US" altLang="ko-KR" sz="4000" b="1">
                <a:solidFill>
                  <a:srgbClr val="FF3300"/>
                </a:solidFill>
              </a:rPr>
              <a:t>How to Prove IND-CCA</a:t>
            </a:r>
            <a:endParaRPr lang="en-US" altLang="ko-KR" b="1">
              <a:solidFill>
                <a:srgbClr val="FF3300"/>
              </a:solidFill>
            </a:endParaRPr>
          </a:p>
        </p:txBody>
      </p:sp>
    </p:spTree>
  </p:cSld>
  <p:clrMapOvr>
    <a:masterClrMapping/>
  </p:clrMapOvr>
  <p:transition>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92500"/>
          </a:bodyPr>
          <a:lstStyle/>
          <a:p>
            <a:r>
              <a:rPr lang="en-US" altLang="ko-KR" dirty="0" smtClean="0"/>
              <a:t>To prove the security of efficient schemes, cryptographic primitives are replaced by their ideal counterparts.</a:t>
            </a:r>
          </a:p>
          <a:p>
            <a:pPr lvl="1"/>
            <a:r>
              <a:rPr lang="en-US" altLang="ko-KR" dirty="0" smtClean="0"/>
              <a:t>Random oracle model: hash function=random function</a:t>
            </a:r>
          </a:p>
          <a:p>
            <a:pPr lvl="1"/>
            <a:r>
              <a:rPr lang="en-US" altLang="ko-KR" dirty="0" smtClean="0"/>
              <a:t>Ideal cipher model: block cipher=random permutation</a:t>
            </a:r>
          </a:p>
          <a:p>
            <a:pPr lvl="1"/>
            <a:r>
              <a:rPr lang="en-US" altLang="ko-KR" dirty="0" smtClean="0"/>
              <a:t>Generic model: concrete group= </a:t>
            </a:r>
            <a:r>
              <a:rPr lang="en-US" altLang="ko-KR" dirty="0" err="1" smtClean="0"/>
              <a:t>blackbox</a:t>
            </a:r>
            <a:r>
              <a:rPr lang="en-US" altLang="ko-KR" dirty="0" smtClean="0"/>
              <a:t> group</a:t>
            </a:r>
          </a:p>
          <a:p>
            <a:r>
              <a:rPr lang="en-US" altLang="ko-KR" dirty="0" smtClean="0"/>
              <a:t>There are cryptosystems which are (probably) secure in the random oracle model, but insecure when the random function is replaced by a concrete hash function. All known examples are pathological.</a:t>
            </a:r>
            <a:endParaRPr lang="ko-KR" altLang="en-US" dirty="0"/>
          </a:p>
        </p:txBody>
      </p:sp>
      <p:sp>
        <p:nvSpPr>
          <p:cNvPr id="3" name="슬라이드 번호 개체 틀 2"/>
          <p:cNvSpPr>
            <a:spLocks noGrp="1"/>
          </p:cNvSpPr>
          <p:nvPr>
            <p:ph type="sldNum" sz="quarter" idx="12"/>
          </p:nvPr>
        </p:nvSpPr>
        <p:spPr/>
        <p:txBody>
          <a:bodyPr/>
          <a:lstStyle/>
          <a:p>
            <a:pPr>
              <a:defRPr/>
            </a:pPr>
            <a:fld id="{BB000459-6D1C-49D6-BDF4-23E59E1A8469}" type="slidenum">
              <a:rPr lang="en-US" altLang="ko-KR" smtClean="0"/>
              <a:pPr>
                <a:defRPr/>
              </a:pPr>
              <a:t>17</a:t>
            </a:fld>
            <a:endParaRPr lang="en-US" altLang="ko-KR"/>
          </a:p>
        </p:txBody>
      </p:sp>
      <p:sp>
        <p:nvSpPr>
          <p:cNvPr id="4" name="제목 3"/>
          <p:cNvSpPr>
            <a:spLocks noGrp="1"/>
          </p:cNvSpPr>
          <p:nvPr>
            <p:ph type="title"/>
          </p:nvPr>
        </p:nvSpPr>
        <p:spPr/>
        <p:txBody>
          <a:bodyPr/>
          <a:lstStyle/>
          <a:p>
            <a:r>
              <a:rPr lang="en-US" altLang="ko-KR" dirty="0" smtClean="0"/>
              <a:t>Ideal Worlds</a:t>
            </a:r>
            <a:endParaRPr lang="ko-KR"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슬라이드 번호 개체 틀 3"/>
          <p:cNvSpPr>
            <a:spLocks noGrp="1"/>
          </p:cNvSpPr>
          <p:nvPr>
            <p:ph type="sldNum" sz="quarter" idx="12"/>
          </p:nvPr>
        </p:nvSpPr>
        <p:spPr>
          <a:noFill/>
        </p:spPr>
        <p:txBody>
          <a:bodyPr/>
          <a:lstStyle/>
          <a:p>
            <a:fld id="{309B4555-DADA-4924-936B-99383112A78F}" type="slidenum">
              <a:rPr lang="en-US" altLang="ko-KR"/>
              <a:pPr/>
              <a:t>18</a:t>
            </a:fld>
            <a:endParaRPr lang="en-US" altLang="ko-KR"/>
          </a:p>
        </p:txBody>
      </p:sp>
      <p:sp>
        <p:nvSpPr>
          <p:cNvPr id="21507" name="Rectangle 2"/>
          <p:cNvSpPr>
            <a:spLocks noGrp="1" noChangeArrowheads="1"/>
          </p:cNvSpPr>
          <p:nvPr>
            <p:ph type="title"/>
          </p:nvPr>
        </p:nvSpPr>
        <p:spPr/>
        <p:txBody>
          <a:bodyPr/>
          <a:lstStyle/>
          <a:p>
            <a:pPr eaLnBrk="1" hangingPunct="1"/>
            <a:r>
              <a:rPr lang="en-US" altLang="ja-JP" smtClean="0"/>
              <a:t>How to prove IND-CCA</a:t>
            </a:r>
          </a:p>
        </p:txBody>
      </p:sp>
      <p:sp>
        <p:nvSpPr>
          <p:cNvPr id="21508" name="Rectangle 3"/>
          <p:cNvSpPr>
            <a:spLocks noChangeArrowheads="1"/>
          </p:cNvSpPr>
          <p:nvPr/>
        </p:nvSpPr>
        <p:spPr bwMode="auto">
          <a:xfrm>
            <a:off x="990600" y="2133600"/>
            <a:ext cx="990600" cy="914400"/>
          </a:xfrm>
          <a:prstGeom prst="rect">
            <a:avLst/>
          </a:prstGeom>
          <a:solidFill>
            <a:schemeClr val="accent1"/>
          </a:solidFill>
          <a:ln w="38100">
            <a:solidFill>
              <a:schemeClr val="tx1"/>
            </a:solidFill>
            <a:prstDash val="sysDot"/>
            <a:miter lim="800000"/>
            <a:headEnd/>
            <a:tailEnd/>
          </a:ln>
        </p:spPr>
        <p:txBody>
          <a:bodyPr wrap="none" anchor="ctr"/>
          <a:lstStyle/>
          <a:p>
            <a:pPr algn="ctr" latinLnBrk="0">
              <a:spcBef>
                <a:spcPct val="0"/>
              </a:spcBef>
              <a:buClrTx/>
              <a:buFontTx/>
              <a:buNone/>
            </a:pPr>
            <a:r>
              <a:rPr lang="en-US" altLang="ja-JP" i="1">
                <a:ea typeface="MS PGothic" pitchFamily="34" charset="-128"/>
              </a:rPr>
              <a:t>C</a:t>
            </a:r>
            <a:r>
              <a:rPr lang="en-US" altLang="ja-JP" i="1" baseline="30000">
                <a:ea typeface="MS PGothic" pitchFamily="34" charset="-128"/>
              </a:rPr>
              <a:t>*</a:t>
            </a:r>
            <a:endParaRPr lang="en-US" altLang="ja-JP" i="1">
              <a:ea typeface="MS PGothic" pitchFamily="34" charset="-128"/>
            </a:endParaRPr>
          </a:p>
        </p:txBody>
      </p:sp>
      <p:sp>
        <p:nvSpPr>
          <p:cNvPr id="21509" name="Rectangle 4"/>
          <p:cNvSpPr>
            <a:spLocks noChangeArrowheads="1"/>
          </p:cNvSpPr>
          <p:nvPr/>
        </p:nvSpPr>
        <p:spPr bwMode="auto">
          <a:xfrm>
            <a:off x="2438400" y="3048000"/>
            <a:ext cx="990600" cy="609600"/>
          </a:xfrm>
          <a:prstGeom prst="rect">
            <a:avLst/>
          </a:prstGeom>
          <a:solidFill>
            <a:srgbClr val="FFCCFF"/>
          </a:solidFill>
          <a:ln w="9525">
            <a:solidFill>
              <a:schemeClr val="tx1"/>
            </a:solidFill>
            <a:miter lim="800000"/>
            <a:headEnd/>
            <a:tailEnd/>
          </a:ln>
        </p:spPr>
        <p:txBody>
          <a:bodyPr wrap="none" anchor="ctr"/>
          <a:lstStyle/>
          <a:p>
            <a:pPr algn="ctr" latinLnBrk="0">
              <a:spcBef>
                <a:spcPct val="0"/>
              </a:spcBef>
              <a:buClrTx/>
              <a:buFontTx/>
              <a:buNone/>
            </a:pPr>
            <a:r>
              <a:rPr lang="en-US" altLang="ja-JP" i="1">
                <a:ea typeface="MS PGothic" pitchFamily="34" charset="-128"/>
              </a:rPr>
              <a:t>Adv</a:t>
            </a:r>
          </a:p>
        </p:txBody>
      </p:sp>
      <p:sp>
        <p:nvSpPr>
          <p:cNvPr id="21510" name="Rectangle 5"/>
          <p:cNvSpPr>
            <a:spLocks noChangeArrowheads="1"/>
          </p:cNvSpPr>
          <p:nvPr/>
        </p:nvSpPr>
        <p:spPr bwMode="auto">
          <a:xfrm>
            <a:off x="3886200" y="2514600"/>
            <a:ext cx="2057400" cy="1600200"/>
          </a:xfrm>
          <a:prstGeom prst="rect">
            <a:avLst/>
          </a:prstGeom>
          <a:noFill/>
          <a:ln w="38100">
            <a:solidFill>
              <a:schemeClr val="tx1"/>
            </a:solidFill>
            <a:prstDash val="sysDot"/>
            <a:miter lim="800000"/>
            <a:headEnd/>
            <a:tailEnd/>
          </a:ln>
        </p:spPr>
        <p:txBody>
          <a:bodyPr wrap="none" anchor="ctr"/>
          <a:lstStyle/>
          <a:p>
            <a:pPr algn="ctr" latinLnBrk="0">
              <a:spcBef>
                <a:spcPct val="0"/>
              </a:spcBef>
              <a:buClrTx/>
              <a:buFontTx/>
              <a:buNone/>
            </a:pPr>
            <a:endParaRPr lang="ko-KR" altLang="ko-KR" i="1">
              <a:ea typeface="MS PGothic" pitchFamily="34" charset="-128"/>
            </a:endParaRPr>
          </a:p>
        </p:txBody>
      </p:sp>
      <p:sp>
        <p:nvSpPr>
          <p:cNvPr id="21511" name="Rectangle 6"/>
          <p:cNvSpPr>
            <a:spLocks noChangeArrowheads="1"/>
          </p:cNvSpPr>
          <p:nvPr/>
        </p:nvSpPr>
        <p:spPr bwMode="auto">
          <a:xfrm>
            <a:off x="4800600" y="2971800"/>
            <a:ext cx="914400" cy="685800"/>
          </a:xfrm>
          <a:prstGeom prst="rect">
            <a:avLst/>
          </a:prstGeom>
          <a:solidFill>
            <a:srgbClr val="CCCCFF"/>
          </a:solidFill>
          <a:ln w="9525">
            <a:solidFill>
              <a:schemeClr val="tx1"/>
            </a:solidFill>
            <a:miter lim="800000"/>
            <a:headEnd/>
            <a:tailEnd/>
          </a:ln>
        </p:spPr>
        <p:txBody>
          <a:bodyPr wrap="none" anchor="ctr"/>
          <a:lstStyle/>
          <a:p>
            <a:pPr algn="ctr" latinLnBrk="0">
              <a:spcBef>
                <a:spcPct val="0"/>
              </a:spcBef>
              <a:buClrTx/>
              <a:buFontTx/>
              <a:buNone/>
            </a:pPr>
            <a:r>
              <a:rPr lang="en-US" altLang="ja-JP" i="1">
                <a:ea typeface="MS PGothic" pitchFamily="34" charset="-128"/>
              </a:rPr>
              <a:t>DO</a:t>
            </a:r>
          </a:p>
          <a:p>
            <a:pPr algn="ctr" latinLnBrk="0">
              <a:spcBef>
                <a:spcPct val="0"/>
              </a:spcBef>
              <a:buClrTx/>
              <a:buFontTx/>
              <a:buNone/>
            </a:pPr>
            <a:r>
              <a:rPr lang="en-US" altLang="ja-JP" sz="1600">
                <a:ea typeface="MS PGothic" pitchFamily="34" charset="-128"/>
              </a:rPr>
              <a:t>Secret key</a:t>
            </a:r>
          </a:p>
        </p:txBody>
      </p:sp>
      <p:sp>
        <p:nvSpPr>
          <p:cNvPr id="21512" name="AutoShape 7"/>
          <p:cNvSpPr>
            <a:spLocks noChangeArrowheads="1"/>
          </p:cNvSpPr>
          <p:nvPr/>
        </p:nvSpPr>
        <p:spPr bwMode="auto">
          <a:xfrm>
            <a:off x="6096000" y="2819400"/>
            <a:ext cx="457200" cy="5334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ko-KR" altLang="en-US"/>
          </a:p>
        </p:txBody>
      </p:sp>
      <p:sp>
        <p:nvSpPr>
          <p:cNvPr id="21513" name="Rectangle 8"/>
          <p:cNvSpPr>
            <a:spLocks noChangeArrowheads="1"/>
          </p:cNvSpPr>
          <p:nvPr/>
        </p:nvSpPr>
        <p:spPr bwMode="auto">
          <a:xfrm>
            <a:off x="7086600" y="5334000"/>
            <a:ext cx="1371600" cy="838200"/>
          </a:xfrm>
          <a:prstGeom prst="rect">
            <a:avLst/>
          </a:prstGeom>
          <a:solidFill>
            <a:srgbClr val="FF99CC"/>
          </a:solidFill>
          <a:ln w="57150" cmpd="thickThin">
            <a:solidFill>
              <a:schemeClr val="tx1"/>
            </a:solidFill>
            <a:miter lim="800000"/>
            <a:headEnd/>
            <a:tailEnd/>
          </a:ln>
        </p:spPr>
        <p:txBody>
          <a:bodyPr wrap="none" anchor="ctr"/>
          <a:lstStyle/>
          <a:p>
            <a:pPr algn="ctr" latinLnBrk="0">
              <a:spcBef>
                <a:spcPct val="0"/>
              </a:spcBef>
              <a:buClrTx/>
              <a:buFontTx/>
              <a:buNone/>
            </a:pPr>
            <a:r>
              <a:rPr lang="en-US" altLang="ja-JP">
                <a:ea typeface="MS PGothic" pitchFamily="34" charset="-128"/>
              </a:rPr>
              <a:t>IND-CCA</a:t>
            </a:r>
          </a:p>
        </p:txBody>
      </p:sp>
      <p:sp>
        <p:nvSpPr>
          <p:cNvPr id="356361" name="Text Box 9"/>
          <p:cNvSpPr txBox="1">
            <a:spLocks noChangeArrowheads="1"/>
          </p:cNvSpPr>
          <p:nvPr/>
        </p:nvSpPr>
        <p:spPr bwMode="auto">
          <a:xfrm>
            <a:off x="903288" y="5410200"/>
            <a:ext cx="5476875" cy="822325"/>
          </a:xfrm>
          <a:prstGeom prst="rect">
            <a:avLst/>
          </a:prstGeom>
          <a:solidFill>
            <a:srgbClr val="FFCC99"/>
          </a:solidFill>
          <a:ln w="9525">
            <a:noFill/>
            <a:miter lim="800000"/>
            <a:headEnd/>
            <a:tailEnd/>
          </a:ln>
          <a:effectLst>
            <a:outerShdw dist="107763" dir="8100000" algn="ctr" rotWithShape="0">
              <a:schemeClr val="bg2"/>
            </a:outerShdw>
          </a:effectLst>
        </p:spPr>
        <p:txBody>
          <a:bodyPr wrap="none">
            <a:spAutoFit/>
          </a:bodyPr>
          <a:lstStyle/>
          <a:p>
            <a:pPr algn="ctr" latinLnBrk="0">
              <a:spcBef>
                <a:spcPct val="0"/>
              </a:spcBef>
              <a:buClrTx/>
              <a:buFontTx/>
              <a:buNone/>
              <a:defRPr/>
            </a:pPr>
            <a:r>
              <a:rPr lang="en-US" altLang="ja-JP">
                <a:ea typeface="MS PGothic" pitchFamily="34" charset="-128"/>
              </a:rPr>
              <a:t>IND-CPA</a:t>
            </a:r>
          </a:p>
          <a:p>
            <a:pPr algn="ctr" latinLnBrk="0">
              <a:spcBef>
                <a:spcPct val="0"/>
              </a:spcBef>
              <a:buClrTx/>
              <a:buFontTx/>
              <a:buNone/>
              <a:defRPr/>
            </a:pPr>
            <a:r>
              <a:rPr lang="en-US" altLang="ja-JP">
                <a:ea typeface="MS PGothic" pitchFamily="34" charset="-128"/>
              </a:rPr>
              <a:t>（indistinguishable against passive attacks ）</a:t>
            </a:r>
          </a:p>
        </p:txBody>
      </p:sp>
      <p:sp>
        <p:nvSpPr>
          <p:cNvPr id="356362" name="Cloud"/>
          <p:cNvSpPr>
            <a:spLocks noChangeAspect="1" noEditPoints="1" noChangeArrowheads="1"/>
          </p:cNvSpPr>
          <p:nvPr/>
        </p:nvSpPr>
        <p:spPr bwMode="auto">
          <a:xfrm>
            <a:off x="6629400" y="2057400"/>
            <a:ext cx="2133600" cy="20574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latinLnBrk="0">
              <a:spcBef>
                <a:spcPct val="0"/>
              </a:spcBef>
              <a:buClrTx/>
              <a:buFontTx/>
              <a:buNone/>
              <a:defRPr/>
            </a:pPr>
            <a:r>
              <a:rPr lang="en-US" altLang="ja-JP" sz="2000">
                <a:ea typeface="MS PGothic" pitchFamily="34" charset="-128"/>
              </a:rPr>
              <a:t>Simulating the answers of </a:t>
            </a:r>
            <a:r>
              <a:rPr lang="en-US" altLang="ja-JP" sz="2000" i="1">
                <a:ea typeface="MS PGothic" pitchFamily="34" charset="-128"/>
              </a:rPr>
              <a:t>DO</a:t>
            </a:r>
            <a:r>
              <a:rPr lang="en-US" altLang="ja-JP" sz="2000">
                <a:ea typeface="MS PGothic" pitchFamily="34" charset="-128"/>
              </a:rPr>
              <a:t> without the secret key</a:t>
            </a:r>
          </a:p>
        </p:txBody>
      </p:sp>
      <p:cxnSp>
        <p:nvCxnSpPr>
          <p:cNvPr id="21516" name="AutoShape 11"/>
          <p:cNvCxnSpPr>
            <a:cxnSpLocks noChangeShapeType="1"/>
            <a:stCxn id="21508" idx="3"/>
            <a:endCxn id="21509" idx="0"/>
          </p:cNvCxnSpPr>
          <p:nvPr/>
        </p:nvCxnSpPr>
        <p:spPr bwMode="auto">
          <a:xfrm>
            <a:off x="2000250" y="2590800"/>
            <a:ext cx="933450" cy="457200"/>
          </a:xfrm>
          <a:prstGeom prst="curvedConnector2">
            <a:avLst/>
          </a:prstGeom>
          <a:noFill/>
          <a:ln w="9525">
            <a:solidFill>
              <a:schemeClr val="tx1"/>
            </a:solidFill>
            <a:miter lim="800000"/>
            <a:headEnd/>
            <a:tailEnd type="triangle" w="med" len="med"/>
          </a:ln>
        </p:spPr>
      </p:cxnSp>
      <p:sp>
        <p:nvSpPr>
          <p:cNvPr id="21517" name="Text Box 12"/>
          <p:cNvSpPr txBox="1">
            <a:spLocks noChangeArrowheads="1"/>
          </p:cNvSpPr>
          <p:nvPr/>
        </p:nvSpPr>
        <p:spPr bwMode="auto">
          <a:xfrm>
            <a:off x="914400" y="4343400"/>
            <a:ext cx="2492375" cy="457200"/>
          </a:xfrm>
          <a:prstGeom prst="rect">
            <a:avLst/>
          </a:prstGeom>
          <a:noFill/>
          <a:ln w="9525">
            <a:noFill/>
            <a:miter lim="800000"/>
            <a:headEnd/>
            <a:tailEnd/>
          </a:ln>
        </p:spPr>
        <p:txBody>
          <a:bodyPr wrap="none">
            <a:spAutoFit/>
          </a:bodyPr>
          <a:lstStyle/>
          <a:p>
            <a:pPr latinLnBrk="0">
              <a:spcBef>
                <a:spcPct val="0"/>
              </a:spcBef>
              <a:buClrTx/>
              <a:buFontTx/>
              <a:buNone/>
            </a:pPr>
            <a:r>
              <a:rPr lang="en-US" altLang="ja-JP" i="1">
                <a:ea typeface="MS PGothic" pitchFamily="34" charset="-128"/>
              </a:rPr>
              <a:t>Attack result on C</a:t>
            </a:r>
            <a:r>
              <a:rPr lang="en-US" altLang="ja-JP" baseline="30000">
                <a:ea typeface="MS PGothic" pitchFamily="34" charset="-128"/>
              </a:rPr>
              <a:t>*</a:t>
            </a:r>
            <a:endParaRPr lang="en-US" altLang="ja-JP">
              <a:ea typeface="MS PGothic" pitchFamily="34" charset="-128"/>
            </a:endParaRPr>
          </a:p>
        </p:txBody>
      </p:sp>
      <p:cxnSp>
        <p:nvCxnSpPr>
          <p:cNvPr id="21518" name="AutoShape 13"/>
          <p:cNvCxnSpPr>
            <a:cxnSpLocks noChangeShapeType="1"/>
            <a:stCxn id="21509" idx="2"/>
            <a:endCxn id="21517" idx="0"/>
          </p:cNvCxnSpPr>
          <p:nvPr/>
        </p:nvCxnSpPr>
        <p:spPr bwMode="auto">
          <a:xfrm rot="5400000">
            <a:off x="2204244" y="3613944"/>
            <a:ext cx="685800" cy="773112"/>
          </a:xfrm>
          <a:prstGeom prst="curvedConnector3">
            <a:avLst>
              <a:gd name="adj1" fmla="val 50000"/>
            </a:avLst>
          </a:prstGeom>
          <a:noFill/>
          <a:ln w="9525">
            <a:solidFill>
              <a:schemeClr val="tx1"/>
            </a:solidFill>
            <a:miter lim="800000"/>
            <a:headEnd/>
            <a:tailEnd type="triangle" w="med" len="med"/>
          </a:ln>
        </p:spPr>
      </p:cxnSp>
      <p:cxnSp>
        <p:nvCxnSpPr>
          <p:cNvPr id="21519" name="AutoShape 14"/>
          <p:cNvCxnSpPr>
            <a:cxnSpLocks noChangeShapeType="1"/>
            <a:stCxn id="21508" idx="1"/>
            <a:endCxn id="356361" idx="1"/>
          </p:cNvCxnSpPr>
          <p:nvPr/>
        </p:nvCxnSpPr>
        <p:spPr bwMode="auto">
          <a:xfrm rot="10800000" flipV="1">
            <a:off x="903288" y="2590800"/>
            <a:ext cx="68262" cy="3230563"/>
          </a:xfrm>
          <a:prstGeom prst="curvedConnector3">
            <a:avLst>
              <a:gd name="adj1" fmla="val 434884"/>
            </a:avLst>
          </a:prstGeom>
          <a:noFill/>
          <a:ln w="9525">
            <a:solidFill>
              <a:schemeClr val="tx1"/>
            </a:solidFill>
            <a:miter lim="800000"/>
            <a:headEnd/>
            <a:tailEnd type="triangle" w="med" len="med"/>
          </a:ln>
        </p:spPr>
      </p:cxnSp>
      <p:sp>
        <p:nvSpPr>
          <p:cNvPr id="21520" name="AutoShape 15"/>
          <p:cNvSpPr>
            <a:spLocks noChangeArrowheads="1"/>
          </p:cNvSpPr>
          <p:nvPr/>
        </p:nvSpPr>
        <p:spPr bwMode="auto">
          <a:xfrm>
            <a:off x="5791200" y="5715000"/>
            <a:ext cx="1219200" cy="228600"/>
          </a:xfrm>
          <a:prstGeom prst="rightArrow">
            <a:avLst>
              <a:gd name="adj1" fmla="val 50000"/>
              <a:gd name="adj2" fmla="val 133333"/>
            </a:avLst>
          </a:prstGeom>
          <a:solidFill>
            <a:schemeClr val="accent1"/>
          </a:solidFill>
          <a:ln w="9525">
            <a:solidFill>
              <a:schemeClr val="tx1"/>
            </a:solidFill>
            <a:miter lim="800000"/>
            <a:headEnd/>
            <a:tailEnd/>
          </a:ln>
        </p:spPr>
        <p:txBody>
          <a:bodyPr wrap="none" anchor="ctr"/>
          <a:lstStyle/>
          <a:p>
            <a:endParaRPr lang="ko-KR" altLang="en-US"/>
          </a:p>
        </p:txBody>
      </p:sp>
      <p:sp>
        <p:nvSpPr>
          <p:cNvPr id="21521" name="AutoShape 16"/>
          <p:cNvSpPr>
            <a:spLocks noChangeArrowheads="1"/>
          </p:cNvSpPr>
          <p:nvPr/>
        </p:nvSpPr>
        <p:spPr bwMode="auto">
          <a:xfrm>
            <a:off x="7696200" y="4343400"/>
            <a:ext cx="228600" cy="914400"/>
          </a:xfrm>
          <a:prstGeom prst="downArrow">
            <a:avLst>
              <a:gd name="adj1" fmla="val 50000"/>
              <a:gd name="adj2" fmla="val 100000"/>
            </a:avLst>
          </a:prstGeom>
          <a:solidFill>
            <a:schemeClr val="accent1"/>
          </a:solidFill>
          <a:ln w="9525">
            <a:solidFill>
              <a:schemeClr val="tx1"/>
            </a:solidFill>
            <a:miter lim="800000"/>
            <a:headEnd/>
            <a:tailEnd/>
          </a:ln>
        </p:spPr>
        <p:txBody>
          <a:bodyPr wrap="none" anchor="ctr"/>
          <a:lstStyle/>
          <a:p>
            <a:endParaRPr lang="ko-KR" altLang="en-US"/>
          </a:p>
        </p:txBody>
      </p:sp>
      <p:sp>
        <p:nvSpPr>
          <p:cNvPr id="21522" name="AutoShape 17"/>
          <p:cNvSpPr>
            <a:spLocks noChangeArrowheads="1"/>
          </p:cNvSpPr>
          <p:nvPr/>
        </p:nvSpPr>
        <p:spPr bwMode="auto">
          <a:xfrm>
            <a:off x="3505200" y="2895600"/>
            <a:ext cx="1295400" cy="228600"/>
          </a:xfrm>
          <a:prstGeom prst="curvedDownArrow">
            <a:avLst>
              <a:gd name="adj1" fmla="val 113333"/>
              <a:gd name="adj2" fmla="val 226667"/>
              <a:gd name="adj3" fmla="val 33333"/>
            </a:avLst>
          </a:prstGeom>
          <a:solidFill>
            <a:schemeClr val="accent1"/>
          </a:solidFill>
          <a:ln w="9525">
            <a:solidFill>
              <a:schemeClr val="tx1"/>
            </a:solidFill>
            <a:miter lim="800000"/>
            <a:headEnd/>
            <a:tailEnd/>
          </a:ln>
        </p:spPr>
        <p:txBody>
          <a:bodyPr wrap="none" anchor="ctr"/>
          <a:lstStyle/>
          <a:p>
            <a:endParaRPr lang="ko-KR" altLang="en-US"/>
          </a:p>
        </p:txBody>
      </p:sp>
      <p:sp>
        <p:nvSpPr>
          <p:cNvPr id="21523" name="AutoShape 18"/>
          <p:cNvSpPr>
            <a:spLocks noChangeArrowheads="1"/>
          </p:cNvSpPr>
          <p:nvPr/>
        </p:nvSpPr>
        <p:spPr bwMode="auto">
          <a:xfrm flipH="1">
            <a:off x="3429000" y="3429000"/>
            <a:ext cx="1219200" cy="304800"/>
          </a:xfrm>
          <a:prstGeom prst="curvedUpArrow">
            <a:avLst>
              <a:gd name="adj1" fmla="val 80000"/>
              <a:gd name="adj2" fmla="val 160000"/>
              <a:gd name="adj3" fmla="val 33333"/>
            </a:avLst>
          </a:prstGeom>
          <a:solidFill>
            <a:schemeClr val="accent1"/>
          </a:solidFill>
          <a:ln w="9525">
            <a:solidFill>
              <a:schemeClr val="tx1"/>
            </a:solidFill>
            <a:miter lim="800000"/>
            <a:headEnd/>
            <a:tailEnd/>
          </a:ln>
        </p:spPr>
        <p:txBody>
          <a:bodyPr wrap="none" anchor="ctr"/>
          <a:lstStyle/>
          <a:p>
            <a:endParaRPr lang="ko-KR" altLang="en-US"/>
          </a:p>
        </p:txBody>
      </p:sp>
      <p:sp>
        <p:nvSpPr>
          <p:cNvPr id="21524" name="Text Box 19"/>
          <p:cNvSpPr txBox="1">
            <a:spLocks noChangeArrowheads="1"/>
          </p:cNvSpPr>
          <p:nvPr/>
        </p:nvSpPr>
        <p:spPr bwMode="auto">
          <a:xfrm>
            <a:off x="3810000" y="2528888"/>
            <a:ext cx="336550" cy="366712"/>
          </a:xfrm>
          <a:prstGeom prst="rect">
            <a:avLst/>
          </a:prstGeom>
          <a:noFill/>
          <a:ln w="9525">
            <a:noFill/>
            <a:miter lim="800000"/>
            <a:headEnd/>
            <a:tailEnd/>
          </a:ln>
        </p:spPr>
        <p:txBody>
          <a:bodyPr wrap="none">
            <a:spAutoFit/>
          </a:bodyPr>
          <a:lstStyle/>
          <a:p>
            <a:pPr latinLnBrk="0">
              <a:spcBef>
                <a:spcPct val="0"/>
              </a:spcBef>
              <a:buClrTx/>
              <a:buFontTx/>
              <a:buNone/>
            </a:pPr>
            <a:r>
              <a:rPr lang="en-US" altLang="ja-JP" sz="1800" i="1">
                <a:ea typeface="MS PGothic" pitchFamily="34" charset="-128"/>
              </a:rPr>
              <a:t>C</a:t>
            </a:r>
          </a:p>
        </p:txBody>
      </p:sp>
      <p:sp>
        <p:nvSpPr>
          <p:cNvPr id="21525" name="Text Box 20"/>
          <p:cNvSpPr txBox="1">
            <a:spLocks noChangeArrowheads="1"/>
          </p:cNvSpPr>
          <p:nvPr/>
        </p:nvSpPr>
        <p:spPr bwMode="auto">
          <a:xfrm>
            <a:off x="3962400" y="3730625"/>
            <a:ext cx="1104900" cy="366713"/>
          </a:xfrm>
          <a:prstGeom prst="rect">
            <a:avLst/>
          </a:prstGeom>
          <a:noFill/>
          <a:ln w="9525">
            <a:noFill/>
            <a:miter lim="800000"/>
            <a:headEnd/>
            <a:tailEnd/>
          </a:ln>
        </p:spPr>
        <p:txBody>
          <a:bodyPr wrap="none">
            <a:spAutoFit/>
          </a:bodyPr>
          <a:lstStyle/>
          <a:p>
            <a:pPr latinLnBrk="0">
              <a:spcBef>
                <a:spcPct val="0"/>
              </a:spcBef>
              <a:buClrTx/>
              <a:buFontTx/>
              <a:buNone/>
            </a:pPr>
            <a:r>
              <a:rPr lang="en-US" altLang="ja-JP" sz="1800" i="1">
                <a:ea typeface="MS PGothic" pitchFamily="34" charset="-128"/>
              </a:rPr>
              <a:t>m /</a:t>
            </a:r>
            <a:r>
              <a:rPr lang="en-US" altLang="ja-JP" sz="1800">
                <a:ea typeface="MS PGothic" pitchFamily="34" charset="-128"/>
              </a:rPr>
              <a:t>invalid</a:t>
            </a:r>
          </a:p>
        </p:txBody>
      </p:sp>
      <p:sp>
        <p:nvSpPr>
          <p:cNvPr id="21526" name="Oval 21"/>
          <p:cNvSpPr>
            <a:spLocks noChangeArrowheads="1"/>
          </p:cNvSpPr>
          <p:nvPr/>
        </p:nvSpPr>
        <p:spPr bwMode="auto">
          <a:xfrm>
            <a:off x="4038600" y="2743200"/>
            <a:ext cx="304800" cy="1066800"/>
          </a:xfrm>
          <a:prstGeom prst="ellipse">
            <a:avLst/>
          </a:prstGeom>
          <a:noFill/>
          <a:ln w="9525">
            <a:solidFill>
              <a:schemeClr val="tx1"/>
            </a:solidFill>
            <a:miter lim="800000"/>
            <a:headEnd/>
            <a:tailEnd/>
          </a:ln>
        </p:spPr>
        <p:txBody>
          <a:bodyPr wrap="none" anchor="ctr"/>
          <a:lstStyle/>
          <a:p>
            <a:endParaRPr lang="ko-KR" altLang="en-US"/>
          </a:p>
        </p:txBody>
      </p:sp>
      <p:sp>
        <p:nvSpPr>
          <p:cNvPr id="21527" name="Rectangle 22"/>
          <p:cNvSpPr>
            <a:spLocks noChangeArrowheads="1"/>
          </p:cNvSpPr>
          <p:nvPr/>
        </p:nvSpPr>
        <p:spPr bwMode="auto">
          <a:xfrm>
            <a:off x="3962400" y="2971800"/>
            <a:ext cx="152400" cy="685800"/>
          </a:xfrm>
          <a:prstGeom prst="rect">
            <a:avLst/>
          </a:prstGeom>
          <a:solidFill>
            <a:schemeClr val="bg1"/>
          </a:solidFill>
          <a:ln w="9525">
            <a:noFill/>
            <a:miter lim="800000"/>
            <a:headEnd/>
            <a:tailEnd/>
          </a:ln>
        </p:spPr>
        <p:txBody>
          <a:bodyPr wrap="none" anchor="ctr"/>
          <a:lstStyle/>
          <a:p>
            <a:endParaRPr lang="ko-KR"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fontScale="85000" lnSpcReduction="10000"/>
          </a:bodyPr>
          <a:lstStyle/>
          <a:p>
            <a:pPr>
              <a:buNone/>
            </a:pPr>
            <a:r>
              <a:rPr lang="en-US" altLang="ko-KR" dirty="0" smtClean="0"/>
              <a:t>Informally</a:t>
            </a:r>
          </a:p>
          <a:p>
            <a:r>
              <a:rPr lang="en-US" altLang="ko-KR" dirty="0" smtClean="0"/>
              <a:t>Key generator generates a  key pair</a:t>
            </a:r>
          </a:p>
          <a:p>
            <a:r>
              <a:rPr lang="en-US" altLang="ko-KR" dirty="0" smtClean="0"/>
              <a:t>Message finder F get the public key and chooses 2 messages, m</a:t>
            </a:r>
            <a:r>
              <a:rPr lang="en-US" altLang="ko-KR" baseline="-25000" dirty="0" smtClean="0"/>
              <a:t>0</a:t>
            </a:r>
            <a:r>
              <a:rPr lang="en-US" altLang="ko-KR" dirty="0" smtClean="0"/>
              <a:t>, m</a:t>
            </a:r>
            <a:r>
              <a:rPr lang="en-US" altLang="ko-KR" baseline="-25000" dirty="0" smtClean="0"/>
              <a:t>1</a:t>
            </a:r>
            <a:r>
              <a:rPr lang="en-US" altLang="ko-KR" dirty="0" smtClean="0"/>
              <a:t>.</a:t>
            </a:r>
          </a:p>
          <a:p>
            <a:r>
              <a:rPr lang="en-US" altLang="ko-KR" dirty="0" smtClean="0"/>
              <a:t>Line tapper T gets 2 plaintexts and the encryption of one of them and answers 0 if he thinks the encrypted message is m</a:t>
            </a:r>
            <a:r>
              <a:rPr lang="en-US" altLang="ko-KR" baseline="-25000" dirty="0" smtClean="0"/>
              <a:t>0</a:t>
            </a:r>
            <a:r>
              <a:rPr lang="en-US" altLang="ko-KR" dirty="0" smtClean="0"/>
              <a:t> and 1(null) otherwise.</a:t>
            </a:r>
          </a:p>
          <a:p>
            <a:r>
              <a:rPr lang="en-US" altLang="ko-KR" dirty="0" smtClean="0"/>
              <a:t>Both message finder and line tapper may encrypt (</a:t>
            </a:r>
            <a:r>
              <a:rPr lang="en-US" altLang="ko-KR" dirty="0" err="1" smtClean="0"/>
              <a:t>polynomially</a:t>
            </a:r>
            <a:r>
              <a:rPr lang="en-US" altLang="ko-KR" dirty="0" smtClean="0"/>
              <a:t> many) plaintexts with arbitrary keys (CPA)</a:t>
            </a:r>
          </a:p>
          <a:p>
            <a:r>
              <a:rPr lang="en-US" altLang="ko-KR" dirty="0" smtClean="0"/>
              <a:t>When m</a:t>
            </a:r>
            <a:r>
              <a:rPr lang="en-US" altLang="ko-KR" baseline="-25000" dirty="0" smtClean="0"/>
              <a:t>0</a:t>
            </a:r>
            <a:r>
              <a:rPr lang="en-US" altLang="ko-KR" dirty="0" smtClean="0"/>
              <a:t> is encrypted the probability that T answers 0 should be </a:t>
            </a:r>
            <a:r>
              <a:rPr lang="en-US" altLang="ko-KR" dirty="0" err="1" smtClean="0"/>
              <a:t>negilibly</a:t>
            </a:r>
            <a:r>
              <a:rPr lang="en-US" altLang="ko-KR" dirty="0" smtClean="0"/>
              <a:t> bigger than when m1 is encrypted.</a:t>
            </a:r>
            <a:endParaRPr lang="ko-KR" altLang="en-US" dirty="0"/>
          </a:p>
        </p:txBody>
      </p:sp>
      <p:sp>
        <p:nvSpPr>
          <p:cNvPr id="3" name="슬라이드 번호 개체 틀 2"/>
          <p:cNvSpPr>
            <a:spLocks noGrp="1"/>
          </p:cNvSpPr>
          <p:nvPr>
            <p:ph type="sldNum" sz="quarter" idx="12"/>
          </p:nvPr>
        </p:nvSpPr>
        <p:spPr/>
        <p:txBody>
          <a:bodyPr/>
          <a:lstStyle/>
          <a:p>
            <a:pPr>
              <a:defRPr/>
            </a:pPr>
            <a:fld id="{BB000459-6D1C-49D6-BDF4-23E59E1A8469}" type="slidenum">
              <a:rPr lang="en-US" altLang="ko-KR" smtClean="0"/>
              <a:pPr>
                <a:defRPr/>
              </a:pPr>
              <a:t>19</a:t>
            </a:fld>
            <a:endParaRPr lang="en-US" altLang="ko-KR"/>
          </a:p>
        </p:txBody>
      </p:sp>
      <p:sp>
        <p:nvSpPr>
          <p:cNvPr id="4" name="제목 3"/>
          <p:cNvSpPr>
            <a:spLocks noGrp="1"/>
          </p:cNvSpPr>
          <p:nvPr>
            <p:ph type="title"/>
          </p:nvPr>
        </p:nvSpPr>
        <p:spPr/>
        <p:txBody>
          <a:bodyPr/>
          <a:lstStyle/>
          <a:p>
            <a:r>
              <a:rPr lang="en-US" altLang="ko-KR" dirty="0" smtClean="0"/>
              <a:t>Defining IND</a:t>
            </a:r>
            <a:endParaRPr lang="ko-KR"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슬라이드 번호 개체 틀 2"/>
          <p:cNvSpPr>
            <a:spLocks noGrp="1"/>
          </p:cNvSpPr>
          <p:nvPr>
            <p:ph type="sldNum" sz="quarter" idx="12"/>
          </p:nvPr>
        </p:nvSpPr>
        <p:spPr/>
        <p:txBody>
          <a:bodyPr/>
          <a:lstStyle/>
          <a:p>
            <a:pPr>
              <a:defRPr/>
            </a:pPr>
            <a:fld id="{BB000459-6D1C-49D6-BDF4-23E59E1A8469}" type="slidenum">
              <a:rPr lang="en-US" altLang="ko-KR" smtClean="0"/>
              <a:pPr>
                <a:defRPr/>
              </a:pPr>
              <a:t>2</a:t>
            </a:fld>
            <a:endParaRPr lang="en-US" altLang="ko-KR"/>
          </a:p>
        </p:txBody>
      </p:sp>
      <p:sp>
        <p:nvSpPr>
          <p:cNvPr id="4" name="제목 3"/>
          <p:cNvSpPr>
            <a:spLocks noGrp="1"/>
          </p:cNvSpPr>
          <p:nvPr>
            <p:ph type="title"/>
          </p:nvPr>
        </p:nvSpPr>
        <p:spPr/>
        <p:txBody>
          <a:bodyPr/>
          <a:lstStyle/>
          <a:p>
            <a:r>
              <a:rPr lang="en-US" altLang="ko-KR" dirty="0" smtClean="0"/>
              <a:t>Examples: one-</a:t>
            </a:r>
            <a:r>
              <a:rPr lang="en-US" altLang="ko-KR" dirty="0" err="1" smtClean="0"/>
              <a:t>wayness</a:t>
            </a:r>
            <a:endParaRPr lang="ko-KR" altLang="en-US" dirty="0"/>
          </a:p>
        </p:txBody>
      </p:sp>
      <p:pic>
        <p:nvPicPr>
          <p:cNvPr id="90115" name="Picture 3"/>
          <p:cNvPicPr>
            <a:picLocks noGrp="1" noChangeAspect="1" noChangeArrowheads="1"/>
          </p:cNvPicPr>
          <p:nvPr>
            <p:ph idx="1"/>
          </p:nvPr>
        </p:nvPicPr>
        <p:blipFill>
          <a:blip r:embed="rId2" cstate="print"/>
          <a:srcRect/>
          <a:stretch>
            <a:fillRect/>
          </a:stretch>
        </p:blipFill>
        <p:spPr bwMode="auto">
          <a:xfrm>
            <a:off x="1057275" y="1624806"/>
            <a:ext cx="7239000" cy="1876425"/>
          </a:xfrm>
          <a:prstGeom prst="rect">
            <a:avLst/>
          </a:prstGeom>
          <a:noFill/>
          <a:ln w="9525" cap="flat" cmpd="sng">
            <a:noFill/>
            <a:prstDash val="solid"/>
            <a:miter lim="800000"/>
            <a:headEnd type="none" w="sm" len="sm"/>
            <a:tailEnd type="none" w="sm" len="sm"/>
          </a:ln>
        </p:spPr>
      </p:pic>
      <p:pic>
        <p:nvPicPr>
          <p:cNvPr id="90116" name="Picture 4"/>
          <p:cNvPicPr>
            <a:picLocks noChangeAspect="1" noChangeArrowheads="1"/>
          </p:cNvPicPr>
          <p:nvPr/>
        </p:nvPicPr>
        <p:blipFill>
          <a:blip r:embed="rId3" cstate="print"/>
          <a:srcRect/>
          <a:stretch>
            <a:fillRect/>
          </a:stretch>
        </p:blipFill>
        <p:spPr bwMode="auto">
          <a:xfrm>
            <a:off x="228599" y="3195639"/>
            <a:ext cx="5648325" cy="2890032"/>
          </a:xfrm>
          <a:prstGeom prst="rect">
            <a:avLst/>
          </a:prstGeom>
          <a:noFill/>
          <a:ln w="9525" cap="flat" cmpd="sng">
            <a:noFill/>
            <a:prstDash val="solid"/>
            <a:miter lim="800000"/>
            <a:headEnd type="none" w="sm" len="sm"/>
            <a:tailEnd type="none" w="sm" len="sm"/>
          </a:ln>
        </p:spPr>
      </p:pic>
      <p:sp>
        <p:nvSpPr>
          <p:cNvPr id="9" name="TextBox 8"/>
          <p:cNvSpPr txBox="1"/>
          <p:nvPr/>
        </p:nvSpPr>
        <p:spPr>
          <a:xfrm>
            <a:off x="2181225" y="5791200"/>
            <a:ext cx="6793655" cy="461665"/>
          </a:xfrm>
          <a:prstGeom prst="rect">
            <a:avLst/>
          </a:prstGeom>
          <a:noFill/>
        </p:spPr>
        <p:txBody>
          <a:bodyPr wrap="none" rtlCol="0">
            <a:spAutoFit/>
          </a:bodyPr>
          <a:lstStyle/>
          <a:p>
            <a:pPr>
              <a:buNone/>
            </a:pPr>
            <a:r>
              <a:rPr lang="en-US" altLang="ko-KR" i="1" dirty="0" smtClean="0"/>
              <a:t>Given a </a:t>
            </a:r>
            <a:r>
              <a:rPr lang="en-US" altLang="ko-KR" i="1" dirty="0" err="1" smtClean="0"/>
              <a:t>ciphertext</a:t>
            </a:r>
            <a:r>
              <a:rPr lang="en-US" altLang="ko-KR" i="1" dirty="0" smtClean="0"/>
              <a:t>, find the corresponding plaintext.</a:t>
            </a:r>
            <a:endParaRPr lang="ko-KR" altLang="en-US"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슬라이드 번호 개체 틀 2"/>
          <p:cNvSpPr>
            <a:spLocks noGrp="1"/>
          </p:cNvSpPr>
          <p:nvPr>
            <p:ph type="sldNum" sz="quarter" idx="12"/>
          </p:nvPr>
        </p:nvSpPr>
        <p:spPr/>
        <p:txBody>
          <a:bodyPr/>
          <a:lstStyle/>
          <a:p>
            <a:pPr>
              <a:defRPr/>
            </a:pPr>
            <a:fld id="{BB000459-6D1C-49D6-BDF4-23E59E1A8469}" type="slidenum">
              <a:rPr lang="en-US" altLang="ko-KR" smtClean="0"/>
              <a:pPr>
                <a:defRPr/>
              </a:pPr>
              <a:t>20</a:t>
            </a:fld>
            <a:endParaRPr lang="en-US" altLang="ko-KR"/>
          </a:p>
        </p:txBody>
      </p:sp>
      <p:sp>
        <p:nvSpPr>
          <p:cNvPr id="4" name="제목 3"/>
          <p:cNvSpPr>
            <a:spLocks noGrp="1"/>
          </p:cNvSpPr>
          <p:nvPr>
            <p:ph type="title"/>
          </p:nvPr>
        </p:nvSpPr>
        <p:spPr/>
        <p:txBody>
          <a:bodyPr/>
          <a:lstStyle/>
          <a:p>
            <a:r>
              <a:rPr lang="en-US" altLang="ko-KR" dirty="0" smtClean="0"/>
              <a:t>IND-CCA2</a:t>
            </a:r>
            <a:endParaRPr lang="ko-KR" altLang="en-US" dirty="0"/>
          </a:p>
        </p:txBody>
      </p:sp>
      <p:pic>
        <p:nvPicPr>
          <p:cNvPr id="95234" name="Picture 2"/>
          <p:cNvPicPr>
            <a:picLocks noGrp="1" noChangeAspect="1" noChangeArrowheads="1"/>
          </p:cNvPicPr>
          <p:nvPr>
            <p:ph idx="1"/>
          </p:nvPr>
        </p:nvPicPr>
        <p:blipFill>
          <a:blip r:embed="rId2" cstate="print"/>
          <a:srcRect/>
          <a:stretch>
            <a:fillRect/>
          </a:stretch>
        </p:blipFill>
        <p:spPr bwMode="auto">
          <a:xfrm>
            <a:off x="457200" y="1497719"/>
            <a:ext cx="8229600" cy="4492800"/>
          </a:xfrm>
          <a:prstGeom prst="rect">
            <a:avLst/>
          </a:prstGeom>
          <a:noFill/>
          <a:ln w="9525" cap="flat" cmpd="sng">
            <a:noFill/>
            <a:prstDash val="solid"/>
            <a:miter lim="800000"/>
            <a:headEnd type="none" w="sm" len="sm"/>
            <a:tailEnd type="none" w="sm" len="sm"/>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OW-CPA (RSA</a:t>
            </a:r>
            <a:r>
              <a:rPr lang="ko-KR" altLang="en-US" dirty="0" smtClean="0"/>
              <a:t> </a:t>
            </a:r>
            <a:r>
              <a:rPr lang="en-US" altLang="ko-KR" dirty="0" smtClean="0"/>
              <a:t>Problem)</a:t>
            </a:r>
          </a:p>
          <a:p>
            <a:r>
              <a:rPr lang="en-US" altLang="ko-KR" dirty="0" smtClean="0"/>
              <a:t>OW-CCA2 : no (</a:t>
            </a:r>
            <a:r>
              <a:rPr lang="en-US" altLang="ko-KR" dirty="0" err="1" smtClean="0"/>
              <a:t>ciphertext</a:t>
            </a:r>
            <a:r>
              <a:rPr lang="en-US" altLang="ko-KR" dirty="0" smtClean="0"/>
              <a:t> binding)</a:t>
            </a:r>
          </a:p>
          <a:p>
            <a:r>
              <a:rPr lang="en-US" altLang="ko-KR" dirty="0" smtClean="0"/>
              <a:t>IND-CPA: no (encrypt the 2 plaintexts and compare)</a:t>
            </a:r>
            <a:endParaRPr lang="ko-KR" altLang="en-US" dirty="0"/>
          </a:p>
        </p:txBody>
      </p:sp>
      <p:sp>
        <p:nvSpPr>
          <p:cNvPr id="3" name="슬라이드 번호 개체 틀 2"/>
          <p:cNvSpPr>
            <a:spLocks noGrp="1"/>
          </p:cNvSpPr>
          <p:nvPr>
            <p:ph type="sldNum" sz="quarter" idx="12"/>
          </p:nvPr>
        </p:nvSpPr>
        <p:spPr/>
        <p:txBody>
          <a:bodyPr/>
          <a:lstStyle/>
          <a:p>
            <a:pPr>
              <a:defRPr/>
            </a:pPr>
            <a:fld id="{BB000459-6D1C-49D6-BDF4-23E59E1A8469}" type="slidenum">
              <a:rPr lang="en-US" altLang="ko-KR" smtClean="0"/>
              <a:pPr>
                <a:defRPr/>
              </a:pPr>
              <a:t>21</a:t>
            </a:fld>
            <a:endParaRPr lang="en-US" altLang="ko-KR"/>
          </a:p>
        </p:txBody>
      </p:sp>
      <p:sp>
        <p:nvSpPr>
          <p:cNvPr id="4" name="제목 3"/>
          <p:cNvSpPr>
            <a:spLocks noGrp="1"/>
          </p:cNvSpPr>
          <p:nvPr>
            <p:ph type="title"/>
          </p:nvPr>
        </p:nvSpPr>
        <p:spPr/>
        <p:txBody>
          <a:bodyPr/>
          <a:lstStyle/>
          <a:p>
            <a:r>
              <a:rPr lang="en-US" altLang="ko-KR" dirty="0" smtClean="0"/>
              <a:t>RSA</a:t>
            </a:r>
            <a:endParaRPr lang="ko-KR"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슬라이드 번호 개체 틀 2"/>
          <p:cNvSpPr>
            <a:spLocks noGrp="1"/>
          </p:cNvSpPr>
          <p:nvPr>
            <p:ph type="sldNum" sz="quarter" idx="12"/>
          </p:nvPr>
        </p:nvSpPr>
        <p:spPr/>
        <p:txBody>
          <a:bodyPr/>
          <a:lstStyle/>
          <a:p>
            <a:pPr>
              <a:defRPr/>
            </a:pPr>
            <a:fld id="{BB000459-6D1C-49D6-BDF4-23E59E1A8469}" type="slidenum">
              <a:rPr lang="en-US" altLang="ko-KR" smtClean="0"/>
              <a:pPr>
                <a:defRPr/>
              </a:pPr>
              <a:t>22</a:t>
            </a:fld>
            <a:endParaRPr lang="en-US" altLang="ko-KR"/>
          </a:p>
        </p:txBody>
      </p:sp>
      <p:sp>
        <p:nvSpPr>
          <p:cNvPr id="4" name="제목 3"/>
          <p:cNvSpPr>
            <a:spLocks noGrp="1"/>
          </p:cNvSpPr>
          <p:nvPr>
            <p:ph type="title"/>
          </p:nvPr>
        </p:nvSpPr>
        <p:spPr/>
        <p:txBody>
          <a:bodyPr/>
          <a:lstStyle/>
          <a:p>
            <a:r>
              <a:rPr lang="en-US" altLang="ko-KR" dirty="0" smtClean="0"/>
              <a:t>OAEP –[BR94]</a:t>
            </a:r>
            <a:endParaRPr lang="ko-KR" altLang="en-US" dirty="0"/>
          </a:p>
        </p:txBody>
      </p:sp>
      <p:pic>
        <p:nvPicPr>
          <p:cNvPr id="99330" name="Picture 2"/>
          <p:cNvPicPr>
            <a:picLocks noGrp="1" noChangeAspect="1" noChangeArrowheads="1"/>
          </p:cNvPicPr>
          <p:nvPr>
            <p:ph idx="1"/>
          </p:nvPr>
        </p:nvPicPr>
        <p:blipFill>
          <a:blip r:embed="rId2" cstate="print"/>
          <a:srcRect/>
          <a:stretch>
            <a:fillRect/>
          </a:stretch>
        </p:blipFill>
        <p:spPr bwMode="auto">
          <a:xfrm>
            <a:off x="457200" y="1483628"/>
            <a:ext cx="8229600" cy="4520982"/>
          </a:xfrm>
          <a:prstGeom prst="rect">
            <a:avLst/>
          </a:prstGeom>
          <a:noFill/>
          <a:ln w="9525" cap="flat" cmpd="sng">
            <a:noFill/>
            <a:prstDash val="solid"/>
            <a:miter lim="800000"/>
            <a:headEnd type="none" w="sm" len="sm"/>
            <a:tailEnd type="none" w="sm" len="sm"/>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슬라이드 번호 개체 틀 2"/>
          <p:cNvSpPr>
            <a:spLocks noGrp="1"/>
          </p:cNvSpPr>
          <p:nvPr>
            <p:ph type="sldNum" sz="quarter" idx="12"/>
          </p:nvPr>
        </p:nvSpPr>
        <p:spPr/>
        <p:txBody>
          <a:bodyPr/>
          <a:lstStyle/>
          <a:p>
            <a:pPr>
              <a:defRPr/>
            </a:pPr>
            <a:fld id="{BB000459-6D1C-49D6-BDF4-23E59E1A8469}" type="slidenum">
              <a:rPr lang="en-US" altLang="ko-KR" smtClean="0"/>
              <a:pPr>
                <a:defRPr/>
              </a:pPr>
              <a:t>23</a:t>
            </a:fld>
            <a:endParaRPr lang="en-US" altLang="ko-KR"/>
          </a:p>
        </p:txBody>
      </p:sp>
      <p:sp>
        <p:nvSpPr>
          <p:cNvPr id="4" name="제목 3"/>
          <p:cNvSpPr>
            <a:spLocks noGrp="1"/>
          </p:cNvSpPr>
          <p:nvPr>
            <p:ph type="title"/>
          </p:nvPr>
        </p:nvSpPr>
        <p:spPr/>
        <p:txBody>
          <a:bodyPr/>
          <a:lstStyle/>
          <a:p>
            <a:r>
              <a:rPr lang="en-US" altLang="ko-KR" dirty="0" smtClean="0"/>
              <a:t>RSA-OAEP</a:t>
            </a:r>
            <a:endParaRPr lang="ko-KR" altLang="en-US" dirty="0"/>
          </a:p>
        </p:txBody>
      </p:sp>
      <p:pic>
        <p:nvPicPr>
          <p:cNvPr id="94210" name="Picture 2"/>
          <p:cNvPicPr>
            <a:picLocks noGrp="1" noChangeAspect="1" noChangeArrowheads="1"/>
          </p:cNvPicPr>
          <p:nvPr>
            <p:ph idx="1"/>
          </p:nvPr>
        </p:nvPicPr>
        <p:blipFill>
          <a:blip r:embed="rId2" cstate="print"/>
          <a:srcRect/>
          <a:stretch>
            <a:fillRect/>
          </a:stretch>
        </p:blipFill>
        <p:spPr bwMode="auto">
          <a:xfrm>
            <a:off x="381000" y="1717199"/>
            <a:ext cx="8229600" cy="3025140"/>
          </a:xfrm>
          <a:prstGeom prst="rect">
            <a:avLst/>
          </a:prstGeom>
          <a:noFill/>
          <a:ln w="9525" cap="flat" cmpd="sng">
            <a:noFill/>
            <a:prstDash val="solid"/>
            <a:miter lim="800000"/>
            <a:headEnd type="none" w="sm" len="sm"/>
            <a:tailEnd type="none" w="sm" len="sm"/>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슬라이드 번호 개체 틀 2"/>
          <p:cNvSpPr>
            <a:spLocks noGrp="1"/>
          </p:cNvSpPr>
          <p:nvPr>
            <p:ph type="sldNum" sz="quarter" idx="12"/>
          </p:nvPr>
        </p:nvSpPr>
        <p:spPr/>
        <p:txBody>
          <a:bodyPr/>
          <a:lstStyle/>
          <a:p>
            <a:pPr>
              <a:defRPr/>
            </a:pPr>
            <a:fld id="{BB000459-6D1C-49D6-BDF4-23E59E1A8469}" type="slidenum">
              <a:rPr lang="en-US" altLang="ko-KR" smtClean="0"/>
              <a:pPr>
                <a:defRPr/>
              </a:pPr>
              <a:t>24</a:t>
            </a:fld>
            <a:endParaRPr lang="en-US" altLang="ko-KR"/>
          </a:p>
        </p:txBody>
      </p:sp>
      <p:sp>
        <p:nvSpPr>
          <p:cNvPr id="4" name="제목 3"/>
          <p:cNvSpPr>
            <a:spLocks noGrp="1"/>
          </p:cNvSpPr>
          <p:nvPr>
            <p:ph type="title"/>
          </p:nvPr>
        </p:nvSpPr>
        <p:spPr/>
        <p:txBody>
          <a:bodyPr/>
          <a:lstStyle/>
          <a:p>
            <a:r>
              <a:rPr lang="en-US" altLang="ko-KR" dirty="0" smtClean="0"/>
              <a:t>OAEP: Security </a:t>
            </a:r>
            <a:r>
              <a:rPr lang="en-US" altLang="ko-KR" dirty="0" smtClean="0"/>
              <a:t>Level </a:t>
            </a:r>
            <a:endParaRPr lang="ko-KR" altLang="en-US" dirty="0"/>
          </a:p>
        </p:txBody>
      </p:sp>
      <p:pic>
        <p:nvPicPr>
          <p:cNvPr id="100354" name="Picture 2"/>
          <p:cNvPicPr>
            <a:picLocks noGrp="1" noChangeAspect="1" noChangeArrowheads="1"/>
          </p:cNvPicPr>
          <p:nvPr>
            <p:ph idx="1"/>
          </p:nvPr>
        </p:nvPicPr>
        <p:blipFill>
          <a:blip r:embed="rId2" cstate="print"/>
          <a:srcRect/>
          <a:stretch>
            <a:fillRect/>
          </a:stretch>
        </p:blipFill>
        <p:spPr bwMode="auto">
          <a:xfrm>
            <a:off x="507147" y="1481138"/>
            <a:ext cx="8129706" cy="4525962"/>
          </a:xfrm>
          <a:prstGeom prst="rect">
            <a:avLst/>
          </a:prstGeom>
          <a:noFill/>
          <a:ln w="9525" cap="flat" cmpd="sng">
            <a:noFill/>
            <a:prstDash val="solid"/>
            <a:miter lim="800000"/>
            <a:headEnd type="none" w="sm" len="sm"/>
            <a:tailEnd type="none" w="sm" len="sm"/>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Encryption (basically):</a:t>
            </a:r>
          </a:p>
          <a:p>
            <a:r>
              <a:rPr lang="en-US" altLang="ko-KR" dirty="0" smtClean="0"/>
              <a:t>1 -&gt; 0 a random square modulo n</a:t>
            </a:r>
          </a:p>
          <a:p>
            <a:r>
              <a:rPr lang="en-US" altLang="ko-KR" dirty="0" smtClean="0"/>
              <a:t>0 -&gt; a random non-square modulo n</a:t>
            </a:r>
          </a:p>
          <a:p>
            <a:endParaRPr lang="en-US" altLang="ko-KR" dirty="0" smtClean="0"/>
          </a:p>
          <a:p>
            <a:r>
              <a:rPr lang="en-US" altLang="ko-KR" dirty="0" smtClean="0"/>
              <a:t>Security</a:t>
            </a:r>
          </a:p>
          <a:p>
            <a:r>
              <a:rPr lang="en-US" altLang="ko-KR" dirty="0" smtClean="0"/>
              <a:t>IND-CPA : reduction to QRA</a:t>
            </a:r>
          </a:p>
          <a:p>
            <a:r>
              <a:rPr lang="en-US" altLang="ko-KR" dirty="0" smtClean="0"/>
              <a:t>OW-CCA2: no (multiplying- y attack)</a:t>
            </a:r>
            <a:endParaRPr lang="ko-KR" altLang="en-US" dirty="0"/>
          </a:p>
        </p:txBody>
      </p:sp>
      <p:sp>
        <p:nvSpPr>
          <p:cNvPr id="3" name="슬라이드 번호 개체 틀 2"/>
          <p:cNvSpPr>
            <a:spLocks noGrp="1"/>
          </p:cNvSpPr>
          <p:nvPr>
            <p:ph type="sldNum" sz="quarter" idx="12"/>
          </p:nvPr>
        </p:nvSpPr>
        <p:spPr/>
        <p:txBody>
          <a:bodyPr/>
          <a:lstStyle/>
          <a:p>
            <a:pPr>
              <a:defRPr/>
            </a:pPr>
            <a:fld id="{BB000459-6D1C-49D6-BDF4-23E59E1A8469}" type="slidenum">
              <a:rPr lang="en-US" altLang="ko-KR" smtClean="0"/>
              <a:pPr>
                <a:defRPr/>
              </a:pPr>
              <a:t>25</a:t>
            </a:fld>
            <a:endParaRPr lang="en-US" altLang="ko-KR"/>
          </a:p>
        </p:txBody>
      </p:sp>
      <p:sp>
        <p:nvSpPr>
          <p:cNvPr id="4" name="제목 3"/>
          <p:cNvSpPr>
            <a:spLocks noGrp="1"/>
          </p:cNvSpPr>
          <p:nvPr>
            <p:ph type="title"/>
          </p:nvPr>
        </p:nvSpPr>
        <p:spPr/>
        <p:txBody>
          <a:bodyPr/>
          <a:lstStyle/>
          <a:p>
            <a:r>
              <a:rPr lang="en-US" altLang="ko-KR" dirty="0" err="1" smtClean="0"/>
              <a:t>Micali-Goldwasser</a:t>
            </a:r>
            <a:endParaRPr lang="ko-KR"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슬라이드 번호 개체 틀 2"/>
          <p:cNvSpPr>
            <a:spLocks noGrp="1"/>
          </p:cNvSpPr>
          <p:nvPr>
            <p:ph type="sldNum" sz="quarter" idx="12"/>
          </p:nvPr>
        </p:nvSpPr>
        <p:spPr/>
        <p:txBody>
          <a:bodyPr/>
          <a:lstStyle/>
          <a:p>
            <a:pPr>
              <a:defRPr/>
            </a:pPr>
            <a:fld id="{BB000459-6D1C-49D6-BDF4-23E59E1A8469}" type="slidenum">
              <a:rPr lang="en-US" altLang="ko-KR" smtClean="0"/>
              <a:pPr>
                <a:defRPr/>
              </a:pPr>
              <a:t>26</a:t>
            </a:fld>
            <a:endParaRPr lang="en-US" altLang="ko-KR"/>
          </a:p>
        </p:txBody>
      </p:sp>
      <p:sp>
        <p:nvSpPr>
          <p:cNvPr id="4" name="제목 3"/>
          <p:cNvSpPr>
            <a:spLocks noGrp="1"/>
          </p:cNvSpPr>
          <p:nvPr>
            <p:ph type="title"/>
          </p:nvPr>
        </p:nvSpPr>
        <p:spPr/>
        <p:txBody>
          <a:bodyPr>
            <a:normAutofit/>
          </a:bodyPr>
          <a:lstStyle/>
          <a:p>
            <a:r>
              <a:rPr lang="en-US" altLang="ko-KR" dirty="0" err="1" smtClean="0"/>
              <a:t>ElGamal</a:t>
            </a:r>
            <a:endParaRPr lang="ko-KR" altLang="en-US" dirty="0"/>
          </a:p>
        </p:txBody>
      </p:sp>
      <p:pic>
        <p:nvPicPr>
          <p:cNvPr id="93186" name="Picture 2"/>
          <p:cNvPicPr>
            <a:picLocks noGrp="1" noChangeAspect="1" noChangeArrowheads="1"/>
          </p:cNvPicPr>
          <p:nvPr>
            <p:ph idx="1"/>
          </p:nvPr>
        </p:nvPicPr>
        <p:blipFill>
          <a:blip r:embed="rId2" cstate="print"/>
          <a:srcRect/>
          <a:stretch>
            <a:fillRect/>
          </a:stretch>
        </p:blipFill>
        <p:spPr bwMode="auto">
          <a:xfrm>
            <a:off x="920136" y="1481138"/>
            <a:ext cx="7303728" cy="4525962"/>
          </a:xfrm>
          <a:prstGeom prst="rect">
            <a:avLst/>
          </a:prstGeom>
          <a:noFill/>
          <a:ln w="9525" cap="flat" cmpd="sng">
            <a:noFill/>
            <a:prstDash val="solid"/>
            <a:miter lim="800000"/>
            <a:headEnd type="none" w="sm" len="sm"/>
            <a:tailEnd type="none" w="sm" len="sm"/>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슬라이드 번호 개체 틀 2"/>
          <p:cNvSpPr>
            <a:spLocks noGrp="1"/>
          </p:cNvSpPr>
          <p:nvPr>
            <p:ph type="sldNum" sz="quarter" idx="12"/>
          </p:nvPr>
        </p:nvSpPr>
        <p:spPr/>
        <p:txBody>
          <a:bodyPr/>
          <a:lstStyle/>
          <a:p>
            <a:pPr>
              <a:defRPr/>
            </a:pPr>
            <a:fld id="{BB000459-6D1C-49D6-BDF4-23E59E1A8469}" type="slidenum">
              <a:rPr lang="en-US" altLang="ko-KR" smtClean="0"/>
              <a:pPr>
                <a:defRPr/>
              </a:pPr>
              <a:t>3</a:t>
            </a:fld>
            <a:endParaRPr lang="en-US" altLang="ko-KR"/>
          </a:p>
        </p:txBody>
      </p:sp>
      <p:sp>
        <p:nvSpPr>
          <p:cNvPr id="4" name="제목 3"/>
          <p:cNvSpPr>
            <a:spLocks noGrp="1"/>
          </p:cNvSpPr>
          <p:nvPr>
            <p:ph type="title"/>
          </p:nvPr>
        </p:nvSpPr>
        <p:spPr/>
        <p:txBody>
          <a:bodyPr/>
          <a:lstStyle/>
          <a:p>
            <a:r>
              <a:rPr lang="en-US" altLang="ko-KR" dirty="0" smtClean="0"/>
              <a:t>Example : </a:t>
            </a:r>
            <a:r>
              <a:rPr lang="en-US" altLang="ko-KR" dirty="0" err="1" smtClean="0"/>
              <a:t>Indistinguishability</a:t>
            </a:r>
            <a:endParaRPr lang="ko-KR" altLang="en-US" dirty="0"/>
          </a:p>
        </p:txBody>
      </p:sp>
      <p:pic>
        <p:nvPicPr>
          <p:cNvPr id="91138" name="Picture 2"/>
          <p:cNvPicPr>
            <a:picLocks noGrp="1" noChangeAspect="1" noChangeArrowheads="1"/>
          </p:cNvPicPr>
          <p:nvPr>
            <p:ph idx="1"/>
          </p:nvPr>
        </p:nvPicPr>
        <p:blipFill>
          <a:blip r:embed="rId2" cstate="print"/>
          <a:srcRect/>
          <a:stretch>
            <a:fillRect/>
          </a:stretch>
        </p:blipFill>
        <p:spPr bwMode="auto">
          <a:xfrm>
            <a:off x="777427" y="1262063"/>
            <a:ext cx="7227196" cy="4525962"/>
          </a:xfrm>
          <a:prstGeom prst="rect">
            <a:avLst/>
          </a:prstGeom>
          <a:noFill/>
          <a:ln w="9525" cap="flat" cmpd="sng">
            <a:noFill/>
            <a:prstDash val="solid"/>
            <a:miter lim="800000"/>
            <a:headEnd type="none" w="sm" len="sm"/>
            <a:tailEnd type="none" w="sm" len="sm"/>
          </a:ln>
        </p:spPr>
      </p:pic>
      <p:sp>
        <p:nvSpPr>
          <p:cNvPr id="6" name="TextBox 5"/>
          <p:cNvSpPr txBox="1"/>
          <p:nvPr/>
        </p:nvSpPr>
        <p:spPr>
          <a:xfrm>
            <a:off x="1504950" y="5720060"/>
            <a:ext cx="7024680" cy="461665"/>
          </a:xfrm>
          <a:prstGeom prst="rect">
            <a:avLst/>
          </a:prstGeom>
          <a:noFill/>
        </p:spPr>
        <p:txBody>
          <a:bodyPr wrap="none" rtlCol="0">
            <a:spAutoFit/>
          </a:bodyPr>
          <a:lstStyle/>
          <a:p>
            <a:pPr>
              <a:buNone/>
            </a:pPr>
            <a:r>
              <a:rPr lang="en-US" altLang="ko-KR" i="1" dirty="0" smtClean="0"/>
              <a:t>Distinguish between encryptions of 2 chosen plaintexts.</a:t>
            </a:r>
            <a:endParaRPr lang="ko-KR" altLang="en-US"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슬라이드 번호 개체 틀 2"/>
          <p:cNvSpPr>
            <a:spLocks noGrp="1"/>
          </p:cNvSpPr>
          <p:nvPr>
            <p:ph type="sldNum" sz="quarter" idx="12"/>
          </p:nvPr>
        </p:nvSpPr>
        <p:spPr/>
        <p:txBody>
          <a:bodyPr/>
          <a:lstStyle/>
          <a:p>
            <a:pPr>
              <a:defRPr/>
            </a:pPr>
            <a:fld id="{BB000459-6D1C-49D6-BDF4-23E59E1A8469}" type="slidenum">
              <a:rPr lang="en-US" altLang="ko-KR" smtClean="0"/>
              <a:pPr>
                <a:defRPr/>
              </a:pPr>
              <a:t>4</a:t>
            </a:fld>
            <a:endParaRPr lang="en-US" altLang="ko-KR"/>
          </a:p>
        </p:txBody>
      </p:sp>
      <p:sp>
        <p:nvSpPr>
          <p:cNvPr id="4" name="제목 3"/>
          <p:cNvSpPr>
            <a:spLocks noGrp="1"/>
          </p:cNvSpPr>
          <p:nvPr>
            <p:ph type="title"/>
          </p:nvPr>
        </p:nvSpPr>
        <p:spPr/>
        <p:txBody>
          <a:bodyPr/>
          <a:lstStyle/>
          <a:p>
            <a:r>
              <a:rPr lang="en-US" altLang="ko-KR" dirty="0" smtClean="0"/>
              <a:t>Example : Non-malleability</a:t>
            </a:r>
            <a:endParaRPr lang="ko-KR" altLang="en-US" dirty="0"/>
          </a:p>
        </p:txBody>
      </p:sp>
      <p:pic>
        <p:nvPicPr>
          <p:cNvPr id="92162" name="Picture 2"/>
          <p:cNvPicPr>
            <a:picLocks noGrp="1" noChangeAspect="1" noChangeArrowheads="1"/>
          </p:cNvPicPr>
          <p:nvPr>
            <p:ph idx="1"/>
          </p:nvPr>
        </p:nvPicPr>
        <p:blipFill>
          <a:blip r:embed="rId2" cstate="print"/>
          <a:srcRect/>
          <a:stretch>
            <a:fillRect/>
          </a:stretch>
        </p:blipFill>
        <p:spPr bwMode="auto">
          <a:xfrm>
            <a:off x="457200" y="1542988"/>
            <a:ext cx="8229600" cy="4402261"/>
          </a:xfrm>
          <a:prstGeom prst="rect">
            <a:avLst/>
          </a:prstGeom>
          <a:noFill/>
          <a:ln w="9525" cap="flat" cmpd="sng">
            <a:noFill/>
            <a:prstDash val="solid"/>
            <a:miter lim="800000"/>
            <a:headEnd type="none" w="sm" len="sm"/>
            <a:tailEnd type="none" w="sm" len="sm"/>
          </a:ln>
        </p:spPr>
      </p:pic>
      <p:pic>
        <p:nvPicPr>
          <p:cNvPr id="92164" name="Picture 4"/>
          <p:cNvPicPr>
            <a:picLocks noChangeAspect="1" noChangeArrowheads="1"/>
          </p:cNvPicPr>
          <p:nvPr/>
        </p:nvPicPr>
        <p:blipFill>
          <a:blip r:embed="rId3" cstate="print"/>
          <a:srcRect/>
          <a:stretch>
            <a:fillRect/>
          </a:stretch>
        </p:blipFill>
        <p:spPr bwMode="auto">
          <a:xfrm>
            <a:off x="3790950" y="2909888"/>
            <a:ext cx="4743450" cy="2052637"/>
          </a:xfrm>
          <a:prstGeom prst="rect">
            <a:avLst/>
          </a:prstGeom>
          <a:noFill/>
          <a:ln w="9525" cap="flat" cmpd="sng">
            <a:noFill/>
            <a:prstDash val="solid"/>
            <a:miter lim="800000"/>
            <a:headEnd type="none" w="sm" len="sm"/>
            <a:tailEnd type="none" w="sm" len="sm"/>
          </a:ln>
        </p:spPr>
      </p:pic>
      <p:pic>
        <p:nvPicPr>
          <p:cNvPr id="92165" name="Picture 5"/>
          <p:cNvPicPr>
            <a:picLocks noChangeAspect="1" noChangeArrowheads="1"/>
          </p:cNvPicPr>
          <p:nvPr/>
        </p:nvPicPr>
        <p:blipFill>
          <a:blip r:embed="rId4" cstate="print"/>
          <a:srcRect/>
          <a:stretch>
            <a:fillRect/>
          </a:stretch>
        </p:blipFill>
        <p:spPr bwMode="auto">
          <a:xfrm>
            <a:off x="7224713" y="2586039"/>
            <a:ext cx="928687" cy="1243012"/>
          </a:xfrm>
          <a:prstGeom prst="rect">
            <a:avLst/>
          </a:prstGeom>
          <a:noFill/>
          <a:ln w="9525" cap="flat" cmpd="sng">
            <a:noFill/>
            <a:prstDash val="solid"/>
            <a:miter lim="800000"/>
            <a:headEnd type="none" w="sm" len="sm"/>
            <a:tailEnd type="none" w="sm" len="sm"/>
          </a:ln>
        </p:spPr>
      </p:pic>
      <p:sp>
        <p:nvSpPr>
          <p:cNvPr id="10" name="TextBox 9"/>
          <p:cNvSpPr txBox="1"/>
          <p:nvPr/>
        </p:nvSpPr>
        <p:spPr>
          <a:xfrm>
            <a:off x="704850" y="5815310"/>
            <a:ext cx="8760540" cy="461665"/>
          </a:xfrm>
          <a:prstGeom prst="rect">
            <a:avLst/>
          </a:prstGeom>
          <a:noFill/>
        </p:spPr>
        <p:txBody>
          <a:bodyPr wrap="none" rtlCol="0">
            <a:spAutoFit/>
          </a:bodyPr>
          <a:lstStyle/>
          <a:p>
            <a:pPr>
              <a:buNone/>
            </a:pPr>
            <a:r>
              <a:rPr lang="en-US" altLang="ko-KR" i="1" dirty="0" smtClean="0"/>
              <a:t>Given a </a:t>
            </a:r>
            <a:r>
              <a:rPr lang="en-US" altLang="ko-KR" i="1" dirty="0" err="1" smtClean="0"/>
              <a:t>ciphertext</a:t>
            </a:r>
            <a:r>
              <a:rPr lang="en-US" altLang="ko-KR" i="1" dirty="0" smtClean="0"/>
              <a:t>, find another </a:t>
            </a:r>
            <a:r>
              <a:rPr lang="en-US" altLang="ko-KR" i="1" dirty="0" err="1" smtClean="0"/>
              <a:t>ciphertext</a:t>
            </a:r>
            <a:r>
              <a:rPr lang="en-US" altLang="ko-KR" i="1" dirty="0" smtClean="0"/>
              <a:t> s.t.2 </a:t>
            </a:r>
            <a:r>
              <a:rPr lang="en-US" altLang="ko-KR" i="1" dirty="0" err="1" smtClean="0"/>
              <a:t>ciphertexts</a:t>
            </a:r>
            <a:r>
              <a:rPr lang="en-US" altLang="ko-KR" i="1" dirty="0" smtClean="0"/>
              <a:t> related.</a:t>
            </a:r>
            <a:endParaRPr lang="ko-KR" alt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62"/>
                                        </p:tgtEl>
                                        <p:attrNameLst>
                                          <p:attrName>style.visibility</p:attrName>
                                        </p:attrNameLst>
                                      </p:cBhvr>
                                      <p:to>
                                        <p:strVal val="visible"/>
                                      </p:to>
                                    </p:set>
                                    <p:anim calcmode="lin" valueType="num">
                                      <p:cBhvr additive="base">
                                        <p:cTn id="7" dur="500" fill="hold"/>
                                        <p:tgtEl>
                                          <p:spTgt spid="92162"/>
                                        </p:tgtEl>
                                        <p:attrNameLst>
                                          <p:attrName>ppt_x</p:attrName>
                                        </p:attrNameLst>
                                      </p:cBhvr>
                                      <p:tavLst>
                                        <p:tav tm="0">
                                          <p:val>
                                            <p:strVal val="#ppt_x"/>
                                          </p:val>
                                        </p:tav>
                                        <p:tav tm="100000">
                                          <p:val>
                                            <p:strVal val="#ppt_x"/>
                                          </p:val>
                                        </p:tav>
                                      </p:tavLst>
                                    </p:anim>
                                    <p:anim calcmode="lin" valueType="num">
                                      <p:cBhvr additive="base">
                                        <p:cTn id="8" dur="500" fill="hold"/>
                                        <p:tgtEl>
                                          <p:spTgt spid="9216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164"/>
                                        </p:tgtEl>
                                        <p:attrNameLst>
                                          <p:attrName>style.visibility</p:attrName>
                                        </p:attrNameLst>
                                      </p:cBhvr>
                                      <p:to>
                                        <p:strVal val="visible"/>
                                      </p:to>
                                    </p:set>
                                    <p:anim calcmode="lin" valueType="num">
                                      <p:cBhvr additive="base">
                                        <p:cTn id="13" dur="500" fill="hold"/>
                                        <p:tgtEl>
                                          <p:spTgt spid="92164"/>
                                        </p:tgtEl>
                                        <p:attrNameLst>
                                          <p:attrName>ppt_x</p:attrName>
                                        </p:attrNameLst>
                                      </p:cBhvr>
                                      <p:tavLst>
                                        <p:tav tm="0">
                                          <p:val>
                                            <p:strVal val="#ppt_x"/>
                                          </p:val>
                                        </p:tav>
                                        <p:tav tm="100000">
                                          <p:val>
                                            <p:strVal val="#ppt_x"/>
                                          </p:val>
                                        </p:tav>
                                      </p:tavLst>
                                    </p:anim>
                                    <p:anim calcmode="lin" valueType="num">
                                      <p:cBhvr additive="base">
                                        <p:cTn id="14" dur="500" fill="hold"/>
                                        <p:tgtEl>
                                          <p:spTgt spid="9216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92165"/>
                                        </p:tgtEl>
                                        <p:attrNameLst>
                                          <p:attrName>style.visibility</p:attrName>
                                        </p:attrNameLst>
                                      </p:cBhvr>
                                      <p:to>
                                        <p:strVal val="visible"/>
                                      </p:to>
                                    </p:set>
                                    <p:animEffect transition="in" filter="checkerboard(across)">
                                      <p:cBhvr>
                                        <p:cTn id="19" dur="500"/>
                                        <p:tgtEl>
                                          <p:spTgt spid="92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590550" y="495300"/>
            <a:ext cx="8229600" cy="1197764"/>
          </a:xfrm>
          <a:prstGeom prst="rect">
            <a:avLst/>
          </a:prstGeom>
          <a:solidFill>
            <a:schemeClr val="bg1"/>
          </a:solidFill>
          <a:ln w="12700">
            <a:noFill/>
            <a:miter lim="800000"/>
            <a:headEnd/>
            <a:tailEnd/>
          </a:ln>
        </p:spPr>
        <p:txBody>
          <a:bodyPr wrap="square" lIns="90487" tIns="44450" rIns="90487" bIns="44450">
            <a:spAutoFit/>
          </a:bodyPr>
          <a:lstStyle/>
          <a:p>
            <a:pPr algn="ctr" eaLnBrk="0" hangingPunct="0">
              <a:lnSpc>
                <a:spcPct val="90000"/>
              </a:lnSpc>
              <a:buNone/>
            </a:pPr>
            <a:r>
              <a:rPr lang="en-US" altLang="ja-JP" sz="3600" dirty="0">
                <a:ea typeface="Osaka" charset="-128"/>
              </a:rPr>
              <a:t>History of Provably Secure </a:t>
            </a:r>
          </a:p>
          <a:p>
            <a:pPr algn="ctr" eaLnBrk="0" hangingPunct="0">
              <a:lnSpc>
                <a:spcPct val="90000"/>
              </a:lnSpc>
              <a:buNone/>
            </a:pPr>
            <a:r>
              <a:rPr lang="en-US" altLang="ja-JP" sz="3600" dirty="0">
                <a:ea typeface="Osaka" charset="-128"/>
              </a:rPr>
              <a:t>Public-key Cryptosystems</a:t>
            </a:r>
            <a:r>
              <a:rPr lang="ja-JP" altLang="en-US" sz="3600" dirty="0">
                <a:ea typeface="Osaka" charset="-128"/>
              </a:rPr>
              <a:t>　</a:t>
            </a:r>
            <a:r>
              <a:rPr lang="en-US" altLang="ja-JP" sz="3600" dirty="0">
                <a:ea typeface="Osaka" charset="-128"/>
              </a:rPr>
              <a:t>(Encryption</a:t>
            </a:r>
            <a:r>
              <a:rPr lang="ja-JP" altLang="en-US" sz="3600" dirty="0">
                <a:ea typeface="Osaka" charset="-128"/>
              </a:rPr>
              <a:t>）</a:t>
            </a:r>
          </a:p>
        </p:txBody>
      </p:sp>
      <p:sp>
        <p:nvSpPr>
          <p:cNvPr id="25603" name="Rectangle 3"/>
          <p:cNvSpPr>
            <a:spLocks noChangeArrowheads="1"/>
          </p:cNvSpPr>
          <p:nvPr/>
        </p:nvSpPr>
        <p:spPr bwMode="auto">
          <a:xfrm>
            <a:off x="415925" y="2387600"/>
            <a:ext cx="7877155" cy="397545"/>
          </a:xfrm>
          <a:prstGeom prst="rect">
            <a:avLst/>
          </a:prstGeom>
          <a:noFill/>
          <a:ln w="12700">
            <a:noFill/>
            <a:miter lim="800000"/>
            <a:headEnd/>
            <a:tailEnd/>
          </a:ln>
        </p:spPr>
        <p:txBody>
          <a:bodyPr wrap="none" lIns="90487" tIns="44450" rIns="90487" bIns="44450">
            <a:spAutoFit/>
          </a:bodyPr>
          <a:lstStyle/>
          <a:p>
            <a:pPr eaLnBrk="0" hangingPunct="0">
              <a:buNone/>
            </a:pPr>
            <a:r>
              <a:rPr lang="en-US" altLang="ja-JP" sz="2000">
                <a:solidFill>
                  <a:srgbClr val="000000"/>
                </a:solidFill>
                <a:ea typeface="中ゴシック体" charset="-128"/>
              </a:rPr>
              <a:t>1976</a:t>
            </a:r>
            <a:r>
              <a:rPr lang="ja-JP" altLang="en-US" sz="2000">
                <a:solidFill>
                  <a:srgbClr val="000000"/>
                </a:solidFill>
                <a:ea typeface="中ゴシック体" charset="-128"/>
              </a:rPr>
              <a:t>　</a:t>
            </a:r>
            <a:r>
              <a:rPr lang="en-US" altLang="ja-JP" sz="2000">
                <a:solidFill>
                  <a:srgbClr val="000000"/>
                </a:solidFill>
                <a:ea typeface="中ゴシック体" charset="-128"/>
              </a:rPr>
              <a:t>1978 1979   1982   1984</a:t>
            </a:r>
            <a:r>
              <a:rPr lang="ja-JP" altLang="en-US" sz="2000">
                <a:solidFill>
                  <a:srgbClr val="000000"/>
                </a:solidFill>
                <a:ea typeface="中ゴシック体" charset="-128"/>
              </a:rPr>
              <a:t>　  </a:t>
            </a:r>
            <a:r>
              <a:rPr lang="en-US" altLang="ja-JP" sz="2000">
                <a:solidFill>
                  <a:srgbClr val="000000"/>
                </a:solidFill>
                <a:ea typeface="中ゴシック体" charset="-128"/>
              </a:rPr>
              <a:t>1990 1991</a:t>
            </a:r>
            <a:r>
              <a:rPr lang="ja-JP" altLang="en-US" sz="2000">
                <a:solidFill>
                  <a:srgbClr val="000000"/>
                </a:solidFill>
                <a:ea typeface="中ゴシック体" charset="-128"/>
              </a:rPr>
              <a:t>　   </a:t>
            </a:r>
            <a:r>
              <a:rPr lang="en-US" altLang="ja-JP" sz="2000">
                <a:solidFill>
                  <a:srgbClr val="000000"/>
                </a:solidFill>
                <a:ea typeface="中ゴシック体" charset="-128"/>
              </a:rPr>
              <a:t>1994</a:t>
            </a:r>
            <a:r>
              <a:rPr lang="ja-JP" altLang="en-US" sz="2000">
                <a:solidFill>
                  <a:srgbClr val="000000"/>
                </a:solidFill>
                <a:ea typeface="中ゴシック体" charset="-128"/>
              </a:rPr>
              <a:t>　             </a:t>
            </a:r>
            <a:r>
              <a:rPr lang="en-US" altLang="ja-JP" sz="2000">
                <a:solidFill>
                  <a:srgbClr val="000000"/>
                </a:solidFill>
                <a:ea typeface="中ゴシック体" charset="-128"/>
              </a:rPr>
              <a:t>1998      </a:t>
            </a:r>
          </a:p>
        </p:txBody>
      </p:sp>
      <p:sp>
        <p:nvSpPr>
          <p:cNvPr id="25604" name="Line 4"/>
          <p:cNvSpPr>
            <a:spLocks noChangeShapeType="1"/>
          </p:cNvSpPr>
          <p:nvPr/>
        </p:nvSpPr>
        <p:spPr bwMode="auto">
          <a:xfrm>
            <a:off x="652463" y="2874963"/>
            <a:ext cx="7627937" cy="0"/>
          </a:xfrm>
          <a:prstGeom prst="line">
            <a:avLst/>
          </a:prstGeom>
          <a:noFill/>
          <a:ln w="25400">
            <a:solidFill>
              <a:srgbClr val="000000"/>
            </a:solidFill>
            <a:round/>
            <a:headEnd/>
            <a:tailEnd/>
          </a:ln>
        </p:spPr>
        <p:txBody>
          <a:bodyPr wrap="none" anchor="ctr"/>
          <a:lstStyle/>
          <a:p>
            <a:pPr>
              <a:buNone/>
            </a:pPr>
            <a:endParaRPr lang="ko-KR" altLang="en-US"/>
          </a:p>
        </p:txBody>
      </p:sp>
      <p:sp>
        <p:nvSpPr>
          <p:cNvPr id="25605" name="Rectangle 5"/>
          <p:cNvSpPr>
            <a:spLocks noChangeArrowheads="1"/>
          </p:cNvSpPr>
          <p:nvPr/>
        </p:nvSpPr>
        <p:spPr bwMode="auto">
          <a:xfrm>
            <a:off x="992188" y="3254375"/>
            <a:ext cx="284162" cy="227013"/>
          </a:xfrm>
          <a:prstGeom prst="rect">
            <a:avLst/>
          </a:prstGeom>
          <a:solidFill>
            <a:srgbClr val="FFFFFF"/>
          </a:solidFill>
          <a:ln w="12700">
            <a:noFill/>
            <a:miter lim="800000"/>
            <a:headEnd/>
            <a:tailEnd/>
          </a:ln>
        </p:spPr>
        <p:txBody>
          <a:bodyPr wrap="none" anchor="ctr"/>
          <a:lstStyle/>
          <a:p>
            <a:pPr>
              <a:buNone/>
            </a:pPr>
            <a:endParaRPr lang="ko-KR" altLang="en-US"/>
          </a:p>
        </p:txBody>
      </p:sp>
      <p:sp>
        <p:nvSpPr>
          <p:cNvPr id="25606" name="Rectangle 6"/>
          <p:cNvSpPr>
            <a:spLocks noChangeArrowheads="1"/>
          </p:cNvSpPr>
          <p:nvPr/>
        </p:nvSpPr>
        <p:spPr bwMode="auto">
          <a:xfrm>
            <a:off x="5122863" y="2962275"/>
            <a:ext cx="619125" cy="333375"/>
          </a:xfrm>
          <a:prstGeom prst="rect">
            <a:avLst/>
          </a:prstGeom>
          <a:noFill/>
          <a:ln w="12700">
            <a:noFill/>
            <a:miter lim="800000"/>
            <a:headEnd/>
            <a:tailEnd/>
          </a:ln>
        </p:spPr>
        <p:txBody>
          <a:bodyPr wrap="none" lIns="90487" tIns="44450" rIns="90487" bIns="44450">
            <a:spAutoFit/>
          </a:bodyPr>
          <a:lstStyle/>
          <a:p>
            <a:pPr eaLnBrk="0" hangingPunct="0">
              <a:buNone/>
            </a:pPr>
            <a:r>
              <a:rPr lang="en-US" altLang="ja-JP" sz="1600">
                <a:solidFill>
                  <a:srgbClr val="000000"/>
                </a:solidFill>
                <a:ea typeface="中ゴシック体" charset="-128"/>
              </a:rPr>
              <a:t>DDN</a:t>
            </a:r>
          </a:p>
        </p:txBody>
      </p:sp>
      <p:sp>
        <p:nvSpPr>
          <p:cNvPr id="25607" name="Rectangle 7"/>
          <p:cNvSpPr>
            <a:spLocks noChangeArrowheads="1"/>
          </p:cNvSpPr>
          <p:nvPr/>
        </p:nvSpPr>
        <p:spPr bwMode="auto">
          <a:xfrm>
            <a:off x="5124450" y="3221038"/>
            <a:ext cx="1230313" cy="333375"/>
          </a:xfrm>
          <a:prstGeom prst="rect">
            <a:avLst/>
          </a:prstGeom>
          <a:noFill/>
          <a:ln w="12700">
            <a:noFill/>
            <a:miter lim="800000"/>
            <a:headEnd/>
            <a:tailEnd/>
          </a:ln>
        </p:spPr>
        <p:txBody>
          <a:bodyPr wrap="none" lIns="90487" tIns="44450" rIns="90487" bIns="44450">
            <a:spAutoFit/>
          </a:bodyPr>
          <a:lstStyle/>
          <a:p>
            <a:pPr eaLnBrk="0" hangingPunct="0">
              <a:buNone/>
            </a:pPr>
            <a:r>
              <a:rPr lang="en-US" altLang="ja-JP" sz="1600">
                <a:solidFill>
                  <a:srgbClr val="000000"/>
                </a:solidFill>
                <a:ea typeface="中ゴシック体" charset="-128"/>
              </a:rPr>
              <a:t>(NM-CCA2)</a:t>
            </a:r>
          </a:p>
        </p:txBody>
      </p:sp>
      <p:sp>
        <p:nvSpPr>
          <p:cNvPr id="25608" name="Rectangle 8"/>
          <p:cNvSpPr>
            <a:spLocks noChangeArrowheads="1"/>
          </p:cNvSpPr>
          <p:nvPr/>
        </p:nvSpPr>
        <p:spPr bwMode="auto">
          <a:xfrm>
            <a:off x="1574800" y="3265488"/>
            <a:ext cx="411163" cy="227012"/>
          </a:xfrm>
          <a:prstGeom prst="rect">
            <a:avLst/>
          </a:prstGeom>
          <a:solidFill>
            <a:srgbClr val="FFFFFF"/>
          </a:solidFill>
          <a:ln w="12700">
            <a:noFill/>
            <a:miter lim="800000"/>
            <a:headEnd/>
            <a:tailEnd/>
          </a:ln>
        </p:spPr>
        <p:txBody>
          <a:bodyPr wrap="none" anchor="ctr"/>
          <a:lstStyle/>
          <a:p>
            <a:pPr>
              <a:buNone/>
            </a:pPr>
            <a:endParaRPr lang="ko-KR" altLang="en-US"/>
          </a:p>
        </p:txBody>
      </p:sp>
      <p:sp>
        <p:nvSpPr>
          <p:cNvPr id="25609" name="Rectangle 9"/>
          <p:cNvSpPr>
            <a:spLocks noChangeArrowheads="1"/>
          </p:cNvSpPr>
          <p:nvPr/>
        </p:nvSpPr>
        <p:spPr bwMode="auto">
          <a:xfrm>
            <a:off x="6159500" y="2962275"/>
            <a:ext cx="501650" cy="333375"/>
          </a:xfrm>
          <a:prstGeom prst="rect">
            <a:avLst/>
          </a:prstGeom>
          <a:noFill/>
          <a:ln w="12700">
            <a:noFill/>
            <a:miter lim="800000"/>
            <a:headEnd/>
            <a:tailEnd/>
          </a:ln>
        </p:spPr>
        <p:txBody>
          <a:bodyPr wrap="none" lIns="90487" tIns="44450" rIns="90487" bIns="44450">
            <a:spAutoFit/>
          </a:bodyPr>
          <a:lstStyle/>
          <a:p>
            <a:pPr eaLnBrk="0" hangingPunct="0">
              <a:buNone/>
            </a:pPr>
            <a:r>
              <a:rPr lang="en-US" altLang="ja-JP" sz="1600">
                <a:solidFill>
                  <a:srgbClr val="000000"/>
                </a:solidFill>
                <a:ea typeface="中ゴシック体" charset="-128"/>
              </a:rPr>
              <a:t> BR</a:t>
            </a:r>
          </a:p>
        </p:txBody>
      </p:sp>
      <p:sp>
        <p:nvSpPr>
          <p:cNvPr id="25610" name="Rectangle 10"/>
          <p:cNvSpPr>
            <a:spLocks noChangeArrowheads="1"/>
          </p:cNvSpPr>
          <p:nvPr/>
        </p:nvSpPr>
        <p:spPr bwMode="auto">
          <a:xfrm>
            <a:off x="6238875" y="3221038"/>
            <a:ext cx="2166938" cy="333375"/>
          </a:xfrm>
          <a:prstGeom prst="rect">
            <a:avLst/>
          </a:prstGeom>
          <a:noFill/>
          <a:ln w="12700">
            <a:noFill/>
            <a:miter lim="800000"/>
            <a:headEnd/>
            <a:tailEnd/>
          </a:ln>
        </p:spPr>
        <p:txBody>
          <a:bodyPr wrap="none" lIns="90487" tIns="44450" rIns="90487" bIns="44450">
            <a:spAutoFit/>
          </a:bodyPr>
          <a:lstStyle/>
          <a:p>
            <a:pPr eaLnBrk="0" hangingPunct="0">
              <a:buNone/>
            </a:pPr>
            <a:r>
              <a:rPr lang="en-US" altLang="ja-JP" sz="1600">
                <a:solidFill>
                  <a:srgbClr val="000000"/>
                </a:solidFill>
                <a:ea typeface="中ゴシック体" charset="-128"/>
              </a:rPr>
              <a:t>(Random oracle model) </a:t>
            </a:r>
          </a:p>
        </p:txBody>
      </p:sp>
      <p:sp>
        <p:nvSpPr>
          <p:cNvPr id="25611" name="Rectangle 11"/>
          <p:cNvSpPr>
            <a:spLocks noChangeArrowheads="1"/>
          </p:cNvSpPr>
          <p:nvPr/>
        </p:nvSpPr>
        <p:spPr bwMode="auto">
          <a:xfrm>
            <a:off x="992188" y="4168775"/>
            <a:ext cx="284162" cy="227013"/>
          </a:xfrm>
          <a:prstGeom prst="rect">
            <a:avLst/>
          </a:prstGeom>
          <a:solidFill>
            <a:srgbClr val="FFFFFF"/>
          </a:solidFill>
          <a:ln w="12700">
            <a:noFill/>
            <a:miter lim="800000"/>
            <a:headEnd/>
            <a:tailEnd/>
          </a:ln>
        </p:spPr>
        <p:txBody>
          <a:bodyPr wrap="none" anchor="ctr"/>
          <a:lstStyle/>
          <a:p>
            <a:pPr>
              <a:buNone/>
            </a:pPr>
            <a:endParaRPr lang="ko-KR" altLang="en-US"/>
          </a:p>
        </p:txBody>
      </p:sp>
      <p:sp>
        <p:nvSpPr>
          <p:cNvPr id="25612" name="Rectangle 12"/>
          <p:cNvSpPr>
            <a:spLocks noChangeArrowheads="1"/>
          </p:cNvSpPr>
          <p:nvPr/>
        </p:nvSpPr>
        <p:spPr bwMode="auto">
          <a:xfrm>
            <a:off x="1574800" y="4191000"/>
            <a:ext cx="411163" cy="227013"/>
          </a:xfrm>
          <a:prstGeom prst="rect">
            <a:avLst/>
          </a:prstGeom>
          <a:solidFill>
            <a:srgbClr val="FFFFFF"/>
          </a:solidFill>
          <a:ln w="12700">
            <a:noFill/>
            <a:miter lim="800000"/>
            <a:headEnd/>
            <a:tailEnd/>
          </a:ln>
        </p:spPr>
        <p:txBody>
          <a:bodyPr wrap="none" anchor="ctr"/>
          <a:lstStyle/>
          <a:p>
            <a:pPr>
              <a:buNone/>
            </a:pPr>
            <a:endParaRPr lang="ko-KR" altLang="en-US"/>
          </a:p>
        </p:txBody>
      </p:sp>
      <p:sp>
        <p:nvSpPr>
          <p:cNvPr id="25613" name="Line 13"/>
          <p:cNvSpPr>
            <a:spLocks noChangeShapeType="1"/>
          </p:cNvSpPr>
          <p:nvPr/>
        </p:nvSpPr>
        <p:spPr bwMode="auto">
          <a:xfrm>
            <a:off x="773113" y="2797175"/>
            <a:ext cx="0" cy="106363"/>
          </a:xfrm>
          <a:prstGeom prst="line">
            <a:avLst/>
          </a:prstGeom>
          <a:noFill/>
          <a:ln w="25400">
            <a:solidFill>
              <a:srgbClr val="000000"/>
            </a:solidFill>
            <a:round/>
            <a:headEnd/>
            <a:tailEnd/>
          </a:ln>
        </p:spPr>
        <p:txBody>
          <a:bodyPr wrap="none" anchor="ctr"/>
          <a:lstStyle/>
          <a:p>
            <a:pPr>
              <a:buNone/>
            </a:pPr>
            <a:endParaRPr lang="ko-KR" altLang="en-US"/>
          </a:p>
        </p:txBody>
      </p:sp>
      <p:sp>
        <p:nvSpPr>
          <p:cNvPr id="25614" name="Line 14"/>
          <p:cNvSpPr>
            <a:spLocks noChangeShapeType="1"/>
          </p:cNvSpPr>
          <p:nvPr/>
        </p:nvSpPr>
        <p:spPr bwMode="auto">
          <a:xfrm>
            <a:off x="2128838" y="2819400"/>
            <a:ext cx="0" cy="106363"/>
          </a:xfrm>
          <a:prstGeom prst="line">
            <a:avLst/>
          </a:prstGeom>
          <a:noFill/>
          <a:ln w="25400">
            <a:solidFill>
              <a:srgbClr val="000000"/>
            </a:solidFill>
            <a:round/>
            <a:headEnd/>
            <a:tailEnd/>
          </a:ln>
        </p:spPr>
        <p:txBody>
          <a:bodyPr wrap="none" anchor="ctr"/>
          <a:lstStyle/>
          <a:p>
            <a:pPr>
              <a:buNone/>
            </a:pPr>
            <a:endParaRPr lang="ko-KR" altLang="en-US"/>
          </a:p>
        </p:txBody>
      </p:sp>
      <p:sp>
        <p:nvSpPr>
          <p:cNvPr id="25615" name="Line 15"/>
          <p:cNvSpPr>
            <a:spLocks noChangeShapeType="1"/>
          </p:cNvSpPr>
          <p:nvPr/>
        </p:nvSpPr>
        <p:spPr bwMode="auto">
          <a:xfrm>
            <a:off x="3106738" y="2808288"/>
            <a:ext cx="0" cy="106362"/>
          </a:xfrm>
          <a:prstGeom prst="line">
            <a:avLst/>
          </a:prstGeom>
          <a:noFill/>
          <a:ln w="25400">
            <a:solidFill>
              <a:srgbClr val="000000"/>
            </a:solidFill>
            <a:round/>
            <a:headEnd/>
            <a:tailEnd/>
          </a:ln>
        </p:spPr>
        <p:txBody>
          <a:bodyPr wrap="none" anchor="ctr"/>
          <a:lstStyle/>
          <a:p>
            <a:pPr>
              <a:buNone/>
            </a:pPr>
            <a:endParaRPr lang="ko-KR" altLang="en-US"/>
          </a:p>
        </p:txBody>
      </p:sp>
      <p:sp>
        <p:nvSpPr>
          <p:cNvPr id="25616" name="Line 16"/>
          <p:cNvSpPr>
            <a:spLocks noChangeShapeType="1"/>
          </p:cNvSpPr>
          <p:nvPr/>
        </p:nvSpPr>
        <p:spPr bwMode="auto">
          <a:xfrm>
            <a:off x="3935413" y="2819400"/>
            <a:ext cx="0" cy="106363"/>
          </a:xfrm>
          <a:prstGeom prst="line">
            <a:avLst/>
          </a:prstGeom>
          <a:noFill/>
          <a:ln w="25400">
            <a:solidFill>
              <a:srgbClr val="000000"/>
            </a:solidFill>
            <a:round/>
            <a:headEnd/>
            <a:tailEnd/>
          </a:ln>
        </p:spPr>
        <p:txBody>
          <a:bodyPr wrap="none" anchor="ctr"/>
          <a:lstStyle/>
          <a:p>
            <a:pPr>
              <a:buNone/>
            </a:pPr>
            <a:endParaRPr lang="ko-KR" altLang="en-US"/>
          </a:p>
        </p:txBody>
      </p:sp>
      <p:sp>
        <p:nvSpPr>
          <p:cNvPr id="25617" name="Line 17"/>
          <p:cNvSpPr>
            <a:spLocks noChangeShapeType="1"/>
          </p:cNvSpPr>
          <p:nvPr/>
        </p:nvSpPr>
        <p:spPr bwMode="auto">
          <a:xfrm>
            <a:off x="4711700" y="2797175"/>
            <a:ext cx="0" cy="106363"/>
          </a:xfrm>
          <a:prstGeom prst="line">
            <a:avLst/>
          </a:prstGeom>
          <a:noFill/>
          <a:ln w="25400">
            <a:solidFill>
              <a:srgbClr val="000000"/>
            </a:solidFill>
            <a:round/>
            <a:headEnd/>
            <a:tailEnd/>
          </a:ln>
        </p:spPr>
        <p:txBody>
          <a:bodyPr wrap="none" anchor="ctr"/>
          <a:lstStyle/>
          <a:p>
            <a:pPr>
              <a:buNone/>
            </a:pPr>
            <a:endParaRPr lang="ko-KR" altLang="en-US"/>
          </a:p>
        </p:txBody>
      </p:sp>
      <p:sp>
        <p:nvSpPr>
          <p:cNvPr id="25618" name="Line 18"/>
          <p:cNvSpPr>
            <a:spLocks noChangeShapeType="1"/>
          </p:cNvSpPr>
          <p:nvPr/>
        </p:nvSpPr>
        <p:spPr bwMode="auto">
          <a:xfrm>
            <a:off x="5383213" y="2786063"/>
            <a:ext cx="0" cy="104775"/>
          </a:xfrm>
          <a:prstGeom prst="line">
            <a:avLst/>
          </a:prstGeom>
          <a:noFill/>
          <a:ln w="25400">
            <a:solidFill>
              <a:srgbClr val="000000"/>
            </a:solidFill>
            <a:round/>
            <a:headEnd/>
            <a:tailEnd/>
          </a:ln>
        </p:spPr>
        <p:txBody>
          <a:bodyPr wrap="none" anchor="ctr"/>
          <a:lstStyle/>
          <a:p>
            <a:pPr>
              <a:buNone/>
            </a:pPr>
            <a:endParaRPr lang="ko-KR" altLang="en-US"/>
          </a:p>
        </p:txBody>
      </p:sp>
      <p:sp>
        <p:nvSpPr>
          <p:cNvPr id="25619" name="Line 19"/>
          <p:cNvSpPr>
            <a:spLocks noChangeShapeType="1"/>
          </p:cNvSpPr>
          <p:nvPr/>
        </p:nvSpPr>
        <p:spPr bwMode="auto">
          <a:xfrm>
            <a:off x="6394450" y="2786063"/>
            <a:ext cx="0" cy="104775"/>
          </a:xfrm>
          <a:prstGeom prst="line">
            <a:avLst/>
          </a:prstGeom>
          <a:noFill/>
          <a:ln w="25400">
            <a:solidFill>
              <a:srgbClr val="000000"/>
            </a:solidFill>
            <a:round/>
            <a:headEnd/>
            <a:tailEnd/>
          </a:ln>
        </p:spPr>
        <p:txBody>
          <a:bodyPr wrap="none" anchor="ctr"/>
          <a:lstStyle/>
          <a:p>
            <a:pPr>
              <a:buNone/>
            </a:pPr>
            <a:endParaRPr lang="ko-KR" altLang="en-US"/>
          </a:p>
        </p:txBody>
      </p:sp>
      <p:grpSp>
        <p:nvGrpSpPr>
          <p:cNvPr id="2" name="Group 23"/>
          <p:cNvGrpSpPr>
            <a:grpSpLocks/>
          </p:cNvGrpSpPr>
          <p:nvPr/>
        </p:nvGrpSpPr>
        <p:grpSpPr bwMode="auto">
          <a:xfrm>
            <a:off x="779463" y="4051300"/>
            <a:ext cx="2033587" cy="193675"/>
            <a:chOff x="491" y="2552"/>
            <a:chExt cx="1281" cy="122"/>
          </a:xfrm>
        </p:grpSpPr>
        <p:sp>
          <p:nvSpPr>
            <p:cNvPr id="25648" name="Freeform 20"/>
            <p:cNvSpPr>
              <a:spLocks/>
            </p:cNvSpPr>
            <p:nvPr/>
          </p:nvSpPr>
          <p:spPr bwMode="auto">
            <a:xfrm>
              <a:off x="491" y="2552"/>
              <a:ext cx="137" cy="122"/>
            </a:xfrm>
            <a:custGeom>
              <a:avLst/>
              <a:gdLst>
                <a:gd name="T0" fmla="*/ 0 w 137"/>
                <a:gd name="T1" fmla="*/ 60 h 122"/>
                <a:gd name="T2" fmla="*/ 136 w 137"/>
                <a:gd name="T3" fmla="*/ 0 h 122"/>
                <a:gd name="T4" fmla="*/ 89 w 137"/>
                <a:gd name="T5" fmla="*/ 60 h 122"/>
                <a:gd name="T6" fmla="*/ 136 w 137"/>
                <a:gd name="T7" fmla="*/ 121 h 122"/>
                <a:gd name="T8" fmla="*/ 0 w 137"/>
                <a:gd name="T9" fmla="*/ 60 h 122"/>
                <a:gd name="T10" fmla="*/ 0 60000 65536"/>
                <a:gd name="T11" fmla="*/ 0 60000 65536"/>
                <a:gd name="T12" fmla="*/ 0 60000 65536"/>
                <a:gd name="T13" fmla="*/ 0 60000 65536"/>
                <a:gd name="T14" fmla="*/ 0 60000 65536"/>
                <a:gd name="T15" fmla="*/ 0 w 137"/>
                <a:gd name="T16" fmla="*/ 0 h 122"/>
                <a:gd name="T17" fmla="*/ 137 w 137"/>
                <a:gd name="T18" fmla="*/ 122 h 122"/>
              </a:gdLst>
              <a:ahLst/>
              <a:cxnLst>
                <a:cxn ang="T10">
                  <a:pos x="T0" y="T1"/>
                </a:cxn>
                <a:cxn ang="T11">
                  <a:pos x="T2" y="T3"/>
                </a:cxn>
                <a:cxn ang="T12">
                  <a:pos x="T4" y="T5"/>
                </a:cxn>
                <a:cxn ang="T13">
                  <a:pos x="T6" y="T7"/>
                </a:cxn>
                <a:cxn ang="T14">
                  <a:pos x="T8" y="T9"/>
                </a:cxn>
              </a:cxnLst>
              <a:rect l="T15" t="T16" r="T17" b="T18"/>
              <a:pathLst>
                <a:path w="137" h="122">
                  <a:moveTo>
                    <a:pt x="0" y="60"/>
                  </a:moveTo>
                  <a:lnTo>
                    <a:pt x="136" y="0"/>
                  </a:lnTo>
                  <a:lnTo>
                    <a:pt x="89" y="60"/>
                  </a:lnTo>
                  <a:lnTo>
                    <a:pt x="136" y="121"/>
                  </a:lnTo>
                  <a:lnTo>
                    <a:pt x="0" y="60"/>
                  </a:lnTo>
                </a:path>
              </a:pathLst>
            </a:custGeom>
            <a:solidFill>
              <a:schemeClr val="accent1"/>
            </a:solidFill>
            <a:ln w="12700" cap="rnd" cmpd="sng">
              <a:solidFill>
                <a:schemeClr val="accent1"/>
              </a:solidFill>
              <a:prstDash val="solid"/>
              <a:round/>
              <a:headEnd type="none" w="med" len="med"/>
              <a:tailEnd type="none" w="med" len="med"/>
            </a:ln>
          </p:spPr>
          <p:txBody>
            <a:bodyPr/>
            <a:lstStyle/>
            <a:p>
              <a:pPr>
                <a:buNone/>
              </a:pPr>
              <a:endParaRPr lang="ko-KR" altLang="en-US"/>
            </a:p>
          </p:txBody>
        </p:sp>
        <p:sp>
          <p:nvSpPr>
            <p:cNvPr id="25649" name="Freeform 21"/>
            <p:cNvSpPr>
              <a:spLocks/>
            </p:cNvSpPr>
            <p:nvPr/>
          </p:nvSpPr>
          <p:spPr bwMode="auto">
            <a:xfrm>
              <a:off x="1635" y="2552"/>
              <a:ext cx="137" cy="122"/>
            </a:xfrm>
            <a:custGeom>
              <a:avLst/>
              <a:gdLst>
                <a:gd name="T0" fmla="*/ 136 w 137"/>
                <a:gd name="T1" fmla="*/ 60 h 122"/>
                <a:gd name="T2" fmla="*/ 0 w 137"/>
                <a:gd name="T3" fmla="*/ 121 h 122"/>
                <a:gd name="T4" fmla="*/ 47 w 137"/>
                <a:gd name="T5" fmla="*/ 60 h 122"/>
                <a:gd name="T6" fmla="*/ 0 w 137"/>
                <a:gd name="T7" fmla="*/ 0 h 122"/>
                <a:gd name="T8" fmla="*/ 136 w 137"/>
                <a:gd name="T9" fmla="*/ 60 h 122"/>
                <a:gd name="T10" fmla="*/ 0 60000 65536"/>
                <a:gd name="T11" fmla="*/ 0 60000 65536"/>
                <a:gd name="T12" fmla="*/ 0 60000 65536"/>
                <a:gd name="T13" fmla="*/ 0 60000 65536"/>
                <a:gd name="T14" fmla="*/ 0 60000 65536"/>
                <a:gd name="T15" fmla="*/ 0 w 137"/>
                <a:gd name="T16" fmla="*/ 0 h 122"/>
                <a:gd name="T17" fmla="*/ 137 w 137"/>
                <a:gd name="T18" fmla="*/ 122 h 122"/>
              </a:gdLst>
              <a:ahLst/>
              <a:cxnLst>
                <a:cxn ang="T10">
                  <a:pos x="T0" y="T1"/>
                </a:cxn>
                <a:cxn ang="T11">
                  <a:pos x="T2" y="T3"/>
                </a:cxn>
                <a:cxn ang="T12">
                  <a:pos x="T4" y="T5"/>
                </a:cxn>
                <a:cxn ang="T13">
                  <a:pos x="T6" y="T7"/>
                </a:cxn>
                <a:cxn ang="T14">
                  <a:pos x="T8" y="T9"/>
                </a:cxn>
              </a:cxnLst>
              <a:rect l="T15" t="T16" r="T17" b="T18"/>
              <a:pathLst>
                <a:path w="137" h="122">
                  <a:moveTo>
                    <a:pt x="136" y="60"/>
                  </a:moveTo>
                  <a:lnTo>
                    <a:pt x="0" y="121"/>
                  </a:lnTo>
                  <a:lnTo>
                    <a:pt x="47" y="60"/>
                  </a:lnTo>
                  <a:lnTo>
                    <a:pt x="0" y="0"/>
                  </a:lnTo>
                  <a:lnTo>
                    <a:pt x="136" y="60"/>
                  </a:lnTo>
                </a:path>
              </a:pathLst>
            </a:custGeom>
            <a:solidFill>
              <a:schemeClr val="accent1"/>
            </a:solidFill>
            <a:ln w="12700" cap="rnd" cmpd="sng">
              <a:solidFill>
                <a:schemeClr val="accent1"/>
              </a:solidFill>
              <a:prstDash val="solid"/>
              <a:round/>
              <a:headEnd type="none" w="med" len="med"/>
              <a:tailEnd type="none" w="med" len="med"/>
            </a:ln>
          </p:spPr>
          <p:txBody>
            <a:bodyPr/>
            <a:lstStyle/>
            <a:p>
              <a:pPr>
                <a:buNone/>
              </a:pPr>
              <a:endParaRPr lang="ko-KR" altLang="en-US"/>
            </a:p>
          </p:txBody>
        </p:sp>
        <p:sp>
          <p:nvSpPr>
            <p:cNvPr id="25650" name="Line 22"/>
            <p:cNvSpPr>
              <a:spLocks noChangeShapeType="1"/>
            </p:cNvSpPr>
            <p:nvPr/>
          </p:nvSpPr>
          <p:spPr bwMode="auto">
            <a:xfrm>
              <a:off x="595" y="2617"/>
              <a:ext cx="1081" cy="0"/>
            </a:xfrm>
            <a:prstGeom prst="line">
              <a:avLst/>
            </a:prstGeom>
            <a:noFill/>
            <a:ln w="25400">
              <a:solidFill>
                <a:schemeClr val="accent1"/>
              </a:solidFill>
              <a:round/>
              <a:headEnd/>
              <a:tailEnd/>
            </a:ln>
          </p:spPr>
          <p:txBody>
            <a:bodyPr wrap="none" anchor="ctr"/>
            <a:lstStyle/>
            <a:p>
              <a:pPr>
                <a:buNone/>
              </a:pPr>
              <a:endParaRPr lang="ko-KR" altLang="en-US"/>
            </a:p>
          </p:txBody>
        </p:sp>
      </p:grpSp>
      <p:grpSp>
        <p:nvGrpSpPr>
          <p:cNvPr id="3" name="Group 27"/>
          <p:cNvGrpSpPr>
            <a:grpSpLocks/>
          </p:cNvGrpSpPr>
          <p:nvPr/>
        </p:nvGrpSpPr>
        <p:grpSpPr bwMode="auto">
          <a:xfrm>
            <a:off x="3065463" y="4400550"/>
            <a:ext cx="2238375" cy="195263"/>
            <a:chOff x="1931" y="2772"/>
            <a:chExt cx="1410" cy="123"/>
          </a:xfrm>
        </p:grpSpPr>
        <p:sp>
          <p:nvSpPr>
            <p:cNvPr id="25645" name="Freeform 24"/>
            <p:cNvSpPr>
              <a:spLocks/>
            </p:cNvSpPr>
            <p:nvPr/>
          </p:nvSpPr>
          <p:spPr bwMode="auto">
            <a:xfrm>
              <a:off x="1931" y="2772"/>
              <a:ext cx="137" cy="123"/>
            </a:xfrm>
            <a:custGeom>
              <a:avLst/>
              <a:gdLst>
                <a:gd name="T0" fmla="*/ 0 w 137"/>
                <a:gd name="T1" fmla="*/ 61 h 123"/>
                <a:gd name="T2" fmla="*/ 136 w 137"/>
                <a:gd name="T3" fmla="*/ 0 h 123"/>
                <a:gd name="T4" fmla="*/ 89 w 137"/>
                <a:gd name="T5" fmla="*/ 61 h 123"/>
                <a:gd name="T6" fmla="*/ 136 w 137"/>
                <a:gd name="T7" fmla="*/ 122 h 123"/>
                <a:gd name="T8" fmla="*/ 0 w 137"/>
                <a:gd name="T9" fmla="*/ 61 h 123"/>
                <a:gd name="T10" fmla="*/ 0 60000 65536"/>
                <a:gd name="T11" fmla="*/ 0 60000 65536"/>
                <a:gd name="T12" fmla="*/ 0 60000 65536"/>
                <a:gd name="T13" fmla="*/ 0 60000 65536"/>
                <a:gd name="T14" fmla="*/ 0 60000 65536"/>
                <a:gd name="T15" fmla="*/ 0 w 137"/>
                <a:gd name="T16" fmla="*/ 0 h 123"/>
                <a:gd name="T17" fmla="*/ 137 w 137"/>
                <a:gd name="T18" fmla="*/ 123 h 123"/>
              </a:gdLst>
              <a:ahLst/>
              <a:cxnLst>
                <a:cxn ang="T10">
                  <a:pos x="T0" y="T1"/>
                </a:cxn>
                <a:cxn ang="T11">
                  <a:pos x="T2" y="T3"/>
                </a:cxn>
                <a:cxn ang="T12">
                  <a:pos x="T4" y="T5"/>
                </a:cxn>
                <a:cxn ang="T13">
                  <a:pos x="T6" y="T7"/>
                </a:cxn>
                <a:cxn ang="T14">
                  <a:pos x="T8" y="T9"/>
                </a:cxn>
              </a:cxnLst>
              <a:rect l="T15" t="T16" r="T17" b="T18"/>
              <a:pathLst>
                <a:path w="137" h="123">
                  <a:moveTo>
                    <a:pt x="0" y="61"/>
                  </a:moveTo>
                  <a:lnTo>
                    <a:pt x="136" y="0"/>
                  </a:lnTo>
                  <a:lnTo>
                    <a:pt x="89" y="61"/>
                  </a:lnTo>
                  <a:lnTo>
                    <a:pt x="136" y="122"/>
                  </a:lnTo>
                  <a:lnTo>
                    <a:pt x="0" y="61"/>
                  </a:lnTo>
                </a:path>
              </a:pathLst>
            </a:custGeom>
            <a:solidFill>
              <a:schemeClr val="accent1"/>
            </a:solidFill>
            <a:ln w="12700" cap="rnd" cmpd="sng">
              <a:solidFill>
                <a:schemeClr val="accent1"/>
              </a:solidFill>
              <a:prstDash val="solid"/>
              <a:round/>
              <a:headEnd type="none" w="med" len="med"/>
              <a:tailEnd type="none" w="med" len="med"/>
            </a:ln>
          </p:spPr>
          <p:txBody>
            <a:bodyPr/>
            <a:lstStyle/>
            <a:p>
              <a:pPr>
                <a:buNone/>
              </a:pPr>
              <a:endParaRPr lang="ko-KR" altLang="en-US"/>
            </a:p>
          </p:txBody>
        </p:sp>
        <p:sp>
          <p:nvSpPr>
            <p:cNvPr id="25646" name="Freeform 25"/>
            <p:cNvSpPr>
              <a:spLocks/>
            </p:cNvSpPr>
            <p:nvPr/>
          </p:nvSpPr>
          <p:spPr bwMode="auto">
            <a:xfrm>
              <a:off x="3204" y="2772"/>
              <a:ext cx="137" cy="123"/>
            </a:xfrm>
            <a:custGeom>
              <a:avLst/>
              <a:gdLst>
                <a:gd name="T0" fmla="*/ 136 w 137"/>
                <a:gd name="T1" fmla="*/ 61 h 123"/>
                <a:gd name="T2" fmla="*/ 0 w 137"/>
                <a:gd name="T3" fmla="*/ 122 h 123"/>
                <a:gd name="T4" fmla="*/ 48 w 137"/>
                <a:gd name="T5" fmla="*/ 61 h 123"/>
                <a:gd name="T6" fmla="*/ 0 w 137"/>
                <a:gd name="T7" fmla="*/ 0 h 123"/>
                <a:gd name="T8" fmla="*/ 136 w 137"/>
                <a:gd name="T9" fmla="*/ 61 h 123"/>
                <a:gd name="T10" fmla="*/ 0 60000 65536"/>
                <a:gd name="T11" fmla="*/ 0 60000 65536"/>
                <a:gd name="T12" fmla="*/ 0 60000 65536"/>
                <a:gd name="T13" fmla="*/ 0 60000 65536"/>
                <a:gd name="T14" fmla="*/ 0 60000 65536"/>
                <a:gd name="T15" fmla="*/ 0 w 137"/>
                <a:gd name="T16" fmla="*/ 0 h 123"/>
                <a:gd name="T17" fmla="*/ 137 w 137"/>
                <a:gd name="T18" fmla="*/ 123 h 123"/>
              </a:gdLst>
              <a:ahLst/>
              <a:cxnLst>
                <a:cxn ang="T10">
                  <a:pos x="T0" y="T1"/>
                </a:cxn>
                <a:cxn ang="T11">
                  <a:pos x="T2" y="T3"/>
                </a:cxn>
                <a:cxn ang="T12">
                  <a:pos x="T4" y="T5"/>
                </a:cxn>
                <a:cxn ang="T13">
                  <a:pos x="T6" y="T7"/>
                </a:cxn>
                <a:cxn ang="T14">
                  <a:pos x="T8" y="T9"/>
                </a:cxn>
              </a:cxnLst>
              <a:rect l="T15" t="T16" r="T17" b="T18"/>
              <a:pathLst>
                <a:path w="137" h="123">
                  <a:moveTo>
                    <a:pt x="136" y="61"/>
                  </a:moveTo>
                  <a:lnTo>
                    <a:pt x="0" y="122"/>
                  </a:lnTo>
                  <a:lnTo>
                    <a:pt x="48" y="61"/>
                  </a:lnTo>
                  <a:lnTo>
                    <a:pt x="0" y="0"/>
                  </a:lnTo>
                  <a:lnTo>
                    <a:pt x="136" y="61"/>
                  </a:lnTo>
                </a:path>
              </a:pathLst>
            </a:custGeom>
            <a:solidFill>
              <a:schemeClr val="accent1"/>
            </a:solidFill>
            <a:ln w="12700" cap="rnd" cmpd="sng">
              <a:solidFill>
                <a:schemeClr val="accent1"/>
              </a:solidFill>
              <a:prstDash val="solid"/>
              <a:round/>
              <a:headEnd type="none" w="med" len="med"/>
              <a:tailEnd type="none" w="med" len="med"/>
            </a:ln>
          </p:spPr>
          <p:txBody>
            <a:bodyPr/>
            <a:lstStyle/>
            <a:p>
              <a:pPr>
                <a:buNone/>
              </a:pPr>
              <a:endParaRPr lang="ko-KR" altLang="en-US"/>
            </a:p>
          </p:txBody>
        </p:sp>
        <p:sp>
          <p:nvSpPr>
            <p:cNvPr id="25647" name="Line 26"/>
            <p:cNvSpPr>
              <a:spLocks noChangeShapeType="1"/>
            </p:cNvSpPr>
            <p:nvPr/>
          </p:nvSpPr>
          <p:spPr bwMode="auto">
            <a:xfrm>
              <a:off x="2033" y="2838"/>
              <a:ext cx="1214" cy="0"/>
            </a:xfrm>
            <a:prstGeom prst="line">
              <a:avLst/>
            </a:prstGeom>
            <a:noFill/>
            <a:ln w="25400">
              <a:solidFill>
                <a:schemeClr val="accent1"/>
              </a:solidFill>
              <a:round/>
              <a:headEnd/>
              <a:tailEnd/>
            </a:ln>
          </p:spPr>
          <p:txBody>
            <a:bodyPr wrap="none" anchor="ctr"/>
            <a:lstStyle/>
            <a:p>
              <a:pPr>
                <a:buNone/>
              </a:pPr>
              <a:endParaRPr lang="ko-KR" altLang="en-US"/>
            </a:p>
          </p:txBody>
        </p:sp>
      </p:grpSp>
      <p:sp>
        <p:nvSpPr>
          <p:cNvPr id="25622" name="Freeform 28"/>
          <p:cNvSpPr>
            <a:spLocks/>
          </p:cNvSpPr>
          <p:nvPr/>
        </p:nvSpPr>
        <p:spPr bwMode="auto">
          <a:xfrm>
            <a:off x="4183063" y="5716588"/>
            <a:ext cx="1430337" cy="344487"/>
          </a:xfrm>
          <a:custGeom>
            <a:avLst/>
            <a:gdLst>
              <a:gd name="T0" fmla="*/ 900 w 901"/>
              <a:gd name="T1" fmla="*/ 58 h 217"/>
              <a:gd name="T2" fmla="*/ 878 w 901"/>
              <a:gd name="T3" fmla="*/ 79 h 217"/>
              <a:gd name="T4" fmla="*/ 828 w 901"/>
              <a:gd name="T5" fmla="*/ 115 h 217"/>
              <a:gd name="T6" fmla="*/ 770 w 901"/>
              <a:gd name="T7" fmla="*/ 151 h 217"/>
              <a:gd name="T8" fmla="*/ 720 w 901"/>
              <a:gd name="T9" fmla="*/ 173 h 217"/>
              <a:gd name="T10" fmla="*/ 655 w 901"/>
              <a:gd name="T11" fmla="*/ 195 h 217"/>
              <a:gd name="T12" fmla="*/ 598 w 901"/>
              <a:gd name="T13" fmla="*/ 209 h 217"/>
              <a:gd name="T14" fmla="*/ 540 w 901"/>
              <a:gd name="T15" fmla="*/ 216 h 217"/>
              <a:gd name="T16" fmla="*/ 482 w 901"/>
              <a:gd name="T17" fmla="*/ 216 h 217"/>
              <a:gd name="T18" fmla="*/ 446 w 901"/>
              <a:gd name="T19" fmla="*/ 216 h 217"/>
              <a:gd name="T20" fmla="*/ 418 w 901"/>
              <a:gd name="T21" fmla="*/ 216 h 217"/>
              <a:gd name="T22" fmla="*/ 346 w 901"/>
              <a:gd name="T23" fmla="*/ 202 h 217"/>
              <a:gd name="T24" fmla="*/ 288 w 901"/>
              <a:gd name="T25" fmla="*/ 187 h 217"/>
              <a:gd name="T26" fmla="*/ 223 w 901"/>
              <a:gd name="T27" fmla="*/ 166 h 217"/>
              <a:gd name="T28" fmla="*/ 180 w 901"/>
              <a:gd name="T29" fmla="*/ 144 h 217"/>
              <a:gd name="T30" fmla="*/ 115 w 901"/>
              <a:gd name="T31" fmla="*/ 108 h 217"/>
              <a:gd name="T32" fmla="*/ 72 w 901"/>
              <a:gd name="T33" fmla="*/ 72 h 217"/>
              <a:gd name="T34" fmla="*/ 29 w 901"/>
              <a:gd name="T35" fmla="*/ 29 h 217"/>
              <a:gd name="T36" fmla="*/ 0 w 901"/>
              <a:gd name="T37" fmla="*/ 0 h 2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01"/>
              <a:gd name="T58" fmla="*/ 0 h 217"/>
              <a:gd name="T59" fmla="*/ 901 w 901"/>
              <a:gd name="T60" fmla="*/ 217 h 2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01" h="217">
                <a:moveTo>
                  <a:pt x="900" y="58"/>
                </a:moveTo>
                <a:lnTo>
                  <a:pt x="878" y="79"/>
                </a:lnTo>
                <a:lnTo>
                  <a:pt x="828" y="115"/>
                </a:lnTo>
                <a:lnTo>
                  <a:pt x="770" y="151"/>
                </a:lnTo>
                <a:lnTo>
                  <a:pt x="720" y="173"/>
                </a:lnTo>
                <a:lnTo>
                  <a:pt x="655" y="195"/>
                </a:lnTo>
                <a:lnTo>
                  <a:pt x="598" y="209"/>
                </a:lnTo>
                <a:lnTo>
                  <a:pt x="540" y="216"/>
                </a:lnTo>
                <a:lnTo>
                  <a:pt x="482" y="216"/>
                </a:lnTo>
                <a:lnTo>
                  <a:pt x="446" y="216"/>
                </a:lnTo>
                <a:lnTo>
                  <a:pt x="418" y="216"/>
                </a:lnTo>
                <a:lnTo>
                  <a:pt x="346" y="202"/>
                </a:lnTo>
                <a:lnTo>
                  <a:pt x="288" y="187"/>
                </a:lnTo>
                <a:lnTo>
                  <a:pt x="223" y="166"/>
                </a:lnTo>
                <a:lnTo>
                  <a:pt x="180" y="144"/>
                </a:lnTo>
                <a:lnTo>
                  <a:pt x="115" y="108"/>
                </a:lnTo>
                <a:lnTo>
                  <a:pt x="72" y="72"/>
                </a:lnTo>
                <a:lnTo>
                  <a:pt x="29" y="29"/>
                </a:lnTo>
                <a:lnTo>
                  <a:pt x="0" y="0"/>
                </a:lnTo>
              </a:path>
            </a:pathLst>
          </a:custGeom>
          <a:noFill/>
          <a:ln w="25400" cap="rnd" cmpd="sng">
            <a:solidFill>
              <a:srgbClr val="000000"/>
            </a:solidFill>
            <a:prstDash val="solid"/>
            <a:round/>
            <a:headEnd type="none" w="med" len="med"/>
            <a:tailEnd type="none" w="med" len="med"/>
          </a:ln>
        </p:spPr>
        <p:txBody>
          <a:bodyPr/>
          <a:lstStyle/>
          <a:p>
            <a:pPr>
              <a:buNone/>
            </a:pPr>
            <a:endParaRPr lang="ko-KR" altLang="en-US"/>
          </a:p>
        </p:txBody>
      </p:sp>
      <p:sp>
        <p:nvSpPr>
          <p:cNvPr id="25623" name="Freeform 29"/>
          <p:cNvSpPr>
            <a:spLocks/>
          </p:cNvSpPr>
          <p:nvPr/>
        </p:nvSpPr>
        <p:spPr bwMode="auto">
          <a:xfrm>
            <a:off x="5473700" y="5797550"/>
            <a:ext cx="160338" cy="160338"/>
          </a:xfrm>
          <a:custGeom>
            <a:avLst/>
            <a:gdLst>
              <a:gd name="T0" fmla="*/ 0 w 101"/>
              <a:gd name="T1" fmla="*/ 14 h 101"/>
              <a:gd name="T2" fmla="*/ 100 w 101"/>
              <a:gd name="T3" fmla="*/ 0 h 101"/>
              <a:gd name="T4" fmla="*/ 50 w 101"/>
              <a:gd name="T5" fmla="*/ 100 h 101"/>
              <a:gd name="T6" fmla="*/ 0 60000 65536"/>
              <a:gd name="T7" fmla="*/ 0 60000 65536"/>
              <a:gd name="T8" fmla="*/ 0 60000 65536"/>
              <a:gd name="T9" fmla="*/ 0 w 101"/>
              <a:gd name="T10" fmla="*/ 0 h 101"/>
              <a:gd name="T11" fmla="*/ 101 w 101"/>
              <a:gd name="T12" fmla="*/ 101 h 101"/>
            </a:gdLst>
            <a:ahLst/>
            <a:cxnLst>
              <a:cxn ang="T6">
                <a:pos x="T0" y="T1"/>
              </a:cxn>
              <a:cxn ang="T7">
                <a:pos x="T2" y="T3"/>
              </a:cxn>
              <a:cxn ang="T8">
                <a:pos x="T4" y="T5"/>
              </a:cxn>
            </a:cxnLst>
            <a:rect l="T9" t="T10" r="T11" b="T12"/>
            <a:pathLst>
              <a:path w="101" h="101">
                <a:moveTo>
                  <a:pt x="0" y="14"/>
                </a:moveTo>
                <a:lnTo>
                  <a:pt x="100" y="0"/>
                </a:lnTo>
                <a:lnTo>
                  <a:pt x="50" y="100"/>
                </a:lnTo>
              </a:path>
            </a:pathLst>
          </a:custGeom>
          <a:noFill/>
          <a:ln w="25400" cap="rnd" cmpd="sng">
            <a:solidFill>
              <a:srgbClr val="000000"/>
            </a:solidFill>
            <a:prstDash val="solid"/>
            <a:round/>
            <a:headEnd type="none" w="med" len="med"/>
            <a:tailEnd type="none" w="med" len="med"/>
          </a:ln>
        </p:spPr>
        <p:txBody>
          <a:bodyPr/>
          <a:lstStyle/>
          <a:p>
            <a:pPr>
              <a:buNone/>
            </a:pPr>
            <a:endParaRPr lang="ko-KR" altLang="en-US"/>
          </a:p>
        </p:txBody>
      </p:sp>
      <p:sp>
        <p:nvSpPr>
          <p:cNvPr id="25624" name="Rectangle 30"/>
          <p:cNvSpPr>
            <a:spLocks noChangeArrowheads="1"/>
          </p:cNvSpPr>
          <p:nvPr/>
        </p:nvSpPr>
        <p:spPr bwMode="auto">
          <a:xfrm>
            <a:off x="1806575" y="2973388"/>
            <a:ext cx="666750" cy="333375"/>
          </a:xfrm>
          <a:prstGeom prst="rect">
            <a:avLst/>
          </a:prstGeom>
          <a:noFill/>
          <a:ln w="12700">
            <a:noFill/>
            <a:miter lim="800000"/>
            <a:headEnd/>
            <a:tailEnd/>
          </a:ln>
        </p:spPr>
        <p:txBody>
          <a:bodyPr wrap="none" lIns="90487" tIns="44450" rIns="90487" bIns="44450">
            <a:spAutoFit/>
          </a:bodyPr>
          <a:lstStyle/>
          <a:p>
            <a:pPr eaLnBrk="0" hangingPunct="0">
              <a:buNone/>
            </a:pPr>
            <a:r>
              <a:rPr lang="en-US" altLang="ja-JP" sz="1600">
                <a:solidFill>
                  <a:srgbClr val="000000"/>
                </a:solidFill>
                <a:ea typeface="中ゴシック体" charset="-128"/>
              </a:rPr>
              <a:t>Rabin</a:t>
            </a:r>
          </a:p>
        </p:txBody>
      </p:sp>
      <p:sp>
        <p:nvSpPr>
          <p:cNvPr id="25625" name="Rectangle 31"/>
          <p:cNvSpPr>
            <a:spLocks noChangeArrowheads="1"/>
          </p:cNvSpPr>
          <p:nvPr/>
        </p:nvSpPr>
        <p:spPr bwMode="auto">
          <a:xfrm>
            <a:off x="2863850" y="2984500"/>
            <a:ext cx="508000" cy="333375"/>
          </a:xfrm>
          <a:prstGeom prst="rect">
            <a:avLst/>
          </a:prstGeom>
          <a:noFill/>
          <a:ln w="12700">
            <a:noFill/>
            <a:miter lim="800000"/>
            <a:headEnd/>
            <a:tailEnd/>
          </a:ln>
        </p:spPr>
        <p:txBody>
          <a:bodyPr wrap="none" lIns="90487" tIns="44450" rIns="90487" bIns="44450">
            <a:spAutoFit/>
          </a:bodyPr>
          <a:lstStyle/>
          <a:p>
            <a:pPr eaLnBrk="0" hangingPunct="0">
              <a:buNone/>
            </a:pPr>
            <a:r>
              <a:rPr lang="en-US" altLang="ja-JP" sz="1600">
                <a:solidFill>
                  <a:srgbClr val="000000"/>
                </a:solidFill>
                <a:ea typeface="中ゴシック体" charset="-128"/>
              </a:rPr>
              <a:t>GM</a:t>
            </a:r>
          </a:p>
        </p:txBody>
      </p:sp>
      <p:sp>
        <p:nvSpPr>
          <p:cNvPr id="25626" name="Rectangle 32"/>
          <p:cNvSpPr>
            <a:spLocks noChangeArrowheads="1"/>
          </p:cNvSpPr>
          <p:nvPr/>
        </p:nvSpPr>
        <p:spPr bwMode="auto">
          <a:xfrm>
            <a:off x="2638425" y="3243263"/>
            <a:ext cx="1139825" cy="333375"/>
          </a:xfrm>
          <a:prstGeom prst="rect">
            <a:avLst/>
          </a:prstGeom>
          <a:noFill/>
          <a:ln w="12700">
            <a:noFill/>
            <a:miter lim="800000"/>
            <a:headEnd/>
            <a:tailEnd/>
          </a:ln>
        </p:spPr>
        <p:txBody>
          <a:bodyPr wrap="none" lIns="90487" tIns="44450" rIns="90487" bIns="44450">
            <a:spAutoFit/>
          </a:bodyPr>
          <a:lstStyle/>
          <a:p>
            <a:pPr eaLnBrk="0" hangingPunct="0">
              <a:buNone/>
            </a:pPr>
            <a:r>
              <a:rPr lang="en-US" altLang="ja-JP" sz="1600">
                <a:solidFill>
                  <a:srgbClr val="000000"/>
                </a:solidFill>
                <a:ea typeface="中ゴシック体" charset="-128"/>
              </a:rPr>
              <a:t>(IND-CPA)</a:t>
            </a:r>
          </a:p>
        </p:txBody>
      </p:sp>
      <p:grpSp>
        <p:nvGrpSpPr>
          <p:cNvPr id="4" name="Group 36"/>
          <p:cNvGrpSpPr>
            <a:grpSpLocks/>
          </p:cNvGrpSpPr>
          <p:nvPr/>
        </p:nvGrpSpPr>
        <p:grpSpPr bwMode="auto">
          <a:xfrm>
            <a:off x="5503863" y="4705350"/>
            <a:ext cx="2238375" cy="195263"/>
            <a:chOff x="3467" y="2964"/>
            <a:chExt cx="1410" cy="123"/>
          </a:xfrm>
        </p:grpSpPr>
        <p:sp>
          <p:nvSpPr>
            <p:cNvPr id="25642" name="Freeform 33"/>
            <p:cNvSpPr>
              <a:spLocks/>
            </p:cNvSpPr>
            <p:nvPr/>
          </p:nvSpPr>
          <p:spPr bwMode="auto">
            <a:xfrm>
              <a:off x="3467" y="2964"/>
              <a:ext cx="137" cy="123"/>
            </a:xfrm>
            <a:custGeom>
              <a:avLst/>
              <a:gdLst>
                <a:gd name="T0" fmla="*/ 0 w 137"/>
                <a:gd name="T1" fmla="*/ 61 h 123"/>
                <a:gd name="T2" fmla="*/ 136 w 137"/>
                <a:gd name="T3" fmla="*/ 0 h 123"/>
                <a:gd name="T4" fmla="*/ 89 w 137"/>
                <a:gd name="T5" fmla="*/ 61 h 123"/>
                <a:gd name="T6" fmla="*/ 136 w 137"/>
                <a:gd name="T7" fmla="*/ 122 h 123"/>
                <a:gd name="T8" fmla="*/ 0 w 137"/>
                <a:gd name="T9" fmla="*/ 61 h 123"/>
                <a:gd name="T10" fmla="*/ 0 60000 65536"/>
                <a:gd name="T11" fmla="*/ 0 60000 65536"/>
                <a:gd name="T12" fmla="*/ 0 60000 65536"/>
                <a:gd name="T13" fmla="*/ 0 60000 65536"/>
                <a:gd name="T14" fmla="*/ 0 60000 65536"/>
                <a:gd name="T15" fmla="*/ 0 w 137"/>
                <a:gd name="T16" fmla="*/ 0 h 123"/>
                <a:gd name="T17" fmla="*/ 137 w 137"/>
                <a:gd name="T18" fmla="*/ 123 h 123"/>
              </a:gdLst>
              <a:ahLst/>
              <a:cxnLst>
                <a:cxn ang="T10">
                  <a:pos x="T0" y="T1"/>
                </a:cxn>
                <a:cxn ang="T11">
                  <a:pos x="T2" y="T3"/>
                </a:cxn>
                <a:cxn ang="T12">
                  <a:pos x="T4" y="T5"/>
                </a:cxn>
                <a:cxn ang="T13">
                  <a:pos x="T6" y="T7"/>
                </a:cxn>
                <a:cxn ang="T14">
                  <a:pos x="T8" y="T9"/>
                </a:cxn>
              </a:cxnLst>
              <a:rect l="T15" t="T16" r="T17" b="T18"/>
              <a:pathLst>
                <a:path w="137" h="123">
                  <a:moveTo>
                    <a:pt x="0" y="61"/>
                  </a:moveTo>
                  <a:lnTo>
                    <a:pt x="136" y="0"/>
                  </a:lnTo>
                  <a:lnTo>
                    <a:pt x="89" y="61"/>
                  </a:lnTo>
                  <a:lnTo>
                    <a:pt x="136" y="122"/>
                  </a:lnTo>
                  <a:lnTo>
                    <a:pt x="0" y="61"/>
                  </a:lnTo>
                </a:path>
              </a:pathLst>
            </a:custGeom>
            <a:solidFill>
              <a:schemeClr val="accent1"/>
            </a:solidFill>
            <a:ln w="12700" cap="rnd" cmpd="sng">
              <a:solidFill>
                <a:schemeClr val="accent1"/>
              </a:solidFill>
              <a:prstDash val="solid"/>
              <a:round/>
              <a:headEnd type="none" w="med" len="med"/>
              <a:tailEnd type="none" w="med" len="med"/>
            </a:ln>
          </p:spPr>
          <p:txBody>
            <a:bodyPr/>
            <a:lstStyle/>
            <a:p>
              <a:pPr>
                <a:buNone/>
              </a:pPr>
              <a:endParaRPr lang="ko-KR" altLang="en-US"/>
            </a:p>
          </p:txBody>
        </p:sp>
        <p:sp>
          <p:nvSpPr>
            <p:cNvPr id="25643" name="Freeform 34"/>
            <p:cNvSpPr>
              <a:spLocks/>
            </p:cNvSpPr>
            <p:nvPr/>
          </p:nvSpPr>
          <p:spPr bwMode="auto">
            <a:xfrm>
              <a:off x="4740" y="2964"/>
              <a:ext cx="137" cy="123"/>
            </a:xfrm>
            <a:custGeom>
              <a:avLst/>
              <a:gdLst>
                <a:gd name="T0" fmla="*/ 136 w 137"/>
                <a:gd name="T1" fmla="*/ 61 h 123"/>
                <a:gd name="T2" fmla="*/ 0 w 137"/>
                <a:gd name="T3" fmla="*/ 122 h 123"/>
                <a:gd name="T4" fmla="*/ 48 w 137"/>
                <a:gd name="T5" fmla="*/ 61 h 123"/>
                <a:gd name="T6" fmla="*/ 0 w 137"/>
                <a:gd name="T7" fmla="*/ 0 h 123"/>
                <a:gd name="T8" fmla="*/ 136 w 137"/>
                <a:gd name="T9" fmla="*/ 61 h 123"/>
                <a:gd name="T10" fmla="*/ 0 60000 65536"/>
                <a:gd name="T11" fmla="*/ 0 60000 65536"/>
                <a:gd name="T12" fmla="*/ 0 60000 65536"/>
                <a:gd name="T13" fmla="*/ 0 60000 65536"/>
                <a:gd name="T14" fmla="*/ 0 60000 65536"/>
                <a:gd name="T15" fmla="*/ 0 w 137"/>
                <a:gd name="T16" fmla="*/ 0 h 123"/>
                <a:gd name="T17" fmla="*/ 137 w 137"/>
                <a:gd name="T18" fmla="*/ 123 h 123"/>
              </a:gdLst>
              <a:ahLst/>
              <a:cxnLst>
                <a:cxn ang="T10">
                  <a:pos x="T0" y="T1"/>
                </a:cxn>
                <a:cxn ang="T11">
                  <a:pos x="T2" y="T3"/>
                </a:cxn>
                <a:cxn ang="T12">
                  <a:pos x="T4" y="T5"/>
                </a:cxn>
                <a:cxn ang="T13">
                  <a:pos x="T6" y="T7"/>
                </a:cxn>
                <a:cxn ang="T14">
                  <a:pos x="T8" y="T9"/>
                </a:cxn>
              </a:cxnLst>
              <a:rect l="T15" t="T16" r="T17" b="T18"/>
              <a:pathLst>
                <a:path w="137" h="123">
                  <a:moveTo>
                    <a:pt x="136" y="61"/>
                  </a:moveTo>
                  <a:lnTo>
                    <a:pt x="0" y="122"/>
                  </a:lnTo>
                  <a:lnTo>
                    <a:pt x="48" y="61"/>
                  </a:lnTo>
                  <a:lnTo>
                    <a:pt x="0" y="0"/>
                  </a:lnTo>
                  <a:lnTo>
                    <a:pt x="136" y="61"/>
                  </a:lnTo>
                </a:path>
              </a:pathLst>
            </a:custGeom>
            <a:solidFill>
              <a:schemeClr val="accent1"/>
            </a:solidFill>
            <a:ln w="12700" cap="rnd" cmpd="sng">
              <a:solidFill>
                <a:schemeClr val="accent1"/>
              </a:solidFill>
              <a:prstDash val="solid"/>
              <a:round/>
              <a:headEnd type="none" w="med" len="med"/>
              <a:tailEnd type="none" w="med" len="med"/>
            </a:ln>
          </p:spPr>
          <p:txBody>
            <a:bodyPr/>
            <a:lstStyle/>
            <a:p>
              <a:pPr>
                <a:buNone/>
              </a:pPr>
              <a:endParaRPr lang="ko-KR" altLang="en-US"/>
            </a:p>
          </p:txBody>
        </p:sp>
        <p:sp>
          <p:nvSpPr>
            <p:cNvPr id="25644" name="Line 35"/>
            <p:cNvSpPr>
              <a:spLocks noChangeShapeType="1"/>
            </p:cNvSpPr>
            <p:nvPr/>
          </p:nvSpPr>
          <p:spPr bwMode="auto">
            <a:xfrm>
              <a:off x="3569" y="3030"/>
              <a:ext cx="1214" cy="0"/>
            </a:xfrm>
            <a:prstGeom prst="line">
              <a:avLst/>
            </a:prstGeom>
            <a:noFill/>
            <a:ln w="25400">
              <a:solidFill>
                <a:schemeClr val="accent1"/>
              </a:solidFill>
              <a:round/>
              <a:headEnd/>
              <a:tailEnd/>
            </a:ln>
          </p:spPr>
          <p:txBody>
            <a:bodyPr wrap="none" anchor="ctr"/>
            <a:lstStyle/>
            <a:p>
              <a:pPr>
                <a:buNone/>
              </a:pPr>
              <a:endParaRPr lang="ko-KR" altLang="en-US"/>
            </a:p>
          </p:txBody>
        </p:sp>
      </p:grpSp>
      <p:sp>
        <p:nvSpPr>
          <p:cNvPr id="25628" name="Rectangle 37"/>
          <p:cNvSpPr>
            <a:spLocks noChangeArrowheads="1"/>
          </p:cNvSpPr>
          <p:nvPr/>
        </p:nvSpPr>
        <p:spPr bwMode="auto">
          <a:xfrm>
            <a:off x="525463" y="2973388"/>
            <a:ext cx="473075" cy="333375"/>
          </a:xfrm>
          <a:prstGeom prst="rect">
            <a:avLst/>
          </a:prstGeom>
          <a:solidFill>
            <a:schemeClr val="bg1"/>
          </a:solidFill>
          <a:ln w="12700">
            <a:noFill/>
            <a:miter lim="800000"/>
            <a:headEnd/>
            <a:tailEnd/>
          </a:ln>
        </p:spPr>
        <p:txBody>
          <a:bodyPr wrap="none" lIns="90487" tIns="44450" rIns="90487" bIns="44450">
            <a:spAutoFit/>
          </a:bodyPr>
          <a:lstStyle/>
          <a:p>
            <a:pPr eaLnBrk="0" hangingPunct="0">
              <a:buNone/>
            </a:pPr>
            <a:r>
              <a:rPr lang="en-US" altLang="ja-JP" sz="1600">
                <a:solidFill>
                  <a:srgbClr val="000000"/>
                </a:solidFill>
                <a:ea typeface="中ゴシック体" charset="-128"/>
              </a:rPr>
              <a:t>DH</a:t>
            </a:r>
          </a:p>
        </p:txBody>
      </p:sp>
      <p:sp>
        <p:nvSpPr>
          <p:cNvPr id="25629" name="Line 38"/>
          <p:cNvSpPr>
            <a:spLocks noChangeShapeType="1"/>
          </p:cNvSpPr>
          <p:nvPr/>
        </p:nvSpPr>
        <p:spPr bwMode="auto">
          <a:xfrm>
            <a:off x="1554163" y="2808288"/>
            <a:ext cx="0" cy="106362"/>
          </a:xfrm>
          <a:prstGeom prst="line">
            <a:avLst/>
          </a:prstGeom>
          <a:noFill/>
          <a:ln w="25400">
            <a:solidFill>
              <a:srgbClr val="000000"/>
            </a:solidFill>
            <a:round/>
            <a:headEnd/>
            <a:tailEnd/>
          </a:ln>
        </p:spPr>
        <p:txBody>
          <a:bodyPr wrap="none" anchor="ctr"/>
          <a:lstStyle/>
          <a:p>
            <a:pPr>
              <a:buNone/>
            </a:pPr>
            <a:endParaRPr lang="ko-KR" altLang="en-US"/>
          </a:p>
        </p:txBody>
      </p:sp>
      <p:sp>
        <p:nvSpPr>
          <p:cNvPr id="25630" name="Rectangle 39"/>
          <p:cNvSpPr>
            <a:spLocks noChangeArrowheads="1"/>
          </p:cNvSpPr>
          <p:nvPr/>
        </p:nvSpPr>
        <p:spPr bwMode="auto">
          <a:xfrm>
            <a:off x="1184275" y="2984500"/>
            <a:ext cx="574675" cy="333375"/>
          </a:xfrm>
          <a:prstGeom prst="rect">
            <a:avLst/>
          </a:prstGeom>
          <a:solidFill>
            <a:schemeClr val="bg1"/>
          </a:solidFill>
          <a:ln w="12700">
            <a:noFill/>
            <a:miter lim="800000"/>
            <a:headEnd/>
            <a:tailEnd/>
          </a:ln>
        </p:spPr>
        <p:txBody>
          <a:bodyPr wrap="none" lIns="90487" tIns="44450" rIns="90487" bIns="44450">
            <a:spAutoFit/>
          </a:bodyPr>
          <a:lstStyle/>
          <a:p>
            <a:pPr eaLnBrk="0" hangingPunct="0">
              <a:buNone/>
            </a:pPr>
            <a:r>
              <a:rPr lang="en-US" altLang="ja-JP" sz="1600">
                <a:solidFill>
                  <a:srgbClr val="000000"/>
                </a:solidFill>
                <a:ea typeface="中ゴシック体" charset="-128"/>
              </a:rPr>
              <a:t>RSA</a:t>
            </a:r>
          </a:p>
        </p:txBody>
      </p:sp>
      <p:sp>
        <p:nvSpPr>
          <p:cNvPr id="25631" name="Rectangle 40"/>
          <p:cNvSpPr>
            <a:spLocks noChangeArrowheads="1"/>
          </p:cNvSpPr>
          <p:nvPr/>
        </p:nvSpPr>
        <p:spPr bwMode="auto">
          <a:xfrm>
            <a:off x="4425950" y="2973388"/>
            <a:ext cx="473075" cy="333375"/>
          </a:xfrm>
          <a:prstGeom prst="rect">
            <a:avLst/>
          </a:prstGeom>
          <a:solidFill>
            <a:schemeClr val="bg1"/>
          </a:solidFill>
          <a:ln w="12700">
            <a:noFill/>
            <a:miter lim="800000"/>
            <a:headEnd/>
            <a:tailEnd/>
          </a:ln>
        </p:spPr>
        <p:txBody>
          <a:bodyPr wrap="none" lIns="90487" tIns="44450" rIns="90487" bIns="44450">
            <a:spAutoFit/>
          </a:bodyPr>
          <a:lstStyle/>
          <a:p>
            <a:pPr eaLnBrk="0" hangingPunct="0">
              <a:buNone/>
            </a:pPr>
            <a:r>
              <a:rPr lang="en-US" altLang="ja-JP" sz="1600">
                <a:solidFill>
                  <a:srgbClr val="000000"/>
                </a:solidFill>
                <a:ea typeface="中ゴシック体" charset="-128"/>
              </a:rPr>
              <a:t>NY</a:t>
            </a:r>
          </a:p>
        </p:txBody>
      </p:sp>
      <p:sp>
        <p:nvSpPr>
          <p:cNvPr id="25632" name="Rectangle 41"/>
          <p:cNvSpPr>
            <a:spLocks noChangeArrowheads="1"/>
          </p:cNvSpPr>
          <p:nvPr/>
        </p:nvSpPr>
        <p:spPr bwMode="auto">
          <a:xfrm>
            <a:off x="3971925" y="3232150"/>
            <a:ext cx="1230313" cy="333375"/>
          </a:xfrm>
          <a:prstGeom prst="rect">
            <a:avLst/>
          </a:prstGeom>
          <a:solidFill>
            <a:schemeClr val="bg1"/>
          </a:solidFill>
          <a:ln w="12700">
            <a:noFill/>
            <a:miter lim="800000"/>
            <a:headEnd/>
            <a:tailEnd/>
          </a:ln>
        </p:spPr>
        <p:txBody>
          <a:bodyPr wrap="none" lIns="90487" tIns="44450" rIns="90487" bIns="44450">
            <a:spAutoFit/>
          </a:bodyPr>
          <a:lstStyle/>
          <a:p>
            <a:pPr eaLnBrk="0" hangingPunct="0">
              <a:buNone/>
            </a:pPr>
            <a:r>
              <a:rPr lang="en-US" altLang="ja-JP" sz="1600">
                <a:solidFill>
                  <a:srgbClr val="000000"/>
                </a:solidFill>
                <a:ea typeface="中ゴシック体" charset="-128"/>
              </a:rPr>
              <a:t>(IND-CCAI)</a:t>
            </a:r>
          </a:p>
        </p:txBody>
      </p:sp>
      <p:sp>
        <p:nvSpPr>
          <p:cNvPr id="25633" name="Line 42"/>
          <p:cNvSpPr>
            <a:spLocks noChangeShapeType="1"/>
          </p:cNvSpPr>
          <p:nvPr/>
        </p:nvSpPr>
        <p:spPr bwMode="auto">
          <a:xfrm>
            <a:off x="5383213" y="3078163"/>
            <a:ext cx="0" cy="130175"/>
          </a:xfrm>
          <a:prstGeom prst="line">
            <a:avLst/>
          </a:prstGeom>
          <a:noFill/>
          <a:ln w="12700">
            <a:solidFill>
              <a:srgbClr val="000000"/>
            </a:solidFill>
            <a:prstDash val="sysDot"/>
            <a:round/>
            <a:headEnd/>
            <a:tailEnd/>
          </a:ln>
        </p:spPr>
        <p:txBody>
          <a:bodyPr wrap="none" anchor="ctr"/>
          <a:lstStyle/>
          <a:p>
            <a:pPr>
              <a:buNone/>
            </a:pPr>
            <a:endParaRPr lang="ko-KR" altLang="en-US"/>
          </a:p>
        </p:txBody>
      </p:sp>
      <p:sp>
        <p:nvSpPr>
          <p:cNvPr id="25634" name="Rectangle 43"/>
          <p:cNvSpPr>
            <a:spLocks noChangeArrowheads="1"/>
          </p:cNvSpPr>
          <p:nvPr/>
        </p:nvSpPr>
        <p:spPr bwMode="auto">
          <a:xfrm>
            <a:off x="1577975" y="3232150"/>
            <a:ext cx="1117600" cy="333375"/>
          </a:xfrm>
          <a:prstGeom prst="rect">
            <a:avLst/>
          </a:prstGeom>
          <a:noFill/>
          <a:ln w="12700">
            <a:noFill/>
            <a:miter lim="800000"/>
            <a:headEnd/>
            <a:tailEnd/>
          </a:ln>
        </p:spPr>
        <p:txBody>
          <a:bodyPr wrap="none" lIns="90487" tIns="44450" rIns="90487" bIns="44450">
            <a:spAutoFit/>
          </a:bodyPr>
          <a:lstStyle/>
          <a:p>
            <a:pPr eaLnBrk="0" hangingPunct="0">
              <a:buNone/>
            </a:pPr>
            <a:r>
              <a:rPr lang="en-US" altLang="ja-JP" sz="1600">
                <a:solidFill>
                  <a:srgbClr val="000000"/>
                </a:solidFill>
                <a:ea typeface="中ゴシック体" charset="-128"/>
              </a:rPr>
              <a:t>(OW-CPA)</a:t>
            </a:r>
          </a:p>
        </p:txBody>
      </p:sp>
      <p:sp>
        <p:nvSpPr>
          <p:cNvPr id="25635" name="Rectangle 44"/>
          <p:cNvSpPr>
            <a:spLocks noChangeArrowheads="1"/>
          </p:cNvSpPr>
          <p:nvPr/>
        </p:nvSpPr>
        <p:spPr bwMode="auto">
          <a:xfrm>
            <a:off x="61913" y="4397375"/>
            <a:ext cx="3062287" cy="1136208"/>
          </a:xfrm>
          <a:prstGeom prst="rect">
            <a:avLst/>
          </a:prstGeom>
          <a:noFill/>
          <a:ln w="12700">
            <a:noFill/>
            <a:miter lim="800000"/>
            <a:headEnd/>
            <a:tailEnd/>
          </a:ln>
        </p:spPr>
        <p:txBody>
          <a:bodyPr lIns="90487" tIns="44450" rIns="90487" bIns="44450">
            <a:spAutoFit/>
          </a:bodyPr>
          <a:lstStyle/>
          <a:p>
            <a:pPr eaLnBrk="0" hangingPunct="0">
              <a:buNone/>
            </a:pPr>
            <a:r>
              <a:rPr lang="en-US" altLang="ja-JP" sz="2000">
                <a:ea typeface="Osaka" charset="-128"/>
              </a:rPr>
              <a:t>Concept of public-key</a:t>
            </a:r>
          </a:p>
          <a:p>
            <a:pPr eaLnBrk="0" hangingPunct="0">
              <a:buNone/>
            </a:pPr>
            <a:r>
              <a:rPr lang="en-US" altLang="ja-JP" sz="2000">
                <a:ea typeface="Osaka" charset="-128"/>
              </a:rPr>
              <a:t>cryptosystem</a:t>
            </a:r>
          </a:p>
          <a:p>
            <a:pPr eaLnBrk="0" hangingPunct="0">
              <a:buNone/>
            </a:pPr>
            <a:r>
              <a:rPr lang="en-US" altLang="ja-JP" sz="2000">
                <a:ea typeface="Osaka" charset="-128"/>
              </a:rPr>
              <a:t>Proposal of various tricks</a:t>
            </a:r>
          </a:p>
        </p:txBody>
      </p:sp>
      <p:sp>
        <p:nvSpPr>
          <p:cNvPr id="25636" name="Rectangle 45"/>
          <p:cNvSpPr>
            <a:spLocks noChangeArrowheads="1"/>
          </p:cNvSpPr>
          <p:nvPr/>
        </p:nvSpPr>
        <p:spPr bwMode="auto">
          <a:xfrm>
            <a:off x="2971800" y="4724400"/>
            <a:ext cx="1966884" cy="766877"/>
          </a:xfrm>
          <a:prstGeom prst="rect">
            <a:avLst/>
          </a:prstGeom>
          <a:noFill/>
          <a:ln w="12700">
            <a:noFill/>
            <a:miter lim="800000"/>
            <a:headEnd/>
            <a:tailEnd/>
          </a:ln>
        </p:spPr>
        <p:txBody>
          <a:bodyPr wrap="none" lIns="90487" tIns="44450" rIns="90487" bIns="44450">
            <a:spAutoFit/>
          </a:bodyPr>
          <a:lstStyle/>
          <a:p>
            <a:pPr eaLnBrk="0" hangingPunct="0">
              <a:buNone/>
            </a:pPr>
            <a:r>
              <a:rPr lang="en-US" altLang="ja-JP" sz="2000">
                <a:ea typeface="Osaka" charset="-128"/>
              </a:rPr>
              <a:t>Provable security</a:t>
            </a:r>
          </a:p>
          <a:p>
            <a:pPr eaLnBrk="0" hangingPunct="0">
              <a:buNone/>
            </a:pPr>
            <a:r>
              <a:rPr lang="en-US" altLang="ja-JP" sz="2000">
                <a:ea typeface="Osaka" charset="-128"/>
              </a:rPr>
              <a:t>       (Theory)</a:t>
            </a:r>
          </a:p>
        </p:txBody>
      </p:sp>
      <p:sp>
        <p:nvSpPr>
          <p:cNvPr id="25637" name="Rectangle 46"/>
          <p:cNvSpPr>
            <a:spLocks noChangeArrowheads="1"/>
          </p:cNvSpPr>
          <p:nvPr/>
        </p:nvSpPr>
        <p:spPr bwMode="auto">
          <a:xfrm>
            <a:off x="6310313" y="5899150"/>
            <a:ext cx="2393283" cy="766877"/>
          </a:xfrm>
          <a:prstGeom prst="rect">
            <a:avLst/>
          </a:prstGeom>
          <a:noFill/>
          <a:ln w="12700">
            <a:noFill/>
            <a:miter lim="800000"/>
            <a:headEnd/>
            <a:tailEnd/>
          </a:ln>
        </p:spPr>
        <p:txBody>
          <a:bodyPr wrap="none" lIns="90487" tIns="44450" rIns="90487" bIns="44450">
            <a:spAutoFit/>
          </a:bodyPr>
          <a:lstStyle/>
          <a:p>
            <a:pPr eaLnBrk="0" hangingPunct="0">
              <a:buNone/>
            </a:pPr>
            <a:r>
              <a:rPr lang="en-US" altLang="ja-JP" sz="2000">
                <a:ea typeface="Osaka" charset="-128"/>
              </a:rPr>
              <a:t>Practical scheme </a:t>
            </a:r>
          </a:p>
          <a:p>
            <a:pPr eaLnBrk="0" hangingPunct="0">
              <a:buNone/>
            </a:pPr>
            <a:r>
              <a:rPr lang="en-US" altLang="ja-JP" sz="2000">
                <a:ea typeface="Osaka" charset="-128"/>
              </a:rPr>
              <a:t>in the standard model</a:t>
            </a:r>
          </a:p>
        </p:txBody>
      </p:sp>
      <p:sp>
        <p:nvSpPr>
          <p:cNvPr id="25638" name="Line 47"/>
          <p:cNvSpPr>
            <a:spLocks noChangeShapeType="1"/>
          </p:cNvSpPr>
          <p:nvPr/>
        </p:nvSpPr>
        <p:spPr bwMode="auto">
          <a:xfrm>
            <a:off x="8280400" y="2851150"/>
            <a:ext cx="0" cy="104775"/>
          </a:xfrm>
          <a:prstGeom prst="line">
            <a:avLst/>
          </a:prstGeom>
          <a:noFill/>
          <a:ln w="25400">
            <a:solidFill>
              <a:srgbClr val="000000"/>
            </a:solidFill>
            <a:round/>
            <a:headEnd/>
            <a:tailEnd/>
          </a:ln>
        </p:spPr>
        <p:txBody>
          <a:bodyPr wrap="none" anchor="ctr"/>
          <a:lstStyle/>
          <a:p>
            <a:pPr>
              <a:buNone/>
            </a:pPr>
            <a:endParaRPr lang="ko-KR" altLang="en-US"/>
          </a:p>
        </p:txBody>
      </p:sp>
      <p:sp>
        <p:nvSpPr>
          <p:cNvPr id="25639" name="Rectangle 48"/>
          <p:cNvSpPr>
            <a:spLocks noChangeArrowheads="1"/>
          </p:cNvSpPr>
          <p:nvPr/>
        </p:nvSpPr>
        <p:spPr bwMode="auto">
          <a:xfrm>
            <a:off x="8094663" y="2962275"/>
            <a:ext cx="428625" cy="333375"/>
          </a:xfrm>
          <a:prstGeom prst="rect">
            <a:avLst/>
          </a:prstGeom>
          <a:noFill/>
          <a:ln w="12700">
            <a:noFill/>
            <a:miter lim="800000"/>
            <a:headEnd/>
            <a:tailEnd/>
          </a:ln>
        </p:spPr>
        <p:txBody>
          <a:bodyPr wrap="none" lIns="90487" tIns="44450" rIns="90487" bIns="44450">
            <a:spAutoFit/>
          </a:bodyPr>
          <a:lstStyle/>
          <a:p>
            <a:pPr eaLnBrk="0" hangingPunct="0">
              <a:buNone/>
            </a:pPr>
            <a:r>
              <a:rPr lang="en-US" altLang="ja-JP" sz="1600">
                <a:solidFill>
                  <a:srgbClr val="000000"/>
                </a:solidFill>
                <a:ea typeface="中ゴシック体" charset="-128"/>
              </a:rPr>
              <a:t>CS</a:t>
            </a:r>
          </a:p>
        </p:txBody>
      </p:sp>
      <p:sp>
        <p:nvSpPr>
          <p:cNvPr id="25640" name="Rectangle 49"/>
          <p:cNvSpPr>
            <a:spLocks noChangeArrowheads="1"/>
          </p:cNvSpPr>
          <p:nvPr/>
        </p:nvSpPr>
        <p:spPr bwMode="auto">
          <a:xfrm>
            <a:off x="5091113" y="4984750"/>
            <a:ext cx="2678617" cy="766877"/>
          </a:xfrm>
          <a:prstGeom prst="rect">
            <a:avLst/>
          </a:prstGeom>
          <a:noFill/>
          <a:ln w="12700">
            <a:noFill/>
            <a:miter lim="800000"/>
            <a:headEnd/>
            <a:tailEnd/>
          </a:ln>
        </p:spPr>
        <p:txBody>
          <a:bodyPr wrap="none" lIns="90487" tIns="44450" rIns="90487" bIns="44450">
            <a:spAutoFit/>
          </a:bodyPr>
          <a:lstStyle/>
          <a:p>
            <a:pPr eaLnBrk="0" hangingPunct="0">
              <a:buNone/>
            </a:pPr>
            <a:r>
              <a:rPr lang="en-US" altLang="ja-JP" sz="2000">
                <a:ea typeface="Osaka" charset="-128"/>
              </a:rPr>
              <a:t>Practical approach</a:t>
            </a:r>
          </a:p>
          <a:p>
            <a:pPr eaLnBrk="0" hangingPunct="0">
              <a:buNone/>
            </a:pPr>
            <a:r>
              <a:rPr lang="en-US" altLang="ja-JP" sz="2000">
                <a:ea typeface="Osaka" charset="-128"/>
              </a:rPr>
              <a:t>by random oracle model</a:t>
            </a:r>
          </a:p>
        </p:txBody>
      </p:sp>
      <p:sp>
        <p:nvSpPr>
          <p:cNvPr id="25641" name="Rectangle 51"/>
          <p:cNvSpPr>
            <a:spLocks noChangeArrowheads="1"/>
          </p:cNvSpPr>
          <p:nvPr/>
        </p:nvSpPr>
        <p:spPr bwMode="auto">
          <a:xfrm>
            <a:off x="7467600" y="2971800"/>
            <a:ext cx="698500" cy="333375"/>
          </a:xfrm>
          <a:prstGeom prst="rect">
            <a:avLst/>
          </a:prstGeom>
          <a:noFill/>
          <a:ln w="12700">
            <a:noFill/>
            <a:miter lim="800000"/>
            <a:headEnd/>
            <a:tailEnd/>
          </a:ln>
        </p:spPr>
        <p:txBody>
          <a:bodyPr wrap="none" lIns="90487" tIns="44450" rIns="90487" bIns="44450">
            <a:spAutoFit/>
          </a:bodyPr>
          <a:lstStyle/>
          <a:p>
            <a:pPr eaLnBrk="0" hangingPunct="0">
              <a:buNone/>
            </a:pPr>
            <a:r>
              <a:rPr lang="en-US" altLang="ja-JP" sz="1600">
                <a:solidFill>
                  <a:srgbClr val="000000"/>
                </a:solidFill>
                <a:ea typeface="中ゴシック体" charset="-128"/>
              </a:rPr>
              <a:t>EPOC</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슬라이드 번호 개체 틀 3"/>
          <p:cNvSpPr>
            <a:spLocks noGrp="1"/>
          </p:cNvSpPr>
          <p:nvPr>
            <p:ph type="sldNum" sz="quarter" idx="12"/>
          </p:nvPr>
        </p:nvSpPr>
        <p:spPr>
          <a:noFill/>
        </p:spPr>
        <p:txBody>
          <a:bodyPr/>
          <a:lstStyle/>
          <a:p>
            <a:fld id="{C805AEC3-A46F-4290-8449-9F97849B1D7C}" type="slidenum">
              <a:rPr lang="en-US" altLang="ko-KR"/>
              <a:pPr/>
              <a:t>6</a:t>
            </a:fld>
            <a:endParaRPr lang="en-US" altLang="ko-KR"/>
          </a:p>
        </p:txBody>
      </p:sp>
      <p:sp>
        <p:nvSpPr>
          <p:cNvPr id="11267" name="Rectangle 2"/>
          <p:cNvSpPr>
            <a:spLocks noGrp="1" noChangeArrowheads="1"/>
          </p:cNvSpPr>
          <p:nvPr>
            <p:ph type="title"/>
          </p:nvPr>
        </p:nvSpPr>
        <p:spPr/>
        <p:txBody>
          <a:bodyPr>
            <a:normAutofit/>
          </a:bodyPr>
          <a:lstStyle/>
          <a:p>
            <a:pPr algn="l" eaLnBrk="1" hangingPunct="1"/>
            <a:r>
              <a:rPr lang="en-US" altLang="ko-KR" sz="2800" dirty="0" smtClean="0"/>
              <a:t>How can we be confident that a given cryptosystem is secure?</a:t>
            </a:r>
          </a:p>
        </p:txBody>
      </p:sp>
      <p:sp>
        <p:nvSpPr>
          <p:cNvPr id="11268" name="Text Box 3"/>
          <p:cNvSpPr txBox="1">
            <a:spLocks noChangeArrowheads="1"/>
          </p:cNvSpPr>
          <p:nvPr/>
        </p:nvSpPr>
        <p:spPr bwMode="auto">
          <a:xfrm>
            <a:off x="1066800" y="2505075"/>
            <a:ext cx="2678113" cy="466725"/>
          </a:xfrm>
          <a:prstGeom prst="rect">
            <a:avLst/>
          </a:prstGeom>
          <a:noFill/>
          <a:ln w="9525">
            <a:solidFill>
              <a:schemeClr val="tx1"/>
            </a:solidFill>
            <a:miter lim="800000"/>
            <a:headEnd/>
            <a:tailEnd/>
          </a:ln>
        </p:spPr>
        <p:txBody>
          <a:bodyPr wrap="none">
            <a:spAutoFit/>
          </a:bodyPr>
          <a:lstStyle/>
          <a:p>
            <a:pPr latinLnBrk="0">
              <a:spcBef>
                <a:spcPct val="0"/>
              </a:spcBef>
              <a:buClrTx/>
              <a:buFontTx/>
              <a:buNone/>
            </a:pPr>
            <a:r>
              <a:rPr kumimoji="0" lang="en-US" altLang="ko-KR">
                <a:solidFill>
                  <a:schemeClr val="accent2"/>
                </a:solidFill>
              </a:rPr>
              <a:t>Try to find an attack</a:t>
            </a:r>
          </a:p>
        </p:txBody>
      </p:sp>
      <p:sp>
        <p:nvSpPr>
          <p:cNvPr id="11269" name="Text Box 4"/>
          <p:cNvSpPr txBox="1">
            <a:spLocks noChangeArrowheads="1"/>
          </p:cNvSpPr>
          <p:nvPr/>
        </p:nvSpPr>
        <p:spPr bwMode="auto">
          <a:xfrm>
            <a:off x="838200" y="4806950"/>
            <a:ext cx="3719513" cy="831850"/>
          </a:xfrm>
          <a:prstGeom prst="rect">
            <a:avLst/>
          </a:prstGeom>
          <a:noFill/>
          <a:ln w="9525">
            <a:solidFill>
              <a:schemeClr val="tx1"/>
            </a:solidFill>
            <a:miter lim="800000"/>
            <a:headEnd/>
            <a:tailEnd/>
          </a:ln>
        </p:spPr>
        <p:txBody>
          <a:bodyPr wrap="none">
            <a:spAutoFit/>
          </a:bodyPr>
          <a:lstStyle/>
          <a:p>
            <a:pPr algn="ctr" latinLnBrk="0">
              <a:spcBef>
                <a:spcPct val="0"/>
              </a:spcBef>
              <a:buClrTx/>
              <a:buFontTx/>
              <a:buNone/>
            </a:pPr>
            <a:r>
              <a:rPr kumimoji="0" lang="en-US" altLang="ko-KR">
                <a:solidFill>
                  <a:schemeClr val="accent2"/>
                </a:solidFill>
              </a:rPr>
              <a:t>Prove the absence of attacks </a:t>
            </a:r>
          </a:p>
          <a:p>
            <a:pPr algn="ctr" latinLnBrk="0">
              <a:spcBef>
                <a:spcPct val="0"/>
              </a:spcBef>
              <a:buClrTx/>
              <a:buFontTx/>
              <a:buNone/>
            </a:pPr>
            <a:r>
              <a:rPr kumimoji="0" lang="en-US" altLang="ko-KR">
                <a:solidFill>
                  <a:schemeClr val="accent2"/>
                </a:solidFill>
              </a:rPr>
              <a:t>under some assumptions</a:t>
            </a:r>
          </a:p>
        </p:txBody>
      </p:sp>
      <p:grpSp>
        <p:nvGrpSpPr>
          <p:cNvPr id="11270" name="Group 5"/>
          <p:cNvGrpSpPr>
            <a:grpSpLocks/>
          </p:cNvGrpSpPr>
          <p:nvPr/>
        </p:nvGrpSpPr>
        <p:grpSpPr bwMode="auto">
          <a:xfrm>
            <a:off x="4800600" y="1828800"/>
            <a:ext cx="3048000" cy="2055813"/>
            <a:chOff x="3504" y="1393"/>
            <a:chExt cx="1920" cy="1295"/>
          </a:xfrm>
        </p:grpSpPr>
        <p:grpSp>
          <p:nvGrpSpPr>
            <p:cNvPr id="11279" name="Group 6"/>
            <p:cNvGrpSpPr>
              <a:grpSpLocks/>
            </p:cNvGrpSpPr>
            <p:nvPr/>
          </p:nvGrpSpPr>
          <p:grpSpPr bwMode="auto">
            <a:xfrm>
              <a:off x="3504" y="1393"/>
              <a:ext cx="1920" cy="1295"/>
              <a:chOff x="3504" y="1393"/>
              <a:chExt cx="1920" cy="1295"/>
            </a:xfrm>
          </p:grpSpPr>
          <p:sp>
            <p:nvSpPr>
              <p:cNvPr id="11281" name="Text Box 7"/>
              <p:cNvSpPr txBox="1">
                <a:spLocks noChangeArrowheads="1"/>
              </p:cNvSpPr>
              <p:nvPr/>
            </p:nvSpPr>
            <p:spPr bwMode="auto">
              <a:xfrm>
                <a:off x="4080" y="1488"/>
                <a:ext cx="720" cy="518"/>
              </a:xfrm>
              <a:prstGeom prst="rect">
                <a:avLst/>
              </a:prstGeom>
              <a:noFill/>
              <a:ln w="9525">
                <a:noFill/>
                <a:miter lim="800000"/>
                <a:headEnd/>
                <a:tailEnd/>
              </a:ln>
            </p:spPr>
            <p:txBody>
              <a:bodyPr>
                <a:spAutoFit/>
              </a:bodyPr>
              <a:lstStyle/>
              <a:p>
                <a:pPr latinLnBrk="0">
                  <a:spcBef>
                    <a:spcPct val="50000"/>
                  </a:spcBef>
                  <a:buClrTx/>
                  <a:buFontTx/>
                  <a:buNone/>
                </a:pPr>
                <a:r>
                  <a:rPr kumimoji="0" lang="en-US" altLang="ko-KR">
                    <a:solidFill>
                      <a:srgbClr val="FF0000"/>
                    </a:solidFill>
                  </a:rPr>
                  <a:t>Attack found</a:t>
                </a:r>
              </a:p>
            </p:txBody>
          </p:sp>
          <p:sp>
            <p:nvSpPr>
              <p:cNvPr id="11282" name="Oval 8"/>
              <p:cNvSpPr>
                <a:spLocks noChangeArrowheads="1"/>
              </p:cNvSpPr>
              <p:nvPr/>
            </p:nvSpPr>
            <p:spPr bwMode="auto">
              <a:xfrm>
                <a:off x="3938" y="1393"/>
                <a:ext cx="910" cy="674"/>
              </a:xfrm>
              <a:prstGeom prst="ellipse">
                <a:avLst/>
              </a:prstGeom>
              <a:noFill/>
              <a:ln w="9525">
                <a:solidFill>
                  <a:schemeClr val="tx1"/>
                </a:solidFill>
                <a:round/>
                <a:headEnd/>
                <a:tailEnd/>
              </a:ln>
            </p:spPr>
            <p:txBody>
              <a:bodyPr wrap="none" anchor="ctr"/>
              <a:lstStyle/>
              <a:p>
                <a:endParaRPr lang="ko-KR" altLang="en-US"/>
              </a:p>
            </p:txBody>
          </p:sp>
          <p:sp>
            <p:nvSpPr>
              <p:cNvPr id="11283" name="Line 9"/>
              <p:cNvSpPr>
                <a:spLocks noChangeShapeType="1"/>
              </p:cNvSpPr>
              <p:nvPr/>
            </p:nvSpPr>
            <p:spPr bwMode="auto">
              <a:xfrm flipH="1">
                <a:off x="3792" y="2016"/>
                <a:ext cx="336" cy="336"/>
              </a:xfrm>
              <a:prstGeom prst="line">
                <a:avLst/>
              </a:prstGeom>
              <a:noFill/>
              <a:ln w="9525">
                <a:solidFill>
                  <a:schemeClr val="tx1"/>
                </a:solidFill>
                <a:round/>
                <a:headEnd/>
                <a:tailEnd type="triangle" w="med" len="med"/>
              </a:ln>
            </p:spPr>
            <p:txBody>
              <a:bodyPr/>
              <a:lstStyle/>
              <a:p>
                <a:endParaRPr lang="ko-KR" altLang="en-US"/>
              </a:p>
            </p:txBody>
          </p:sp>
          <p:sp>
            <p:nvSpPr>
              <p:cNvPr id="11284" name="Line 10"/>
              <p:cNvSpPr>
                <a:spLocks noChangeShapeType="1"/>
              </p:cNvSpPr>
              <p:nvPr/>
            </p:nvSpPr>
            <p:spPr bwMode="auto">
              <a:xfrm>
                <a:off x="4656" y="2016"/>
                <a:ext cx="336" cy="384"/>
              </a:xfrm>
              <a:prstGeom prst="line">
                <a:avLst/>
              </a:prstGeom>
              <a:noFill/>
              <a:ln w="9525">
                <a:solidFill>
                  <a:schemeClr val="tx1"/>
                </a:solidFill>
                <a:round/>
                <a:headEnd/>
                <a:tailEnd type="triangle" w="med" len="med"/>
              </a:ln>
            </p:spPr>
            <p:txBody>
              <a:bodyPr/>
              <a:lstStyle/>
              <a:p>
                <a:endParaRPr lang="ko-KR" altLang="en-US"/>
              </a:p>
            </p:txBody>
          </p:sp>
          <p:sp>
            <p:nvSpPr>
              <p:cNvPr id="11285" name="Text Box 11"/>
              <p:cNvSpPr txBox="1">
                <a:spLocks noChangeArrowheads="1"/>
              </p:cNvSpPr>
              <p:nvPr/>
            </p:nvSpPr>
            <p:spPr bwMode="auto">
              <a:xfrm>
                <a:off x="3504" y="2400"/>
                <a:ext cx="1920" cy="288"/>
              </a:xfrm>
              <a:prstGeom prst="rect">
                <a:avLst/>
              </a:prstGeom>
              <a:noFill/>
              <a:ln w="9525">
                <a:noFill/>
                <a:miter lim="800000"/>
                <a:headEnd/>
                <a:tailEnd/>
              </a:ln>
            </p:spPr>
            <p:txBody>
              <a:bodyPr>
                <a:spAutoFit/>
              </a:bodyPr>
              <a:lstStyle/>
              <a:p>
                <a:pPr latinLnBrk="0">
                  <a:spcBef>
                    <a:spcPct val="50000"/>
                  </a:spcBef>
                  <a:buClrTx/>
                  <a:buFontTx/>
                  <a:buNone/>
                </a:pPr>
                <a:r>
                  <a:rPr kumimoji="0" lang="en-US" altLang="ko-KR" b="1">
                    <a:solidFill>
                      <a:schemeClr val="accent1"/>
                    </a:solidFill>
                  </a:rPr>
                  <a:t>Insecure</a:t>
                </a:r>
                <a:r>
                  <a:rPr kumimoji="0" lang="en-US" altLang="ko-KR"/>
                  <a:t>               </a:t>
                </a:r>
                <a:r>
                  <a:rPr kumimoji="0" lang="en-US" altLang="ko-KR" b="1">
                    <a:solidFill>
                      <a:srgbClr val="FF0000"/>
                    </a:solidFill>
                  </a:rPr>
                  <a:t>?</a:t>
                </a:r>
              </a:p>
            </p:txBody>
          </p:sp>
        </p:grpSp>
        <p:sp>
          <p:nvSpPr>
            <p:cNvPr id="11280" name="Text Box 12"/>
            <p:cNvSpPr txBox="1">
              <a:spLocks noChangeArrowheads="1"/>
            </p:cNvSpPr>
            <p:nvPr/>
          </p:nvSpPr>
          <p:spPr bwMode="auto">
            <a:xfrm>
              <a:off x="3648" y="1920"/>
              <a:ext cx="1536" cy="288"/>
            </a:xfrm>
            <a:prstGeom prst="rect">
              <a:avLst/>
            </a:prstGeom>
            <a:noFill/>
            <a:ln w="9525">
              <a:noFill/>
              <a:miter lim="800000"/>
              <a:headEnd/>
              <a:tailEnd/>
            </a:ln>
          </p:spPr>
          <p:txBody>
            <a:bodyPr>
              <a:spAutoFit/>
            </a:bodyPr>
            <a:lstStyle/>
            <a:p>
              <a:pPr latinLnBrk="0">
                <a:spcBef>
                  <a:spcPct val="50000"/>
                </a:spcBef>
                <a:buClrTx/>
                <a:buFontTx/>
                <a:buNone/>
              </a:pPr>
              <a:r>
                <a:rPr kumimoji="0" lang="en-US" altLang="ko-KR"/>
                <a:t>Yes                  No</a:t>
              </a:r>
            </a:p>
          </p:txBody>
        </p:sp>
      </p:grpSp>
      <p:grpSp>
        <p:nvGrpSpPr>
          <p:cNvPr id="11271" name="Group 13"/>
          <p:cNvGrpSpPr>
            <a:grpSpLocks/>
          </p:cNvGrpSpPr>
          <p:nvPr/>
        </p:nvGrpSpPr>
        <p:grpSpPr bwMode="auto">
          <a:xfrm>
            <a:off x="5105400" y="4284663"/>
            <a:ext cx="3048000" cy="2344737"/>
            <a:chOff x="3360" y="2545"/>
            <a:chExt cx="1920" cy="1477"/>
          </a:xfrm>
        </p:grpSpPr>
        <p:sp>
          <p:nvSpPr>
            <p:cNvPr id="11274" name="Text Box 14"/>
            <p:cNvSpPr txBox="1">
              <a:spLocks noChangeArrowheads="1"/>
            </p:cNvSpPr>
            <p:nvPr/>
          </p:nvSpPr>
          <p:spPr bwMode="auto">
            <a:xfrm>
              <a:off x="4176" y="2640"/>
              <a:ext cx="720" cy="518"/>
            </a:xfrm>
            <a:prstGeom prst="rect">
              <a:avLst/>
            </a:prstGeom>
            <a:noFill/>
            <a:ln w="9525">
              <a:noFill/>
              <a:miter lim="800000"/>
              <a:headEnd/>
              <a:tailEnd/>
            </a:ln>
          </p:spPr>
          <p:txBody>
            <a:bodyPr>
              <a:spAutoFit/>
            </a:bodyPr>
            <a:lstStyle/>
            <a:p>
              <a:pPr latinLnBrk="0">
                <a:spcBef>
                  <a:spcPct val="50000"/>
                </a:spcBef>
                <a:buClrTx/>
                <a:buFontTx/>
                <a:buNone/>
              </a:pPr>
              <a:r>
                <a:rPr kumimoji="0" lang="en-US" altLang="ko-KR">
                  <a:solidFill>
                    <a:srgbClr val="FF0000"/>
                  </a:solidFill>
                </a:rPr>
                <a:t>Attack found</a:t>
              </a:r>
            </a:p>
          </p:txBody>
        </p:sp>
        <p:sp>
          <p:nvSpPr>
            <p:cNvPr id="11275" name="Oval 15"/>
            <p:cNvSpPr>
              <a:spLocks noChangeArrowheads="1"/>
            </p:cNvSpPr>
            <p:nvPr/>
          </p:nvSpPr>
          <p:spPr bwMode="auto">
            <a:xfrm>
              <a:off x="4034" y="2545"/>
              <a:ext cx="910" cy="674"/>
            </a:xfrm>
            <a:prstGeom prst="ellipse">
              <a:avLst/>
            </a:prstGeom>
            <a:noFill/>
            <a:ln w="9525">
              <a:solidFill>
                <a:schemeClr val="tx1"/>
              </a:solidFill>
              <a:round/>
              <a:headEnd/>
              <a:tailEnd/>
            </a:ln>
          </p:spPr>
          <p:txBody>
            <a:bodyPr wrap="none" anchor="ctr"/>
            <a:lstStyle/>
            <a:p>
              <a:endParaRPr lang="ko-KR" altLang="en-US"/>
            </a:p>
          </p:txBody>
        </p:sp>
        <p:sp>
          <p:nvSpPr>
            <p:cNvPr id="11276" name="Line 16"/>
            <p:cNvSpPr>
              <a:spLocks noChangeShapeType="1"/>
            </p:cNvSpPr>
            <p:nvPr/>
          </p:nvSpPr>
          <p:spPr bwMode="auto">
            <a:xfrm flipH="1">
              <a:off x="3888" y="3168"/>
              <a:ext cx="336" cy="336"/>
            </a:xfrm>
            <a:prstGeom prst="line">
              <a:avLst/>
            </a:prstGeom>
            <a:noFill/>
            <a:ln w="9525">
              <a:solidFill>
                <a:schemeClr val="tx1"/>
              </a:solidFill>
              <a:round/>
              <a:headEnd/>
              <a:tailEnd type="triangle" w="med" len="med"/>
            </a:ln>
          </p:spPr>
          <p:txBody>
            <a:bodyPr/>
            <a:lstStyle/>
            <a:p>
              <a:endParaRPr lang="ko-KR" altLang="en-US"/>
            </a:p>
          </p:txBody>
        </p:sp>
        <p:sp>
          <p:nvSpPr>
            <p:cNvPr id="11277" name="Text Box 17"/>
            <p:cNvSpPr txBox="1">
              <a:spLocks noChangeArrowheads="1"/>
            </p:cNvSpPr>
            <p:nvPr/>
          </p:nvSpPr>
          <p:spPr bwMode="auto">
            <a:xfrm>
              <a:off x="3360" y="3504"/>
              <a:ext cx="1296" cy="518"/>
            </a:xfrm>
            <a:prstGeom prst="rect">
              <a:avLst/>
            </a:prstGeom>
            <a:noFill/>
            <a:ln w="9525">
              <a:noFill/>
              <a:miter lim="800000"/>
              <a:headEnd/>
              <a:tailEnd/>
            </a:ln>
          </p:spPr>
          <p:txBody>
            <a:bodyPr>
              <a:spAutoFit/>
            </a:bodyPr>
            <a:lstStyle/>
            <a:p>
              <a:pPr latinLnBrk="0">
                <a:spcBef>
                  <a:spcPct val="50000"/>
                </a:spcBef>
                <a:buClrTx/>
                <a:buFontTx/>
                <a:buNone/>
              </a:pPr>
              <a:r>
                <a:rPr kumimoji="0" lang="en-US" altLang="ko-KR" b="1">
                  <a:solidFill>
                    <a:schemeClr val="accent1"/>
                  </a:solidFill>
                </a:rPr>
                <a:t>Assumption was false</a:t>
              </a:r>
            </a:p>
          </p:txBody>
        </p:sp>
        <p:sp>
          <p:nvSpPr>
            <p:cNvPr id="11278" name="Text Box 18"/>
            <p:cNvSpPr txBox="1">
              <a:spLocks noChangeArrowheads="1"/>
            </p:cNvSpPr>
            <p:nvPr/>
          </p:nvSpPr>
          <p:spPr bwMode="auto">
            <a:xfrm>
              <a:off x="3744" y="3072"/>
              <a:ext cx="1536" cy="288"/>
            </a:xfrm>
            <a:prstGeom prst="rect">
              <a:avLst/>
            </a:prstGeom>
            <a:noFill/>
            <a:ln w="9525">
              <a:noFill/>
              <a:miter lim="800000"/>
              <a:headEnd/>
              <a:tailEnd/>
            </a:ln>
          </p:spPr>
          <p:txBody>
            <a:bodyPr>
              <a:spAutoFit/>
            </a:bodyPr>
            <a:lstStyle/>
            <a:p>
              <a:pPr latinLnBrk="0">
                <a:spcBef>
                  <a:spcPct val="50000"/>
                </a:spcBef>
                <a:buClrTx/>
                <a:buFontTx/>
                <a:buNone/>
              </a:pPr>
              <a:r>
                <a:rPr kumimoji="0" lang="en-US" altLang="ko-KR"/>
                <a:t>Yes                 </a:t>
              </a:r>
            </a:p>
          </p:txBody>
        </p:sp>
      </p:grpSp>
      <p:sp>
        <p:nvSpPr>
          <p:cNvPr id="11272" name="Line 19"/>
          <p:cNvSpPr>
            <a:spLocks noChangeShapeType="1"/>
          </p:cNvSpPr>
          <p:nvPr/>
        </p:nvSpPr>
        <p:spPr bwMode="auto">
          <a:xfrm flipV="1">
            <a:off x="3733800" y="2438400"/>
            <a:ext cx="1371600" cy="304800"/>
          </a:xfrm>
          <a:prstGeom prst="line">
            <a:avLst/>
          </a:prstGeom>
          <a:noFill/>
          <a:ln w="9525">
            <a:solidFill>
              <a:schemeClr val="tx1"/>
            </a:solidFill>
            <a:round/>
            <a:headEnd/>
            <a:tailEnd type="triangle" w="med" len="med"/>
          </a:ln>
        </p:spPr>
        <p:txBody>
          <a:bodyPr/>
          <a:lstStyle/>
          <a:p>
            <a:endParaRPr lang="ko-KR" altLang="en-US"/>
          </a:p>
        </p:txBody>
      </p:sp>
      <p:sp>
        <p:nvSpPr>
          <p:cNvPr id="11273" name="Line 20"/>
          <p:cNvSpPr>
            <a:spLocks noChangeShapeType="1"/>
          </p:cNvSpPr>
          <p:nvPr/>
        </p:nvSpPr>
        <p:spPr bwMode="auto">
          <a:xfrm flipV="1">
            <a:off x="4572000" y="4876800"/>
            <a:ext cx="1295400" cy="304800"/>
          </a:xfrm>
          <a:prstGeom prst="line">
            <a:avLst/>
          </a:prstGeom>
          <a:noFill/>
          <a:ln w="9525">
            <a:solidFill>
              <a:schemeClr val="tx1"/>
            </a:solidFill>
            <a:round/>
            <a:headEnd/>
            <a:tailEnd type="triangle" w="med" len="med"/>
          </a:ln>
        </p:spPr>
        <p:txBody>
          <a:bodyPr/>
          <a:lstStyle/>
          <a:p>
            <a:endParaRPr lang="ko-KR"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Ad hoc security arguments are too skeptical to believe and convince</a:t>
            </a:r>
          </a:p>
          <a:p>
            <a:r>
              <a:rPr lang="en-US" altLang="ko-KR" dirty="0" smtClean="0"/>
              <a:t>Proofs improves constructions</a:t>
            </a:r>
          </a:p>
          <a:p>
            <a:r>
              <a:rPr lang="en-US" altLang="ko-KR" dirty="0" smtClean="0"/>
              <a:t>Proofs are something everyone can verify (well…)</a:t>
            </a:r>
          </a:p>
          <a:p>
            <a:endParaRPr lang="ko-KR" altLang="en-US" dirty="0"/>
          </a:p>
        </p:txBody>
      </p:sp>
      <p:sp>
        <p:nvSpPr>
          <p:cNvPr id="3" name="슬라이드 번호 개체 틀 2"/>
          <p:cNvSpPr>
            <a:spLocks noGrp="1"/>
          </p:cNvSpPr>
          <p:nvPr>
            <p:ph type="sldNum" sz="quarter" idx="12"/>
          </p:nvPr>
        </p:nvSpPr>
        <p:spPr/>
        <p:txBody>
          <a:bodyPr/>
          <a:lstStyle/>
          <a:p>
            <a:pPr>
              <a:defRPr/>
            </a:pPr>
            <a:fld id="{BB000459-6D1C-49D6-BDF4-23E59E1A8469}" type="slidenum">
              <a:rPr lang="en-US" altLang="ko-KR" smtClean="0"/>
              <a:pPr>
                <a:defRPr/>
              </a:pPr>
              <a:t>7</a:t>
            </a:fld>
            <a:endParaRPr lang="en-US" altLang="ko-KR"/>
          </a:p>
        </p:txBody>
      </p:sp>
      <p:sp>
        <p:nvSpPr>
          <p:cNvPr id="4" name="제목 3"/>
          <p:cNvSpPr>
            <a:spLocks noGrp="1"/>
          </p:cNvSpPr>
          <p:nvPr>
            <p:ph type="title"/>
          </p:nvPr>
        </p:nvSpPr>
        <p:spPr/>
        <p:txBody>
          <a:bodyPr/>
          <a:lstStyle/>
          <a:p>
            <a:r>
              <a:rPr lang="en-US" altLang="ko-KR" dirty="0" smtClean="0"/>
              <a:t>Provable Security - Why</a:t>
            </a:r>
            <a:endParaRPr lang="ko-KR"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Provable security is composed of</a:t>
            </a:r>
          </a:p>
          <a:p>
            <a:pPr lvl="1"/>
            <a:r>
              <a:rPr lang="en-US" altLang="ko-KR" dirty="0" smtClean="0"/>
              <a:t>A scheme</a:t>
            </a:r>
          </a:p>
          <a:p>
            <a:pPr lvl="1"/>
            <a:r>
              <a:rPr lang="en-US" altLang="ko-KR" dirty="0" smtClean="0"/>
              <a:t>A security model</a:t>
            </a:r>
          </a:p>
          <a:p>
            <a:pPr lvl="1"/>
            <a:r>
              <a:rPr lang="en-US" altLang="ko-KR" dirty="0" smtClean="0"/>
              <a:t>Assumptions</a:t>
            </a:r>
          </a:p>
          <a:p>
            <a:pPr lvl="1"/>
            <a:r>
              <a:rPr lang="en-US" altLang="ko-KR" dirty="0" smtClean="0"/>
              <a:t>A construction</a:t>
            </a:r>
          </a:p>
          <a:p>
            <a:pPr lvl="1"/>
            <a:r>
              <a:rPr lang="en-US" altLang="ko-KR" dirty="0" smtClean="0"/>
              <a:t>Theorems</a:t>
            </a:r>
          </a:p>
          <a:p>
            <a:pPr lvl="1"/>
            <a:r>
              <a:rPr lang="en-US" altLang="ko-KR" dirty="0" smtClean="0"/>
              <a:t>Proofs !</a:t>
            </a:r>
          </a:p>
          <a:p>
            <a:r>
              <a:rPr lang="en-US" altLang="ko-KR" dirty="0" smtClean="0"/>
              <a:t>They are tightly coupled into one piece</a:t>
            </a:r>
            <a:endParaRPr lang="ko-KR" altLang="en-US" dirty="0"/>
          </a:p>
        </p:txBody>
      </p:sp>
      <p:sp>
        <p:nvSpPr>
          <p:cNvPr id="3" name="슬라이드 번호 개체 틀 2"/>
          <p:cNvSpPr>
            <a:spLocks noGrp="1"/>
          </p:cNvSpPr>
          <p:nvPr>
            <p:ph type="sldNum" sz="quarter" idx="12"/>
          </p:nvPr>
        </p:nvSpPr>
        <p:spPr/>
        <p:txBody>
          <a:bodyPr/>
          <a:lstStyle/>
          <a:p>
            <a:pPr>
              <a:defRPr/>
            </a:pPr>
            <a:fld id="{BB000459-6D1C-49D6-BDF4-23E59E1A8469}" type="slidenum">
              <a:rPr lang="en-US" altLang="ko-KR" smtClean="0"/>
              <a:pPr>
                <a:defRPr/>
              </a:pPr>
              <a:t>8</a:t>
            </a:fld>
            <a:endParaRPr lang="en-US" altLang="ko-KR"/>
          </a:p>
        </p:txBody>
      </p:sp>
      <p:sp>
        <p:nvSpPr>
          <p:cNvPr id="4" name="제목 3"/>
          <p:cNvSpPr>
            <a:spLocks noGrp="1"/>
          </p:cNvSpPr>
          <p:nvPr>
            <p:ph type="title"/>
          </p:nvPr>
        </p:nvSpPr>
        <p:spPr/>
        <p:txBody>
          <a:bodyPr/>
          <a:lstStyle/>
          <a:p>
            <a:r>
              <a:rPr lang="en-US" altLang="ko-KR" dirty="0" smtClean="0"/>
              <a:t>Provable Security - What</a:t>
            </a:r>
            <a:endParaRPr lang="ko-KR"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buNone/>
            </a:pPr>
            <a:r>
              <a:rPr lang="en-US" altLang="ko-KR" dirty="0" smtClean="0"/>
              <a:t>In a nutshell, construct an algorithm, which:</a:t>
            </a:r>
          </a:p>
          <a:p>
            <a:r>
              <a:rPr lang="en-US" altLang="ko-KR" dirty="0" smtClean="0"/>
              <a:t>Assume the existence of a winning adversary</a:t>
            </a:r>
          </a:p>
          <a:p>
            <a:r>
              <a:rPr lang="en-US" altLang="ko-KR" dirty="0" smtClean="0"/>
              <a:t>Accepts a hard problem instance</a:t>
            </a:r>
          </a:p>
          <a:p>
            <a:r>
              <a:rPr lang="en-US" altLang="ko-KR" dirty="0" smtClean="0"/>
              <a:t>Simulate an environment for the adversary according to the model</a:t>
            </a:r>
          </a:p>
          <a:p>
            <a:r>
              <a:rPr lang="en-US" altLang="ko-KR" dirty="0" smtClean="0"/>
              <a:t>Using the adversary, answers the hard problem instance</a:t>
            </a:r>
          </a:p>
          <a:p>
            <a:r>
              <a:rPr lang="en-US" altLang="ko-KR" dirty="0" smtClean="0"/>
              <a:t>Thus arriving at a contradiction</a:t>
            </a:r>
            <a:endParaRPr lang="ko-KR" altLang="en-US" dirty="0"/>
          </a:p>
        </p:txBody>
      </p:sp>
      <p:sp>
        <p:nvSpPr>
          <p:cNvPr id="3" name="슬라이드 번호 개체 틀 2"/>
          <p:cNvSpPr>
            <a:spLocks noGrp="1"/>
          </p:cNvSpPr>
          <p:nvPr>
            <p:ph type="sldNum" sz="quarter" idx="12"/>
          </p:nvPr>
        </p:nvSpPr>
        <p:spPr/>
        <p:txBody>
          <a:bodyPr/>
          <a:lstStyle/>
          <a:p>
            <a:pPr>
              <a:defRPr/>
            </a:pPr>
            <a:fld id="{BB000459-6D1C-49D6-BDF4-23E59E1A8469}" type="slidenum">
              <a:rPr lang="en-US" altLang="ko-KR" smtClean="0"/>
              <a:pPr>
                <a:defRPr/>
              </a:pPr>
              <a:t>9</a:t>
            </a:fld>
            <a:endParaRPr lang="en-US" altLang="ko-KR"/>
          </a:p>
        </p:txBody>
      </p:sp>
      <p:sp>
        <p:nvSpPr>
          <p:cNvPr id="4" name="제목 3"/>
          <p:cNvSpPr>
            <a:spLocks noGrp="1"/>
          </p:cNvSpPr>
          <p:nvPr>
            <p:ph type="title"/>
          </p:nvPr>
        </p:nvSpPr>
        <p:spPr/>
        <p:txBody>
          <a:bodyPr/>
          <a:lstStyle/>
          <a:p>
            <a:r>
              <a:rPr lang="en-US" altLang="ko-KR" dirty="0" smtClean="0"/>
              <a:t>Provable Security - How</a:t>
            </a:r>
            <a:endParaRPr lang="ko-KR"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광장">
  <a:themeElements>
    <a:clrScheme name="광장">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광장">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광장">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121</TotalTime>
  <Pages>22</Pages>
  <Words>1315</Words>
  <Application>Microsoft Office PowerPoint</Application>
  <PresentationFormat>화면 슬라이드 쇼(4:3)</PresentationFormat>
  <Paragraphs>217</Paragraphs>
  <Slides>26</Slides>
  <Notes>7</Notes>
  <HiddenSlides>0</HiddenSlides>
  <MMClips>0</MMClips>
  <ScaleCrop>false</ScaleCrop>
  <HeadingPairs>
    <vt:vector size="4" baseType="variant">
      <vt:variant>
        <vt:lpstr>테마</vt:lpstr>
      </vt:variant>
      <vt:variant>
        <vt:i4>1</vt:i4>
      </vt:variant>
      <vt:variant>
        <vt:lpstr>슬라이드 제목</vt:lpstr>
      </vt:variant>
      <vt:variant>
        <vt:i4>26</vt:i4>
      </vt:variant>
    </vt:vector>
  </HeadingPairs>
  <TitlesOfParts>
    <vt:vector size="27" baseType="lpstr">
      <vt:lpstr>광장</vt:lpstr>
      <vt:lpstr>슬라이드 1</vt:lpstr>
      <vt:lpstr>Examples: one-wayness</vt:lpstr>
      <vt:lpstr>Example : Indistinguishability</vt:lpstr>
      <vt:lpstr>Example : Non-malleability</vt:lpstr>
      <vt:lpstr>슬라이드 5</vt:lpstr>
      <vt:lpstr>How can we be confident that a given cryptosystem is secure?</vt:lpstr>
      <vt:lpstr>Provable Security - Why</vt:lpstr>
      <vt:lpstr>Provable Security - What</vt:lpstr>
      <vt:lpstr>Provable Security - How</vt:lpstr>
      <vt:lpstr>슬라이드 10</vt:lpstr>
      <vt:lpstr>Limitations in Provable Security</vt:lpstr>
      <vt:lpstr>Evolution of provable security: 1982-1995</vt:lpstr>
      <vt:lpstr>Evolution of provable security: 1995-present</vt:lpstr>
      <vt:lpstr>A growing audience</vt:lpstr>
      <vt:lpstr>A public-key encryption  scheme is specified by 4 algorithms:</vt:lpstr>
      <vt:lpstr>슬라이드 16</vt:lpstr>
      <vt:lpstr>Ideal Worlds</vt:lpstr>
      <vt:lpstr>How to prove IND-CCA</vt:lpstr>
      <vt:lpstr>Defining IND</vt:lpstr>
      <vt:lpstr>IND-CCA2</vt:lpstr>
      <vt:lpstr>RSA</vt:lpstr>
      <vt:lpstr>OAEP –[BR94]</vt:lpstr>
      <vt:lpstr>RSA-OAEP</vt:lpstr>
      <vt:lpstr>OAEP: Security Level </vt:lpstr>
      <vt:lpstr>Micali-Goldwasser</vt:lpstr>
      <vt:lpstr>ElGamal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CIS  OHP Form</dc:title>
  <dc:subject/>
  <dc:creator/>
  <cp:keywords/>
  <dc:description/>
  <cp:lastModifiedBy>Kwangjo Kim</cp:lastModifiedBy>
  <cp:revision>351</cp:revision>
  <cp:lastPrinted>1998-05-06T02:23:12Z</cp:lastPrinted>
  <dcterms:created xsi:type="dcterms:W3CDTF">1995-06-15T10:08:06Z</dcterms:created>
  <dcterms:modified xsi:type="dcterms:W3CDTF">2010-03-12T12:01:57Z</dcterms:modified>
</cp:coreProperties>
</file>