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6"/>
  </p:notesMasterIdLst>
  <p:handoutMasterIdLst>
    <p:handoutMasterId r:id="rId57"/>
  </p:handoutMasterIdLst>
  <p:sldIdLst>
    <p:sldId id="328" r:id="rId2"/>
    <p:sldId id="446" r:id="rId3"/>
    <p:sldId id="503" r:id="rId4"/>
    <p:sldId id="450" r:id="rId5"/>
    <p:sldId id="451" r:id="rId6"/>
    <p:sldId id="368" r:id="rId7"/>
    <p:sldId id="456" r:id="rId8"/>
    <p:sldId id="454" r:id="rId9"/>
    <p:sldId id="457" r:id="rId10"/>
    <p:sldId id="458" r:id="rId11"/>
    <p:sldId id="455" r:id="rId12"/>
    <p:sldId id="504" r:id="rId13"/>
    <p:sldId id="505" r:id="rId14"/>
    <p:sldId id="506" r:id="rId15"/>
    <p:sldId id="507" r:id="rId16"/>
    <p:sldId id="508" r:id="rId17"/>
    <p:sldId id="363" r:id="rId18"/>
    <p:sldId id="447" r:id="rId19"/>
    <p:sldId id="461" r:id="rId20"/>
    <p:sldId id="462" r:id="rId21"/>
    <p:sldId id="463" r:id="rId22"/>
    <p:sldId id="464" r:id="rId23"/>
    <p:sldId id="465" r:id="rId24"/>
    <p:sldId id="466" r:id="rId25"/>
    <p:sldId id="474" r:id="rId26"/>
    <p:sldId id="475" r:id="rId27"/>
    <p:sldId id="502" r:id="rId28"/>
    <p:sldId id="509" r:id="rId29"/>
    <p:sldId id="476" r:id="rId30"/>
    <p:sldId id="477" r:id="rId31"/>
    <p:sldId id="478" r:id="rId32"/>
    <p:sldId id="445" r:id="rId33"/>
    <p:sldId id="443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2" r:id="rId47"/>
    <p:sldId id="493" r:id="rId48"/>
    <p:sldId id="494" r:id="rId49"/>
    <p:sldId id="495" r:id="rId50"/>
    <p:sldId id="496" r:id="rId51"/>
    <p:sldId id="497" r:id="rId52"/>
    <p:sldId id="498" r:id="rId53"/>
    <p:sldId id="499" r:id="rId54"/>
    <p:sldId id="500" r:id="rId55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1pPr>
    <a:lvl2pPr marL="457200"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2pPr>
    <a:lvl3pPr marL="914400"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3pPr>
    <a:lvl4pPr marL="1371600"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4pPr>
    <a:lvl5pPr marL="1828800" algn="l" rtl="0" fontAlgn="base" latinLnBrk="1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q"/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5pPr>
    <a:lvl6pPr marL="2286000" algn="l" defTabSz="914400" rtl="0" eaLnBrk="1" latinLnBrk="1" hangingPunct="1"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6pPr>
    <a:lvl7pPr marL="2743200" algn="l" defTabSz="914400" rtl="0" eaLnBrk="1" latinLnBrk="1" hangingPunct="1"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7pPr>
    <a:lvl8pPr marL="3200400" algn="l" defTabSz="914400" rtl="0" eaLnBrk="1" latinLnBrk="1" hangingPunct="1"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8pPr>
    <a:lvl9pPr marL="3657600" algn="l" defTabSz="914400" rtl="0" eaLnBrk="1" latinLnBrk="1" hangingPunct="1">
      <a:defRPr kumimoji="1" sz="2400" 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901F3"/>
    <a:srgbClr val="714400"/>
    <a:srgbClr val="919191"/>
    <a:srgbClr val="500093"/>
    <a:srgbClr val="CF0E30"/>
    <a:srgbClr val="280049"/>
    <a:srgbClr val="1834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4" autoAdjust="0"/>
  </p:normalViewPr>
  <p:slideViewPr>
    <p:cSldViewPr snapToGrid="0">
      <p:cViewPr>
        <p:scale>
          <a:sx n="75" d="100"/>
          <a:sy n="75" d="100"/>
        </p:scale>
        <p:origin x="-2670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80" y="-78"/>
      </p:cViewPr>
      <p:guideLst>
        <p:guide orient="horz" pos="2182"/>
        <p:guide pos="28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1.xml"/><Relationship Id="rId7" Type="http://schemas.openxmlformats.org/officeDocument/2006/relationships/slide" Target="slides/slide54.xml"/><Relationship Id="rId2" Type="http://schemas.openxmlformats.org/officeDocument/2006/relationships/slide" Target="slides/slide38.xml"/><Relationship Id="rId1" Type="http://schemas.openxmlformats.org/officeDocument/2006/relationships/slide" Target="slides/slide1.xml"/><Relationship Id="rId6" Type="http://schemas.openxmlformats.org/officeDocument/2006/relationships/slide" Target="slides/slide53.xml"/><Relationship Id="rId5" Type="http://schemas.openxmlformats.org/officeDocument/2006/relationships/slide" Target="slides/slide52.xml"/><Relationship Id="rId4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479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defTabSz="954088" eaLnBrk="0" latinLnBrk="0" hangingPunct="0">
              <a:spcBef>
                <a:spcPct val="0"/>
              </a:spcBef>
              <a:buClrTx/>
              <a:buFontTx/>
              <a:buNone/>
              <a:defRPr sz="1000">
                <a:latin typeface="Arial" pitchFamily="34" charset="0"/>
                <a:ea typeface="돋움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-1588"/>
            <a:ext cx="29479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algn="r" defTabSz="954088" eaLnBrk="0" latinLnBrk="0" hangingPunct="0">
              <a:spcBef>
                <a:spcPct val="0"/>
              </a:spcBef>
              <a:buClrTx/>
              <a:buFontTx/>
              <a:buNone/>
              <a:defRPr sz="1000">
                <a:latin typeface="Arial" pitchFamily="34" charset="0"/>
                <a:ea typeface="돋움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02763"/>
            <a:ext cx="294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defTabSz="954088" eaLnBrk="0" latinLnBrk="0" hangingPunct="0">
              <a:spcBef>
                <a:spcPct val="0"/>
              </a:spcBef>
              <a:buClrTx/>
              <a:buFontTx/>
              <a:buNone/>
              <a:defRPr sz="1000">
                <a:latin typeface="Arial" pitchFamily="34" charset="0"/>
                <a:ea typeface="돋움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02763"/>
            <a:ext cx="294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algn="r" defTabSz="954088" eaLnBrk="0" latinLnBrk="0" hangingPunct="0">
              <a:spcBef>
                <a:spcPct val="0"/>
              </a:spcBef>
              <a:buClrTx/>
              <a:buFontTx/>
              <a:buNone/>
              <a:defRPr sz="1000">
                <a:latin typeface="Arial" pitchFamily="34" charset="0"/>
                <a:ea typeface="돋움" pitchFamily="50" charset="-127"/>
              </a:defRPr>
            </a:lvl1pPr>
          </a:lstStyle>
          <a:p>
            <a:fld id="{B012C2E5-B5FF-4791-A907-EEF48BD3EF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479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defTabSz="795338" latinLnBrk="0">
              <a:spcBef>
                <a:spcPct val="0"/>
              </a:spcBef>
              <a:buClrTx/>
              <a:buFontTx/>
              <a:buNone/>
              <a:defRPr sz="1000">
                <a:latin typeface="Arial" pitchFamily="34" charset="0"/>
                <a:ea typeface="돋움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-1588"/>
            <a:ext cx="29479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algn="r" defTabSz="795338" latinLnBrk="0">
              <a:spcBef>
                <a:spcPct val="0"/>
              </a:spcBef>
              <a:buClrTx/>
              <a:buFontTx/>
              <a:buNone/>
              <a:defRPr sz="1000">
                <a:latin typeface="Arial" pitchFamily="34" charset="0"/>
                <a:ea typeface="돋움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02763"/>
            <a:ext cx="294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defTabSz="795338" latinLnBrk="0">
              <a:spcBef>
                <a:spcPct val="0"/>
              </a:spcBef>
              <a:buClrTx/>
              <a:buFontTx/>
              <a:buNone/>
              <a:defRPr sz="1000">
                <a:latin typeface="Arial" pitchFamily="34" charset="0"/>
                <a:ea typeface="돋움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02763"/>
            <a:ext cx="294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algn="r" defTabSz="795338" latinLnBrk="0">
              <a:spcBef>
                <a:spcPct val="0"/>
              </a:spcBef>
              <a:buClrTx/>
              <a:buFontTx/>
              <a:buNone/>
              <a:defRPr sz="1000">
                <a:latin typeface="Arial" pitchFamily="34" charset="0"/>
                <a:ea typeface="돋움" pitchFamily="50" charset="-127"/>
              </a:defRPr>
            </a:lvl1pPr>
          </a:lstStyle>
          <a:p>
            <a:fld id="{D47DD9BC-E2FC-4E89-9DCC-E82469AC914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988" y="649288"/>
            <a:ext cx="5219700" cy="391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3288"/>
            <a:ext cx="49815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857" rIns="94118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notes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18238" y="9517063"/>
            <a:ext cx="5143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118" tIns="47857" rIns="94118" bIns="47857" anchor="ctr">
            <a:spAutoFit/>
          </a:bodyPr>
          <a:lstStyle/>
          <a:p>
            <a:pPr algn="r" defTabSz="954088" eaLnBrk="0" latinLnBrk="0" hangingPunct="0">
              <a:spcBef>
                <a:spcPct val="0"/>
              </a:spcBef>
              <a:buClrTx/>
              <a:buFontTx/>
              <a:buNone/>
            </a:pPr>
            <a:fld id="{4667821F-3077-422C-8079-B65F084DBAFD}" type="slidenum">
              <a:rPr lang="en-US" altLang="ko-KR" sz="1400" i="0">
                <a:latin typeface="*ETRI CIS Elements" charset="0"/>
                <a:ea typeface="돋움" pitchFamily="50" charset="-127"/>
              </a:rPr>
              <a:pPr algn="r" defTabSz="954088" eaLnBrk="0" latin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altLang="ko-KR" sz="1400" i="0">
              <a:latin typeface="*ETRI CIS Elements" charset="0"/>
              <a:ea typeface="돋움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*ETRI CIS Elements" charset="0"/>
        <a:ea typeface="돋움" pitchFamily="50" charset="-127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*ETRI CIS Elements" charset="0"/>
        <a:ea typeface="돋움" pitchFamily="50" charset="-127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*ETRI CIS Elements" charset="0"/>
        <a:ea typeface="돋움" pitchFamily="50" charset="-127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*ETRI CIS Elements" charset="0"/>
        <a:ea typeface="돋움" pitchFamily="50" charset="-127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*ETRI CIS Elements" charset="0"/>
        <a:ea typeface="돋움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F04-DB34-4533-98C5-A065CC3181C7}" type="slidenum">
              <a:rPr lang="en-US" altLang="ko-KR" smtClean="0"/>
              <a:pPr/>
              <a:t>34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8217FB-8FB6-4022-86D9-8136D50F11B5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B72EA-0333-4C72-BB7F-A5EFA6B656B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73C9-2454-404C-9995-DBF614682B0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22232" y="6428740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24472" y="6442075"/>
            <a:ext cx="2350681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20100" y="6407944"/>
            <a:ext cx="491332" cy="365125"/>
          </a:xfrm>
        </p:spPr>
        <p:txBody>
          <a:bodyPr/>
          <a:lstStyle>
            <a:extLst/>
          </a:lstStyle>
          <a:p>
            <a:fld id="{C6D2E613-C5B7-418D-951B-1AD5E6EEC895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CA42D-929F-49C4-BE8B-76062FC1E450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3E7F4-0CE5-43FB-AA20-336480B179FF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FC921-5DBE-438E-B4CF-C7AC159546A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01EF7-7B22-47FE-AFD3-C3F4F3811EBF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3E42D5-8BDA-4C60-834F-89747D7343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E2D79-A16B-4473-BE1C-D1B557C0DA59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7A1137-55BF-4731-96A2-6E0093C6868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3/30/2010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83FBC5-6F10-4039-A9AA-02EB16C65B3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asecurity.com./rsalabs" TargetMode="External"/><Relationship Id="rId2" Type="http://schemas.openxmlformats.org/officeDocument/2006/relationships/hyperlink" Target="http://www.rsasecurity.com/rsalabs/challenges/factoring/rsa57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http://www.loria.fr/~zimmerma/records/rsa16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542925" y="1533525"/>
            <a:ext cx="7867650" cy="456247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3200" dirty="0">
                <a:latin typeface="Arial" pitchFamily="34" charset="0"/>
                <a:cs typeface="Arial" pitchFamily="34" charset="0"/>
              </a:rPr>
              <a:t>History</a:t>
            </a:r>
          </a:p>
          <a:p>
            <a:pPr>
              <a:lnSpc>
                <a:spcPct val="90000"/>
              </a:lnSpc>
            </a:pPr>
            <a:r>
              <a:rPr lang="en-US" altLang="ko-KR" sz="3200" dirty="0">
                <a:latin typeface="Arial" pitchFamily="34" charset="0"/>
                <a:cs typeface="Arial" pitchFamily="34" charset="0"/>
              </a:rPr>
              <a:t>Elementary Number Theory</a:t>
            </a:r>
          </a:p>
          <a:p>
            <a:pPr>
              <a:lnSpc>
                <a:spcPct val="90000"/>
              </a:lnSpc>
            </a:pPr>
            <a:r>
              <a:rPr lang="en-US" altLang="ko-KR" sz="3200" dirty="0">
                <a:latin typeface="Arial" pitchFamily="34" charset="0"/>
                <a:cs typeface="Arial" pitchFamily="34" charset="0"/>
              </a:rPr>
              <a:t>RSA</a:t>
            </a:r>
          </a:p>
          <a:p>
            <a:r>
              <a:rPr lang="en-US" altLang="ko-KR" sz="3200" dirty="0">
                <a:latin typeface="Arial" pitchFamily="34" charset="0"/>
                <a:cs typeface="Arial" pitchFamily="34" charset="0"/>
              </a:rPr>
              <a:t>DH</a:t>
            </a:r>
          </a:p>
          <a:p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ECC</a:t>
            </a:r>
            <a:endParaRPr lang="en-US" altLang="ko-KR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3200" dirty="0">
                <a:latin typeface="Arial" pitchFamily="34" charset="0"/>
                <a:cs typeface="Arial" pitchFamily="34" charset="0"/>
              </a:rPr>
              <a:t>Others</a:t>
            </a: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B255-BEB0-4099-A313-75B28B579C0E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ko-KR" dirty="0"/>
              <a:t>Public Key Cryptography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9845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963" y="4945063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900" y="4978400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Usage of PKC (III)</a:t>
            </a:r>
            <a:endParaRPr lang="ko-KR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Using together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with symmetric cryptosystem </a:t>
            </a:r>
          </a:p>
          <a:p>
            <a:pPr lvl="1">
              <a:buSzPct val="65000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Data encryption – symmetric </a:t>
            </a:r>
          </a:p>
          <a:p>
            <a:pPr lvl="1">
              <a:buSzPct val="65000"/>
            </a:pP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agreement 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asymmetric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Digital Signature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Applicable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to other cryptographic protocols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lvl="1"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lvl="1"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e-cash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lvl="1"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e-voting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lvl="1">
              <a:buSzPct val="65000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e-commerce 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46100" y="1328928"/>
            <a:ext cx="8039100" cy="50083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Number theory-based PKC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err="1" smtClean="0">
                <a:latin typeface="Arial" pitchFamily="34" charset="0"/>
                <a:cs typeface="Arial" pitchFamily="34" charset="0"/>
              </a:rPr>
              <a:t>Diffie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-Hellman(’77)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RSA scheme (‘78) : </a:t>
            </a:r>
            <a:r>
              <a:rPr lang="en-US" altLang="ko-KR" sz="1050" i="1" dirty="0" err="1" smtClean="0">
                <a:latin typeface="Arial" pitchFamily="34" charset="0"/>
                <a:cs typeface="Arial" pitchFamily="34" charset="0"/>
              </a:rPr>
              <a:t>R.L.Rivest</a:t>
            </a:r>
            <a:r>
              <a:rPr lang="en-US" altLang="ko-KR" sz="105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050" i="1" dirty="0" err="1" smtClean="0">
                <a:latin typeface="Arial" pitchFamily="34" charset="0"/>
                <a:cs typeface="Arial" pitchFamily="34" charset="0"/>
              </a:rPr>
              <a:t>A.Shamir</a:t>
            </a:r>
            <a:r>
              <a:rPr lang="en-US" altLang="ko-KR" sz="105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050" i="1" dirty="0" err="1" smtClean="0">
                <a:latin typeface="Arial" pitchFamily="34" charset="0"/>
                <a:cs typeface="Arial" pitchFamily="34" charset="0"/>
              </a:rPr>
              <a:t>L.Adleman</a:t>
            </a:r>
            <a:r>
              <a:rPr lang="en-US" altLang="ko-KR" sz="1050" i="1" dirty="0" smtClean="0">
                <a:latin typeface="Arial" pitchFamily="34" charset="0"/>
                <a:cs typeface="Arial" pitchFamily="34" charset="0"/>
              </a:rPr>
              <a:t>, “A Method for Obtaining Digital Signatures and Public Key </a:t>
            </a:r>
            <a:r>
              <a:rPr lang="en-US" altLang="ko-KR" sz="1050" i="1" dirty="0" err="1" smtClean="0">
                <a:latin typeface="Arial" pitchFamily="34" charset="0"/>
                <a:cs typeface="Arial" pitchFamily="34" charset="0"/>
              </a:rPr>
              <a:t>Cryptosystems”,CACM</a:t>
            </a:r>
            <a:r>
              <a:rPr lang="en-US" altLang="ko-KR" sz="1050" i="1" dirty="0" smtClean="0">
                <a:latin typeface="Arial" pitchFamily="34" charset="0"/>
                <a:cs typeface="Arial" pitchFamily="34" charset="0"/>
              </a:rPr>
              <a:t>, Vol.21, No.2, pp.120-126,Feb,1978</a:t>
            </a:r>
            <a:r>
              <a:rPr lang="en-US" altLang="ko-KR" sz="1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Rabin scheme (‘79): </a:t>
            </a:r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breaking Rabin = factorization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err="1" smtClean="0">
                <a:latin typeface="Arial" pitchFamily="34" charset="0"/>
                <a:cs typeface="Arial" pitchFamily="34" charset="0"/>
              </a:rPr>
              <a:t>ElGamal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scheme (‘85): probabilistic </a:t>
            </a:r>
          </a:p>
          <a:p>
            <a:pPr>
              <a:lnSpc>
                <a:spcPct val="80000"/>
              </a:lnSpc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Knapsack-based PKC (NP problem)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Merkle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-Hellman(79),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Chor-Rivest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(’83), </a:t>
            </a:r>
            <a:r>
              <a:rPr lang="en-US" altLang="ko-KR" sz="1600" i="1" dirty="0" smtClean="0">
                <a:latin typeface="Arial" pitchFamily="34" charset="0"/>
                <a:cs typeface="Arial" pitchFamily="34" charset="0"/>
              </a:rPr>
              <a:t>etc</a:t>
            </a:r>
          </a:p>
          <a:p>
            <a:pPr>
              <a:lnSpc>
                <a:spcPct val="80000"/>
              </a:lnSpc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McEliece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scheme (‘78) : coding theory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Elliptic Curve Cryptosystem(‘85):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Koblitz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Miller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Polynomial-based PKC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C*(’90-) : Matsumoto-Imai, </a:t>
            </a:r>
            <a:r>
              <a:rPr lang="en-US" altLang="ko-KR" sz="1800" dirty="0" err="1" smtClean="0">
                <a:latin typeface="Arial" pitchFamily="34" charset="0"/>
                <a:cs typeface="Arial" pitchFamily="34" charset="0"/>
              </a:rPr>
              <a:t>Patarin</a:t>
            </a:r>
            <a:endParaRPr lang="en-US" altLang="ko-K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Lattice Cryptography(’97-): NTRU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Non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Abelian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group Cryptography(’00-): Braid group</a:t>
            </a:r>
          </a:p>
          <a:p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11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Known PKC</a:t>
            </a:r>
            <a:endParaRPr lang="ko-KR" altLang="en-US" dirty="0"/>
          </a:p>
        </p:txBody>
      </p:sp>
      <p:pic>
        <p:nvPicPr>
          <p:cNvPr id="5" name="Picture 4" descr="pe03513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813" y="177800"/>
            <a:ext cx="1055687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14E0-AF81-437B-A112-53EA0087BF3D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188418" name="Rectangle 1026"/>
          <p:cNvSpPr>
            <a:spLocks noChangeArrowheads="1"/>
          </p:cNvSpPr>
          <p:nvPr/>
        </p:nvSpPr>
        <p:spPr bwMode="auto">
          <a:xfrm>
            <a:off x="1511300" y="1917700"/>
            <a:ext cx="5715000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ko-KR" sz="3200" b="1" i="0">
                <a:solidFill>
                  <a:srgbClr val="FF3300"/>
                </a:solidFill>
                <a:latin typeface="Arial" pitchFamily="34" charset="0"/>
              </a:rPr>
              <a:t>Elementary Number Theory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ko-KR" sz="2400" dirty="0">
                <a:latin typeface="Arial" pitchFamily="34" charset="0"/>
                <a:cs typeface="Arial" pitchFamily="34" charset="0"/>
              </a:rPr>
              <a:t>Let </a:t>
            </a: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denote the set of all integers.</a:t>
            </a:r>
            <a:endParaRPr lang="en-US" altLang="ko-KR" sz="2400" dirty="0">
              <a:latin typeface="Arial" pitchFamily="34" charset="0"/>
              <a:ea typeface="바탕" pitchFamily="18" charset="-127"/>
              <a:cs typeface="Arial" pitchFamily="34" charset="0"/>
            </a:endParaRPr>
          </a:p>
          <a:p>
            <a:pPr algn="just"/>
            <a:r>
              <a:rPr lang="en-US" altLang="ko-K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Division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Theorem (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,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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Z)</a:t>
            </a:r>
          </a:p>
          <a:p>
            <a:pPr lvl="1" algn="just"/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For nonzero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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q,r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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Symbol" pitchFamily="18" charset="2"/>
              </a:rPr>
              <a:t>Z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s.t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Symbol" pitchFamily="18" charset="2"/>
              </a:rPr>
              <a:t>a=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qb+r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Symbol" pitchFamily="18" charset="2"/>
              </a:rPr>
              <a:t>0 ≤ r &lt;b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algn="just"/>
            <a:r>
              <a:rPr lang="en-US" altLang="ko-KR" sz="2400" dirty="0">
                <a:latin typeface="Arial" pitchFamily="34" charset="0"/>
                <a:cs typeface="Arial" pitchFamily="34" charset="0"/>
              </a:rPr>
              <a:t>Divide</a:t>
            </a:r>
          </a:p>
          <a:p>
            <a:pPr lvl="1" algn="just"/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divides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or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b|a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iff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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Z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s.t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a=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bc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(i.e.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=0)</a:t>
            </a:r>
          </a:p>
          <a:p>
            <a:pPr lvl="1" algn="just"/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If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a|b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, then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a|bc</a:t>
            </a:r>
            <a:endParaRPr lang="en-US" altLang="ko-KR" sz="2000" i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algn="just"/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If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a|b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a|c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, then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a|(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bx+cy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lvl="1" algn="just"/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If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a|b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b|a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then a=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</a:p>
          <a:p>
            <a:pPr lvl="1" algn="just"/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If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a|b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b|c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, then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a|c</a:t>
            </a:r>
            <a:endParaRPr lang="en-US" altLang="ko-KR" sz="2000" i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en-US" altLang="ko-K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Prime</a:t>
            </a:r>
          </a:p>
          <a:p>
            <a:pPr lvl="1" algn="just"/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An integer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is called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prime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if its divisors are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1 and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</a:p>
          <a:p>
            <a:pPr lvl="1" algn="just"/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If a prime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divides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ab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, then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p|a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or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p|b</a:t>
            </a:r>
            <a:endParaRPr lang="en-US" altLang="ko-KR" sz="2000" i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A0E3-52C7-4AEE-A7B6-72D96B5625D8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Division </a:t>
            </a:r>
          </a:p>
        </p:txBody>
      </p:sp>
      <p:pic>
        <p:nvPicPr>
          <p:cNvPr id="183302" name="Picture 6" descr="j02371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475" y="200025"/>
            <a:ext cx="1073150" cy="98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94700" cy="4953000"/>
          </a:xfrm>
        </p:spPr>
        <p:txBody>
          <a:bodyPr/>
          <a:lstStyle/>
          <a:p>
            <a:pPr algn="just"/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Congruence</a:t>
            </a:r>
          </a:p>
          <a:p>
            <a:pPr lvl="1" algn="just"/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Def)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 b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 (mod n) 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iff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n|(a-b)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 (i.e.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altLang="ko-KR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a%n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)=(</a:t>
            </a:r>
            <a:r>
              <a:rPr lang="en-US" altLang="ko-KR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b%n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))</a:t>
            </a:r>
          </a:p>
          <a:p>
            <a:pPr lvl="1" algn="just"/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 a</a:t>
            </a:r>
          </a:p>
          <a:p>
            <a:pPr lvl="1" algn="just"/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 b </a:t>
            </a:r>
            <a:r>
              <a:rPr lang="en-US" altLang="ko-KR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iff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 b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 a</a:t>
            </a:r>
          </a:p>
          <a:p>
            <a:pPr lvl="1" algn="just"/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If a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 b and b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 c then a 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altLang="ko-KR" i="1" dirty="0">
                <a:latin typeface="Arial" pitchFamily="34" charset="0"/>
                <a:cs typeface="Arial" pitchFamily="34" charset="0"/>
                <a:sym typeface="Wingdings" pitchFamily="2" charset="2"/>
              </a:rPr>
              <a:t> c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Residue Class Group: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altLang="ko-KR" i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={</a:t>
            </a:r>
            <a:r>
              <a:rPr lang="en-US" altLang="ko-KR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altLang="ko-KR" i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| 0 ≤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x&lt; 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}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 Addition: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err="1">
                <a:latin typeface="Arial" pitchFamily="34" charset="0"/>
                <a:cs typeface="Arial" pitchFamily="34" charset="0"/>
              </a:rPr>
              <a:t>a+b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= (</a:t>
            </a:r>
            <a:r>
              <a:rPr lang="en-US" altLang="ko-KR" i="1" dirty="0" err="1">
                <a:latin typeface="Arial" pitchFamily="34" charset="0"/>
                <a:cs typeface="Arial" pitchFamily="34" charset="0"/>
              </a:rPr>
              <a:t>a+b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mod n)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 Multiplication: </a:t>
            </a:r>
            <a:r>
              <a:rPr lang="en-US" altLang="ko-KR" i="1" dirty="0" err="1">
                <a:latin typeface="Arial" pitchFamily="34" charset="0"/>
                <a:cs typeface="Arial" pitchFamily="34" charset="0"/>
              </a:rPr>
              <a:t>ab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=(</a:t>
            </a:r>
            <a:r>
              <a:rPr lang="en-US" altLang="ko-KR" i="1" dirty="0" err="1">
                <a:latin typeface="Arial" pitchFamily="34" charset="0"/>
                <a:cs typeface="Arial" pitchFamily="34" charset="0"/>
              </a:rPr>
              <a:t>ab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mod n)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 Closed under addition, subtraction, and multiplication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 Closed under division if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is prime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05A8-9F60-4AD2-9C82-B4010A6FB47A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84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Congruence</a:t>
            </a:r>
          </a:p>
        </p:txBody>
      </p:sp>
      <p:pic>
        <p:nvPicPr>
          <p:cNvPr id="184324" name="Picture 1028" descr="j02371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475" y="200025"/>
            <a:ext cx="1073150" cy="98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5076825"/>
          </a:xfrm>
        </p:spPr>
        <p:txBody>
          <a:bodyPr/>
          <a:lstStyle/>
          <a:p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a=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</a:rPr>
              <a:t>qb+r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gcd</a:t>
            </a:r>
            <a:r>
              <a:rPr lang="en-US" altLang="ko-KR" sz="24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a,b</a:t>
            </a:r>
            <a:r>
              <a:rPr lang="en-US" altLang="ko-KR" sz="24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)=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gcd</a:t>
            </a:r>
            <a:r>
              <a:rPr lang="en-US" altLang="ko-KR" sz="24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b,r</a:t>
            </a:r>
            <a:r>
              <a:rPr lang="en-US" altLang="ko-KR" sz="24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Find 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</a:rPr>
              <a:t>gcd</a:t>
            </a: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=a, b</a:t>
            </a:r>
            <a:r>
              <a:rPr lang="en-US" altLang="ko-KR" sz="20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=b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j ≥ 0, a</a:t>
            </a:r>
            <a:r>
              <a:rPr lang="en-US" altLang="ko-KR" sz="2000" i="1" baseline="-25000" dirty="0">
                <a:latin typeface="Arial" pitchFamily="34" charset="0"/>
                <a:cs typeface="Arial" pitchFamily="34" charset="0"/>
              </a:rPr>
              <a:t>j+1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i="1" baseline="-25000" dirty="0" err="1">
                <a:latin typeface="Arial" pitchFamily="34" charset="0"/>
                <a:cs typeface="Arial" pitchFamily="34" charset="0"/>
              </a:rPr>
              <a:t>j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, b</a:t>
            </a:r>
            <a:r>
              <a:rPr lang="en-US" altLang="ko-KR" sz="2000" i="1" baseline="-25000" dirty="0">
                <a:latin typeface="Arial" pitchFamily="34" charset="0"/>
                <a:cs typeface="Arial" pitchFamily="34" charset="0"/>
              </a:rPr>
              <a:t>j+1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i="1" baseline="-25000" dirty="0" err="1">
                <a:latin typeface="Arial" pitchFamily="34" charset="0"/>
                <a:cs typeface="Arial" pitchFamily="34" charset="0"/>
              </a:rPr>
              <a:t>j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%b</a:t>
            </a:r>
            <a:r>
              <a:rPr lang="en-US" altLang="ko-KR" sz="2000" i="1" baseline="-25000" dirty="0" err="1">
                <a:latin typeface="Arial" pitchFamily="34" charset="0"/>
                <a:cs typeface="Arial" pitchFamily="34" charset="0"/>
              </a:rPr>
              <a:t>j</a:t>
            </a:r>
            <a:endParaRPr lang="en-US" altLang="ko-KR" sz="2000" i="1" baseline="-25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When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i="1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=0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stop and return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gcd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)=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i="1" baseline="-25000" dirty="0" err="1">
                <a:latin typeface="Arial" pitchFamily="34" charset="0"/>
                <a:cs typeface="Arial" pitchFamily="34" charset="0"/>
              </a:rPr>
              <a:t>k</a:t>
            </a:r>
            <a:endParaRPr lang="en-US" altLang="ko-KR" sz="2000" i="1" baseline="-25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The number of iterations will be at most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1+2log</a:t>
            </a:r>
            <a:r>
              <a:rPr lang="en-US" altLang="ko-KR" sz="20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min{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}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E.g.)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gcd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(4200,1485)</a:t>
            </a:r>
          </a:p>
          <a:p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Extended Euclidean Algorithm (EEA)</a:t>
            </a:r>
          </a:p>
          <a:p>
            <a:pPr lvl="1"/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Find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such that </a:t>
            </a:r>
            <a:r>
              <a:rPr lang="en-US" altLang="ko-KR" sz="20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gcd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a,b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)=</a:t>
            </a:r>
            <a:r>
              <a:rPr lang="en-US" altLang="ko-KR" sz="20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sa+tb</a:t>
            </a:r>
            <a:endParaRPr lang="en-US" altLang="ko-KR" sz="2000" i="1" dirty="0">
              <a:solidFill>
                <a:srgbClr val="CF0E3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Multiplicative inverse of </a:t>
            </a: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altLang="ko-KR" sz="2400" baseline="-25000" dirty="0" err="1">
                <a:latin typeface="Arial" pitchFamily="34" charset="0"/>
                <a:cs typeface="Arial" pitchFamily="34" charset="0"/>
              </a:rPr>
              <a:t>m</a:t>
            </a: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The multiplicative inverse of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s.t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en-US" altLang="ko-KR" sz="2000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=a</a:t>
            </a:r>
            <a:r>
              <a:rPr lang="en-US" altLang="ko-KR" sz="2000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a=1 mod m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=s if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sa+tb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=1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BB31-7AE7-426B-B3F0-5A08EEE4A969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Euclid Algorithm</a:t>
            </a:r>
          </a:p>
        </p:txBody>
      </p:sp>
      <p:pic>
        <p:nvPicPr>
          <p:cNvPr id="185348" name="Picture 4" descr="j02371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475" y="200025"/>
            <a:ext cx="1073150" cy="98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1447800"/>
            <a:ext cx="8153400" cy="463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Euler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totient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function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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(n)=the number of positive integers &lt;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with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gcd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x,n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)=1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(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altLang="ko-KR" sz="2000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)=p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-1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(nm)= (n) (m)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(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pq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)=(p-1)(q-1)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m=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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0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=1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n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000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sz="1800" baseline="1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, 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(m)=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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0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=1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000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sz="1800" baseline="1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1800" baseline="10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-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000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sz="1800" baseline="1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 -1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altLang="ko-KR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Fermat Little Theorem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p-1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=1 mod p if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gcd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a,p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)=1</a:t>
            </a:r>
          </a:p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Euler Theorem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(n)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=1 mod n if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gcd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a,n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)=1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(n)-1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is the multiplicative inverse of </a:t>
            </a:r>
            <a:r>
              <a:rPr lang="en-US" altLang="ko-KR" sz="2000" i="1" dirty="0"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mod n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69C-E87F-4675-AFE7-4E5545836453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Fermat Little Theorem</a:t>
            </a:r>
          </a:p>
        </p:txBody>
      </p:sp>
      <p:pic>
        <p:nvPicPr>
          <p:cNvPr id="187396" name="Picture 4" descr="j02371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475" y="200025"/>
            <a:ext cx="1073150" cy="98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659C-044F-491D-AB74-54DFA65AC4FB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752600" y="1905000"/>
            <a:ext cx="5715000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ko-KR" sz="4000" b="1" i="0">
                <a:solidFill>
                  <a:srgbClr val="FF3300"/>
                </a:solidFill>
                <a:latin typeface="Arial" pitchFamily="34" charset="0"/>
              </a:rPr>
              <a:t>RSA</a:t>
            </a:r>
            <a:endParaRPr lang="en-US" altLang="ko-KR" b="1" i="0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18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Who is RSA  ?</a:t>
            </a:r>
            <a:endParaRPr lang="ko-KR" altLang="en-US" dirty="0"/>
          </a:p>
        </p:txBody>
      </p:sp>
      <p:graphicFrame>
        <p:nvGraphicFramePr>
          <p:cNvPr id="291842" name="Object 2"/>
          <p:cNvGraphicFramePr>
            <a:graphicFrameLocks noChangeAspect="1"/>
          </p:cNvGraphicFramePr>
          <p:nvPr>
            <p:ph idx="1"/>
          </p:nvPr>
        </p:nvGraphicFramePr>
        <p:xfrm>
          <a:off x="1006827" y="1417638"/>
          <a:ext cx="7054146" cy="4525962"/>
        </p:xfrm>
        <a:graphic>
          <a:graphicData uri="http://schemas.openxmlformats.org/presentationml/2006/ole">
            <p:oleObj spid="_x0000_s291842" name="비트맵 이미지" r:id="rId3" imgW="8952381" imgH="57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 2 primes </a:t>
            </a:r>
            <a:r>
              <a:rPr lang="en-US" altLang="ko-KR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p,q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en-US" altLang="ko-KR" sz="2400" i="1" dirty="0" err="1" smtClean="0">
                <a:latin typeface="Arial" pitchFamily="34" charset="0"/>
                <a:cs typeface="Arial" pitchFamily="34" charset="0"/>
              </a:rPr>
              <a:t>pq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(n)=(p-1)(q-1) : Euler phi ft. </a:t>
            </a:r>
          </a:p>
          <a:p>
            <a:pPr lvl="1"/>
            <a:r>
              <a:rPr lang="en-US" altLang="ko-KR" sz="20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  is a one-way function</a:t>
            </a:r>
          </a:p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Select random 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s.t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gcd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(n), e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) = 1</a:t>
            </a:r>
          </a:p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Compute </a:t>
            </a:r>
            <a:r>
              <a:rPr lang="en-US" altLang="ko-KR" sz="2400" i="1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= 1 mod 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(n)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-&gt; </a:t>
            </a:r>
            <a:r>
              <a:rPr lang="en-US" altLang="ko-KR" sz="2400" i="1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 = k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(n) +1</a:t>
            </a: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Public key = {e, n}, private key = {d,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p,q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r>
              <a:rPr lang="en-US" altLang="ko-KR" sz="24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For given M in [0, n-1], </a:t>
            </a:r>
          </a:p>
          <a:p>
            <a:pPr lvl="1"/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Encryption, C = M</a:t>
            </a:r>
            <a:r>
              <a:rPr lang="en-US" altLang="ko-KR" sz="20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mod n  </a:t>
            </a:r>
          </a:p>
          <a:p>
            <a:pPr lvl="1"/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Decryption, D = </a:t>
            </a:r>
            <a:r>
              <a:rPr lang="en-US" altLang="ko-KR" sz="20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2000" baseline="300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20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mod n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  (Proof) </a:t>
            </a:r>
            <a:r>
              <a:rPr lang="en-US" altLang="ko-KR" sz="18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1800" baseline="300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1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= (M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1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= M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altLang="ko-KR" sz="1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= M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(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n) +1 </a:t>
            </a:r>
            <a:r>
              <a:rPr lang="en-US" altLang="ko-KR" sz="1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= M {M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(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n)</a:t>
            </a:r>
            <a:r>
              <a:rPr lang="en-US" altLang="ko-KR" sz="1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}</a:t>
            </a:r>
            <a:r>
              <a:rPr lang="en-US" altLang="ko-KR" sz="1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altLang="ko-KR" sz="1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= M</a:t>
            </a:r>
          </a:p>
          <a:p>
            <a:pPr lvl="1">
              <a:buFont typeface="Wingdings" pitchFamily="2" charset="2"/>
              <a:buNone/>
            </a:pPr>
            <a:endParaRPr lang="en-US" altLang="ko-KR" sz="1800" dirty="0" smtClean="0">
              <a:solidFill>
                <a:srgbClr val="CF0E3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* 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Clifford Cocks, “A note on non-secret encryption”, 1973</a:t>
            </a:r>
          </a:p>
          <a:p>
            <a:pPr>
              <a:buFontTx/>
              <a:buChar char="-"/>
            </a:pPr>
            <a:r>
              <a:rPr lang="en-US" altLang="ko-KR" sz="20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Unclassified by British GCHQ (</a:t>
            </a:r>
            <a:r>
              <a:rPr lang="en-US" altLang="ko-KR" sz="2000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Gov’t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Com. Headquarters), 1997</a:t>
            </a:r>
          </a:p>
          <a:p>
            <a:pPr>
              <a:buFontTx/>
              <a:buChar char="-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19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Scheme (I)*</a:t>
            </a:r>
            <a:endParaRPr lang="ko-KR" altLang="en-US" dirty="0"/>
          </a:p>
        </p:txBody>
      </p:sp>
      <p:pic>
        <p:nvPicPr>
          <p:cNvPr id="5" name="Picture 4" descr="j04164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285750"/>
            <a:ext cx="1014413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Key management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lvl="1">
              <a:buSzPct val="65000"/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Keep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secret (private) key must be stored in safe !!</a:t>
            </a:r>
            <a:endParaRPr lang="en-US" altLang="ko-KR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65000"/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Over complete graph with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nodes, </a:t>
            </a:r>
            <a:r>
              <a:rPr lang="en-US" altLang="ko-KR" i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-1)/2 pairs secret keys are required.</a:t>
            </a:r>
          </a:p>
          <a:p>
            <a:pPr lvl="1">
              <a:buSzPct val="65000"/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(Ex.)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=100, 99 x 50 =  4,950 keys 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2800" cy="1143000"/>
          </a:xfrm>
        </p:spPr>
        <p:txBody>
          <a:bodyPr>
            <a:normAutofit fontScale="90000"/>
          </a:bodyPr>
          <a:lstStyle/>
          <a:p>
            <a:r>
              <a:rPr lang="en-US" altLang="ko-KR" sz="4400" dirty="0" smtClean="0">
                <a:latin typeface="Arial" pitchFamily="34" charset="0"/>
                <a:ea typeface="휴먼옛체" pitchFamily="18" charset="-127"/>
              </a:rPr>
              <a:t>Problem of Sym. Cryptosystems</a:t>
            </a:r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1381125" y="3808413"/>
            <a:ext cx="6483350" cy="2309812"/>
            <a:chOff x="1381125" y="3808413"/>
            <a:chExt cx="6483350" cy="2309812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676400" y="4775200"/>
              <a:ext cx="127000" cy="147638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400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044700" y="5715000"/>
              <a:ext cx="127000" cy="147638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400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441700" y="4749800"/>
              <a:ext cx="127000" cy="147638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400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565400" y="4178300"/>
              <a:ext cx="127000" cy="147638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400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1790700" y="4267200"/>
              <a:ext cx="774700" cy="55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238500" y="4864100"/>
              <a:ext cx="279400" cy="876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59000" y="5803900"/>
              <a:ext cx="1003300" cy="12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3136900" y="5702300"/>
              <a:ext cx="127000" cy="147638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  <a:buClrTx/>
                <a:buFontTx/>
                <a:buNone/>
              </a:pPr>
              <a:endParaRPr lang="ko-KR" altLang="ko-KR" sz="1400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2667000" y="4241800"/>
              <a:ext cx="812800" cy="55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 flipV="1">
              <a:off x="1765300" y="4927600"/>
              <a:ext cx="304800" cy="812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1841500" y="4802188"/>
              <a:ext cx="1663700" cy="2381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2149475" y="4292600"/>
              <a:ext cx="454025" cy="14859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 flipV="1">
              <a:off x="2641600" y="4330700"/>
              <a:ext cx="546100" cy="1384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2203450" y="4851400"/>
              <a:ext cx="1263650" cy="901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 flipV="1">
              <a:off x="1803400" y="4851400"/>
              <a:ext cx="1360488" cy="901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381125" y="46593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altLang="ko-KR" sz="1800">
                  <a:latin typeface="Arial" pitchFamily="34" charset="0"/>
                </a:rPr>
                <a:t>b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473325" y="38084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altLang="ko-KR" sz="1800">
                  <a:latin typeface="Arial" pitchFamily="34" charset="0"/>
                </a:rPr>
                <a:t>a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711325" y="5738813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altLang="ko-K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222625" y="57515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altLang="ko-KR" sz="1800">
                  <a:latin typeface="Arial" pitchFamily="34" charset="0"/>
                </a:rPr>
                <a:t>d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3552825" y="46466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altLang="ko-KR" sz="1800">
                  <a:latin typeface="Arial" pitchFamily="34" charset="0"/>
                </a:rPr>
                <a:t>e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721225" y="4735513"/>
              <a:ext cx="3143250" cy="6969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altLang="ko-KR" sz="1800">
                  <a:latin typeface="Arial" pitchFamily="34" charset="0"/>
                </a:rPr>
                <a:t>(a,b), (a,c), (a,d), (a,e), (b,c), </a:t>
              </a:r>
            </a:p>
            <a:p>
              <a:pPr marL="342900" indent="-342900">
                <a:buFont typeface="Wingdings" pitchFamily="2" charset="2"/>
                <a:buNone/>
              </a:pPr>
              <a:r>
                <a:rPr lang="en-US" altLang="ko-KR" sz="1800">
                  <a:latin typeface="Arial" pitchFamily="34" charset="0"/>
                </a:rPr>
                <a:t>(b,d), (b,e), (c,d), (c,e), (d,e)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p=3, q=11</a:t>
            </a:r>
          </a:p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n =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pq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 = 33,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(n) =(p-1)(q-1)=2 x10 = 20</a:t>
            </a:r>
          </a:p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e = 3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s.t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gcd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(e, (n) )=(3,20)=1</a:t>
            </a:r>
          </a:p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Choose d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s.t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ed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=1 mod(n), 3d=1mod 20, d=7</a:t>
            </a:r>
          </a:p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Public key ={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e,n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}={3,33},  private key ={d}={7}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i="1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 =5</a:t>
            </a:r>
          </a:p>
          <a:p>
            <a:pPr lvl="1"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 = M</a:t>
            </a:r>
            <a:r>
              <a:rPr lang="en-US" altLang="ko-KR" i="1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mod n = 5</a:t>
            </a:r>
            <a:r>
              <a:rPr lang="en-US" altLang="ko-KR" i="1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mod 33 =26</a:t>
            </a:r>
          </a:p>
          <a:p>
            <a:pPr lvl="1"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 =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altLang="ko-KR" i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d</a:t>
            </a:r>
            <a:r>
              <a:rPr lang="en-US" altLang="ko-KR" i="1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mod n = 26</a:t>
            </a:r>
            <a:r>
              <a:rPr lang="en-US" altLang="ko-KR" i="1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7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mod 33= 5 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20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Scheme (II)</a:t>
            </a:r>
            <a:endParaRPr lang="ko-KR" altLang="en-US" dirty="0"/>
          </a:p>
        </p:txBody>
      </p:sp>
      <p:pic>
        <p:nvPicPr>
          <p:cNvPr id="5" name="Picture 4" descr="j04164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285750"/>
            <a:ext cx="1014413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=2357,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=2551</a:t>
            </a:r>
          </a:p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pq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= 6012707</a:t>
            </a:r>
          </a:p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(n)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(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-1)(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q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-1) = 6007800</a:t>
            </a:r>
          </a:p>
          <a:p>
            <a:pPr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3674911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s.t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gcd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(n)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)=1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Choose d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s.t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ed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=1 mod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(n),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d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= 422191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 =5234673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 = 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mod n = 5234673 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3674911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mod 6012707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= 3650502 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 =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altLang="ko-KR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d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mod n = 3650502 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422191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mod 6012707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= 5234673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21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Scheme (III)</a:t>
            </a:r>
            <a:endParaRPr lang="ko-KR" altLang="en-US" dirty="0"/>
          </a:p>
        </p:txBody>
      </p:sp>
      <p:pic>
        <p:nvPicPr>
          <p:cNvPr id="5" name="Picture 4" descr="j04164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285750"/>
            <a:ext cx="1014413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Square-and-multiply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INPUT : g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Z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e=(e</a:t>
            </a:r>
            <a:r>
              <a:rPr lang="en-US" altLang="ko-KR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t-1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…e</a:t>
            </a:r>
            <a:r>
              <a:rPr lang="en-US" altLang="ko-KR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 Z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n-1</a:t>
            </a:r>
            <a:endParaRPr lang="en-US" altLang="ko-KR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OUPTUT :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baseline="30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1. A =1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2. For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from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down to 0 do the following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2.1 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A </a:t>
            </a:r>
            <a:r>
              <a:rPr lang="en-US" altLang="ko-KR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mod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altLang="ko-KR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2.2 If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=1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then 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A </a:t>
            </a:r>
            <a:r>
              <a:rPr lang="en-US" altLang="ko-KR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3. Return(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22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Fast Exp. Algorithm(I)</a:t>
            </a:r>
            <a:endParaRPr lang="ko-KR" altLang="en-US" dirty="0"/>
          </a:p>
        </p:txBody>
      </p:sp>
      <p:pic>
        <p:nvPicPr>
          <p:cNvPr id="5" name="Picture 4" descr="j04164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285750"/>
            <a:ext cx="1014413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smtClean="0"/>
              <a:t>(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Ex)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283,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t=8, 283=(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100011011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8  7  6   5  4   3    2   1     0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1  0  0   0  1   1    0   1     1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A   g 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141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283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Complexity</a:t>
            </a:r>
          </a:p>
          <a:p>
            <a:pPr lvl="1"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 t+1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bit length of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lvl="1">
              <a:lnSpc>
                <a:spcPct val="9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 wt(e)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Hamming weight of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lvl="2">
              <a:lnSpc>
                <a:spcPct val="90000"/>
              </a:lnSpc>
            </a:pPr>
            <a:r>
              <a:rPr lang="en-US" altLang="ko-KR" dirty="0" smtClean="0"/>
              <a:t> </a:t>
            </a:r>
            <a:r>
              <a:rPr lang="en-US" altLang="ko-KR" i="1" dirty="0" smtClean="0"/>
              <a:t>t+1</a:t>
            </a:r>
            <a:r>
              <a:rPr lang="en-US" altLang="ko-KR" dirty="0" smtClean="0"/>
              <a:t> times: A*A mod n , </a:t>
            </a:r>
            <a:r>
              <a:rPr lang="en-US" altLang="ko-KR" i="1" dirty="0" smtClean="0"/>
              <a:t>wt(e)-1</a:t>
            </a:r>
            <a:r>
              <a:rPr lang="en-US" altLang="ko-KR" dirty="0" smtClean="0"/>
              <a:t> times:  g * A mod n</a:t>
            </a:r>
          </a:p>
          <a:p>
            <a:pPr lvl="2">
              <a:lnSpc>
                <a:spcPct val="90000"/>
              </a:lnSpc>
            </a:pPr>
            <a:r>
              <a:rPr lang="en-US" altLang="ko-KR" dirty="0" smtClean="0"/>
              <a:t> 0 ≤ wt(e)-1 &lt; |e|  </a:t>
            </a:r>
            <a:r>
              <a:rPr lang="en-US" altLang="ko-KR" dirty="0" smtClean="0">
                <a:sym typeface="Wingdings" pitchFamily="2" charset="2"/>
              </a:rPr>
              <a:t> |e|/2  in average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e.g.)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|n|=1024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requires 1536 modular multiplication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23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Fast Exp. Algorithm(II)</a:t>
            </a:r>
            <a:endParaRPr lang="ko-KR" altLang="en-US" dirty="0"/>
          </a:p>
        </p:txBody>
      </p:sp>
      <p:pic>
        <p:nvPicPr>
          <p:cNvPr id="5" name="Picture 4" descr="j04164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285750"/>
            <a:ext cx="1014413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Those who know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want to compute M=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baseline="30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n where n = </a:t>
            </a:r>
            <a:r>
              <a:rPr lang="en-US" altLang="ko-K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pq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efficiently.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Compute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baseline="30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baseline="30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using Chinese Remainder Theorem(CRT)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=d mod (p-1)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M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altLang="ko-KR" baseline="30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mod p=C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d1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mod p 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=d mod (q-1)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M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altLang="ko-KR" baseline="30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mod q=C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d2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mod q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Use CRT to compute M from M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and M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	since M=M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p and M=M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q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times faster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than direct computation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24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Fast Decryption using CRT</a:t>
            </a:r>
            <a:endParaRPr lang="ko-KR" altLang="en-US" dirty="0"/>
          </a:p>
        </p:txBody>
      </p:sp>
      <p:pic>
        <p:nvPicPr>
          <p:cNvPr id="5" name="Picture 4" descr="j04164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285750"/>
            <a:ext cx="1014413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25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Challenge</a:t>
            </a:r>
            <a:endParaRPr lang="ko-KR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28725" y="118586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2000" b="1" i="0">
                <a:latin typeface="Arial" pitchFamily="34" charset="0"/>
                <a:ea typeface="휴먼옛체" pitchFamily="18" charset="-127"/>
              </a:rPr>
              <a:t>Digits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03500" y="1214438"/>
            <a:ext cx="10398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2000" b="1" i="0">
                <a:latin typeface="Arial" pitchFamily="34" charset="0"/>
                <a:ea typeface="휴먼옛체" pitchFamily="18" charset="-127"/>
              </a:rPr>
              <a:t>Year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5325" y="1223963"/>
            <a:ext cx="1989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2000" b="1" i="0">
                <a:latin typeface="Arial" pitchFamily="34" charset="0"/>
                <a:ea typeface="휴먼옛체" pitchFamily="18" charset="-127"/>
              </a:rPr>
              <a:t>MIPS-year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34075" y="1204913"/>
            <a:ext cx="2143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2000" b="1" i="0">
                <a:latin typeface="Arial" pitchFamily="34" charset="0"/>
                <a:ea typeface="휴먼옛체" pitchFamily="18" charset="-127"/>
              </a:rPr>
              <a:t>Algorithm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90625" y="1670050"/>
            <a:ext cx="1035861" cy="42575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RSA-100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RSA-110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RSA-120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RSA-129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RSA-130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RSA-140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RSA-155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RSA-160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 smtClean="0">
                <a:latin typeface="Arial" pitchFamily="34" charset="0"/>
                <a:ea typeface="돋움" pitchFamily="50" charset="-127"/>
                <a:hlinkClick r:id="rId2"/>
              </a:rPr>
              <a:t>RSA-174</a:t>
            </a:r>
            <a:r>
              <a:rPr lang="en-US" altLang="ko-KR" sz="1400" b="1" i="0" baseline="30000" dirty="0" smtClean="0">
                <a:latin typeface="Arial" pitchFamily="34" charset="0"/>
                <a:ea typeface="돋움" pitchFamily="50" charset="-127"/>
              </a:rPr>
              <a:t>*2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baseline="30000" dirty="0" smtClean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 smtClean="0">
                <a:latin typeface="Arial" pitchFamily="34" charset="0"/>
                <a:ea typeface="돋움" pitchFamily="50" charset="-127"/>
              </a:rPr>
              <a:t>RSA-200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baseline="30000" dirty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76525" y="1670050"/>
            <a:ext cx="1208985" cy="41857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‘91.4.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‘92.4.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‘93.6.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‘94.4.(AC94)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‘96.4.(AC96)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‘99.2 (AC99)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’99.8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’03.1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 smtClean="0">
                <a:latin typeface="Arial" pitchFamily="34" charset="0"/>
                <a:ea typeface="돋움" pitchFamily="50" charset="-127"/>
              </a:rPr>
              <a:t>’03.12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 smtClean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 smtClean="0">
                <a:latin typeface="Arial" pitchFamily="34" charset="0"/>
                <a:ea typeface="돋움" pitchFamily="50" charset="-127"/>
              </a:rPr>
              <a:t>‘05.5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27407" y="1660525"/>
            <a:ext cx="631968" cy="289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7</a:t>
            </a: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75</a:t>
            </a: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830</a:t>
            </a: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5,000</a:t>
            </a: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?</a:t>
            </a: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?</a:t>
            </a: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algn="r"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8,000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37250" y="1670050"/>
            <a:ext cx="1899879" cy="46166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Q.S.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Q.S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Q.S.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Q.S.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NFS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NFS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GNFS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Lattice </a:t>
            </a:r>
            <a:r>
              <a:rPr lang="en-US" altLang="ko-KR" sz="1400" b="1" i="0" dirty="0" err="1">
                <a:latin typeface="Arial" pitchFamily="34" charset="0"/>
                <a:ea typeface="돋움" pitchFamily="50" charset="-127"/>
              </a:rPr>
              <a:t>Sieving+HW</a:t>
            </a: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400" b="1" i="0" dirty="0">
                <a:latin typeface="Arial" pitchFamily="34" charset="0"/>
                <a:ea typeface="돋움" pitchFamily="50" charset="-127"/>
              </a:rPr>
              <a:t>Lattice Sieving +</a:t>
            </a:r>
            <a:r>
              <a:rPr lang="en-US" altLang="ko-KR" sz="1400" b="1" i="0" dirty="0" smtClean="0">
                <a:latin typeface="Arial" pitchFamily="34" charset="0"/>
                <a:ea typeface="돋움" pitchFamily="50" charset="-127"/>
              </a:rPr>
              <a:t>HW</a:t>
            </a:r>
          </a:p>
          <a:p>
            <a:pPr eaLnBrk="0" latinLnBrk="0" hangingPunct="0">
              <a:spcBef>
                <a:spcPct val="0"/>
              </a:spcBef>
              <a:buClrTx/>
              <a:buNone/>
            </a:pPr>
            <a:endParaRPr lang="en-US" altLang="ko-KR" sz="1400" b="1" i="0" dirty="0" smtClean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None/>
            </a:pPr>
            <a:r>
              <a:rPr lang="en-US" altLang="ko-KR" sz="1400" b="1" i="0" dirty="0" smtClean="0">
                <a:latin typeface="Arial" pitchFamily="34" charset="0"/>
                <a:ea typeface="돋움" pitchFamily="50" charset="-127"/>
              </a:rPr>
              <a:t>GNFS+HW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 smtClean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endParaRPr lang="en-US" altLang="ko-KR" sz="1400" b="1" i="0" dirty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03487" y="5938838"/>
            <a:ext cx="664051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 b="1" i="0" dirty="0">
                <a:latin typeface="Arial" pitchFamily="34" charset="0"/>
                <a:ea typeface="돋움" pitchFamily="50" charset="-127"/>
              </a:rPr>
              <a:t>MIPS : 1 Million Instruction Per Second for 1 yr = 3.1 x 10</a:t>
            </a:r>
            <a:r>
              <a:rPr lang="en-US" altLang="ko-KR" sz="1200" b="1" i="0" baseline="30000" dirty="0">
                <a:latin typeface="Arial" pitchFamily="34" charset="0"/>
                <a:ea typeface="돋움" pitchFamily="50" charset="-127"/>
              </a:rPr>
              <a:t>13</a:t>
            </a:r>
            <a:r>
              <a:rPr lang="en-US" altLang="ko-KR" sz="1200" b="1" i="0" dirty="0">
                <a:latin typeface="Arial" pitchFamily="34" charset="0"/>
                <a:ea typeface="돋움" pitchFamily="50" charset="-127"/>
              </a:rPr>
              <a:t> instruction. </a:t>
            </a:r>
            <a:endParaRPr lang="en-US" altLang="ko-KR" sz="1200" b="1" i="0" dirty="0" smtClean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 b="1" i="0" dirty="0" smtClean="0">
                <a:latin typeface="Arial" pitchFamily="34" charset="0"/>
                <a:ea typeface="돋움" pitchFamily="50" charset="-127"/>
              </a:rPr>
              <a:t>*</a:t>
            </a:r>
            <a:r>
              <a:rPr lang="en-US" altLang="ko-KR" sz="1200" b="1" i="0" dirty="0">
                <a:latin typeface="Arial" pitchFamily="34" charset="0"/>
                <a:ea typeface="돋움" pitchFamily="50" charset="-127"/>
              </a:rPr>
              <a:t>2:  </a:t>
            </a:r>
            <a:r>
              <a:rPr lang="en-US" altLang="ko-KR" sz="1200" b="1" i="0" dirty="0" smtClean="0">
                <a:latin typeface="Arial" pitchFamily="34" charset="0"/>
                <a:ea typeface="돋움" pitchFamily="50" charset="-127"/>
              </a:rPr>
              <a:t>576bit </a:t>
            </a:r>
            <a:r>
              <a:rPr lang="en-US" altLang="ko-KR" sz="1200" b="1" i="0" dirty="0" smtClean="0">
                <a:latin typeface="Arial" pitchFamily="34" charset="0"/>
                <a:ea typeface="돋움" pitchFamily="50" charset="-127"/>
                <a:hlinkClick r:id="rId3"/>
              </a:rPr>
              <a:t>http</a:t>
            </a:r>
            <a:r>
              <a:rPr lang="en-US" altLang="ko-KR" sz="1200" b="1" i="0" dirty="0">
                <a:latin typeface="Arial" pitchFamily="34" charset="0"/>
                <a:ea typeface="돋움" pitchFamily="50" charset="-127"/>
                <a:hlinkClick r:id="rId3"/>
              </a:rPr>
              <a:t>://www.rsasecurity.com./rsalabs</a:t>
            </a:r>
            <a:r>
              <a:rPr lang="en-US" altLang="ko-KR" sz="1200" b="1" i="0" dirty="0">
                <a:latin typeface="Arial" pitchFamily="34" charset="0"/>
                <a:ea typeface="돋움" pitchFamily="50" charset="-127"/>
              </a:rPr>
              <a:t> , </a:t>
            </a:r>
            <a:r>
              <a:rPr lang="en-US" altLang="ko-KR" sz="1200" b="1" i="0" dirty="0" smtClean="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 768-bit </a:t>
            </a:r>
            <a:r>
              <a:rPr lang="en-US" altLang="ko-KR" sz="1200" b="1" i="0" dirty="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by </a:t>
            </a:r>
            <a:r>
              <a:rPr lang="en-US" altLang="ko-KR" sz="1200" b="1" i="0" dirty="0" smtClean="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2010 (published),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 b="1" i="0" dirty="0" smtClean="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 expected: 1024-bit </a:t>
            </a:r>
            <a:r>
              <a:rPr lang="en-US" altLang="ko-KR" sz="1200" b="1" i="0" dirty="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by 2018</a:t>
            </a:r>
            <a:endParaRPr lang="en-US" altLang="ko-KR" sz="1000" i="0" dirty="0">
              <a:solidFill>
                <a:srgbClr val="CF0E30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104900" y="1146175"/>
            <a:ext cx="627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104900" y="1581150"/>
            <a:ext cx="627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123950" y="5902325"/>
            <a:ext cx="627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7" name="Picture 15" descr="j029558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290513"/>
            <a:ext cx="1128713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26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RSA-160</a:t>
            </a:r>
            <a:endParaRPr lang="ko-KR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700" y="1185863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Date: Tue, 1 Apr 2003 14:05:10 +0200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From: Jens </a:t>
            </a:r>
            <a:r>
              <a:rPr lang="en-US" altLang="ko-KR" sz="1200" i="0" dirty="0" err="1">
                <a:latin typeface="Arial Unicode MS" pitchFamily="50" charset="-127"/>
              </a:rPr>
              <a:t>Franke</a:t>
            </a:r>
            <a:r>
              <a:rPr lang="en-US" altLang="ko-KR" sz="1200" i="0" dirty="0">
                <a:latin typeface="Arial Unicode MS" pitchFamily="50" charset="-127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Subject: RSA-160 </a:t>
            </a:r>
            <a:endParaRPr lang="en-US" altLang="ko-KR" sz="1200" i="0" dirty="0" smtClean="0">
              <a:latin typeface="Arial Unicode MS" pitchFamily="50" charset="-127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ko-KR" sz="1200" i="0" dirty="0">
              <a:latin typeface="Arial Unicode MS" pitchFamily="50" charset="-127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We have factored RSA160 by </a:t>
            </a:r>
            <a:r>
              <a:rPr lang="en-US" altLang="ko-KR" sz="1200" i="0" dirty="0" err="1">
                <a:latin typeface="Arial Unicode MS" pitchFamily="50" charset="-127"/>
              </a:rPr>
              <a:t>gnfs</a:t>
            </a:r>
            <a:r>
              <a:rPr lang="en-US" altLang="ko-KR" sz="1200" i="0" dirty="0">
                <a:latin typeface="Arial Unicode MS" pitchFamily="50" charset="-127"/>
              </a:rPr>
              <a:t>. The prime factors are: p=45427892858481394071686190649738831\ 656137145778469793250959984709250004157335359 q=47388090603832016196633832303788951\ 973268922921040957944741354648812028493909367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The prime factors of p-1 are 2 37 41 43 61 541 13951723 7268655850686072522262146377121494569334513 and 104046987091804241291 . The prime factors of p+1 are 2^8 5 3 3 13 98104939 25019146414499357 3837489523921 and 128817892337379461014736577801538358843 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The prime factors of q-1 are 2 9973 165833 11356507337369007109137638293561 369456908150299181 and 3414553020359960488907.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 The prime factors of q+1 are 2^3 3 3 13 82811 31715129 7996901997270235141 and 2410555174495514785843863322472689176530759197.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The computations for the factorization of RSA160 took place at the </a:t>
            </a:r>
            <a:r>
              <a:rPr lang="en-US" altLang="ko-KR" sz="1200" i="0" dirty="0" err="1">
                <a:latin typeface="Arial Unicode MS" pitchFamily="50" charset="-127"/>
              </a:rPr>
              <a:t>Bundesamt</a:t>
            </a:r>
            <a:r>
              <a:rPr lang="en-US" altLang="ko-KR" sz="1200" i="0" dirty="0">
                <a:latin typeface="Arial Unicode MS" pitchFamily="50" charset="-127"/>
              </a:rPr>
              <a:t> </a:t>
            </a:r>
            <a:r>
              <a:rPr lang="en-US" altLang="ko-KR" sz="1200" i="0" dirty="0" err="1">
                <a:latin typeface="Arial Unicode MS" pitchFamily="50" charset="-127"/>
              </a:rPr>
              <a:t>f</a:t>
            </a:r>
            <a:r>
              <a:rPr lang="en-US" altLang="ko-KR" sz="1200" i="0" dirty="0" err="1">
                <a:latin typeface="Times New Roman"/>
              </a:rPr>
              <a:t>ü</a:t>
            </a:r>
            <a:r>
              <a:rPr lang="en-US" altLang="ko-KR" sz="1200" i="0" dirty="0" err="1">
                <a:latin typeface="Arial Unicode MS" pitchFamily="50" charset="-127"/>
              </a:rPr>
              <a:t>r</a:t>
            </a:r>
            <a:r>
              <a:rPr lang="en-US" altLang="ko-KR" sz="1200" i="0" dirty="0">
                <a:latin typeface="Arial Unicode MS" pitchFamily="50" charset="-127"/>
              </a:rPr>
              <a:t> </a:t>
            </a:r>
            <a:r>
              <a:rPr lang="en-US" altLang="ko-KR" sz="1200" i="0" dirty="0" err="1">
                <a:latin typeface="Arial Unicode MS" pitchFamily="50" charset="-127"/>
              </a:rPr>
              <a:t>Sicherheit</a:t>
            </a:r>
            <a:r>
              <a:rPr lang="en-US" altLang="ko-KR" sz="1200" i="0" dirty="0">
                <a:latin typeface="Arial Unicode MS" pitchFamily="50" charset="-127"/>
              </a:rPr>
              <a:t> in </a:t>
            </a:r>
            <a:r>
              <a:rPr lang="en-US" altLang="ko-KR" sz="1200" i="0" dirty="0" err="1">
                <a:latin typeface="Arial Unicode MS" pitchFamily="50" charset="-127"/>
              </a:rPr>
              <a:t>der</a:t>
            </a:r>
            <a:r>
              <a:rPr lang="en-US" altLang="ko-KR" sz="1200" i="0" dirty="0">
                <a:latin typeface="Arial Unicode MS" pitchFamily="50" charset="-127"/>
              </a:rPr>
              <a:t> </a:t>
            </a:r>
            <a:r>
              <a:rPr lang="en-US" altLang="ko-KR" sz="1200" i="0" dirty="0" err="1">
                <a:latin typeface="Arial Unicode MS" pitchFamily="50" charset="-127"/>
              </a:rPr>
              <a:t>Informationstechnik</a:t>
            </a:r>
            <a:r>
              <a:rPr lang="en-US" altLang="ko-KR" sz="1200" i="0" dirty="0">
                <a:latin typeface="Arial Unicode MS" pitchFamily="50" charset="-127"/>
              </a:rPr>
              <a:t> (BSI)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in Bonn. Lattice sieving took place between Dec. 20, 2002 and Jan. 6, 2003, using 32 R12000 and 72 Alpha EV67.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The total yield of lattice sieving was 323778082. Uniqueness checks reduced the number of sieve reports to 289145711.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After the filtering step, we obtained an almost square matrix of size with 5037191 columns.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Block </a:t>
            </a:r>
            <a:r>
              <a:rPr lang="en-US" altLang="ko-KR" sz="1200" i="0" dirty="0" err="1">
                <a:latin typeface="Arial Unicode MS" pitchFamily="50" charset="-127"/>
              </a:rPr>
              <a:t>Lanczos</a:t>
            </a:r>
            <a:r>
              <a:rPr lang="en-US" altLang="ko-KR" sz="1200" i="0" dirty="0">
                <a:latin typeface="Arial Unicode MS" pitchFamily="50" charset="-127"/>
              </a:rPr>
              <a:t> for this matrix took 148 hours on 25 R12000 CPUs.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The square root steps took an average of 1.5 hours on a 1.8 GHz P4 CPU,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giving the factors of RSA160 after processing the 6-th </a:t>
            </a:r>
            <a:r>
              <a:rPr lang="en-US" altLang="ko-KR" sz="1200" i="0" dirty="0" err="1">
                <a:latin typeface="Arial Unicode MS" pitchFamily="50" charset="-127"/>
              </a:rPr>
              <a:t>lanczos</a:t>
            </a:r>
            <a:r>
              <a:rPr lang="en-US" altLang="ko-KR" sz="1200" i="0" dirty="0">
                <a:latin typeface="Arial Unicode MS" pitchFamily="50" charset="-127"/>
              </a:rPr>
              <a:t> solution.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ko-KR" sz="1200" i="0" dirty="0">
              <a:latin typeface="Arial Unicode MS" pitchFamily="50" charset="-127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i="0" dirty="0">
                <a:latin typeface="Arial Unicode MS" pitchFamily="50" charset="-127"/>
              </a:rPr>
              <a:t>F. Bahr J. </a:t>
            </a:r>
            <a:r>
              <a:rPr lang="en-US" altLang="ko-KR" sz="1200" i="0" dirty="0" err="1">
                <a:latin typeface="Arial Unicode MS" pitchFamily="50" charset="-127"/>
              </a:rPr>
              <a:t>Franke</a:t>
            </a:r>
            <a:r>
              <a:rPr lang="en-US" altLang="ko-KR" sz="1200" i="0" dirty="0">
                <a:latin typeface="Arial Unicode MS" pitchFamily="50" charset="-127"/>
              </a:rPr>
              <a:t> T. </a:t>
            </a:r>
            <a:r>
              <a:rPr lang="en-US" altLang="ko-KR" sz="1200" i="0" dirty="0" err="1">
                <a:latin typeface="Arial Unicode MS" pitchFamily="50" charset="-127"/>
              </a:rPr>
              <a:t>Kleinjung</a:t>
            </a:r>
            <a:r>
              <a:rPr lang="en-US" altLang="ko-KR" sz="1200" i="0" dirty="0">
                <a:latin typeface="Arial Unicode MS" pitchFamily="50" charset="-127"/>
              </a:rPr>
              <a:t> M. </a:t>
            </a:r>
            <a:r>
              <a:rPr lang="en-US" altLang="ko-KR" sz="1200" i="0" dirty="0" err="1">
                <a:latin typeface="Arial Unicode MS" pitchFamily="50" charset="-127"/>
              </a:rPr>
              <a:t>Lochter</a:t>
            </a:r>
            <a:r>
              <a:rPr lang="en-US" altLang="ko-KR" sz="1200" i="0" dirty="0">
                <a:latin typeface="Arial Unicode MS" pitchFamily="50" charset="-127"/>
              </a:rPr>
              <a:t> M. </a:t>
            </a:r>
            <a:r>
              <a:rPr lang="en-US" altLang="ko-KR" sz="1200" i="0" dirty="0" err="1">
                <a:latin typeface="Arial Unicode MS" pitchFamily="50" charset="-127"/>
              </a:rPr>
              <a:t>B</a:t>
            </a:r>
            <a:r>
              <a:rPr lang="en-US" altLang="ko-KR" sz="1200" i="0" dirty="0" err="1">
                <a:latin typeface="Times New Roman"/>
              </a:rPr>
              <a:t>ö</a:t>
            </a:r>
            <a:r>
              <a:rPr lang="en-US" altLang="ko-KR" sz="1200" i="0" dirty="0" err="1">
                <a:latin typeface="Arial Unicode MS" pitchFamily="50" charset="-127"/>
              </a:rPr>
              <a:t>hm</a:t>
            </a:r>
            <a:r>
              <a:rPr lang="en-US" altLang="ko-KR" sz="1200" i="0" dirty="0">
                <a:latin typeface="Arial Unicode MS" pitchFamily="50" charset="-127"/>
              </a:rPr>
              <a:t> </a:t>
            </a:r>
            <a:endParaRPr lang="en-US" altLang="ko-KR" sz="2800" i="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7063" y="5583238"/>
            <a:ext cx="70643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i="0">
                <a:latin typeface="Arial" pitchFamily="34" charset="0"/>
                <a:hlinkClick r:id="rId2"/>
              </a:rPr>
              <a:t>  http://www.loria.fr/~zimmerma/records/rsa160</a:t>
            </a:r>
            <a:endParaRPr lang="en-US" altLang="ko-KR" sz="2000" b="1" i="0">
              <a:latin typeface="Arial" pitchFamily="34" charset="0"/>
            </a:endParaRPr>
          </a:p>
        </p:txBody>
      </p:sp>
      <p:pic>
        <p:nvPicPr>
          <p:cNvPr id="7" name="Picture 5" descr="j029558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290513"/>
            <a:ext cx="1128713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000" dirty="0" smtClean="0"/>
              <a:t>Date: Mon, 9 May 2005 </a:t>
            </a:r>
            <a:r>
              <a:rPr lang="en-US" altLang="ko-KR" sz="1800" dirty="0" smtClean="0"/>
              <a:t>18:05:10</a:t>
            </a:r>
            <a:r>
              <a:rPr lang="en-US" altLang="ko-KR" sz="2000" dirty="0" smtClean="0"/>
              <a:t> +0200 (CEST) </a:t>
            </a:r>
          </a:p>
          <a:p>
            <a:r>
              <a:rPr lang="en-US" altLang="ko-KR" sz="2000" dirty="0" smtClean="0"/>
              <a:t>From: Thorsten </a:t>
            </a:r>
            <a:r>
              <a:rPr lang="en-US" altLang="ko-KR" sz="2000" dirty="0" err="1" smtClean="0"/>
              <a:t>Kleinjung</a:t>
            </a:r>
            <a:r>
              <a:rPr lang="en-US" altLang="ko-KR" sz="2000" dirty="0" smtClean="0"/>
              <a:t> </a:t>
            </a:r>
          </a:p>
          <a:p>
            <a:r>
              <a:rPr lang="en-US" altLang="ko-KR" sz="2000" dirty="0" smtClean="0"/>
              <a:t>Subject: rsa200 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We have factored RSA-200 by GNFS. The factors are </a:t>
            </a:r>
          </a:p>
          <a:p>
            <a:r>
              <a:rPr lang="en-US" altLang="ko-KR" sz="2000" dirty="0" smtClean="0"/>
              <a:t>p=35324619344027701212726049781984643686711974001976\ 25023649303468776121253679423200058547956528088349 and </a:t>
            </a:r>
          </a:p>
          <a:p>
            <a:r>
              <a:rPr lang="en-US" altLang="ko-KR" sz="2000" dirty="0" smtClean="0"/>
              <a:t>q=79258699544783330333470858414800596877379758573642\ 19960734330341455767872818152135381409304740185467 </a:t>
            </a:r>
            <a:endParaRPr lang="ko-KR" altLang="en-US" sz="2000" dirty="0" smtClean="0"/>
          </a:p>
          <a:p>
            <a:endParaRPr lang="ko-KR" altLang="en-US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27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RSA-200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65200" y="5604302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http://www.loria.fr/~zimmerma/records/rsa200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28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RSA-232 (768 bit)</a:t>
            </a:r>
            <a:endParaRPr lang="ko-KR" altLang="en-US" dirty="0"/>
          </a:p>
        </p:txBody>
      </p:sp>
      <p:pic>
        <p:nvPicPr>
          <p:cNvPr id="364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2655888"/>
            <a:ext cx="67722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388269"/>
            <a:ext cx="61245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3700" y="1874837"/>
            <a:ext cx="8229600" cy="4525963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|p|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 |q| to avoid ECM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p-q must be large to avoid trial division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 and q are strong prime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p-1 has large prime factor r (Pollard’s p-1)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p+1 has large prime factor (William’s p+1)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r-1 has large prime factor (cyclic attack)</a:t>
            </a:r>
          </a:p>
          <a:p>
            <a:pPr marL="914400" lvl="1" indent="-457200">
              <a:buFont typeface="Wingdings" pitchFamily="2" charset="2"/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29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/>
              <a:t>Choosing </a:t>
            </a:r>
            <a:r>
              <a:rPr lang="en-US" altLang="ko-KR" sz="4400" i="1" dirty="0" smtClean="0"/>
              <a:t>p</a:t>
            </a:r>
            <a:r>
              <a:rPr lang="en-US" altLang="ko-KR" sz="4400" dirty="0" smtClean="0"/>
              <a:t> and </a:t>
            </a:r>
            <a:r>
              <a:rPr lang="en-US" altLang="ko-KR" sz="4400" i="1" dirty="0" smtClean="0"/>
              <a:t>q</a:t>
            </a:r>
            <a:r>
              <a:rPr lang="en-US" altLang="ko-KR" sz="4400" dirty="0" smtClean="0"/>
              <a:t> for RSA Scheme</a:t>
            </a:r>
            <a:endParaRPr lang="ko-KR" altLang="en-US" dirty="0"/>
          </a:p>
        </p:txBody>
      </p:sp>
      <p:pic>
        <p:nvPicPr>
          <p:cNvPr id="5" name="Picture 4" descr="j029558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290513"/>
            <a:ext cx="1128713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z="2800" dirty="0" err="1" smtClean="0">
                <a:latin typeface="Arial" pitchFamily="34" charset="0"/>
                <a:cs typeface="Arial" pitchFamily="34" charset="0"/>
              </a:rPr>
              <a:t>Merkle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registered  Fall 1974 for L. Hoffman’s course in computer security at UC, Berkeley.</a:t>
            </a:r>
          </a:p>
          <a:p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Hoffman wanted term papers &amp; proposal.</a:t>
            </a:r>
          </a:p>
          <a:p>
            <a:r>
              <a:rPr lang="en-US" altLang="ko-KR" sz="2800" dirty="0" err="1" smtClean="0">
                <a:latin typeface="Arial" pitchFamily="34" charset="0"/>
                <a:cs typeface="Arial" pitchFamily="34" charset="0"/>
              </a:rPr>
              <a:t>Merkle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addressed “Establishing secure communications between separate source sites over insecure communication lines”</a:t>
            </a:r>
          </a:p>
          <a:p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Hoffman didn’t understand </a:t>
            </a:r>
            <a:r>
              <a:rPr lang="en-US" altLang="ko-KR" sz="2800" dirty="0" err="1" smtClean="0">
                <a:latin typeface="Arial" pitchFamily="34" charset="0"/>
                <a:cs typeface="Arial" pitchFamily="34" charset="0"/>
              </a:rPr>
              <a:t>Merkle’s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proposal and asked him to write precisely 2 times.</a:t>
            </a:r>
          </a:p>
          <a:p>
            <a:r>
              <a:rPr lang="en-US" altLang="ko-KR" sz="2800" dirty="0" err="1" smtClean="0">
                <a:latin typeface="Arial" pitchFamily="34" charset="0"/>
                <a:cs typeface="Arial" pitchFamily="34" charset="0"/>
              </a:rPr>
              <a:t>Merkle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dropped the course, </a:t>
            </a:r>
            <a:r>
              <a:rPr lang="en-US" altLang="ko-K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 continued working</a:t>
            </a:r>
            <a:r>
              <a:rPr lang="en-US" altLang="ko-KR" sz="2800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Key idea : </a:t>
            </a:r>
            <a:r>
              <a:rPr lang="en-US" altLang="ko-K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Hiding a key in a large collection of puzzles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. (Later he proposed knapsack PKC)</a:t>
            </a:r>
            <a:r>
              <a:rPr lang="en-US" altLang="ko-KR" sz="2800" i="1" dirty="0" smtClean="0">
                <a:latin typeface="Arial" pitchFamily="34" charset="0"/>
                <a:cs typeface="Arial" pitchFamily="34" charset="0"/>
              </a:rPr>
              <a:t> Secure Communication over Insecure Channels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” CACM, pp.294-299,1978.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Merkle’s</a:t>
            </a:r>
            <a:r>
              <a:rPr lang="en-US" altLang="ko-KR" dirty="0" smtClean="0"/>
              <a:t> Puzzle (I)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79400" y="1532129"/>
            <a:ext cx="8432800" cy="4500372"/>
          </a:xfrm>
        </p:spPr>
        <p:txBody>
          <a:bodyPr/>
          <a:lstStyle/>
          <a:p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Common modulus attack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pairs of (</a:t>
            </a:r>
            <a:r>
              <a:rPr lang="en-US" altLang="ko-K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given 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</a:t>
            </a:r>
            <a:r>
              <a:rPr lang="en-US" altLang="ko-KR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pq</a:t>
            </a:r>
            <a:endParaRPr lang="en-US" altLang="ko-KR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(Cryptanalysis)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User m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: C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= 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14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n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User m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: C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= 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14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n 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gcd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(e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,e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)=1, there are 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s.t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altLang="ko-KR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be</a:t>
            </a:r>
            <a:r>
              <a:rPr lang="en-US" altLang="ko-KR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Then, (C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(C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n = (M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14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14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n </a:t>
            </a:r>
          </a:p>
          <a:p>
            <a:pPr lvl="1"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                       = 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ae1+be2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mod n = M mod n</a:t>
            </a:r>
            <a:endParaRPr lang="en-US" altLang="ko-KR" sz="2800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30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Security of RSA Scheme(I)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9113" y="271463"/>
            <a:ext cx="7143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Bit Security : partial information like {</a:t>
            </a:r>
            <a:r>
              <a:rPr lang="en-US" altLang="ko-KR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Jacobian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LSB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parity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half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} of 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leaked by the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ciphertext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c=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2000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mod n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Semantic Security!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Non-</a:t>
            </a:r>
            <a:r>
              <a:rPr lang="en-US" altLang="ko-KR" sz="2000" i="1" dirty="0" err="1" smtClean="0">
                <a:latin typeface="Arial" pitchFamily="34" charset="0"/>
                <a:cs typeface="Arial" pitchFamily="34" charset="0"/>
              </a:rPr>
              <a:t>malleabilty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 (NM) :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difficulty to get partial information 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(or </a:t>
            </a:r>
            <a:r>
              <a:rPr lang="en-US" altLang="ko-KR" sz="20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distinguishability</a:t>
            </a:r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of 2 </a:t>
            </a:r>
            <a:r>
              <a:rPr lang="en-US" altLang="ko-KR" sz="20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ciphertexts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under certain computational assumption</a:t>
            </a:r>
          </a:p>
          <a:p>
            <a:pPr>
              <a:lnSpc>
                <a:spcPct val="90000"/>
              </a:lnSpc>
            </a:pPr>
            <a:endParaRPr lang="en-US" altLang="ko-K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Special Attack</a:t>
            </a:r>
          </a:p>
          <a:p>
            <a:pPr lvl="1">
              <a:lnSpc>
                <a:spcPct val="90000"/>
              </a:lnSpc>
            </a:pPr>
            <a:r>
              <a:rPr lang="en-US" altLang="ko-KR" sz="1800" i="1" dirty="0" smtClean="0">
                <a:latin typeface="Arial" pitchFamily="34" charset="0"/>
                <a:cs typeface="Arial" pitchFamily="34" charset="0"/>
              </a:rPr>
              <a:t>Cyclic attack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1800" i="1" baseline="30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(C)=C where  f(x) = </a:t>
            </a:r>
            <a:r>
              <a:rPr lang="en-US" altLang="ko-KR" sz="18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altLang="ko-KR" sz="1800" baseline="30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mod 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  ; if we know cycle </a:t>
            </a:r>
            <a:r>
              <a:rPr lang="en-US" altLang="ko-KR" sz="1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, we can recover the plaintext at collusion point.</a:t>
            </a:r>
          </a:p>
          <a:p>
            <a:pPr lvl="1">
              <a:lnSpc>
                <a:spcPct val="90000"/>
              </a:lnSpc>
            </a:pPr>
            <a:r>
              <a:rPr lang="en-US" altLang="ko-KR" sz="1800" i="1" dirty="0" smtClean="0">
                <a:latin typeface="Arial" pitchFamily="34" charset="0"/>
                <a:cs typeface="Arial" pitchFamily="34" charset="0"/>
              </a:rPr>
              <a:t>Special form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ko-KR" sz="1600" dirty="0" smtClean="0"/>
              <a:t>Pr{C= </a:t>
            </a:r>
            <a:r>
              <a:rPr lang="en-US" altLang="ko-KR" sz="1600" i="1" dirty="0" smtClean="0"/>
              <a:t>k</a:t>
            </a:r>
            <a:r>
              <a:rPr lang="en-US" altLang="ko-KR" sz="1600" i="1" dirty="0" smtClean="0">
                <a:sym typeface="Symbol" pitchFamily="18" charset="2"/>
              </a:rPr>
              <a:t> </a:t>
            </a:r>
            <a:r>
              <a:rPr lang="en-US" altLang="ko-KR" sz="1600" i="1" dirty="0" smtClean="0"/>
              <a:t>p</a:t>
            </a:r>
            <a:r>
              <a:rPr lang="en-US" altLang="ko-KR" sz="1600" dirty="0" smtClean="0"/>
              <a:t> or </a:t>
            </a:r>
            <a:r>
              <a:rPr lang="en-US" altLang="ko-KR" sz="1600" i="1" dirty="0" smtClean="0"/>
              <a:t>m</a:t>
            </a:r>
            <a:r>
              <a:rPr lang="en-US" altLang="ko-KR" sz="1600" i="1" dirty="0" smtClean="0">
                <a:sym typeface="Symbol" pitchFamily="18" charset="2"/>
              </a:rPr>
              <a:t></a:t>
            </a:r>
            <a:r>
              <a:rPr lang="en-US" altLang="ko-KR" sz="1600" i="1" dirty="0" smtClean="0"/>
              <a:t> q</a:t>
            </a:r>
            <a:r>
              <a:rPr lang="en-US" altLang="ko-KR" sz="1600" dirty="0" smtClean="0"/>
              <a:t>} = 1</a:t>
            </a:r>
            <a:r>
              <a:rPr lang="en-US" altLang="ko-KR" sz="1600" i="1" dirty="0" smtClean="0"/>
              <a:t>/p + 1/q -1/</a:t>
            </a:r>
            <a:r>
              <a:rPr lang="en-US" altLang="ko-KR" sz="1600" i="1" dirty="0" err="1" smtClean="0"/>
              <a:t>pq</a:t>
            </a:r>
            <a:endParaRPr lang="en-US" altLang="ko-KR" sz="1600" i="1" dirty="0" smtClean="0"/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ko-KR" sz="1600" dirty="0" smtClean="0"/>
              <a:t>Pr{C= M} = </a:t>
            </a:r>
            <a:r>
              <a:rPr lang="en-US" altLang="ko-KR" sz="1600" i="1" dirty="0" smtClean="0"/>
              <a:t>9/</a:t>
            </a:r>
            <a:r>
              <a:rPr lang="en-US" altLang="ko-KR" sz="1600" i="1" dirty="0" err="1" smtClean="0"/>
              <a:t>pq</a:t>
            </a:r>
            <a:endParaRPr lang="en-US" altLang="ko-KR" sz="1600" i="1" dirty="0" smtClean="0"/>
          </a:p>
          <a:p>
            <a:pPr lvl="1">
              <a:lnSpc>
                <a:spcPct val="90000"/>
              </a:lnSpc>
            </a:pPr>
            <a:r>
              <a:rPr lang="en-US" altLang="ko-KR" sz="1800" i="1" dirty="0" smtClean="0">
                <a:latin typeface="Arial" pitchFamily="34" charset="0"/>
                <a:cs typeface="Arial" pitchFamily="34" charset="0"/>
              </a:rPr>
              <a:t>Exhaustive search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altLang="ko-KR" sz="1800" i="1" dirty="0" smtClean="0">
                <a:latin typeface="Arial" pitchFamily="34" charset="0"/>
                <a:cs typeface="Arial" pitchFamily="34" charset="0"/>
              </a:rPr>
              <a:t>n or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solve quadratic equation </a:t>
            </a:r>
          </a:p>
          <a:p>
            <a:pPr lvl="1">
              <a:lnSpc>
                <a:spcPct val="90000"/>
              </a:lnSpc>
            </a:pPr>
            <a:r>
              <a:rPr lang="en-US" altLang="ko-KR" sz="1800" i="1" dirty="0" smtClean="0">
                <a:latin typeface="Arial" pitchFamily="34" charset="0"/>
                <a:cs typeface="Arial" pitchFamily="34" charset="0"/>
              </a:rPr>
              <a:t>Low encryption exponent(e=3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 Lattice attack</a:t>
            </a:r>
          </a:p>
          <a:p>
            <a:pPr lvl="1">
              <a:lnSpc>
                <a:spcPct val="90000"/>
              </a:lnSpc>
            </a:pPr>
            <a:r>
              <a:rPr lang="en-US" altLang="ko-KR" sz="1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Multiplicative attack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: (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1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1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(M</a:t>
            </a:r>
            <a:r>
              <a:rPr lang="en-US" altLang="ko-KR" sz="1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) mod n =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8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x M</a:t>
            </a:r>
            <a:r>
              <a:rPr lang="en-US" altLang="ko-KR" sz="18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1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mod n 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Homomorphism: Good or Bad !!!</a:t>
            </a:r>
            <a:endParaRPr lang="en-US" altLang="ko-KR" sz="1800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31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Security of RSA Scheme(II)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322263"/>
            <a:ext cx="7143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390650"/>
            <a:ext cx="7937500" cy="49149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OAEP(Optimal Asymmetric Encryption Padding)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by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Bellare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Rogaway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in EC94 suggested </a:t>
            </a: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ad hoc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methods of formatting blocks prior to RSA encryption.</a:t>
            </a:r>
          </a:p>
          <a:p>
            <a:pPr>
              <a:lnSpc>
                <a:spcPct val="12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OAEP ties the security of RSA encryption closely to that of the basic RSA operation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While existing message formatting methods for RSA encryption have no known flaw, the provable security aspects of OAEP are very appealing.</a:t>
            </a:r>
          </a:p>
          <a:p>
            <a:pPr>
              <a:lnSpc>
                <a:spcPct val="12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PKC #1 V2.0 (1998)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808-0A30-4FF0-88E3-CE899A711A98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OAEP(I)</a:t>
            </a:r>
            <a:endParaRPr lang="en-US" altLang="ko-KR" sz="4000" dirty="0"/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6713" y="182563"/>
            <a:ext cx="7143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276350"/>
            <a:ext cx="8051800" cy="5143500"/>
          </a:xfrm>
        </p:spPr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Let n=k-k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-k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f,G,H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be such that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f : {0,1}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-&gt; {0,1}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; trapdoor permutation,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G : {0,1}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baseline="2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-&gt;{0,1}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n+k</a:t>
            </a:r>
            <a:r>
              <a:rPr lang="en-US" altLang="ko-KR" baseline="2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; random generator,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H :{0,1}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n+k</a:t>
            </a:r>
            <a:r>
              <a:rPr lang="en-US" altLang="ko-KR" baseline="2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-&gt;{0,1}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baseline="2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; random hash function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To encrypt x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{0,1}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choose a random k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-bit r and compute the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ciphertext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y as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y=f(x0</a:t>
            </a:r>
            <a:r>
              <a:rPr lang="en-US" altLang="ko-KR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baseline="2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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G(r) || r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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H(x0</a:t>
            </a:r>
            <a:r>
              <a:rPr lang="en-US" altLang="ko-KR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baseline="2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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G(r)))  </a:t>
            </a:r>
          </a:p>
          <a:p>
            <a:r>
              <a:rPr lang="en-US" altLang="ko-KR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The above encryption scheme achieves </a:t>
            </a:r>
            <a:r>
              <a:rPr lang="en-US" altLang="ko-KR" i="1" u="sng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altLang="ko-KR" i="1" u="sng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malleabibility</a:t>
            </a:r>
            <a:r>
              <a:rPr lang="en-US" altLang="ko-KR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and chosen-</a:t>
            </a:r>
            <a:r>
              <a:rPr lang="en-US" altLang="ko-KR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ciphertext</a:t>
            </a:r>
            <a:r>
              <a:rPr lang="en-US" altLang="ko-KR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security assuming that G and H are ideal  (IND-CCA2).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OAEP+  by Schoup’01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B0FB-CE25-4CE1-B014-2058E6051641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OAEP(II)</a:t>
            </a:r>
            <a:endParaRPr lang="en-US" altLang="ko-KR" sz="4000" dirty="0"/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13" y="322263"/>
            <a:ext cx="7143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39B-18EF-4F01-866F-283663A3C244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1752600" y="1905000"/>
            <a:ext cx="5715000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ko-KR" sz="4000" b="1">
                <a:solidFill>
                  <a:srgbClr val="FF3300"/>
                </a:solidFill>
                <a:latin typeface="Arial" pitchFamily="34" charset="0"/>
              </a:rPr>
              <a:t>RSA Variants</a:t>
            </a:r>
            <a:endParaRPr lang="en-US" altLang="ko-KR" b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Scheme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s.t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= 3 mod 4</a:t>
            </a:r>
          </a:p>
          <a:p>
            <a:pPr lvl="1">
              <a:lnSpc>
                <a:spcPct val="90000"/>
              </a:lnSpc>
            </a:pP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en-US" altLang="ko-KR" sz="2000" i="1" dirty="0" err="1" smtClean="0">
                <a:latin typeface="Arial" pitchFamily="34" charset="0"/>
                <a:cs typeface="Arial" pitchFamily="34" charset="0"/>
              </a:rPr>
              <a:t>pq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public key =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private key =</a:t>
            </a:r>
            <a:r>
              <a:rPr lang="en-US" altLang="ko-KR" sz="2000" i="1" dirty="0" err="1" smtClean="0">
                <a:latin typeface="Arial" pitchFamily="34" charset="0"/>
                <a:cs typeface="Arial" pitchFamily="34" charset="0"/>
              </a:rPr>
              <a:t>p,q</a:t>
            </a:r>
            <a:endParaRPr lang="en-US" altLang="ko-KR" sz="2000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y=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(x)=x (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x+b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) mod n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x=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(y)=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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y   mod n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Choose </a:t>
            </a:r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one of 4 solutions using redundancy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Square root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No known deterministic poly alg. to compute square roots of quadratic residues mod </a:t>
            </a:r>
            <a:r>
              <a:rPr lang="en-US" altLang="ko-KR" sz="2000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(but Las Vegas Algorithm exists)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If p=3 mod 4,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(C</a:t>
            </a:r>
            <a:r>
              <a:rPr lang="en-US" altLang="ko-KR" sz="20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(p+1)/4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en-US" altLang="ko-KR" sz="20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=C mod p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altLang="ko-KR" sz="2000" i="1" dirty="0" err="1" smtClean="0">
                <a:latin typeface="Arial" pitchFamily="34" charset="0"/>
                <a:cs typeface="Arial" pitchFamily="34" charset="0"/>
              </a:rPr>
              <a:t>pq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there are four square roots of a quadratic residue.</a:t>
            </a:r>
          </a:p>
          <a:p>
            <a:pPr>
              <a:lnSpc>
                <a:spcPct val="90000"/>
              </a:lnSpc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Security = Factorization (</a:t>
            </a:r>
            <a:r>
              <a:rPr lang="en-US" altLang="ko-KR" sz="24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provable security</a:t>
            </a:r>
            <a:r>
              <a:rPr lang="en-US" altLang="ko-KR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14A8-989A-4362-B02D-F4383AA4556A}" type="slidenum">
              <a:rPr lang="en-US" altLang="ko-KR" smtClean="0"/>
              <a:pPr/>
              <a:t>35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Rabin Scheme(I)</a:t>
            </a:r>
            <a:endParaRPr lang="ko-KR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3016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(Ex) p=7, q=11, n=p q=77, b=9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(x)=x(x+9) mod 77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(y)=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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(1+y)-43 mod 77</a:t>
            </a:r>
          </a:p>
          <a:p>
            <a:pPr>
              <a:buFont typeface="Wingdings" pitchFamily="2" charset="2"/>
              <a:buNone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(Decryption) 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(1) If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ciphertext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y=22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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(1+y) mod</a:t>
            </a: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77=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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23 mod 77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10,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32 mod 77 by CRT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(2) Then,  choose one of 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10-43 mod 77=44, (77-10)-43 mod 77=24, 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32-43 mod 77=66, (77-32)-43 mod 77=2 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using redundancy of plaintext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14A8-989A-4362-B02D-F4383AA4556A}" type="slidenum">
              <a:rPr lang="en-US" altLang="ko-KR" smtClean="0"/>
              <a:pPr/>
              <a:t>36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Rabin Scheme(II)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3016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DAF3-377B-4838-83AA-38252836D86B}" type="slidenum">
              <a:rPr lang="en-US" altLang="ko-KR"/>
              <a:pPr/>
              <a:t>37</a:t>
            </a:fld>
            <a:endParaRPr lang="en-US" altLang="ko-KR"/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1209675" y="1905000"/>
            <a:ext cx="6257925" cy="12192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ko-KR" sz="3600" b="1">
                <a:solidFill>
                  <a:srgbClr val="FF3300"/>
                </a:solidFill>
                <a:latin typeface="Arial" pitchFamily="34" charset="0"/>
              </a:rPr>
              <a:t>Discrete</a:t>
            </a:r>
            <a:r>
              <a:rPr lang="en-US" altLang="ko-KR" sz="3600" b="1">
                <a:solidFill>
                  <a:srgbClr val="FF3300"/>
                </a:solidFill>
              </a:rPr>
              <a:t> </a:t>
            </a:r>
            <a:r>
              <a:rPr lang="en-US" altLang="ko-KR" sz="3600" b="1">
                <a:solidFill>
                  <a:srgbClr val="FF3300"/>
                </a:solidFill>
                <a:latin typeface="Arial" pitchFamily="34" charset="0"/>
              </a:rPr>
              <a:t>Logarithm Problem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48650" cy="4943475"/>
          </a:xfrm>
        </p:spPr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G is a group under a binary operation *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G is closed under *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* is associative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Existence of identity and inverse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Abelian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) a*b=b*a for arbitrary a and b in G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Example: (Z,+), ((Z/p)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Discrete Logarithm Problem (DLP) on G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G is a group and h, g 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G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Determine the least positive integer x satisfying h=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baseline="30000" dirty="0" err="1">
                <a:latin typeface="Arial" pitchFamily="34" charset="0"/>
                <a:cs typeface="Arial" pitchFamily="34" charset="0"/>
              </a:rPr>
              <a:t>x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CC63-8217-4539-863C-1EAC09FCE8A1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Cryptography based on Groups</a:t>
            </a: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988" y="230188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91500" cy="49530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Goal :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Agree on shared secret over insecure channel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Key Generation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Take an </a:t>
            </a:r>
            <a:r>
              <a:rPr lang="en-US" altLang="ko-KR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Abelian</a:t>
            </a:r>
            <a:r>
              <a:rPr lang="en-US" altLang="ko-KR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group G under which DLP is intractable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Take </a:t>
            </a:r>
            <a:r>
              <a:rPr lang="en-US" altLang="ko-KR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 generator g of G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Alice 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Take a random integer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and send </a:t>
            </a:r>
            <a:r>
              <a:rPr lang="en-US" altLang="ko-KR" i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i="1" baseline="30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to Bob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Bob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Take a random integer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and send </a:t>
            </a:r>
            <a:r>
              <a:rPr lang="en-US" altLang="ko-KR" i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i="1" baseline="300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to Alice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Shared Key: </a:t>
            </a:r>
            <a:r>
              <a:rPr lang="en-US" altLang="ko-K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baseline="30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altLang="ko-K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=(</a:t>
            </a:r>
            <a:r>
              <a:rPr lang="en-US" altLang="ko-KR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baseline="30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baseline="30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=(</a:t>
            </a:r>
            <a:r>
              <a:rPr lang="en-US" altLang="ko-KR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baseline="30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baseline="30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altLang="ko-KR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6F3-C4EC-43DF-A431-92D4F5FF3ADE}" type="slidenum">
              <a:rPr lang="en-US" altLang="ko-KR"/>
              <a:pPr/>
              <a:t>39</a:t>
            </a:fld>
            <a:endParaRPr lang="en-US" altLang="ko-KR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Diffie</a:t>
            </a:r>
            <a:r>
              <a:rPr lang="en-US" altLang="ko-KR" dirty="0"/>
              <a:t>-Hellman Key Exchange</a:t>
            </a: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988" y="230188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Merkle’s</a:t>
            </a:r>
            <a:r>
              <a:rPr lang="en-US" altLang="ko-KR" dirty="0" smtClean="0"/>
              <a:t> Puzzle (II)</a:t>
            </a:r>
            <a:endParaRPr lang="ko-KR" altLang="en-US" dirty="0"/>
          </a:p>
        </p:txBody>
      </p:sp>
      <p:pic>
        <p:nvPicPr>
          <p:cNvPr id="295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056" y="1455738"/>
            <a:ext cx="7546743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G: 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Abelian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group with prime order p and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G</a:t>
            </a:r>
            <a:endParaRPr lang="en-US" altLang="ko-KR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DLP: Given h 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G, find x 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s.t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altLang="ko-KR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x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=h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CDH: Given g, 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altLang="ko-KR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altLang="ko-KR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 find g</a:t>
            </a:r>
            <a:r>
              <a:rPr lang="en-US" altLang="ko-KR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ab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DDH: Given g, 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altLang="ko-KR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altLang="ko-KR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altLang="ko-KR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 decide if c=</a:t>
            </a:r>
            <a:r>
              <a:rPr lang="en-US" altLang="ko-KR" dirty="0" err="1">
                <a:latin typeface="Arial" pitchFamily="34" charset="0"/>
                <a:cs typeface="Arial" pitchFamily="34" charset="0"/>
                <a:sym typeface="Symbol" pitchFamily="18" charset="2"/>
              </a:rPr>
              <a:t>ab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 mod p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The problems can be defined on a group with </a:t>
            </a:r>
            <a:r>
              <a:rPr lang="en-US" altLang="ko-K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composite order,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but their security depends on the </a:t>
            </a:r>
            <a:r>
              <a:rPr lang="en-US" altLang="ko-KR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largest prime divisor of the order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Problem Reductions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IFP &gt; RSA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DL &gt; CDH &gt; DDH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1FEA-B58B-4E78-8834-E278A6D4F35F}" type="slidenum">
              <a:rPr lang="en-US" altLang="ko-KR"/>
              <a:pPr/>
              <a:t>40</a:t>
            </a:fld>
            <a:endParaRPr lang="en-US" altLang="ko-KR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Hard Problems on a group</a:t>
            </a:r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988" y="230188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238250"/>
            <a:ext cx="8391525" cy="5076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Criteria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Abelian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groups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The group operation should be simple to realize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DLP is intractable</a:t>
            </a:r>
          </a:p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Consider the group operation given by simple algebraic formulae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G is a commutative finite algebraic group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Equivalent to the product of copies of (add or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mult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.) finite fields and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Jacobians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of curves. </a:t>
            </a:r>
          </a:p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Instances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The multiplicative group of Finite Fields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Elliptic Curves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Hyperelliptic</a:t>
            </a: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Curves</a:t>
            </a:r>
            <a:endParaRPr lang="en-US" altLang="ko-KR" sz="2000" dirty="0">
              <a:solidFill>
                <a:srgbClr val="CF0E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A3F9-B93F-4DF7-BC90-A0BD0D5EDC44}" type="slidenum">
              <a:rPr lang="en-US" altLang="ko-KR"/>
              <a:pPr/>
              <a:t>41</a:t>
            </a:fld>
            <a:endParaRPr lang="en-US" altLang="ko-KR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Which Group is Used</a:t>
            </a: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988" y="230188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09FA-D492-42CD-8405-9722ED61DB4F}" type="slidenum">
              <a:rPr lang="en-US" altLang="ko-KR"/>
              <a:pPr/>
              <a:t>42</a:t>
            </a:fld>
            <a:endParaRPr lang="en-US" altLang="ko-KR"/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1752600" y="1905000"/>
            <a:ext cx="5715000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ko-KR" sz="3600" b="1">
                <a:solidFill>
                  <a:srgbClr val="FF3300"/>
                </a:solidFill>
                <a:latin typeface="Arial" pitchFamily="34" charset="0"/>
              </a:rPr>
              <a:t>Attack on DLP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Exhaustive Search : O(p) time, O(1) space</a:t>
            </a:r>
          </a:p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Precomputed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Table : O(1) time, O(p) space </a:t>
            </a:r>
          </a:p>
          <a:p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Time-memory Tradeoff by Shanks’ BSGS: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 O(1) time, O(p) pre-computation, O(p) memory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Square-root method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Can be applied to any DLP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Pollard rho: random walk by one kangaroo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Pollard lambda: Use two kangaroo’s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14A8-989A-4362-B02D-F4383AA4556A}" type="slidenum">
              <a:rPr lang="en-US" altLang="ko-KR" smtClean="0"/>
              <a:pPr/>
              <a:t>43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Solving DLP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75" y="233363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Input : p,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, 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Output : a where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altLang="ko-KR" sz="28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=  mod p.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en-US" altLang="ko-K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Let m =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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(p-1)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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1.compute  </a:t>
            </a:r>
            <a:r>
              <a:rPr lang="en-US" altLang="ko-KR" sz="28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mj</a:t>
            </a:r>
            <a:r>
              <a:rPr lang="en-US" altLang="ko-KR" sz="28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mod p, 0  j  m-1 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2.sort  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 ordered pairs (j, </a:t>
            </a:r>
            <a:r>
              <a:rPr lang="en-US" altLang="ko-KR" sz="2800" baseline="300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mj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mod p) </a:t>
            </a:r>
            <a:r>
              <a:rPr lang="en-US" altLang="ko-KR" sz="28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w.r.t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 2nd coordinates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obtaining list L</a:t>
            </a:r>
            <a:r>
              <a:rPr lang="en-US" altLang="ko-KR" sz="28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endParaRPr lang="en-US" altLang="ko-KR" sz="28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3.compute </a:t>
            </a:r>
            <a:r>
              <a:rPr lang="en-US" altLang="ko-KR" sz="28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en-US" altLang="ko-KR" sz="28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8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mod p, 0  </a:t>
            </a:r>
            <a:r>
              <a:rPr lang="en-US" altLang="ko-KR" sz="28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 m-1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4.sort 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 ordered pairs (</a:t>
            </a:r>
            <a:r>
              <a:rPr lang="en-US" altLang="ko-KR" sz="28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</a:t>
            </a:r>
            <a:r>
              <a:rPr lang="en-US" altLang="ko-KR" sz="2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en-US" altLang="ko-KR" sz="2800" baseline="300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800" baseline="30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 p) </a:t>
            </a:r>
            <a:r>
              <a:rPr lang="en-US" altLang="ko-KR" sz="28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w.r.t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 2nd coordinates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obtaining list L</a:t>
            </a:r>
            <a:r>
              <a:rPr lang="en-US" altLang="ko-KR" sz="28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5.find a 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pair (</a:t>
            </a:r>
            <a:r>
              <a:rPr lang="en-US" altLang="ko-KR" sz="28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j,y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 L</a:t>
            </a:r>
            <a:r>
              <a:rPr lang="en-US" altLang="ko-KR" sz="2800" baseline="-25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and a pair (</a:t>
            </a:r>
            <a:r>
              <a:rPr lang="en-US" altLang="ko-KR" sz="28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i,y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 L</a:t>
            </a:r>
            <a:r>
              <a:rPr lang="en-US" altLang="ko-KR" sz="2800" baseline="-25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altLang="ko-KR" sz="28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(i.e., a pair having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identical 2nd coordinates)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6.output </a:t>
            </a:r>
            <a:r>
              <a:rPr lang="en-US" altLang="ko-KR" sz="28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mj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</a:t>
            </a:r>
            <a:r>
              <a:rPr lang="en-US" altLang="ko-KR" sz="28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8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mod(p-1).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(</a:t>
            </a:r>
            <a:r>
              <a:rPr lang="en-US" altLang="ko-KR" sz="28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mj</a:t>
            </a:r>
            <a:r>
              <a:rPr lang="en-US" altLang="ko-KR" sz="28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=y= </a:t>
            </a:r>
            <a:r>
              <a:rPr lang="en-US" altLang="ko-KR" sz="28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en-US" altLang="ko-KR" sz="28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</a:t>
            </a:r>
            <a:r>
              <a:rPr lang="en-US" altLang="ko-KR" sz="28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mj</a:t>
            </a:r>
            <a:r>
              <a:rPr lang="en-US" altLang="ko-KR" sz="28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+</a:t>
            </a:r>
            <a:r>
              <a:rPr lang="en-US" altLang="ko-KR" sz="28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8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=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 log</a:t>
            </a:r>
            <a:r>
              <a:rPr lang="en-US" altLang="ko-KR" sz="28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 =</a:t>
            </a:r>
            <a:r>
              <a:rPr lang="en-US" altLang="ko-KR" sz="28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mj+i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* </a:t>
            </a:r>
            <a:r>
              <a:rPr lang="en-US" altLang="ko-K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Complexity : O(m) time, O(m) memory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14A8-989A-4362-B02D-F4383AA4556A}" type="slidenum">
              <a:rPr lang="en-US" altLang="ko-KR" smtClean="0"/>
              <a:pPr/>
              <a:t>44</a:t>
            </a:fld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Shanks’ Baby Step Giant Step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75" y="366713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603250" y="1584325"/>
            <a:ext cx="7877175" cy="4460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(Ex.) p=809, find log</a:t>
            </a:r>
            <a:r>
              <a:rPr lang="en-US" altLang="ko-KR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525. 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1. =3, =525, m = (808) =29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2. </a:t>
            </a:r>
            <a:r>
              <a:rPr lang="en-US" altLang="ko-KR" sz="24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29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mod 809 = 99.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3. ordered pairs 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(j, 99</a:t>
            </a:r>
            <a:r>
              <a:rPr lang="en-US" altLang="ko-KR" sz="2400" baseline="300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j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mod 809)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for 0 j  28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      (0,1),…,(10,644),…,(28,81).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4. ordered pairs 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altLang="ko-KR" sz="2400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525 x(3</a:t>
            </a:r>
            <a:r>
              <a:rPr lang="en-US" altLang="ko-KR" sz="2400" baseline="300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en-US" altLang="ko-KR" sz="2400" baseline="300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-1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 809),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0 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 28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     (0,525),…, (19,644),…,(28,163).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5. find match 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(10,644) in L</a:t>
            </a:r>
            <a:r>
              <a:rPr lang="en-US" altLang="ko-KR" sz="2400" baseline="-250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and (19,644) in L</a:t>
            </a:r>
            <a:r>
              <a:rPr lang="en-US" altLang="ko-KR" sz="2400" baseline="-250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altLang="ko-KR" sz="24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6. thus, 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log</a:t>
            </a:r>
            <a:r>
              <a:rPr lang="en-US" altLang="ko-KR" sz="2400" baseline="-250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altLang="ko-KR" sz="24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525 = 29x10 + 19 =309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7. (Confirmation) 3</a:t>
            </a:r>
            <a:r>
              <a:rPr lang="en-US" altLang="ko-KR" sz="24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309 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= 525 mod 809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BEA8-BCB4-473E-855F-58D13D0400D1}" type="slidenum">
              <a:rPr lang="en-US" altLang="ko-KR"/>
              <a:pPr/>
              <a:t>45</a:t>
            </a:fld>
            <a:endParaRPr lang="en-US" altLang="ko-KR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Shanks’ algorithm : Example</a:t>
            </a:r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75" y="233363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57300"/>
            <a:ext cx="8334375" cy="4953000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Input: generator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of  cyclic group G of order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h=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sz="2000" i="1" baseline="30000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in G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Output: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mod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Select a factor base 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) Choose a subset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S={p</a:t>
            </a:r>
            <a:r>
              <a:rPr lang="en-US" altLang="ko-KR" sz="2000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,p</a:t>
            </a:r>
            <a:r>
              <a:rPr lang="en-US" altLang="ko-KR" sz="20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,..,p</a:t>
            </a:r>
            <a:r>
              <a:rPr lang="en-US" altLang="ko-KR" sz="2000" i="1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}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s.t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. a significant proportion of all elements in G can be efficiently expressed as a product of elements from 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Collect linear relations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ko-KR" sz="18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Select a random integer </a:t>
            </a:r>
            <a:r>
              <a:rPr lang="en-US" altLang="ko-KR" sz="18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18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altLang="ko-KR" sz="18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0=&lt;k&lt;n</a:t>
            </a:r>
            <a:r>
              <a:rPr lang="en-US" altLang="ko-KR" sz="18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, and compute </a:t>
            </a:r>
            <a:r>
              <a:rPr lang="en-US" altLang="ko-KR" sz="18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sz="1800" i="1" baseline="30000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altLang="ko-KR" sz="1800" i="1" baseline="30000" dirty="0">
              <a:solidFill>
                <a:srgbClr val="CF0E30"/>
              </a:solidFill>
              <a:latin typeface="Arial" pitchFamily="34" charset="0"/>
              <a:cs typeface="Arial" pitchFamily="34" charset="0"/>
            </a:endParaRPr>
          </a:p>
          <a:p>
            <a:pPr marL="1295400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ko-KR" sz="18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Try to write </a:t>
            </a:r>
            <a:r>
              <a:rPr lang="en-US" altLang="ko-KR" sz="18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sz="1800" i="1" baseline="30000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18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as a product of primes in </a:t>
            </a:r>
            <a:r>
              <a:rPr lang="en-US" altLang="ko-KR" sz="18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ko-KR" sz="18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Repeat steps 1 and 2 until </a:t>
            </a:r>
            <a:r>
              <a:rPr lang="en-US" altLang="ko-KR" sz="18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t+c</a:t>
            </a:r>
            <a:r>
              <a:rPr lang="en-US" altLang="ko-KR" sz="18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relations are obtained (</a:t>
            </a:r>
            <a:r>
              <a:rPr lang="en-US" altLang="ko-KR" sz="18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c =10</a:t>
            </a:r>
            <a:r>
              <a:rPr lang="en-US" altLang="ko-KR" sz="18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Find the logarithms of elements in 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Working modulo </a:t>
            </a:r>
            <a:r>
              <a:rPr lang="en-US" altLang="ko-KR" sz="18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, solve the linear system of </a:t>
            </a:r>
            <a:r>
              <a:rPr lang="en-US" altLang="ko-KR" sz="1800" i="1" dirty="0" err="1">
                <a:latin typeface="Arial" pitchFamily="34" charset="0"/>
                <a:cs typeface="Arial" pitchFamily="34" charset="0"/>
              </a:rPr>
              <a:t>t+c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 equations (in t unknowns) to obtain </a:t>
            </a:r>
            <a:r>
              <a:rPr lang="en-US" altLang="ko-KR" sz="1800" i="1" dirty="0" err="1">
                <a:latin typeface="Arial" pitchFamily="34" charset="0"/>
                <a:cs typeface="Arial" pitchFamily="34" charset="0"/>
              </a:rPr>
              <a:t>log</a:t>
            </a:r>
            <a:r>
              <a:rPr lang="en-US" altLang="ko-KR" sz="1800" i="1" baseline="-250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sz="18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8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en-US" altLang="ko-KR" sz="1800" i="1" baseline="-250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Compute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ko-KR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Select a random integer </a:t>
            </a:r>
            <a:r>
              <a:rPr lang="en-US" altLang="ko-KR" sz="18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altLang="ko-KR" sz="18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0=&lt;k&lt;n</a:t>
            </a:r>
            <a:r>
              <a:rPr lang="en-US" altLang="ko-KR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and compute </a:t>
            </a:r>
            <a:r>
              <a:rPr lang="en-US" altLang="ko-KR" sz="1800" i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hg</a:t>
            </a:r>
            <a:r>
              <a:rPr lang="en-US" altLang="ko-KR" sz="1800" i="1" baseline="30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altLang="ko-KR" sz="1800" i="1" baseline="30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295400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ko-KR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Write </a:t>
            </a:r>
            <a:r>
              <a:rPr lang="en-US" altLang="ko-KR" sz="1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hg</a:t>
            </a:r>
            <a:r>
              <a:rPr lang="en-US" altLang="ko-KR" sz="1800" baseline="30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1800" baseline="30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as a product of elements in </a:t>
            </a:r>
            <a:r>
              <a:rPr lang="en-US" altLang="ko-KR" sz="18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ko-KR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Compute </a:t>
            </a:r>
            <a:r>
              <a:rPr lang="en-US" altLang="ko-KR" sz="18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from the above relation and </a:t>
            </a:r>
            <a:r>
              <a:rPr lang="en-US" altLang="ko-KR" sz="1800" i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log</a:t>
            </a:r>
            <a:r>
              <a:rPr lang="en-US" altLang="ko-KR" sz="1800" i="1" baseline="-25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sz="1800" i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800" i="1" baseline="-25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1800" i="1" baseline="-25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(1=&lt;</a:t>
            </a:r>
            <a:r>
              <a:rPr lang="en-US" altLang="ko-KR" sz="1800" i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18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=&lt;t)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6BB4-013E-45DB-9269-61374AB159FA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Index Calculus Method</a:t>
            </a: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588" y="357188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Let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baseline="-25000" dirty="0" err="1"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,c)=exp(c(log q)</a:t>
            </a:r>
            <a:r>
              <a:rPr lang="en-US" altLang="ko-KR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loglog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q)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1-</a:t>
            </a:r>
            <a:r>
              <a:rPr lang="en-US" altLang="ko-KR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If 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=0, polynomial time algorithm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If 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&gt;=1, exponential time algorithm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If 0&lt;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&lt;1, </a:t>
            </a:r>
            <a:r>
              <a:rPr lang="en-US" altLang="ko-KR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subexponential</a:t>
            </a:r>
            <a:r>
              <a:rPr lang="en-US" altLang="ko-KR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time algorithm</a:t>
            </a:r>
          </a:p>
          <a:p>
            <a:pPr lvl="1">
              <a:buFont typeface="Wingdings" pitchFamily="2" charset="2"/>
              <a:buNone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Square-root method: exp. time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Index Calculus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G=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:   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[1/3,c]   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G=F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baseline="14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:  L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baseline="14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[1/2,c] </a:t>
            </a:r>
          </a:p>
          <a:p>
            <a:pPr lvl="1"/>
            <a:r>
              <a:rPr lang="en-US" altLang="ko-KR" i="1" u="sng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G=Elliptic Curve: n</a:t>
            </a:r>
            <a:r>
              <a:rPr lang="en-US" altLang="ko-KR" i="1" u="sng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ot working !!!</a:t>
            </a:r>
            <a:endParaRPr lang="en-US" altLang="ko-KR" i="1" u="sng" dirty="0">
              <a:solidFill>
                <a:srgbClr val="CF0E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96D5-6485-4C68-896E-7B3766456CC7}" type="slidenum">
              <a:rPr lang="en-US" altLang="ko-KR"/>
              <a:pPr/>
              <a:t>47</a:t>
            </a:fld>
            <a:endParaRPr lang="en-US" altLang="ko-KR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Complexity</a:t>
            </a:r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588" y="357188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CDA-86DB-4D83-A7EC-34315961FA86}" type="slidenum">
              <a:rPr lang="en-US" altLang="ko-KR"/>
              <a:pPr/>
              <a:t>48</a:t>
            </a:fld>
            <a:endParaRPr lang="en-US" altLang="ko-KR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752600" y="1905000"/>
            <a:ext cx="5715000" cy="1143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ko-KR" sz="4000" b="1">
                <a:solidFill>
                  <a:srgbClr val="FF3300"/>
                </a:solidFill>
                <a:latin typeface="Arial" pitchFamily="34" charset="0"/>
              </a:rPr>
              <a:t>ECC</a:t>
            </a:r>
            <a:endParaRPr lang="en-US" altLang="ko-KR" b="1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226307" name="Picture 3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363" y="190500"/>
            <a:ext cx="676275" cy="8556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555915" cy="1833835"/>
          </a:xfr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Elliptic Curves: 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y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xy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= x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3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+ a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x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+ a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(a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a</a:t>
            </a:r>
            <a:r>
              <a:rPr lang="en-US" altLang="ko-KR" baseline="-25000" dirty="0">
                <a:latin typeface="Arial" pitchFamily="34" charset="0"/>
                <a:cs typeface="Arial" pitchFamily="34" charset="0"/>
              </a:rPr>
              <a:t>6 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GF(q)) 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Elliptic Curve is not an ellipse =&gt; Cubic Curve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F5E-A015-4097-AFC2-FB5163E58242}" type="slidenum">
              <a:rPr lang="en-US" altLang="ko-KR"/>
              <a:pPr/>
              <a:t>49</a:t>
            </a:fld>
            <a:endParaRPr lang="en-US" altLang="ko-KR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is an Elliptic Curve?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492125" y="4648200"/>
            <a:ext cx="80660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sz="2800" dirty="0">
                <a:latin typeface="Arial" pitchFamily="34" charset="0"/>
              </a:rPr>
              <a:t>Elliptic Curve:</a:t>
            </a:r>
          </a:p>
          <a:p>
            <a:pPr marL="742950" lvl="1" indent="-285750">
              <a:buClr>
                <a:srgbClr val="6600CC"/>
              </a:buClr>
              <a:buFont typeface="Wingdings" pitchFamily="2" charset="2"/>
              <a:buChar char="m"/>
            </a:pPr>
            <a:r>
              <a:rPr lang="en-US" altLang="ko-KR" dirty="0">
                <a:latin typeface="Arial" pitchFamily="34" charset="0"/>
              </a:rPr>
              <a:t>E(</a:t>
            </a:r>
            <a:r>
              <a:rPr lang="en-US" altLang="ko-KR" dirty="0" err="1">
                <a:latin typeface="Arial" pitchFamily="34" charset="0"/>
              </a:rPr>
              <a:t>F</a:t>
            </a:r>
            <a:r>
              <a:rPr lang="en-US" altLang="ko-KR" baseline="-25000" dirty="0" err="1">
                <a:latin typeface="Arial" pitchFamily="34" charset="0"/>
              </a:rPr>
              <a:t>q</a:t>
            </a:r>
            <a:r>
              <a:rPr lang="en-US" altLang="ko-KR" dirty="0">
                <a:latin typeface="Arial" pitchFamily="34" charset="0"/>
              </a:rPr>
              <a:t>)={(</a:t>
            </a:r>
            <a:r>
              <a:rPr lang="en-US" altLang="ko-KR" dirty="0" err="1">
                <a:latin typeface="Arial" pitchFamily="34" charset="0"/>
              </a:rPr>
              <a:t>x,y</a:t>
            </a:r>
            <a:r>
              <a:rPr lang="en-US" altLang="ko-KR" dirty="0">
                <a:latin typeface="Arial" pitchFamily="34" charset="0"/>
              </a:rPr>
              <a:t>)  </a:t>
            </a:r>
            <a:r>
              <a:rPr lang="en-US" altLang="ko-KR" dirty="0" err="1">
                <a:latin typeface="Arial" pitchFamily="34" charset="0"/>
              </a:rPr>
              <a:t>F</a:t>
            </a:r>
            <a:r>
              <a:rPr lang="en-US" altLang="ko-KR" baseline="-25000" dirty="0" err="1">
                <a:latin typeface="Arial" pitchFamily="34" charset="0"/>
              </a:rPr>
              <a:t>q</a:t>
            </a:r>
            <a:r>
              <a:rPr lang="en-US" altLang="ko-KR" dirty="0">
                <a:latin typeface="Arial" pitchFamily="34" charset="0"/>
              </a:rPr>
              <a:t>  </a:t>
            </a:r>
            <a:r>
              <a:rPr lang="en-US" altLang="ko-KR" dirty="0" err="1">
                <a:latin typeface="Arial" pitchFamily="34" charset="0"/>
              </a:rPr>
              <a:t>F</a:t>
            </a:r>
            <a:r>
              <a:rPr lang="en-US" altLang="ko-KR" baseline="-25000" dirty="0" err="1">
                <a:latin typeface="Arial" pitchFamily="34" charset="0"/>
              </a:rPr>
              <a:t>q</a:t>
            </a:r>
            <a:r>
              <a:rPr lang="en-US" altLang="ko-KR" dirty="0">
                <a:latin typeface="Arial" pitchFamily="34" charset="0"/>
              </a:rPr>
              <a:t> | y</a:t>
            </a:r>
            <a:r>
              <a:rPr lang="en-US" altLang="ko-KR" baseline="30000" dirty="0">
                <a:latin typeface="Arial" pitchFamily="34" charset="0"/>
              </a:rPr>
              <a:t>2</a:t>
            </a:r>
            <a:r>
              <a:rPr lang="en-US" altLang="ko-KR" dirty="0">
                <a:latin typeface="Arial" pitchFamily="34" charset="0"/>
              </a:rPr>
              <a:t> + </a:t>
            </a:r>
            <a:r>
              <a:rPr lang="en-US" altLang="ko-KR" dirty="0" err="1">
                <a:latin typeface="Arial" pitchFamily="34" charset="0"/>
              </a:rPr>
              <a:t>xy</a:t>
            </a:r>
            <a:r>
              <a:rPr lang="en-US" altLang="ko-KR" dirty="0">
                <a:latin typeface="Arial" pitchFamily="34" charset="0"/>
              </a:rPr>
              <a:t> = x</a:t>
            </a:r>
            <a:r>
              <a:rPr lang="en-US" altLang="ko-KR" baseline="30000" dirty="0">
                <a:latin typeface="Arial" pitchFamily="34" charset="0"/>
              </a:rPr>
              <a:t>3</a:t>
            </a:r>
            <a:r>
              <a:rPr lang="en-US" altLang="ko-KR" dirty="0">
                <a:latin typeface="Arial" pitchFamily="34" charset="0"/>
              </a:rPr>
              <a:t> + a</a:t>
            </a:r>
            <a:r>
              <a:rPr lang="en-US" altLang="ko-KR" baseline="-25000" dirty="0">
                <a:latin typeface="Arial" pitchFamily="34" charset="0"/>
              </a:rPr>
              <a:t>2</a:t>
            </a:r>
            <a:r>
              <a:rPr lang="en-US" altLang="ko-KR" dirty="0">
                <a:latin typeface="Arial" pitchFamily="34" charset="0"/>
              </a:rPr>
              <a:t>x</a:t>
            </a:r>
            <a:r>
              <a:rPr lang="en-US" altLang="ko-KR" baseline="30000" dirty="0">
                <a:latin typeface="Arial" pitchFamily="34" charset="0"/>
              </a:rPr>
              <a:t>2</a:t>
            </a:r>
            <a:r>
              <a:rPr lang="en-US" altLang="ko-KR" dirty="0">
                <a:latin typeface="Arial" pitchFamily="34" charset="0"/>
              </a:rPr>
              <a:t> + a</a:t>
            </a:r>
            <a:r>
              <a:rPr lang="en-US" altLang="ko-KR" baseline="-25000" dirty="0">
                <a:latin typeface="Arial" pitchFamily="34" charset="0"/>
              </a:rPr>
              <a:t>6</a:t>
            </a:r>
            <a:r>
              <a:rPr lang="en-US" altLang="ko-KR" dirty="0">
                <a:latin typeface="Arial" pitchFamily="34" charset="0"/>
              </a:rPr>
              <a:t> } {O}</a:t>
            </a:r>
          </a:p>
          <a:p>
            <a:pPr marL="342900" indent="-342900"/>
            <a:r>
              <a:rPr lang="en-US" altLang="ko-KR" sz="2800" dirty="0">
                <a:solidFill>
                  <a:srgbClr val="CF0E30"/>
                </a:solidFill>
                <a:latin typeface="Arial" pitchFamily="34" charset="0"/>
              </a:rPr>
              <a:t>E(</a:t>
            </a:r>
            <a:r>
              <a:rPr lang="en-US" altLang="ko-KR" sz="2800" dirty="0" err="1">
                <a:solidFill>
                  <a:srgbClr val="CF0E30"/>
                </a:solidFill>
                <a:latin typeface="Arial" pitchFamily="34" charset="0"/>
              </a:rPr>
              <a:t>F</a:t>
            </a:r>
            <a:r>
              <a:rPr lang="en-US" altLang="ko-KR" sz="2800" baseline="-25000" dirty="0" err="1">
                <a:solidFill>
                  <a:srgbClr val="CF0E30"/>
                </a:solidFill>
                <a:latin typeface="Arial" pitchFamily="34" charset="0"/>
              </a:rPr>
              <a:t>q</a:t>
            </a:r>
            <a:r>
              <a:rPr lang="en-US" altLang="ko-KR" sz="2800" dirty="0">
                <a:solidFill>
                  <a:srgbClr val="CF0E30"/>
                </a:solidFill>
                <a:latin typeface="Arial" pitchFamily="34" charset="0"/>
              </a:rPr>
              <a:t>) forms a group under addition</a:t>
            </a:r>
          </a:p>
        </p:txBody>
      </p:sp>
      <p:pic>
        <p:nvPicPr>
          <p:cNvPr id="227333" name="Picture 5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2743200"/>
            <a:ext cx="1112838" cy="1581150"/>
          </a:xfrm>
          <a:prstGeom prst="rect">
            <a:avLst/>
          </a:prstGeom>
          <a:noFill/>
        </p:spPr>
      </p:pic>
      <p:pic>
        <p:nvPicPr>
          <p:cNvPr id="227334" name="Picture 6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2743200"/>
            <a:ext cx="1050925" cy="1847850"/>
          </a:xfrm>
          <a:prstGeom prst="rect">
            <a:avLst/>
          </a:prstGeom>
          <a:noFill/>
        </p:spPr>
      </p:pic>
      <p:pic>
        <p:nvPicPr>
          <p:cNvPr id="227335" name="Picture 7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8" y="2819400"/>
            <a:ext cx="1371600" cy="1733550"/>
          </a:xfrm>
          <a:prstGeom prst="rect">
            <a:avLst/>
          </a:prstGeom>
          <a:noFill/>
        </p:spPr>
      </p:pic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251075" y="3581400"/>
            <a:ext cx="32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Clr>
                <a:srgbClr val="6600CC"/>
              </a:buClr>
              <a:buFont typeface="Wingdings" pitchFamily="2" charset="2"/>
              <a:buChar char="m"/>
            </a:pPr>
            <a:endParaRPr lang="ko-KR" altLang="ko-KR" sz="1400">
              <a:latin typeface="Arial" pitchFamily="34" charset="0"/>
            </a:endParaRP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320925" y="3657600"/>
            <a:ext cx="352425" cy="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4219575" y="3657600"/>
            <a:ext cx="352425" cy="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227339" name="Picture 11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4363" y="190500"/>
            <a:ext cx="676275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One-way function</a:t>
            </a:r>
          </a:p>
          <a:p>
            <a:pPr lvl="1">
              <a:buSzPct val="65000"/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Given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easy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to compute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f(x).</a:t>
            </a:r>
          </a:p>
          <a:p>
            <a:pPr lvl="1">
              <a:buSzPct val="65000"/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to compute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i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(x)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for given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f(x).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Concepts of PKC(I)</a:t>
            </a:r>
            <a:endParaRPr lang="ko-KR" altLang="en-US" dirty="0"/>
          </a:p>
        </p:txBody>
      </p:sp>
      <p:pic>
        <p:nvPicPr>
          <p:cNvPr id="5" name="Picture 14" descr="j03087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312738"/>
            <a:ext cx="1143000" cy="657225"/>
          </a:xfrm>
          <a:prstGeom prst="rect">
            <a:avLst/>
          </a:prstGeom>
          <a:noFill/>
        </p:spPr>
      </p:pic>
      <p:grpSp>
        <p:nvGrpSpPr>
          <p:cNvPr id="6" name="그룹 5"/>
          <p:cNvGrpSpPr/>
          <p:nvPr/>
        </p:nvGrpSpPr>
        <p:grpSpPr>
          <a:xfrm>
            <a:off x="1854200" y="3378200"/>
            <a:ext cx="4737100" cy="2193925"/>
            <a:chOff x="1854200" y="3517900"/>
            <a:chExt cx="4737100" cy="2193925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854200" y="3517900"/>
              <a:ext cx="863600" cy="1409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092700" y="3517900"/>
              <a:ext cx="927100" cy="1422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2692400" y="4343400"/>
              <a:ext cx="2425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692400" y="4038600"/>
              <a:ext cx="241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330825" y="3998913"/>
              <a:ext cx="514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dirty="0">
                  <a:latin typeface="Arial" pitchFamily="34" charset="0"/>
                  <a:ea typeface="돋움" pitchFamily="50" charset="-127"/>
                </a:rPr>
                <a:t>f(x)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222625" y="3581399"/>
              <a:ext cx="141577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i="0" dirty="0">
                  <a:latin typeface="Arial" pitchFamily="34" charset="0"/>
                  <a:ea typeface="돋움" pitchFamily="50" charset="-127"/>
                </a:rPr>
                <a:t>Easy </a:t>
              </a:r>
              <a:r>
                <a:rPr lang="en-US" altLang="ko-KR" sz="1800" i="0" dirty="0" smtClean="0">
                  <a:latin typeface="Arial" pitchFamily="34" charset="0"/>
                  <a:ea typeface="돋움" pitchFamily="50" charset="-127"/>
                </a:rPr>
                <a:t> to f(</a:t>
              </a:r>
              <a:r>
                <a:rPr lang="en-US" altLang="ko-KR" sz="1800" dirty="0" smtClean="0">
                  <a:latin typeface="Arial" pitchFamily="34" charset="0"/>
                  <a:ea typeface="돋움" pitchFamily="50" charset="-127"/>
                </a:rPr>
                <a:t>x</a:t>
              </a:r>
              <a:r>
                <a:rPr lang="en-US" altLang="ko-KR" sz="1800" i="0" dirty="0" smtClean="0">
                  <a:latin typeface="Arial" pitchFamily="34" charset="0"/>
                  <a:ea typeface="돋움" pitchFamily="50" charset="-127"/>
                </a:rPr>
                <a:t>)</a:t>
              </a:r>
              <a:endParaRPr lang="en-US" altLang="ko-KR" sz="1800" i="0" dirty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387725" y="4532313"/>
              <a:ext cx="162961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i="0" dirty="0" smtClean="0">
                  <a:solidFill>
                    <a:srgbClr val="FF0000"/>
                  </a:solidFill>
                  <a:latin typeface="Arial" pitchFamily="34" charset="0"/>
                  <a:ea typeface="돋움" pitchFamily="50" charset="-127"/>
                </a:rPr>
                <a:t>Difficult to 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ea typeface="돋움" pitchFamily="50" charset="-127"/>
                </a:rPr>
                <a:t>x </a:t>
              </a:r>
              <a:r>
                <a:rPr lang="en-US" altLang="ko-KR" sz="1800" i="0" dirty="0" smtClean="0">
                  <a:solidFill>
                    <a:srgbClr val="FF0000"/>
                  </a:solidFill>
                  <a:latin typeface="Arial" pitchFamily="34" charset="0"/>
                  <a:ea typeface="돋움" pitchFamily="50" charset="-127"/>
                </a:rPr>
                <a:t>!!!</a:t>
              </a:r>
              <a:endParaRPr lang="en-US" altLang="ko-KR" sz="1800" i="0" dirty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282825" y="5345113"/>
              <a:ext cx="4308475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i="0" dirty="0">
                  <a:latin typeface="Arial" pitchFamily="34" charset="0"/>
                  <a:ea typeface="돋움" pitchFamily="50" charset="-127"/>
                </a:rPr>
                <a:t>Ex) </a:t>
              </a:r>
              <a:r>
                <a:rPr lang="en-US" altLang="ko-KR" sz="1800" dirty="0">
                  <a:latin typeface="Arial" pitchFamily="34" charset="0"/>
                  <a:ea typeface="돋움" pitchFamily="50" charset="-127"/>
                </a:rPr>
                <a:t>f(x)= 7x</a:t>
              </a:r>
              <a:r>
                <a:rPr lang="en-US" altLang="ko-KR" sz="1800" baseline="30000" dirty="0">
                  <a:latin typeface="Arial" pitchFamily="34" charset="0"/>
                  <a:ea typeface="돋움" pitchFamily="50" charset="-127"/>
                </a:rPr>
                <a:t>21</a:t>
              </a:r>
              <a:r>
                <a:rPr lang="en-US" altLang="ko-KR" sz="1800" dirty="0">
                  <a:latin typeface="Arial" pitchFamily="34" charset="0"/>
                  <a:ea typeface="돋움" pitchFamily="50" charset="-127"/>
                </a:rPr>
                <a:t> + 3x</a:t>
              </a:r>
              <a:r>
                <a:rPr lang="en-US" altLang="ko-KR" sz="1800" baseline="30000" dirty="0">
                  <a:latin typeface="Arial" pitchFamily="34" charset="0"/>
                  <a:ea typeface="돋움" pitchFamily="50" charset="-127"/>
                </a:rPr>
                <a:t>3</a:t>
              </a:r>
              <a:r>
                <a:rPr lang="en-US" altLang="ko-KR" sz="1800" dirty="0">
                  <a:latin typeface="Arial" pitchFamily="34" charset="0"/>
                  <a:ea typeface="돋움" pitchFamily="50" charset="-127"/>
                </a:rPr>
                <a:t> + 13x</a:t>
              </a:r>
              <a:r>
                <a:rPr lang="en-US" altLang="ko-KR" sz="1800" baseline="30000" dirty="0">
                  <a:latin typeface="Arial" pitchFamily="34" charset="0"/>
                  <a:ea typeface="돋움" pitchFamily="50" charset="-127"/>
                </a:rPr>
                <a:t>2</a:t>
              </a:r>
              <a:r>
                <a:rPr lang="en-US" altLang="ko-KR" sz="1800" dirty="0">
                  <a:latin typeface="Arial" pitchFamily="34" charset="0"/>
                  <a:ea typeface="돋움" pitchFamily="50" charset="-127"/>
                </a:rPr>
                <a:t>+1 mod (2</a:t>
              </a:r>
              <a:r>
                <a:rPr lang="en-US" altLang="ko-KR" sz="1800" baseline="30000" dirty="0">
                  <a:latin typeface="Arial" pitchFamily="34" charset="0"/>
                  <a:ea typeface="돋움" pitchFamily="50" charset="-127"/>
                </a:rPr>
                <a:t>15</a:t>
              </a:r>
              <a:r>
                <a:rPr lang="en-US" altLang="ko-KR" sz="1800" dirty="0">
                  <a:latin typeface="Arial" pitchFamily="34" charset="0"/>
                  <a:ea typeface="돋움" pitchFamily="50" charset="-127"/>
                </a:rPr>
                <a:t>-1)</a:t>
              </a: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93925" y="3846513"/>
            <a:ext cx="30008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dirty="0" smtClean="0">
                <a:latin typeface="Arial" pitchFamily="34" charset="0"/>
                <a:ea typeface="돋움" pitchFamily="50" charset="-127"/>
              </a:rPr>
              <a:t>x</a:t>
            </a:r>
            <a:endParaRPr lang="en-US" altLang="ko-KR" sz="1800" dirty="0">
              <a:latin typeface="Arial" pitchFamily="34" charset="0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AD90-33DF-46AE-8B69-EDD8E53E8DE8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Operation of EC</a:t>
            </a:r>
          </a:p>
        </p:txBody>
      </p:sp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6061075" y="3257550"/>
          <a:ext cx="2305050" cy="2057400"/>
        </p:xfrm>
        <a:graphic>
          <a:graphicData uri="http://schemas.openxmlformats.org/presentationml/2006/ole">
            <p:oleObj spid="_x0000_s326658" name="Photo Editor 사진" r:id="rId3" imgW="2305372" imgH="2057143" progId="">
              <p:embed/>
            </p:oleObj>
          </a:graphicData>
        </a:graphic>
      </p:graphicFrame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333375" y="1171575"/>
            <a:ext cx="7386638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>
                <a:latin typeface="Arial" pitchFamily="34" charset="0"/>
              </a:rPr>
              <a:t>Addition</a:t>
            </a:r>
          </a:p>
          <a:p>
            <a:pPr marL="742950" lvl="1" indent="-285750">
              <a:buClr>
                <a:srgbClr val="6600CC"/>
              </a:buClr>
              <a:buFont typeface="Wingdings" pitchFamily="2" charset="2"/>
              <a:buChar char="m"/>
            </a:pPr>
            <a:r>
              <a:rPr lang="en-US" altLang="ko-KR" sz="2000">
                <a:latin typeface="Arial" pitchFamily="34" charset="0"/>
              </a:rPr>
              <a:t>(x</a:t>
            </a:r>
            <a:r>
              <a:rPr lang="en-US" altLang="ko-KR" sz="2000" baseline="-25000">
                <a:latin typeface="Arial" pitchFamily="34" charset="0"/>
              </a:rPr>
              <a:t>1</a:t>
            </a:r>
            <a:r>
              <a:rPr lang="en-US" altLang="ko-KR" sz="2000">
                <a:latin typeface="Arial" pitchFamily="34" charset="0"/>
              </a:rPr>
              <a:t>,y</a:t>
            </a:r>
            <a:r>
              <a:rPr lang="en-US" altLang="ko-KR" sz="2000" baseline="-25000">
                <a:latin typeface="Arial" pitchFamily="34" charset="0"/>
              </a:rPr>
              <a:t>1</a:t>
            </a:r>
            <a:r>
              <a:rPr lang="en-US" altLang="ko-KR" sz="2000">
                <a:latin typeface="Arial" pitchFamily="34" charset="0"/>
              </a:rPr>
              <a:t>) + (x</a:t>
            </a:r>
            <a:r>
              <a:rPr lang="en-US" altLang="ko-KR" sz="2000" baseline="-25000">
                <a:latin typeface="Arial" pitchFamily="34" charset="0"/>
              </a:rPr>
              <a:t>2</a:t>
            </a:r>
            <a:r>
              <a:rPr lang="en-US" altLang="ko-KR" sz="2000">
                <a:latin typeface="Arial" pitchFamily="34" charset="0"/>
              </a:rPr>
              <a:t>,y</a:t>
            </a:r>
            <a:r>
              <a:rPr lang="en-US" altLang="ko-KR" sz="2000" baseline="-25000">
                <a:latin typeface="Arial" pitchFamily="34" charset="0"/>
              </a:rPr>
              <a:t>2</a:t>
            </a:r>
            <a:r>
              <a:rPr lang="en-US" altLang="ko-KR" sz="2000">
                <a:latin typeface="Arial" pitchFamily="34" charset="0"/>
              </a:rPr>
              <a:t>) = (x</a:t>
            </a:r>
            <a:r>
              <a:rPr lang="en-US" altLang="ko-KR" sz="2000" baseline="-25000">
                <a:latin typeface="Arial" pitchFamily="34" charset="0"/>
              </a:rPr>
              <a:t>3</a:t>
            </a:r>
            <a:r>
              <a:rPr lang="en-US" altLang="ko-KR" sz="2000">
                <a:latin typeface="Arial" pitchFamily="34" charset="0"/>
              </a:rPr>
              <a:t>,y</a:t>
            </a:r>
            <a:r>
              <a:rPr lang="en-US" altLang="ko-KR" sz="2000" baseline="-25000">
                <a:latin typeface="Arial" pitchFamily="34" charset="0"/>
              </a:rPr>
              <a:t>3</a:t>
            </a:r>
            <a:r>
              <a:rPr lang="en-US" altLang="ko-KR" sz="2000">
                <a:latin typeface="Arial" pitchFamily="34" charset="0"/>
              </a:rPr>
              <a:t>)</a:t>
            </a:r>
          </a:p>
          <a:p>
            <a:pPr marL="1143000" lvl="2" indent="-228600">
              <a:buClrTx/>
              <a:buFont typeface="Wingdings" pitchFamily="2" charset="2"/>
              <a:buChar char="Ø"/>
            </a:pPr>
            <a:r>
              <a:rPr lang="en-US" altLang="ko-KR" sz="1800">
                <a:latin typeface="Arial" pitchFamily="34" charset="0"/>
              </a:rPr>
              <a:t>x</a:t>
            </a:r>
            <a:r>
              <a:rPr lang="en-US" altLang="ko-KR" sz="1800" baseline="-25000">
                <a:latin typeface="Arial" pitchFamily="34" charset="0"/>
              </a:rPr>
              <a:t>3 </a:t>
            </a:r>
            <a:r>
              <a:rPr lang="en-US" altLang="ko-KR" sz="1800">
                <a:latin typeface="Arial" pitchFamily="34" charset="0"/>
              </a:rPr>
              <a:t>= A</a:t>
            </a:r>
            <a:r>
              <a:rPr lang="en-US" altLang="ko-KR" sz="1800" baseline="30000">
                <a:latin typeface="Arial" pitchFamily="34" charset="0"/>
              </a:rPr>
              <a:t>2 </a:t>
            </a:r>
            <a:r>
              <a:rPr lang="en-US" altLang="ko-KR" sz="1800">
                <a:latin typeface="Arial" pitchFamily="34" charset="0"/>
              </a:rPr>
              <a:t>+ A - a</a:t>
            </a:r>
            <a:r>
              <a:rPr lang="en-US" altLang="ko-KR" sz="1800" baseline="-25000">
                <a:latin typeface="Arial" pitchFamily="34" charset="0"/>
              </a:rPr>
              <a:t>2 </a:t>
            </a:r>
            <a:r>
              <a:rPr lang="en-US" altLang="ko-KR" sz="1800">
                <a:latin typeface="Arial" pitchFamily="34" charset="0"/>
              </a:rPr>
              <a:t>- x</a:t>
            </a:r>
            <a:r>
              <a:rPr lang="en-US" altLang="ko-KR" sz="1800" baseline="-25000">
                <a:latin typeface="Arial" pitchFamily="34" charset="0"/>
              </a:rPr>
              <a:t>1 </a:t>
            </a:r>
            <a:r>
              <a:rPr lang="en-US" altLang="ko-KR" sz="1800">
                <a:latin typeface="Arial" pitchFamily="34" charset="0"/>
              </a:rPr>
              <a:t>- x</a:t>
            </a:r>
            <a:r>
              <a:rPr lang="en-US" altLang="ko-KR" sz="1800" baseline="-25000">
                <a:latin typeface="Arial" pitchFamily="34" charset="0"/>
              </a:rPr>
              <a:t>2</a:t>
            </a:r>
            <a:r>
              <a:rPr lang="en-US" altLang="ko-KR" sz="1800">
                <a:latin typeface="Arial" pitchFamily="34" charset="0"/>
              </a:rPr>
              <a:t>,  y</a:t>
            </a:r>
            <a:r>
              <a:rPr lang="en-US" altLang="ko-KR" sz="1800" baseline="-25000">
                <a:latin typeface="Arial" pitchFamily="34" charset="0"/>
              </a:rPr>
              <a:t>3 </a:t>
            </a:r>
            <a:r>
              <a:rPr lang="en-US" altLang="ko-KR" sz="1800">
                <a:latin typeface="Arial" pitchFamily="34" charset="0"/>
              </a:rPr>
              <a:t>= - (A + a</a:t>
            </a:r>
            <a:r>
              <a:rPr lang="en-US" altLang="ko-KR" sz="1800" baseline="-25000">
                <a:latin typeface="Arial" pitchFamily="34" charset="0"/>
              </a:rPr>
              <a:t>1 </a:t>
            </a:r>
            <a:r>
              <a:rPr lang="en-US" altLang="ko-KR" sz="1800">
                <a:latin typeface="Arial" pitchFamily="34" charset="0"/>
              </a:rPr>
              <a:t>) x</a:t>
            </a:r>
            <a:r>
              <a:rPr lang="en-US" altLang="ko-KR" sz="1800" baseline="-25000">
                <a:latin typeface="Arial" pitchFamily="34" charset="0"/>
              </a:rPr>
              <a:t>3 </a:t>
            </a:r>
            <a:r>
              <a:rPr lang="en-US" altLang="ko-KR" sz="1800">
                <a:latin typeface="Arial" pitchFamily="34" charset="0"/>
              </a:rPr>
              <a:t>- B - a</a:t>
            </a:r>
            <a:r>
              <a:rPr lang="en-US" altLang="ko-KR" sz="1800" baseline="-25000">
                <a:latin typeface="Arial" pitchFamily="34" charset="0"/>
              </a:rPr>
              <a:t>3</a:t>
            </a:r>
            <a:endParaRPr lang="en-US" altLang="ko-KR" sz="1800">
              <a:latin typeface="Arial" pitchFamily="34" charset="0"/>
            </a:endParaRPr>
          </a:p>
          <a:p>
            <a:pPr marL="1143000" lvl="2" indent="-228600">
              <a:buClrTx/>
              <a:buFont typeface="Wingdings" pitchFamily="2" charset="2"/>
              <a:buChar char="Ø"/>
            </a:pPr>
            <a:r>
              <a:rPr lang="en-US" altLang="ko-KR" sz="1800">
                <a:latin typeface="Arial" pitchFamily="34" charset="0"/>
              </a:rPr>
              <a:t>A = ( y</a:t>
            </a:r>
            <a:r>
              <a:rPr lang="en-US" altLang="ko-KR" sz="1800" baseline="-25000">
                <a:latin typeface="Arial" pitchFamily="34" charset="0"/>
              </a:rPr>
              <a:t>2 </a:t>
            </a:r>
            <a:r>
              <a:rPr lang="en-US" altLang="ko-KR" sz="1800">
                <a:latin typeface="Arial" pitchFamily="34" charset="0"/>
              </a:rPr>
              <a:t>- y</a:t>
            </a:r>
            <a:r>
              <a:rPr lang="en-US" altLang="ko-KR" sz="1800" baseline="-25000">
                <a:latin typeface="Arial" pitchFamily="34" charset="0"/>
              </a:rPr>
              <a:t>1 </a:t>
            </a:r>
            <a:r>
              <a:rPr lang="en-US" altLang="ko-KR" sz="1800">
                <a:latin typeface="Arial" pitchFamily="34" charset="0"/>
              </a:rPr>
              <a:t>) / ( x</a:t>
            </a:r>
            <a:r>
              <a:rPr lang="en-US" altLang="ko-KR" sz="1800" baseline="-25000">
                <a:latin typeface="Arial" pitchFamily="34" charset="0"/>
              </a:rPr>
              <a:t>2 </a:t>
            </a:r>
            <a:r>
              <a:rPr lang="en-US" altLang="ko-KR" sz="1800">
                <a:latin typeface="Arial" pitchFamily="34" charset="0"/>
              </a:rPr>
              <a:t>- x</a:t>
            </a:r>
            <a:r>
              <a:rPr lang="en-US" altLang="ko-KR" sz="1800" baseline="-25000">
                <a:latin typeface="Arial" pitchFamily="34" charset="0"/>
              </a:rPr>
              <a:t>1 </a:t>
            </a:r>
            <a:r>
              <a:rPr lang="en-US" altLang="ko-KR" sz="1800">
                <a:latin typeface="Arial" pitchFamily="34" charset="0"/>
              </a:rPr>
              <a:t>), B = ( y</a:t>
            </a:r>
            <a:r>
              <a:rPr lang="en-US" altLang="ko-KR" sz="1800" baseline="-25000">
                <a:latin typeface="Arial" pitchFamily="34" charset="0"/>
              </a:rPr>
              <a:t>1 </a:t>
            </a:r>
            <a:r>
              <a:rPr lang="en-US" altLang="ko-KR" sz="1800">
                <a:latin typeface="Arial" pitchFamily="34" charset="0"/>
              </a:rPr>
              <a:t>x</a:t>
            </a:r>
            <a:r>
              <a:rPr lang="en-US" altLang="ko-KR" sz="1800" baseline="-25000">
                <a:latin typeface="Arial" pitchFamily="34" charset="0"/>
              </a:rPr>
              <a:t>2 </a:t>
            </a:r>
            <a:r>
              <a:rPr lang="en-US" altLang="ko-KR" sz="1800">
                <a:latin typeface="Arial" pitchFamily="34" charset="0"/>
              </a:rPr>
              <a:t>- y</a:t>
            </a:r>
            <a:r>
              <a:rPr lang="en-US" altLang="ko-KR" sz="1800" baseline="-25000">
                <a:latin typeface="Arial" pitchFamily="34" charset="0"/>
              </a:rPr>
              <a:t>2 </a:t>
            </a:r>
            <a:r>
              <a:rPr lang="en-US" altLang="ko-KR" sz="1800">
                <a:latin typeface="Arial" pitchFamily="34" charset="0"/>
              </a:rPr>
              <a:t>x</a:t>
            </a:r>
            <a:r>
              <a:rPr lang="en-US" altLang="ko-KR" sz="1800" baseline="-25000">
                <a:latin typeface="Arial" pitchFamily="34" charset="0"/>
              </a:rPr>
              <a:t>1 </a:t>
            </a:r>
            <a:r>
              <a:rPr lang="en-US" altLang="ko-KR" sz="1800">
                <a:latin typeface="Arial" pitchFamily="34" charset="0"/>
              </a:rPr>
              <a:t>) / ( x</a:t>
            </a:r>
            <a:r>
              <a:rPr lang="en-US" altLang="ko-KR" sz="1800" baseline="-25000">
                <a:latin typeface="Arial" pitchFamily="34" charset="0"/>
              </a:rPr>
              <a:t>2 </a:t>
            </a:r>
            <a:r>
              <a:rPr lang="en-US" altLang="ko-KR" sz="1800">
                <a:latin typeface="Arial" pitchFamily="34" charset="0"/>
              </a:rPr>
              <a:t>- x</a:t>
            </a:r>
            <a:r>
              <a:rPr lang="en-US" altLang="ko-KR" sz="1800" baseline="-25000">
                <a:latin typeface="Arial" pitchFamily="34" charset="0"/>
              </a:rPr>
              <a:t>1 </a:t>
            </a:r>
            <a:r>
              <a:rPr lang="en-US" altLang="ko-KR" sz="1800">
                <a:latin typeface="Arial" pitchFamily="34" charset="0"/>
              </a:rPr>
              <a:t>) if x</a:t>
            </a:r>
            <a:r>
              <a:rPr lang="en-US" altLang="ko-KR" sz="1800" baseline="-25000">
                <a:latin typeface="Arial" pitchFamily="34" charset="0"/>
              </a:rPr>
              <a:t>1</a:t>
            </a:r>
            <a:r>
              <a:rPr lang="en-US" altLang="ko-KR" sz="1800">
                <a:latin typeface="Arial" pitchFamily="34" charset="0"/>
              </a:rPr>
              <a:t>  x</a:t>
            </a:r>
            <a:r>
              <a:rPr lang="en-US" altLang="ko-KR" sz="1800" baseline="-25000">
                <a:latin typeface="Arial" pitchFamily="34" charset="0"/>
              </a:rPr>
              <a:t>2</a:t>
            </a:r>
            <a:endParaRPr lang="en-US" altLang="ko-KR" sz="1800">
              <a:latin typeface="Arial" pitchFamily="34" charset="0"/>
            </a:endParaRPr>
          </a:p>
          <a:p>
            <a:pPr marL="342900" indent="-342900"/>
            <a:r>
              <a:rPr lang="en-US" altLang="ko-KR">
                <a:latin typeface="Arial" pitchFamily="34" charset="0"/>
              </a:rPr>
              <a:t>Number of operations in finite field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ko-KR">
                <a:latin typeface="Arial" pitchFamily="34" charset="0"/>
              </a:rPr>
              <a:t>		needed for an addition of points in EC</a:t>
            </a:r>
          </a:p>
          <a:p>
            <a:pPr marL="742950" lvl="1" indent="-285750">
              <a:buClr>
                <a:srgbClr val="6600CC"/>
              </a:buClr>
              <a:buFont typeface="Wingdings" pitchFamily="2" charset="2"/>
              <a:buChar char="m"/>
            </a:pPr>
            <a:r>
              <a:rPr lang="en-US" altLang="ko-KR" sz="2000">
                <a:latin typeface="Arial" pitchFamily="34" charset="0"/>
              </a:rPr>
              <a:t>Mul :  4</a:t>
            </a:r>
          </a:p>
          <a:p>
            <a:pPr marL="742950" lvl="1" indent="-285750">
              <a:buClr>
                <a:srgbClr val="6600CC"/>
              </a:buClr>
              <a:buFont typeface="Wingdings" pitchFamily="2" charset="2"/>
              <a:buChar char="m"/>
            </a:pPr>
            <a:r>
              <a:rPr lang="en-US" altLang="ko-KR" sz="2000">
                <a:latin typeface="Arial" pitchFamily="34" charset="0"/>
              </a:rPr>
              <a:t>Div : 2</a:t>
            </a:r>
          </a:p>
          <a:p>
            <a:pPr marL="742950" lvl="1" indent="-285750">
              <a:buClr>
                <a:srgbClr val="6600CC"/>
              </a:buClr>
              <a:buFont typeface="Wingdings" pitchFamily="2" charset="2"/>
              <a:buChar char="m"/>
            </a:pPr>
            <a:r>
              <a:rPr lang="en-US" altLang="ko-KR" sz="2000">
                <a:latin typeface="Arial" pitchFamily="34" charset="0"/>
              </a:rPr>
              <a:t>Add or Sub : 9</a:t>
            </a:r>
          </a:p>
          <a:p>
            <a:pPr marL="742950" lvl="1" indent="-285750">
              <a:buClr>
                <a:srgbClr val="6600CC"/>
              </a:buClr>
              <a:buFont typeface="Wingdings" pitchFamily="2" charset="2"/>
              <a:buChar char="m"/>
            </a:pPr>
            <a:endParaRPr lang="en-US" altLang="ko-KR" sz="2000">
              <a:latin typeface="Arial" pitchFamily="34" charset="0"/>
            </a:endParaRPr>
          </a:p>
          <a:p>
            <a:pPr marL="342900" indent="-342900"/>
            <a:r>
              <a:rPr lang="en-US" altLang="ko-KR">
                <a:latin typeface="Arial" pitchFamily="34" charset="0"/>
              </a:rPr>
              <a:t>Integer Multiplication :</a:t>
            </a:r>
          </a:p>
          <a:p>
            <a:pPr marL="742950" lvl="1" indent="-285750">
              <a:buClr>
                <a:srgbClr val="6600CC"/>
              </a:buClr>
              <a:buFont typeface="Wingdings" pitchFamily="2" charset="2"/>
              <a:buChar char="m"/>
            </a:pPr>
            <a:r>
              <a:rPr lang="en-US" altLang="ko-KR">
                <a:latin typeface="Arial" pitchFamily="34" charset="0"/>
              </a:rPr>
              <a:t> </a:t>
            </a:r>
            <a:r>
              <a:rPr lang="en-US" altLang="ko-KR" sz="2000">
                <a:latin typeface="Arial" pitchFamily="34" charset="0"/>
              </a:rPr>
              <a:t>nP = P + P + … + P (n  Z, P  E(F</a:t>
            </a:r>
            <a:r>
              <a:rPr lang="en-US" altLang="ko-KR" sz="2000" baseline="-25000">
                <a:latin typeface="Arial" pitchFamily="34" charset="0"/>
              </a:rPr>
              <a:t>2</a:t>
            </a:r>
            <a:r>
              <a:rPr lang="en-US" altLang="ko-KR" sz="2000" baseline="10000">
                <a:latin typeface="Arial" pitchFamily="34" charset="0"/>
              </a:rPr>
              <a:t>n</a:t>
            </a:r>
            <a:r>
              <a:rPr lang="en-US" altLang="ko-KR" sz="2000">
                <a:latin typeface="Arial" pitchFamily="34" charset="0"/>
              </a:rPr>
              <a:t>))</a:t>
            </a:r>
          </a:p>
          <a:p>
            <a:pPr marL="742950" lvl="1" indent="-285750">
              <a:buClr>
                <a:srgbClr val="6600CC"/>
              </a:buClr>
              <a:buFont typeface="Wingdings" pitchFamily="2" charset="2"/>
              <a:buChar char="m"/>
            </a:pPr>
            <a:r>
              <a:rPr lang="en-US" altLang="ko-KR" sz="2000">
                <a:latin typeface="Arial" pitchFamily="34" charset="0"/>
              </a:rPr>
              <a:t> 3P = P + P + P</a:t>
            </a:r>
          </a:p>
        </p:txBody>
      </p:sp>
      <p:pic>
        <p:nvPicPr>
          <p:cNvPr id="228357" name="Picture 5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4363" y="190500"/>
            <a:ext cx="676275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6875"/>
            <a:ext cx="8343900" cy="4333875"/>
          </a:xfrm>
        </p:spPr>
        <p:txBody>
          <a:bodyPr/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Goal: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Agree on shared secret over insecure channel</a:t>
            </a: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Key Generation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Take a </a:t>
            </a: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finite field </a:t>
            </a:r>
            <a:r>
              <a:rPr lang="en-US" altLang="ko-KR" sz="20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000" i="1" baseline="-25000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and an elliptic curve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over </a:t>
            </a:r>
            <a:r>
              <a:rPr lang="en-US" altLang="ko-KR" sz="20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000" i="1" baseline="-25000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altLang="ko-KR" sz="2000" i="1" baseline="-25000" dirty="0">
              <a:solidFill>
                <a:srgbClr val="CF0E3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Take a </a:t>
            </a: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generator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E(</a:t>
            </a:r>
            <a:r>
              <a:rPr lang="en-US" altLang="ko-KR" sz="20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000" i="1" baseline="-25000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Alice 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Take a random integer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and send </a:t>
            </a:r>
            <a:r>
              <a:rPr lang="en-US" altLang="ko-KR" sz="20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to Bob</a:t>
            </a: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Bob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Take a random integer </a:t>
            </a:r>
            <a:r>
              <a:rPr lang="en-US" altLang="ko-KR" sz="20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and send </a:t>
            </a:r>
            <a:r>
              <a:rPr lang="en-US" altLang="ko-KR" sz="20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bP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to Alice</a:t>
            </a: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Shared Key: </a:t>
            </a:r>
            <a:r>
              <a:rPr lang="en-US" altLang="ko-KR" sz="24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abP</a:t>
            </a:r>
            <a:r>
              <a:rPr lang="en-US" altLang="ko-KR" sz="24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=a(</a:t>
            </a:r>
            <a:r>
              <a:rPr lang="en-US" altLang="ko-KR" sz="24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bP</a:t>
            </a:r>
            <a:r>
              <a:rPr lang="en-US" altLang="ko-KR" sz="24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)=b(</a:t>
            </a:r>
            <a:r>
              <a:rPr lang="en-US" altLang="ko-KR" sz="2400" i="1" dirty="0" err="1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lang="en-US" altLang="ko-KR" sz="2400" i="1" dirty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or its x-coordinate</a:t>
            </a:r>
          </a:p>
          <a:p>
            <a:r>
              <a:rPr lang="en-US" altLang="ko-KR" sz="2400" i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altLang="ko-KR" sz="2400" i="1" dirty="0" err="1">
                <a:latin typeface="Arial" pitchFamily="34" charset="0"/>
                <a:cs typeface="Arial" pitchFamily="34" charset="0"/>
              </a:rPr>
              <a:t>bP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can be identified with </a:t>
            </a:r>
            <a:r>
              <a:rPr lang="en-US" altLang="ko-KR" sz="2400" dirty="0">
                <a:solidFill>
                  <a:srgbClr val="500093"/>
                </a:solidFill>
                <a:latin typeface="Arial" pitchFamily="34" charset="0"/>
                <a:cs typeface="Arial" pitchFamily="34" charset="0"/>
              </a:rPr>
              <a:t>its x-</a:t>
            </a:r>
            <a:r>
              <a:rPr lang="en-US" altLang="ko-KR" sz="2400" dirty="0" err="1">
                <a:solidFill>
                  <a:srgbClr val="500093"/>
                </a:solidFill>
                <a:latin typeface="Arial" pitchFamily="34" charset="0"/>
                <a:cs typeface="Arial" pitchFamily="34" charset="0"/>
              </a:rPr>
              <a:t>coor</a:t>
            </a:r>
            <a:r>
              <a:rPr lang="en-US" altLang="ko-KR" sz="2400" dirty="0">
                <a:solidFill>
                  <a:srgbClr val="500093"/>
                </a:solidFill>
                <a:latin typeface="Arial" pitchFamily="34" charset="0"/>
                <a:cs typeface="Arial" pitchFamily="34" charset="0"/>
              </a:rPr>
              <a:t>. plus one bit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7C19-9B6C-45AE-8BE7-20E0105A925D}" type="slidenum">
              <a:rPr lang="en-US" altLang="ko-KR"/>
              <a:pPr/>
              <a:t>51</a:t>
            </a:fld>
            <a:endParaRPr lang="en-US" altLang="ko-KR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D-H </a:t>
            </a:r>
            <a:r>
              <a:rPr lang="en-US" altLang="ko-KR" dirty="0"/>
              <a:t>Key </a:t>
            </a:r>
            <a:r>
              <a:rPr lang="en-US" altLang="ko-KR" dirty="0" smtClean="0"/>
              <a:t>Exchange over ECC</a:t>
            </a:r>
            <a:endParaRPr lang="en-US" altLang="ko-KR" dirty="0"/>
          </a:p>
        </p:txBody>
      </p:sp>
      <p:pic>
        <p:nvPicPr>
          <p:cNvPr id="230404" name="Picture 4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363" y="190500"/>
            <a:ext cx="676275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15325" cy="4962525"/>
          </a:xfrm>
        </p:spPr>
        <p:txBody>
          <a:bodyPr/>
          <a:lstStyle/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Hard Problem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DL Problem: find a in Z/n from (P,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aP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CDH Problem: find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abP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from 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P,aP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bP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DDH Problem: determine whether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cP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=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abP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from 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P,aP,bP,cP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Consider a DLP on a group of order p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DLP is equivalent to DHP if we can find an elliptic curve over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whose number of points are smooth.  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DDH is solved in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poly.time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on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supersingular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curve</a:t>
            </a:r>
          </a:p>
          <a:p>
            <a:pPr lvl="1"/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DLP = DHP &gt; DDHP=poly. time </a:t>
            </a:r>
          </a:p>
          <a:p>
            <a:pPr lvl="1"/>
            <a:r>
              <a:rPr lang="en-US" altLang="ko-KR" sz="2000" dirty="0">
                <a:latin typeface="Arial" pitchFamily="34" charset="0"/>
                <a:cs typeface="Arial" pitchFamily="34" charset="0"/>
              </a:rPr>
              <a:t>The second equality holds for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supersingular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/>
              <a:t>EC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2A1C-AEB4-4F5D-910A-CF474F8AA953}" type="slidenum">
              <a:rPr lang="en-US" altLang="ko-KR"/>
              <a:pPr/>
              <a:t>52</a:t>
            </a:fld>
            <a:endParaRPr lang="en-US" altLang="ko-KR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Hard Problems in ECC</a:t>
            </a:r>
          </a:p>
        </p:txBody>
      </p:sp>
      <p:pic>
        <p:nvPicPr>
          <p:cNvPr id="232452" name="Picture 4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363" y="190500"/>
            <a:ext cx="676275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7245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General Attack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Baby-Step Giant-Step for E(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</a:rPr>
              <a:t>q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): O(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q log q)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Pollard rho for E(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q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):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O(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q)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Pohlig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-Hellman 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Index calculus (not applicable</a:t>
            </a:r>
            <a:r>
              <a:rPr lang="en-US" altLang="ko-KR" sz="20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!!!</a:t>
            </a:r>
            <a:endParaRPr lang="en-US" altLang="ko-KR" sz="2000" dirty="0">
              <a:solidFill>
                <a:srgbClr val="CF0E3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Special Attack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Subexponential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time: singular or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supersingular</a:t>
            </a:r>
            <a:endParaRPr lang="en-US" altLang="ko-KR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Polynomial time: anomalous </a:t>
            </a:r>
          </a:p>
          <a:p>
            <a:pPr lvl="1">
              <a:lnSpc>
                <a:spcPct val="90000"/>
              </a:lnSpc>
            </a:pPr>
            <a:endParaRPr lang="en-US" altLang="ko-KR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Candidate of an EC for secure DLP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Avoid singular,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supersingular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, or anomalous curve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The order must be divided by a large prime factor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Then breaking ECC takes exponential time!!</a:t>
            </a: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ABE-2DB1-49AA-AC58-3AFE2FC28F7C}" type="slidenum">
              <a:rPr lang="en-US" altLang="ko-KR"/>
              <a:pPr/>
              <a:t>53</a:t>
            </a:fld>
            <a:endParaRPr lang="en-US" altLang="ko-KR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of ECC</a:t>
            </a:r>
          </a:p>
        </p:txBody>
      </p:sp>
      <p:pic>
        <p:nvPicPr>
          <p:cNvPr id="233476" name="Picture 4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363" y="190500"/>
            <a:ext cx="676275" cy="8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27050" cy="519113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ko-KR" altLang="ko-KR"/>
              <a:t>	</a:t>
            </a:r>
            <a:endParaRPr 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8A54-2A21-49B6-984D-C448B5F1250F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623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 Comparable algorithm key size</a:t>
            </a:r>
            <a:endParaRPr lang="ko-KR" altLang="ko-KR" dirty="0"/>
          </a:p>
        </p:txBody>
      </p:sp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409700"/>
            <a:ext cx="72517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33653" y="5816600"/>
            <a:ext cx="675152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altLang="ko-KR" sz="1600" dirty="0" smtClean="0"/>
              <a:t>Recommendation for the Transition of Cryptographic Algorithm and Key Sizes, </a:t>
            </a:r>
          </a:p>
          <a:p>
            <a:pPr algn="r">
              <a:buNone/>
            </a:pPr>
            <a:r>
              <a:rPr lang="en-US" altLang="ko-KR" sz="1600" dirty="0" smtClean="0"/>
              <a:t>NIST800-121, Jan. 2010.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22300" y="1371600"/>
            <a:ext cx="7908925" cy="2584450"/>
          </a:xfrm>
          <a:noFill/>
          <a:ln/>
        </p:spPr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Trapdoor one-way function</a:t>
            </a:r>
          </a:p>
          <a:p>
            <a:pPr lvl="1">
              <a:buSzPct val="65000"/>
              <a:buFont typeface="Wingdings" pitchFamily="2" charset="2"/>
              <a:buChar char="ü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Given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easy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to compute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f(x)</a:t>
            </a:r>
          </a:p>
          <a:p>
            <a:pPr lvl="1">
              <a:buSzPct val="65000"/>
              <a:buFont typeface="Wingdings" pitchFamily="2" charset="2"/>
              <a:buChar char="ü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Given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y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to compute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(y)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in general</a:t>
            </a:r>
          </a:p>
          <a:p>
            <a:pPr lvl="1">
              <a:buSzPct val="65000"/>
              <a:buFont typeface="Wingdings" pitchFamily="2" charset="2"/>
              <a:buChar char="ü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Easy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to compute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(y)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for given 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y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altLang="ko-KR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who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knows certain information called as  “</a:t>
            </a:r>
            <a:r>
              <a:rPr lang="en-US" altLang="ko-KR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trapdoor information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E6C4-DD12-4139-A14B-40D4A9693752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ko-KR" dirty="0"/>
              <a:t>Concepts of </a:t>
            </a:r>
            <a:r>
              <a:rPr lang="en-US" altLang="ko-KR" dirty="0" smtClean="0"/>
              <a:t>PKC(II)</a:t>
            </a:r>
            <a:endParaRPr lang="en-US" altLang="ko-KR" dirty="0"/>
          </a:p>
        </p:txBody>
      </p:sp>
      <p:sp>
        <p:nvSpPr>
          <p:cNvPr id="129028" name="Oval 4"/>
          <p:cNvSpPr>
            <a:spLocks noChangeArrowheads="1"/>
          </p:cNvSpPr>
          <p:nvPr/>
        </p:nvSpPr>
        <p:spPr bwMode="auto">
          <a:xfrm>
            <a:off x="2127250" y="4273550"/>
            <a:ext cx="863600" cy="140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5353050" y="4286250"/>
            <a:ext cx="927100" cy="142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2927350" y="525145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2978150" y="4806950"/>
            <a:ext cx="241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403475" y="4754563"/>
            <a:ext cx="298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latin typeface="Arial" pitchFamily="34" charset="0"/>
                <a:ea typeface="돋움" pitchFamily="50" charset="-127"/>
              </a:rPr>
              <a:t>x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603875" y="4805363"/>
            <a:ext cx="514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latin typeface="Arial" pitchFamily="34" charset="0"/>
                <a:ea typeface="돋움" pitchFamily="50" charset="-127"/>
              </a:rPr>
              <a:t>f(x)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3546475" y="4360863"/>
            <a:ext cx="141577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i="0" dirty="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Easy</a:t>
            </a:r>
            <a:r>
              <a:rPr lang="en-US" altLang="ko-KR" sz="1800" i="0" dirty="0">
                <a:latin typeface="Arial" pitchFamily="34" charset="0"/>
                <a:ea typeface="돋움" pitchFamily="50" charset="-127"/>
              </a:rPr>
              <a:t> </a:t>
            </a:r>
            <a:r>
              <a:rPr lang="en-US" altLang="ko-KR" sz="1800" i="0" dirty="0" smtClean="0">
                <a:latin typeface="Arial" pitchFamily="34" charset="0"/>
                <a:ea typeface="돋움" pitchFamily="50" charset="-127"/>
              </a:rPr>
              <a:t> to f(x)</a:t>
            </a:r>
            <a:endParaRPr lang="en-US" altLang="ko-KR" sz="1800" i="0" dirty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29035" name="Oval 11"/>
          <p:cNvSpPr>
            <a:spLocks noChangeArrowheads="1"/>
          </p:cNvSpPr>
          <p:nvPr/>
        </p:nvSpPr>
        <p:spPr bwMode="auto">
          <a:xfrm>
            <a:off x="3397250" y="5759450"/>
            <a:ext cx="1549400" cy="50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ko-KR" sz="1800" i="0" dirty="0">
                <a:solidFill>
                  <a:srgbClr val="FF0000"/>
                </a:solidFill>
                <a:latin typeface="Arial" pitchFamily="34" charset="0"/>
              </a:rPr>
              <a:t>Trapdoor info.</a:t>
            </a: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V="1">
            <a:off x="4083050" y="52895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3114675" y="5338763"/>
            <a:ext cx="971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i="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Easy</a:t>
            </a:r>
            <a:r>
              <a:rPr lang="en-US" altLang="ko-KR" sz="1800" i="0">
                <a:latin typeface="Arial" pitchFamily="34" charset="0"/>
                <a:ea typeface="돋움" pitchFamily="50" charset="-127"/>
              </a:rPr>
              <a:t> ^^</a:t>
            </a:r>
          </a:p>
        </p:txBody>
      </p:sp>
      <p:pic>
        <p:nvPicPr>
          <p:cNvPr id="129039" name="Picture 15" descr="pe03513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8913" y="177800"/>
            <a:ext cx="1055687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SzPct val="70000"/>
            </a:pPr>
            <a:r>
              <a:rPr lang="en-US" altLang="ko-KR" sz="2400" dirty="0" err="1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Diffie</a:t>
            </a:r>
            <a:r>
              <a:rPr lang="en-US" altLang="ko-KR" sz="24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 &amp; Hellman,  “</a:t>
            </a:r>
            <a:r>
              <a:rPr lang="en-US" altLang="ko-KR" sz="2400" i="1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New directions in Cryptography</a:t>
            </a:r>
            <a:r>
              <a:rPr lang="en-US" altLang="ko-KR" sz="2400" dirty="0" smtClean="0">
                <a:solidFill>
                  <a:srgbClr val="CF0E30"/>
                </a:solidFill>
                <a:latin typeface="Arial" pitchFamily="34" charset="0"/>
                <a:cs typeface="Arial" pitchFamily="34" charset="0"/>
              </a:rPr>
              <a:t>”, IEEE Tr. on IT. ,Vol. 22, pp. 644-654, Nov., 1976.(*)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SzPct val="70000"/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SzPct val="70000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Terminology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2-key or Asymmetric Cryptosystem </a:t>
            </a:r>
          </a:p>
          <a:p>
            <a:pPr lvl="2">
              <a:lnSpc>
                <a:spcPct val="80000"/>
              </a:lnSpc>
              <a:buSzPct val="70000"/>
              <a:buFontTx/>
              <a:buChar char="-"/>
            </a:pPr>
            <a:r>
              <a:rPr lang="en-US" altLang="ko-KR" dirty="0" smtClean="0"/>
              <a:t>private(secret) key, public key</a:t>
            </a:r>
          </a:p>
          <a:p>
            <a:pPr lvl="2">
              <a:lnSpc>
                <a:spcPct val="80000"/>
              </a:lnSpc>
              <a:buSzPct val="70000"/>
              <a:buFontTx/>
              <a:buChar char="-"/>
            </a:pPr>
            <a:endParaRPr lang="en-US" altLang="ko-KR" dirty="0" smtClean="0"/>
          </a:p>
          <a:p>
            <a:pPr>
              <a:lnSpc>
                <a:spcPct val="80000"/>
              </a:lnSpc>
              <a:buSzPct val="70000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Properties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Need Public-key Directory or CA(Certificate Authority)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Slow operation relative to symmetric cryptosystem </a:t>
            </a:r>
          </a:p>
          <a:p>
            <a:pPr>
              <a:lnSpc>
                <a:spcPct val="80000"/>
              </a:lnSpc>
              <a:buSzPct val="70000"/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en-US" altLang="ko-KR" sz="2400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James Ellis, “The possibility of non-secret encryption”, 1970, - released by British GCHQ (</a:t>
            </a:r>
            <a:r>
              <a:rPr lang="en-US" altLang="ko-KR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Gov’t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Comm. Headquarters), Unclassified 1997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SzPct val="70000"/>
              <a:buFont typeface="Wingdings" pitchFamily="2" charset="2"/>
              <a:buNone/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History of PKC</a:t>
            </a:r>
            <a:endParaRPr lang="ko-KR" altLang="en-US" dirty="0"/>
          </a:p>
        </p:txBody>
      </p:sp>
      <p:pic>
        <p:nvPicPr>
          <p:cNvPr id="5" name="Picture 4" descr="pe03513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8913" y="177800"/>
            <a:ext cx="1055687" cy="1152525"/>
          </a:xfrm>
          <a:prstGeom prst="rect">
            <a:avLst/>
          </a:prstGeom>
          <a:noFill/>
        </p:spPr>
      </p:pic>
      <p:pic>
        <p:nvPicPr>
          <p:cNvPr id="6" name="Picture 26" descr="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2357438"/>
            <a:ext cx="2333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328928"/>
            <a:ext cx="8229600" cy="4525963"/>
          </a:xfrm>
        </p:spPr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For Confidentiality</a:t>
            </a: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24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- Encrypt M with Bob’s public key  : C = </a:t>
            </a:r>
            <a:r>
              <a:rPr lang="en-US" altLang="ko-KR" sz="2400" dirty="0" err="1" smtClean="0">
                <a:latin typeface="Arial" pitchFamily="34" charset="0"/>
                <a:ea typeface="돋움" pitchFamily="50" charset="-127"/>
                <a:cs typeface="Arial" pitchFamily="34" charset="0"/>
              </a:rPr>
              <a:t>e</a:t>
            </a:r>
            <a:r>
              <a:rPr lang="en-US" altLang="ko-KR" sz="2400" baseline="-25000" dirty="0" err="1" smtClean="0">
                <a:latin typeface="Arial" pitchFamily="34" charset="0"/>
                <a:ea typeface="돋움" pitchFamily="50" charset="-127"/>
                <a:cs typeface="Arial" pitchFamily="34" charset="0"/>
              </a:rPr>
              <a:t>K</a:t>
            </a:r>
            <a:r>
              <a:rPr lang="en-US" altLang="ko-KR" sz="24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(M, B</a:t>
            </a:r>
            <a:r>
              <a:rPr lang="en-US" altLang="ko-KR" sz="2400" baseline="-250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p</a:t>
            </a:r>
            <a:r>
              <a:rPr lang="en-US" altLang="ko-KR" sz="24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 )</a:t>
            </a: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altLang="ko-KR" sz="2400" dirty="0" smtClean="0">
              <a:latin typeface="Arial" pitchFamily="34" charset="0"/>
              <a:ea typeface="돋움" pitchFamily="50" charset="-127"/>
              <a:cs typeface="Arial" pitchFamily="34" charset="0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24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- Decrypt C with  Bob’s private key : D = </a:t>
            </a:r>
            <a:r>
              <a:rPr lang="en-US" altLang="ko-KR" sz="2400" dirty="0" err="1" smtClean="0">
                <a:latin typeface="Arial" pitchFamily="34" charset="0"/>
                <a:ea typeface="돋움" pitchFamily="50" charset="-127"/>
                <a:cs typeface="Arial" pitchFamily="34" charset="0"/>
              </a:rPr>
              <a:t>d</a:t>
            </a:r>
            <a:r>
              <a:rPr lang="en-US" altLang="ko-KR" sz="2400" baseline="-25000" dirty="0" err="1" smtClean="0">
                <a:latin typeface="Arial" pitchFamily="34" charset="0"/>
                <a:ea typeface="돋움" pitchFamily="50" charset="-127"/>
                <a:cs typeface="Arial" pitchFamily="34" charset="0"/>
              </a:rPr>
              <a:t>K</a:t>
            </a:r>
            <a:r>
              <a:rPr lang="en-US" altLang="ko-KR" sz="24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(C, B</a:t>
            </a:r>
            <a:r>
              <a:rPr lang="en-US" altLang="ko-KR" sz="2400" baseline="-250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s</a:t>
            </a:r>
            <a:r>
              <a:rPr lang="en-US" altLang="ko-KR" sz="24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) </a:t>
            </a: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altLang="ko-KR" sz="2400" dirty="0" smtClean="0">
              <a:latin typeface="Arial" pitchFamily="34" charset="0"/>
              <a:ea typeface="돋움" pitchFamily="50" charset="-127"/>
              <a:cs typeface="Arial" pitchFamily="34" charset="0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2400" dirty="0" smtClean="0">
                <a:solidFill>
                  <a:srgbClr val="CF0E30"/>
                </a:solidFill>
                <a:latin typeface="Arial" pitchFamily="34" charset="0"/>
                <a:ea typeface="돋움" pitchFamily="50" charset="-127"/>
                <a:cs typeface="Arial" pitchFamily="34" charset="0"/>
              </a:rPr>
              <a:t>* Anybody can generate C, but only  B can recover C to M.</a:t>
            </a:r>
            <a:r>
              <a:rPr lang="en-US" altLang="ko-KR" sz="2400" dirty="0" smtClean="0">
                <a:latin typeface="Arial" pitchFamily="34" charset="0"/>
                <a:ea typeface="돋움" pitchFamily="50" charset="-127"/>
                <a:cs typeface="Arial" pitchFamily="34" charset="0"/>
              </a:rPr>
              <a:t> </a:t>
            </a:r>
            <a:endParaRPr lang="en-US" altLang="ko-KR" sz="2000" dirty="0" smtClean="0">
              <a:latin typeface="Arial" pitchFamily="34" charset="0"/>
              <a:ea typeface="돋움" pitchFamily="50" charset="-127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Usage of PKC (I)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368425" y="3859213"/>
            <a:ext cx="6064250" cy="2265362"/>
            <a:chOff x="1050925" y="3732213"/>
            <a:chExt cx="6064250" cy="226536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133725" y="3902075"/>
              <a:ext cx="835025" cy="3794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 i="0">
                  <a:latin typeface="휴먼옛체" pitchFamily="18" charset="-127"/>
                  <a:ea typeface="휴먼옛체" pitchFamily="18" charset="-127"/>
                </a:rPr>
                <a:t>e</a:t>
              </a:r>
              <a:r>
                <a:rPr lang="en-US" altLang="ko-KR" sz="1800" b="1" i="0" baseline="-25000">
                  <a:latin typeface="휴먼옛체" pitchFamily="18" charset="-127"/>
                  <a:ea typeface="휴먼옛체" pitchFamily="18" charset="-127"/>
                </a:rPr>
                <a:t>k</a:t>
              </a:r>
              <a:r>
                <a:rPr lang="en-US" altLang="ko-KR" sz="1800" b="1" i="0">
                  <a:latin typeface="휴먼옛체" pitchFamily="18" charset="-127"/>
                  <a:ea typeface="휴먼옛체" pitchFamily="18" charset="-127"/>
                </a:rPr>
                <a:t>( , )</a:t>
              </a:r>
              <a:r>
                <a:rPr lang="en-US" altLang="ko-KR" sz="1400" i="0">
                  <a:latin typeface="Arial" pitchFamily="34" charset="0"/>
                  <a:ea typeface="돋움" pitchFamily="50" charset="-127"/>
                </a:rPr>
                <a:t> 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565400" y="4114800"/>
              <a:ext cx="55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244725" y="3910013"/>
              <a:ext cx="3746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 i="0">
                  <a:latin typeface="Arial" pitchFamily="34" charset="0"/>
                  <a:ea typeface="돋움" pitchFamily="50" charset="-127"/>
                </a:rPr>
                <a:t>M</a:t>
              </a:r>
              <a:endParaRPr lang="en-US" altLang="ko-KR" sz="1400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362325" y="4810125"/>
              <a:ext cx="436563" cy="3492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 i="0">
                  <a:latin typeface="Arial" pitchFamily="34" charset="0"/>
                  <a:ea typeface="돋움" pitchFamily="50" charset="-127"/>
                </a:rPr>
                <a:t>B</a:t>
              </a:r>
              <a:r>
                <a:rPr lang="en-US" altLang="ko-KR" sz="1600" b="1" i="0" baseline="-25000">
                  <a:latin typeface="Arial" pitchFamily="34" charset="0"/>
                  <a:ea typeface="돋움" pitchFamily="50" charset="-127"/>
                </a:rPr>
                <a:t>P</a:t>
              </a:r>
              <a:endParaRPr lang="en-US" altLang="ko-KR" sz="1600" b="1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975100" y="4089400"/>
              <a:ext cx="1206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165725" y="3876675"/>
              <a:ext cx="950913" cy="3794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 i="0">
                  <a:latin typeface="휴먼옛체" pitchFamily="18" charset="-127"/>
                  <a:ea typeface="휴먼옛체" pitchFamily="18" charset="-127"/>
                </a:rPr>
                <a:t>d</a:t>
              </a:r>
              <a:r>
                <a:rPr lang="en-US" altLang="ko-KR" sz="1800" b="1" i="0" baseline="-25000">
                  <a:latin typeface="휴먼옛체" pitchFamily="18" charset="-127"/>
                  <a:ea typeface="휴먼옛체" pitchFamily="18" charset="-127"/>
                </a:rPr>
                <a:t>k</a:t>
              </a:r>
              <a:r>
                <a:rPr lang="en-US" altLang="ko-KR" sz="1800" b="1" i="0">
                  <a:latin typeface="휴먼옛체" pitchFamily="18" charset="-127"/>
                  <a:ea typeface="휴먼옛체" pitchFamily="18" charset="-127"/>
                </a:rPr>
                <a:t>( , )</a:t>
              </a:r>
              <a:r>
                <a:rPr lang="en-US" altLang="ko-KR" sz="1400" i="0">
                  <a:latin typeface="Arial" pitchFamily="34" charset="0"/>
                  <a:ea typeface="돋움" pitchFamily="50" charset="-127"/>
                </a:rPr>
                <a:t> 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6121400" y="4089400"/>
              <a:ext cx="55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352925" y="3732213"/>
              <a:ext cx="3492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 i="0">
                  <a:latin typeface="Arial" pitchFamily="34" charset="0"/>
                  <a:ea typeface="돋움" pitchFamily="50" charset="-127"/>
                </a:rPr>
                <a:t>C</a:t>
              </a:r>
              <a:endParaRPr lang="en-US" altLang="ko-KR" sz="1400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740525" y="3948113"/>
              <a:ext cx="3746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800" b="1" i="0">
                  <a:latin typeface="Arial" pitchFamily="34" charset="0"/>
                  <a:ea typeface="돋움" pitchFamily="50" charset="-127"/>
                </a:rPr>
                <a:t>M</a:t>
              </a:r>
              <a:endParaRPr lang="en-US" altLang="ko-KR" sz="1400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394325" y="4797425"/>
              <a:ext cx="436563" cy="3492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 i="0">
                  <a:latin typeface="Arial" pitchFamily="34" charset="0"/>
                  <a:ea typeface="돋움" pitchFamily="50" charset="-127"/>
                </a:rPr>
                <a:t>B</a:t>
              </a:r>
              <a:r>
                <a:rPr lang="en-US" altLang="ko-KR" sz="1600" b="1" i="0" baseline="-25000">
                  <a:latin typeface="Arial" pitchFamily="34" charset="0"/>
                  <a:ea typeface="돋움" pitchFamily="50" charset="-127"/>
                </a:rPr>
                <a:t>S</a:t>
              </a:r>
              <a:endParaRPr lang="en-US" altLang="ko-KR" sz="1600" b="1" i="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050925" y="4302125"/>
              <a:ext cx="1720850" cy="3365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 i="0">
                  <a:latin typeface="Arial" pitchFamily="34" charset="0"/>
                  <a:ea typeface="돋움" pitchFamily="50" charset="-127"/>
                </a:rPr>
                <a:t>Public directory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3568700" y="4279900"/>
              <a:ext cx="0" cy="508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600700" y="42418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78100" y="5016500"/>
              <a:ext cx="774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190625" y="4670425"/>
              <a:ext cx="1382713" cy="1327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 i="0" dirty="0">
                  <a:latin typeface="Arial" pitchFamily="34" charset="0"/>
                  <a:ea typeface="돋움" pitchFamily="50" charset="-127"/>
                </a:rPr>
                <a:t>Alice      : </a:t>
              </a:r>
              <a:r>
                <a:rPr lang="en-US" altLang="ko-KR" sz="1600" b="1" i="0" dirty="0" err="1">
                  <a:latin typeface="Arial" pitchFamily="34" charset="0"/>
                  <a:ea typeface="돋움" pitchFamily="50" charset="-127"/>
                </a:rPr>
                <a:t>A</a:t>
              </a:r>
              <a:r>
                <a:rPr lang="en-US" altLang="ko-KR" sz="1600" b="1" i="0" baseline="-25000" dirty="0" err="1">
                  <a:latin typeface="Arial" pitchFamily="34" charset="0"/>
                  <a:ea typeface="돋움" pitchFamily="50" charset="-127"/>
                </a:rPr>
                <a:t>p</a:t>
              </a:r>
              <a:endParaRPr lang="en-US" altLang="ko-KR" sz="1600" b="1" i="0" dirty="0">
                <a:latin typeface="Arial" pitchFamily="34" charset="0"/>
                <a:ea typeface="돋움" pitchFamily="50" charset="-127"/>
              </a:endParaRPr>
            </a:p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 i="0" dirty="0">
                  <a:latin typeface="Arial" pitchFamily="34" charset="0"/>
                  <a:ea typeface="돋움" pitchFamily="50" charset="-127"/>
                </a:rPr>
                <a:t>Bob       : B</a:t>
              </a:r>
              <a:r>
                <a:rPr lang="en-US" altLang="ko-KR" sz="1600" b="1" i="0" baseline="-25000" dirty="0">
                  <a:latin typeface="Arial" pitchFamily="34" charset="0"/>
                  <a:ea typeface="돋움" pitchFamily="50" charset="-127"/>
                </a:rPr>
                <a:t>p</a:t>
              </a:r>
              <a:endParaRPr lang="en-US" altLang="ko-KR" sz="1600" b="1" i="0" dirty="0">
                <a:latin typeface="Arial" pitchFamily="34" charset="0"/>
                <a:ea typeface="돋움" pitchFamily="50" charset="-127"/>
              </a:endParaRPr>
            </a:p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 i="0" dirty="0" err="1">
                  <a:latin typeface="Arial" pitchFamily="34" charset="0"/>
                  <a:ea typeface="돋움" pitchFamily="50" charset="-127"/>
                </a:rPr>
                <a:t>Chaum</a:t>
              </a:r>
              <a:r>
                <a:rPr lang="en-US" altLang="ko-KR" sz="1600" b="1" i="0" dirty="0">
                  <a:latin typeface="Arial" pitchFamily="34" charset="0"/>
                  <a:ea typeface="돋움" pitchFamily="50" charset="-127"/>
                </a:rPr>
                <a:t>  : C</a:t>
              </a:r>
              <a:r>
                <a:rPr lang="en-US" altLang="ko-KR" sz="1600" b="1" i="0" baseline="-25000" dirty="0">
                  <a:latin typeface="Arial" pitchFamily="34" charset="0"/>
                  <a:ea typeface="돋움" pitchFamily="50" charset="-127"/>
                </a:rPr>
                <a:t>p</a:t>
              </a:r>
              <a:endParaRPr lang="en-US" altLang="ko-KR" sz="1600" b="1" i="0" dirty="0">
                <a:latin typeface="Arial" pitchFamily="34" charset="0"/>
                <a:ea typeface="돋움" pitchFamily="50" charset="-127"/>
              </a:endParaRPr>
            </a:p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 i="0" dirty="0">
                  <a:latin typeface="Arial" pitchFamily="34" charset="0"/>
                  <a:ea typeface="돋움" pitchFamily="50" charset="-127"/>
                </a:rPr>
                <a:t> .</a:t>
              </a:r>
            </a:p>
            <a:p>
              <a:pPr eaLnBrk="0" latin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600" b="1" i="0" dirty="0">
                  <a:latin typeface="Arial" pitchFamily="34" charset="0"/>
                  <a:ea typeface="돋움" pitchFamily="50" charset="-127"/>
                </a:rPr>
                <a:t> .</a:t>
              </a:r>
              <a:endParaRPr lang="en-US" altLang="ko-KR" sz="1600" i="0" dirty="0">
                <a:latin typeface="Arial" pitchFamily="34" charset="0"/>
                <a:ea typeface="돋움" pitchFamily="50" charset="-127"/>
              </a:endParaRPr>
            </a:p>
          </p:txBody>
        </p:sp>
      </p:grpSp>
      <p:pic>
        <p:nvPicPr>
          <p:cNvPr id="21" name="Picture 4" descr="pe03513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813" y="177800"/>
            <a:ext cx="1055687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613-C5B7-418D-951B-1AD5E6EEC895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Usage of PKC  (II)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5300" y="1320800"/>
            <a:ext cx="7137400" cy="787400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authentication (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Digital Signature)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59025" y="4257675"/>
            <a:ext cx="889987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 i="0" dirty="0" err="1" smtClean="0">
                <a:latin typeface="휴먼옛체" pitchFamily="18" charset="-127"/>
                <a:ea typeface="휴먼옛체" pitchFamily="18" charset="-127"/>
              </a:rPr>
              <a:t>e</a:t>
            </a:r>
            <a:r>
              <a:rPr lang="en-US" altLang="ko-KR" sz="1800" b="1" i="0" baseline="-25000" dirty="0" err="1" smtClean="0">
                <a:latin typeface="휴먼옛체" pitchFamily="18" charset="-127"/>
                <a:ea typeface="휴먼옛체" pitchFamily="18" charset="-127"/>
              </a:rPr>
              <a:t>k</a:t>
            </a:r>
            <a:r>
              <a:rPr lang="en-US" altLang="ko-KR" sz="1800" b="1" i="0" baseline="-25000" dirty="0" smtClean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en-US" altLang="ko-KR" sz="1800" b="1" i="0" dirty="0" smtClean="0">
                <a:latin typeface="휴먼옛체" pitchFamily="18" charset="-127"/>
                <a:ea typeface="휴먼옛체" pitchFamily="18" charset="-127"/>
              </a:rPr>
              <a:t>( </a:t>
            </a:r>
            <a:r>
              <a:rPr lang="en-US" altLang="ko-KR" sz="1800" b="1" i="0" dirty="0">
                <a:latin typeface="휴먼옛체" pitchFamily="18" charset="-127"/>
                <a:ea typeface="휴먼옛체" pitchFamily="18" charset="-127"/>
              </a:rPr>
              <a:t>, )</a:t>
            </a:r>
            <a:r>
              <a:rPr lang="en-US" altLang="ko-KR" sz="1400" i="0" dirty="0">
                <a:latin typeface="Arial" pitchFamily="34" charset="0"/>
                <a:ea typeface="돋움" pitchFamily="50" charset="-127"/>
              </a:rPr>
              <a:t>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790700" y="4470400"/>
            <a:ext cx="55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0025" y="4265613"/>
            <a:ext cx="37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 i="0">
                <a:latin typeface="Arial" pitchFamily="34" charset="0"/>
                <a:ea typeface="돋움" pitchFamily="50" charset="-127"/>
              </a:rPr>
              <a:t>M</a:t>
            </a:r>
            <a:endParaRPr lang="en-US" altLang="ko-KR" sz="1400" i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87625" y="5165725"/>
            <a:ext cx="4206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 i="0">
                <a:latin typeface="Arial" pitchFamily="34" charset="0"/>
                <a:ea typeface="돋움" pitchFamily="50" charset="-127"/>
              </a:rPr>
              <a:t>A</a:t>
            </a:r>
            <a:r>
              <a:rPr lang="en-US" altLang="ko-KR" sz="1600" b="1" i="0" baseline="-25000">
                <a:latin typeface="Arial" pitchFamily="34" charset="0"/>
                <a:ea typeface="돋움" pitchFamily="50" charset="-127"/>
              </a:rPr>
              <a:t>s</a:t>
            </a:r>
            <a:endParaRPr lang="en-US" altLang="ko-KR" sz="1600" b="1" i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187700" y="4445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91025" y="4232275"/>
            <a:ext cx="95091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 i="0" dirty="0" err="1" smtClean="0">
                <a:latin typeface="휴먼옛체" pitchFamily="18" charset="-127"/>
                <a:ea typeface="휴먼옛체" pitchFamily="18" charset="-127"/>
              </a:rPr>
              <a:t>d</a:t>
            </a:r>
            <a:r>
              <a:rPr lang="en-US" altLang="ko-KR" sz="1800" b="1" i="0" baseline="-25000" dirty="0" err="1" smtClean="0">
                <a:latin typeface="휴먼옛체" pitchFamily="18" charset="-127"/>
                <a:ea typeface="휴먼옛체" pitchFamily="18" charset="-127"/>
              </a:rPr>
              <a:t>k</a:t>
            </a:r>
            <a:r>
              <a:rPr lang="en-US" altLang="ko-KR" sz="1800" b="1" i="0" dirty="0" smtClean="0">
                <a:latin typeface="휴먼옛체" pitchFamily="18" charset="-127"/>
                <a:ea typeface="휴먼옛체" pitchFamily="18" charset="-127"/>
              </a:rPr>
              <a:t>( </a:t>
            </a:r>
            <a:r>
              <a:rPr lang="en-US" altLang="ko-KR" sz="1800" b="1" i="0" dirty="0">
                <a:latin typeface="휴먼옛체" pitchFamily="18" charset="-127"/>
                <a:ea typeface="휴먼옛체" pitchFamily="18" charset="-127"/>
              </a:rPr>
              <a:t>, )</a:t>
            </a:r>
            <a:r>
              <a:rPr lang="en-US" altLang="ko-KR" sz="1400" i="0" dirty="0">
                <a:latin typeface="Arial" pitchFamily="34" charset="0"/>
                <a:ea typeface="돋움" pitchFamily="50" charset="-127"/>
              </a:rPr>
              <a:t>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346700" y="4419600"/>
            <a:ext cx="55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78225" y="4087813"/>
            <a:ext cx="349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 i="0">
                <a:latin typeface="Arial" pitchFamily="34" charset="0"/>
                <a:ea typeface="돋움" pitchFamily="50" charset="-127"/>
              </a:rPr>
              <a:t>C</a:t>
            </a:r>
            <a:endParaRPr lang="en-US" altLang="ko-KR" sz="1400" i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15025" y="4202113"/>
            <a:ext cx="37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800" b="1" i="0">
                <a:latin typeface="Arial" pitchFamily="34" charset="0"/>
                <a:ea typeface="돋움" pitchFamily="50" charset="-127"/>
              </a:rPr>
              <a:t>M</a:t>
            </a:r>
            <a:endParaRPr lang="en-US" altLang="ko-KR" sz="1400" i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5025" y="5165725"/>
            <a:ext cx="42862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 i="0">
                <a:latin typeface="Arial" pitchFamily="34" charset="0"/>
                <a:ea typeface="돋움" pitchFamily="50" charset="-127"/>
              </a:rPr>
              <a:t>A</a:t>
            </a:r>
            <a:r>
              <a:rPr lang="en-US" altLang="ko-KR" sz="1600" b="1" i="0" baseline="-25000">
                <a:latin typeface="Arial" pitchFamily="34" charset="0"/>
                <a:ea typeface="돋움" pitchFamily="50" charset="-127"/>
              </a:rPr>
              <a:t>p</a:t>
            </a:r>
            <a:endParaRPr lang="en-US" altLang="ko-KR" sz="1600" b="1" i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940425" y="4949825"/>
            <a:ext cx="1355725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 i="0">
                <a:latin typeface="Arial" pitchFamily="34" charset="0"/>
                <a:ea typeface="돋움" pitchFamily="50" charset="-127"/>
              </a:rPr>
              <a:t>Alice     : A</a:t>
            </a:r>
            <a:r>
              <a:rPr lang="en-US" altLang="ko-KR" sz="1600" b="1" i="0" baseline="-25000">
                <a:latin typeface="Arial" pitchFamily="34" charset="0"/>
                <a:ea typeface="돋움" pitchFamily="50" charset="-127"/>
              </a:rPr>
              <a:t>p</a:t>
            </a:r>
            <a:endParaRPr lang="en-US" altLang="ko-KR" sz="1600" b="1" i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 i="0">
                <a:latin typeface="Arial" pitchFamily="34" charset="0"/>
                <a:ea typeface="돋움" pitchFamily="50" charset="-127"/>
              </a:rPr>
              <a:t>Bob       : B</a:t>
            </a:r>
            <a:r>
              <a:rPr lang="en-US" altLang="ko-KR" sz="1600" b="1" i="0" baseline="-25000">
                <a:latin typeface="Arial" pitchFamily="34" charset="0"/>
                <a:ea typeface="돋움" pitchFamily="50" charset="-127"/>
              </a:rPr>
              <a:t>p</a:t>
            </a:r>
            <a:endParaRPr lang="en-US" altLang="ko-KR" sz="1600" b="1" i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 i="0">
                <a:latin typeface="Arial" pitchFamily="34" charset="0"/>
                <a:ea typeface="돋움" pitchFamily="50" charset="-127"/>
              </a:rPr>
              <a:t>Chaum  : C</a:t>
            </a:r>
            <a:r>
              <a:rPr lang="en-US" altLang="ko-KR" sz="1600" b="1" i="0" baseline="-25000">
                <a:latin typeface="Arial" pitchFamily="34" charset="0"/>
                <a:ea typeface="돋움" pitchFamily="50" charset="-127"/>
              </a:rPr>
              <a:t>p</a:t>
            </a:r>
            <a:endParaRPr lang="en-US" altLang="ko-KR" sz="1600" b="1" i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 i="0">
                <a:latin typeface="Arial" pitchFamily="34" charset="0"/>
                <a:ea typeface="돋움" pitchFamily="50" charset="-127"/>
              </a:rPr>
              <a:t> .</a:t>
            </a:r>
          </a:p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 i="0">
                <a:latin typeface="Arial" pitchFamily="34" charset="0"/>
                <a:ea typeface="돋움" pitchFamily="50" charset="-127"/>
              </a:rPr>
              <a:t> .</a:t>
            </a:r>
            <a:endParaRPr lang="en-US" altLang="ko-KR" sz="1600" i="0"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800725" y="4619625"/>
            <a:ext cx="1720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</a:pPr>
            <a:r>
              <a:rPr lang="en-US" altLang="ko-KR" sz="1600" b="1" i="0">
                <a:latin typeface="Arial" pitchFamily="34" charset="0"/>
                <a:ea typeface="돋움" pitchFamily="50" charset="-127"/>
              </a:rPr>
              <a:t>Public directory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2794000" y="4635500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4826000" y="4597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080000" y="5334000"/>
            <a:ext cx="8255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96925" y="2041525"/>
            <a:ext cx="7678738" cy="21605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i="0" dirty="0" smtClean="0">
                <a:latin typeface="Arial" pitchFamily="34" charset="0"/>
                <a:ea typeface="돋움" pitchFamily="50" charset="-127"/>
              </a:rPr>
              <a:t>Encrypt </a:t>
            </a:r>
            <a:r>
              <a:rPr lang="en-US" altLang="ko-KR" i="0" dirty="0">
                <a:latin typeface="Arial" pitchFamily="34" charset="0"/>
                <a:ea typeface="돋움" pitchFamily="50" charset="-127"/>
              </a:rPr>
              <a:t>M with Alice’s private key  : C = </a:t>
            </a:r>
            <a:r>
              <a:rPr lang="en-US" altLang="ko-KR" i="0" dirty="0" err="1" smtClean="0">
                <a:latin typeface="Arial" pitchFamily="34" charset="0"/>
                <a:ea typeface="돋움" pitchFamily="50" charset="-127"/>
              </a:rPr>
              <a:t>e</a:t>
            </a:r>
            <a:r>
              <a:rPr lang="en-US" altLang="ko-KR" i="0" baseline="-25000" dirty="0" err="1" smtClean="0">
                <a:latin typeface="Arial" pitchFamily="34" charset="0"/>
                <a:ea typeface="돋움" pitchFamily="50" charset="-127"/>
              </a:rPr>
              <a:t>K</a:t>
            </a:r>
            <a:r>
              <a:rPr lang="en-US" altLang="ko-KR" i="0" dirty="0" smtClean="0">
                <a:latin typeface="Arial" pitchFamily="34" charset="0"/>
                <a:ea typeface="돋움" pitchFamily="50" charset="-127"/>
              </a:rPr>
              <a:t> (M, A</a:t>
            </a:r>
            <a:r>
              <a:rPr lang="en-US" altLang="ko-KR" i="0" baseline="-25000" dirty="0" smtClean="0">
                <a:latin typeface="Arial" pitchFamily="34" charset="0"/>
                <a:ea typeface="돋움" pitchFamily="50" charset="-127"/>
              </a:rPr>
              <a:t>s</a:t>
            </a:r>
            <a:r>
              <a:rPr lang="en-US" altLang="ko-KR" i="0" dirty="0" smtClean="0">
                <a:latin typeface="Arial" pitchFamily="34" charset="0"/>
                <a:ea typeface="돋움" pitchFamily="50" charset="-127"/>
              </a:rPr>
              <a:t>)</a:t>
            </a:r>
          </a:p>
          <a:p>
            <a:pPr marL="457200" indent="-457200" eaLnBrk="0" latinLnBrk="0" hangingPunct="0">
              <a:lnSpc>
                <a:spcPct val="8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ko-KR" i="0" dirty="0" smtClean="0">
                <a:latin typeface="Arial" pitchFamily="34" charset="0"/>
                <a:ea typeface="돋움" pitchFamily="50" charset="-127"/>
              </a:rPr>
              <a:t>   Signing</a:t>
            </a:r>
            <a:endParaRPr lang="en-US" altLang="ko-KR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altLang="ko-KR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i="0" dirty="0" smtClean="0">
                <a:latin typeface="Arial" pitchFamily="34" charset="0"/>
                <a:ea typeface="돋움" pitchFamily="50" charset="-127"/>
              </a:rPr>
              <a:t>Decrypt </a:t>
            </a:r>
            <a:r>
              <a:rPr lang="en-US" altLang="ko-KR" i="0" dirty="0">
                <a:latin typeface="Arial" pitchFamily="34" charset="0"/>
                <a:ea typeface="돋움" pitchFamily="50" charset="-127"/>
              </a:rPr>
              <a:t>C with  Alice’s public key   : D = </a:t>
            </a:r>
            <a:r>
              <a:rPr lang="en-US" altLang="ko-KR" i="0" dirty="0" err="1" smtClean="0">
                <a:latin typeface="Arial" pitchFamily="34" charset="0"/>
                <a:ea typeface="돋움" pitchFamily="50" charset="-127"/>
              </a:rPr>
              <a:t>d</a:t>
            </a:r>
            <a:r>
              <a:rPr lang="en-US" altLang="ko-KR" i="0" baseline="-25000" dirty="0" err="1" smtClean="0">
                <a:latin typeface="Arial" pitchFamily="34" charset="0"/>
                <a:ea typeface="돋움" pitchFamily="50" charset="-127"/>
              </a:rPr>
              <a:t>K</a:t>
            </a:r>
            <a:r>
              <a:rPr lang="en-US" altLang="ko-KR" i="0" baseline="-25000" dirty="0" smtClean="0">
                <a:latin typeface="Arial" pitchFamily="34" charset="0"/>
                <a:ea typeface="돋움" pitchFamily="50" charset="-127"/>
              </a:rPr>
              <a:t> </a:t>
            </a:r>
            <a:r>
              <a:rPr lang="en-US" altLang="ko-KR" i="0" dirty="0" smtClean="0">
                <a:latin typeface="Arial" pitchFamily="34" charset="0"/>
                <a:ea typeface="돋움" pitchFamily="50" charset="-127"/>
              </a:rPr>
              <a:t>(C, </a:t>
            </a:r>
            <a:r>
              <a:rPr lang="en-US" altLang="ko-KR" i="0" dirty="0" err="1" smtClean="0">
                <a:latin typeface="Arial" pitchFamily="34" charset="0"/>
                <a:ea typeface="돋움" pitchFamily="50" charset="-127"/>
              </a:rPr>
              <a:t>A</a:t>
            </a:r>
            <a:r>
              <a:rPr lang="en-US" altLang="ko-KR" i="0" baseline="-25000" dirty="0" err="1" smtClean="0">
                <a:latin typeface="Arial" pitchFamily="34" charset="0"/>
                <a:ea typeface="돋움" pitchFamily="50" charset="-127"/>
              </a:rPr>
              <a:t>p</a:t>
            </a:r>
            <a:r>
              <a:rPr lang="en-US" altLang="ko-KR" i="0" dirty="0" smtClean="0">
                <a:latin typeface="Arial" pitchFamily="34" charset="0"/>
                <a:ea typeface="돋움" pitchFamily="50" charset="-127"/>
              </a:rPr>
              <a:t>) </a:t>
            </a:r>
          </a:p>
          <a:p>
            <a:pPr marL="457200" indent="-457200" eaLnBrk="0" latinLnBrk="0" hangingPunct="0">
              <a:lnSpc>
                <a:spcPct val="8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ko-KR" i="0" dirty="0" smtClean="0">
                <a:latin typeface="Arial" pitchFamily="34" charset="0"/>
                <a:ea typeface="돋움" pitchFamily="50" charset="-127"/>
              </a:rPr>
              <a:t> Verification</a:t>
            </a:r>
            <a:endParaRPr lang="en-US" altLang="ko-KR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altLang="ko-KR" i="0" dirty="0">
              <a:latin typeface="Arial" pitchFamily="34" charset="0"/>
              <a:ea typeface="돋움" pitchFamily="50" charset="-127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i="0" dirty="0">
                <a:solidFill>
                  <a:srgbClr val="CF0E30"/>
                </a:solidFill>
                <a:latin typeface="Arial" pitchFamily="34" charset="0"/>
                <a:ea typeface="돋움" pitchFamily="50" charset="-127"/>
              </a:rPr>
              <a:t>* Only Alice can generate C, but  anybody can verify C.</a:t>
            </a:r>
          </a:p>
        </p:txBody>
      </p:sp>
      <p:pic>
        <p:nvPicPr>
          <p:cNvPr id="22" name="Picture 4" descr="pe03513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813" y="177800"/>
            <a:ext cx="1055687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</TotalTime>
  <Pages>22</Pages>
  <Words>4120</Words>
  <Application>Microsoft Office PowerPoint</Application>
  <PresentationFormat>화면 슬라이드 쇼(4:3)</PresentationFormat>
  <Paragraphs>648</Paragraphs>
  <Slides>54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54</vt:i4>
      </vt:variant>
    </vt:vector>
  </HeadingPairs>
  <TitlesOfParts>
    <vt:vector size="57" baseType="lpstr">
      <vt:lpstr>광장</vt:lpstr>
      <vt:lpstr>비트맵 이미지</vt:lpstr>
      <vt:lpstr>Photo Editor 사진</vt:lpstr>
      <vt:lpstr>Public Key Cryptography</vt:lpstr>
      <vt:lpstr>Problem of Sym. Cryptosystems</vt:lpstr>
      <vt:lpstr>Merkle’s Puzzle (I)</vt:lpstr>
      <vt:lpstr>Merkle’s Puzzle (II)</vt:lpstr>
      <vt:lpstr>Concepts of PKC(I)</vt:lpstr>
      <vt:lpstr>Concepts of PKC(II)</vt:lpstr>
      <vt:lpstr>History of PKC</vt:lpstr>
      <vt:lpstr>Usage of PKC (I)</vt:lpstr>
      <vt:lpstr>Usage of PKC  (II)</vt:lpstr>
      <vt:lpstr>Usage of PKC (III)</vt:lpstr>
      <vt:lpstr>Known PKC</vt:lpstr>
      <vt:lpstr>슬라이드 12</vt:lpstr>
      <vt:lpstr>Division </vt:lpstr>
      <vt:lpstr>Congruence</vt:lpstr>
      <vt:lpstr>Euclid Algorithm</vt:lpstr>
      <vt:lpstr>Fermat Little Theorem</vt:lpstr>
      <vt:lpstr>슬라이드 17</vt:lpstr>
      <vt:lpstr>Who is RSA  ?</vt:lpstr>
      <vt:lpstr>RSA Scheme (I)*</vt:lpstr>
      <vt:lpstr>RSA Scheme (II)</vt:lpstr>
      <vt:lpstr>RSA Scheme (III)</vt:lpstr>
      <vt:lpstr>Fast Exp. Algorithm(I)</vt:lpstr>
      <vt:lpstr>Fast Exp. Algorithm(II)</vt:lpstr>
      <vt:lpstr>Fast Decryption using CRT</vt:lpstr>
      <vt:lpstr>RSA Challenge</vt:lpstr>
      <vt:lpstr>RSA-160</vt:lpstr>
      <vt:lpstr>RSA-200</vt:lpstr>
      <vt:lpstr>RSA-232 (768 bit)</vt:lpstr>
      <vt:lpstr>Choosing p and q for RSA Scheme</vt:lpstr>
      <vt:lpstr>Security of RSA Scheme(I)</vt:lpstr>
      <vt:lpstr>Security of RSA Scheme(II)</vt:lpstr>
      <vt:lpstr>OAEP(I)</vt:lpstr>
      <vt:lpstr>OAEP(II)</vt:lpstr>
      <vt:lpstr>슬라이드 34</vt:lpstr>
      <vt:lpstr>Rabin Scheme(I)</vt:lpstr>
      <vt:lpstr>Rabin Scheme(II)</vt:lpstr>
      <vt:lpstr>슬라이드 37</vt:lpstr>
      <vt:lpstr>Cryptography based on Groups</vt:lpstr>
      <vt:lpstr>Diffie-Hellman Key Exchange</vt:lpstr>
      <vt:lpstr>Hard Problems on a group</vt:lpstr>
      <vt:lpstr>Which Group is Used</vt:lpstr>
      <vt:lpstr>슬라이드 42</vt:lpstr>
      <vt:lpstr>Solving DLP</vt:lpstr>
      <vt:lpstr>Shanks’ Baby Step Giant Step</vt:lpstr>
      <vt:lpstr>Shanks’ algorithm : Example</vt:lpstr>
      <vt:lpstr>Index Calculus Method</vt:lpstr>
      <vt:lpstr>Complexity</vt:lpstr>
      <vt:lpstr>슬라이드 48</vt:lpstr>
      <vt:lpstr>What is an Elliptic Curve?</vt:lpstr>
      <vt:lpstr>Operation of EC</vt:lpstr>
      <vt:lpstr>D-H Key Exchange over ECC</vt:lpstr>
      <vt:lpstr>Hard Problems in ECC</vt:lpstr>
      <vt:lpstr>Security of ECC</vt:lpstr>
      <vt:lpstr> Comparable algorithm key size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ETRI CIS  OHP Form</dc:title>
  <dc:subject/>
  <dc:creator/>
  <cp:keywords/>
  <dc:description/>
  <cp:lastModifiedBy>Kwangjo Kim</cp:lastModifiedBy>
  <cp:revision>284</cp:revision>
  <cp:lastPrinted>1998-05-06T02:23:12Z</cp:lastPrinted>
  <dcterms:created xsi:type="dcterms:W3CDTF">1995-06-15T10:08:06Z</dcterms:created>
  <dcterms:modified xsi:type="dcterms:W3CDTF">2010-03-30T12:23:06Z</dcterms:modified>
</cp:coreProperties>
</file>