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5"/>
  </p:notesMasterIdLst>
  <p:handoutMasterIdLst>
    <p:handoutMasterId r:id="rId46"/>
  </p:handoutMasterIdLst>
  <p:sldIdLst>
    <p:sldId id="557" r:id="rId2"/>
    <p:sldId id="418" r:id="rId3"/>
    <p:sldId id="660" r:id="rId4"/>
    <p:sldId id="661" r:id="rId5"/>
    <p:sldId id="662" r:id="rId6"/>
    <p:sldId id="649" r:id="rId7"/>
    <p:sldId id="664" r:id="rId8"/>
    <p:sldId id="593" r:id="rId9"/>
    <p:sldId id="594" r:id="rId10"/>
    <p:sldId id="646" r:id="rId11"/>
    <p:sldId id="595" r:id="rId12"/>
    <p:sldId id="643" r:id="rId13"/>
    <p:sldId id="693" r:id="rId14"/>
    <p:sldId id="666" r:id="rId15"/>
    <p:sldId id="667" r:id="rId16"/>
    <p:sldId id="599" r:id="rId17"/>
    <p:sldId id="668" r:id="rId18"/>
    <p:sldId id="669" r:id="rId19"/>
    <p:sldId id="670" r:id="rId20"/>
    <p:sldId id="671" r:id="rId21"/>
    <p:sldId id="672" r:id="rId22"/>
    <p:sldId id="673" r:id="rId23"/>
    <p:sldId id="653" r:id="rId24"/>
    <p:sldId id="651" r:id="rId25"/>
    <p:sldId id="654" r:id="rId26"/>
    <p:sldId id="658" r:id="rId27"/>
    <p:sldId id="698" r:id="rId28"/>
    <p:sldId id="694" r:id="rId29"/>
    <p:sldId id="695" r:id="rId30"/>
    <p:sldId id="696" r:id="rId31"/>
    <p:sldId id="699" r:id="rId32"/>
    <p:sldId id="697" r:id="rId33"/>
    <p:sldId id="692" r:id="rId34"/>
    <p:sldId id="675" r:id="rId35"/>
    <p:sldId id="677" r:id="rId36"/>
    <p:sldId id="678" r:id="rId37"/>
    <p:sldId id="679" r:id="rId38"/>
    <p:sldId id="680" r:id="rId39"/>
    <p:sldId id="681" r:id="rId40"/>
    <p:sldId id="682" r:id="rId41"/>
    <p:sldId id="683" r:id="rId42"/>
    <p:sldId id="684" r:id="rId43"/>
    <p:sldId id="689" r:id="rId44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q"/>
      <a:defRPr kumimoji="1" sz="2000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1pPr>
    <a:lvl2pPr marL="457200" algn="l" rtl="0" fontAlgn="base" latinLnBrk="1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q"/>
      <a:defRPr kumimoji="1" sz="2000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2pPr>
    <a:lvl3pPr marL="914400" algn="l" rtl="0" fontAlgn="base" latinLnBrk="1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q"/>
      <a:defRPr kumimoji="1" sz="2000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3pPr>
    <a:lvl4pPr marL="1371600" algn="l" rtl="0" fontAlgn="base" latinLnBrk="1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q"/>
      <a:defRPr kumimoji="1" sz="2000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4pPr>
    <a:lvl5pPr marL="1828800" algn="l" rtl="0" fontAlgn="base" latinLnBrk="1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q"/>
      <a:defRPr kumimoji="1" sz="2000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8901F3"/>
    <a:srgbClr val="714400"/>
    <a:srgbClr val="919191"/>
    <a:srgbClr val="500093"/>
    <a:srgbClr val="CF0E30"/>
    <a:srgbClr val="280049"/>
    <a:srgbClr val="183400"/>
    <a:srgbClr val="282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82" autoAdjust="0"/>
  </p:normalViewPr>
  <p:slideViewPr>
    <p:cSldViewPr snapToGrid="0">
      <p:cViewPr>
        <p:scale>
          <a:sx n="100" d="100"/>
          <a:sy n="100" d="100"/>
        </p:scale>
        <p:origin x="-210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142" y="-90"/>
      </p:cViewPr>
      <p:guideLst>
        <p:guide orient="horz" pos="2182"/>
        <p:guide pos="28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479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t" anchorCtr="0" compatLnSpc="1">
            <a:prstTxWarp prst="textNoShape">
              <a:avLst/>
            </a:prstTxWarp>
          </a:bodyPr>
          <a:lstStyle>
            <a:lvl1pPr defTabSz="954088" eaLnBrk="0" latinLnBrk="0" hangingPunct="0">
              <a:spcBef>
                <a:spcPct val="0"/>
              </a:spcBef>
              <a:buClrTx/>
              <a:buFontTx/>
              <a:buNone/>
              <a:defRPr sz="1000" i="1">
                <a:latin typeface="Arial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-1588"/>
            <a:ext cx="29479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t" anchorCtr="0" compatLnSpc="1">
            <a:prstTxWarp prst="textNoShape">
              <a:avLst/>
            </a:prstTxWarp>
          </a:bodyPr>
          <a:lstStyle>
            <a:lvl1pPr algn="r" defTabSz="954088" eaLnBrk="0" latinLnBrk="0" hangingPunct="0">
              <a:spcBef>
                <a:spcPct val="0"/>
              </a:spcBef>
              <a:buClrTx/>
              <a:buFontTx/>
              <a:buNone/>
              <a:defRPr sz="1000" i="1">
                <a:latin typeface="Arial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02763"/>
            <a:ext cx="294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b" anchorCtr="0" compatLnSpc="1">
            <a:prstTxWarp prst="textNoShape">
              <a:avLst/>
            </a:prstTxWarp>
          </a:bodyPr>
          <a:lstStyle>
            <a:lvl1pPr defTabSz="954088" eaLnBrk="0" latinLnBrk="0" hangingPunct="0">
              <a:spcBef>
                <a:spcPct val="0"/>
              </a:spcBef>
              <a:buClrTx/>
              <a:buFontTx/>
              <a:buNone/>
              <a:defRPr sz="1000" i="1">
                <a:latin typeface="Arial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02763"/>
            <a:ext cx="294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b" anchorCtr="0" compatLnSpc="1">
            <a:prstTxWarp prst="textNoShape">
              <a:avLst/>
            </a:prstTxWarp>
          </a:bodyPr>
          <a:lstStyle>
            <a:lvl1pPr algn="r" defTabSz="954088" eaLnBrk="0" latinLnBrk="0" hangingPunct="0">
              <a:spcBef>
                <a:spcPct val="0"/>
              </a:spcBef>
              <a:buClrTx/>
              <a:buFontTx/>
              <a:buNone/>
              <a:defRPr sz="1000" i="1">
                <a:latin typeface="Arial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fld id="{617F4770-DD93-461C-B2DB-737D5EF2CA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479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t" anchorCtr="0" compatLnSpc="1">
            <a:prstTxWarp prst="textNoShape">
              <a:avLst/>
            </a:prstTxWarp>
          </a:bodyPr>
          <a:lstStyle>
            <a:lvl1pPr defTabSz="795338" latinLnBrk="0">
              <a:spcBef>
                <a:spcPct val="0"/>
              </a:spcBef>
              <a:buClrTx/>
              <a:buFontTx/>
              <a:buNone/>
              <a:defRPr sz="1000" i="1">
                <a:latin typeface="Arial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-1588"/>
            <a:ext cx="29479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t" anchorCtr="0" compatLnSpc="1">
            <a:prstTxWarp prst="textNoShape">
              <a:avLst/>
            </a:prstTxWarp>
          </a:bodyPr>
          <a:lstStyle>
            <a:lvl1pPr algn="r" defTabSz="795338" latinLnBrk="0">
              <a:spcBef>
                <a:spcPct val="0"/>
              </a:spcBef>
              <a:buClrTx/>
              <a:buFontTx/>
              <a:buNone/>
              <a:defRPr sz="1000" i="1">
                <a:latin typeface="Arial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02763"/>
            <a:ext cx="294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b" anchorCtr="0" compatLnSpc="1">
            <a:prstTxWarp prst="textNoShape">
              <a:avLst/>
            </a:prstTxWarp>
          </a:bodyPr>
          <a:lstStyle>
            <a:lvl1pPr defTabSz="795338" latinLnBrk="0">
              <a:spcBef>
                <a:spcPct val="0"/>
              </a:spcBef>
              <a:buClrTx/>
              <a:buFontTx/>
              <a:buNone/>
              <a:defRPr sz="1000" i="1">
                <a:latin typeface="Arial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02763"/>
            <a:ext cx="294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b" anchorCtr="0" compatLnSpc="1">
            <a:prstTxWarp prst="textNoShape">
              <a:avLst/>
            </a:prstTxWarp>
          </a:bodyPr>
          <a:lstStyle>
            <a:lvl1pPr algn="r" defTabSz="795338" latinLnBrk="0">
              <a:spcBef>
                <a:spcPct val="0"/>
              </a:spcBef>
              <a:buClrTx/>
              <a:buFontTx/>
              <a:buNone/>
              <a:defRPr sz="1000" i="1">
                <a:latin typeface="Arial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fld id="{3FDA56AF-21D0-40EA-ADCA-4F4ADC2131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8988" y="649288"/>
            <a:ext cx="5219700" cy="391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3288"/>
            <a:ext cx="49815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857" rIns="94118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notes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29363" y="9517063"/>
            <a:ext cx="403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118" tIns="47857" rIns="94118" bIns="47857" anchor="ctr">
            <a:spAutoFit/>
          </a:bodyPr>
          <a:lstStyle/>
          <a:p>
            <a:pPr algn="r" defTabSz="954088" eaLnBrk="0" latinLnBrk="0" hangingPunct="0">
              <a:spcBef>
                <a:spcPct val="0"/>
              </a:spcBef>
              <a:buClrTx/>
              <a:buFontTx/>
              <a:buNone/>
              <a:defRPr/>
            </a:pPr>
            <a:fld id="{61ABE4AB-4893-4D5D-A10B-82307DE60055}" type="slidenum">
              <a:rPr lang="en-US" altLang="ko-KR" sz="1400">
                <a:latin typeface="*ETRI CIS Elements" charset="0"/>
                <a:ea typeface="돋움" pitchFamily="50" charset="-127"/>
              </a:rPr>
              <a:pPr algn="r" defTabSz="954088" eaLnBrk="0" latinLnBrk="0" hangingPunct="0"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altLang="ko-KR" sz="1400">
              <a:latin typeface="*ETRI CIS Elements" charset="0"/>
              <a:ea typeface="돋움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65138" algn="l" defTabSz="949325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31863" algn="l" defTabSz="949325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97000" algn="l" defTabSz="949325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62138" algn="l" defTabSz="949325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2426B-CE5C-457A-933F-0B48D756BE8E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0">
              <a:defRPr/>
            </a:pPr>
            <a:endParaRPr kumimoji="0" lang="en-US"/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/>
            </a:p>
          </p:txBody>
        </p:sp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latinLnBrk="0">
                <a:defRPr/>
              </a:pPr>
              <a:endParaRPr kumimoji="0" 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F1BC2F-C8C1-44FF-98FD-0C2AA00F1E3C}" type="datetime1">
              <a:rPr lang="en-US" altLang="ko-KR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0A1F00C-E6CF-4DEF-B6A7-E9E82939E7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79D5-0B9D-4FC3-A95A-B4C9D831318C}" type="datetime1">
              <a:rPr lang="en-US" altLang="ko-KR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8D4A-8B90-45ED-8AB8-76F2E32231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8325-14AE-4F9D-A38C-4427C2FB26D7}" type="datetime1">
              <a:rPr lang="en-US" altLang="ko-KR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0817-269B-4A2A-A322-22D113E3BE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0ECCB8-1F5E-4E49-904C-79BBF7BF7933}" type="datetime1">
              <a:rPr lang="en-US" altLang="ko-KR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04238" y="6388100"/>
            <a:ext cx="563562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2C7B98-DD44-4EF4-8A8B-4E23B3980A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>
              <a:defRPr/>
            </a:pPr>
            <a:endParaRPr kumimoji="0" lang="en-US"/>
          </a:p>
        </p:txBody>
      </p:sp>
      <p:sp>
        <p:nvSpPr>
          <p:cNvPr id="5" name="갈매기형 수장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15EC50-DD95-4F7E-8BF3-D4E671A4D39A}" type="datetime1">
              <a:rPr lang="en-US" altLang="ko-KR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91CA28-16D1-4B72-9F44-AFDA64B464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FF6DC1-4C7C-479A-AAF2-47070211545C}" type="datetime1">
              <a:rPr lang="en-US" altLang="ko-KR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54A65F-34C1-4FE4-8512-CE4F978965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E56DA0-D020-4F85-9302-8C46E69605A5}" type="datetime1">
              <a:rPr lang="en-US" altLang="ko-KR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B09FF6-F814-49C6-9486-8BBC916D35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752748-04DE-437F-AD35-F69D654A3603}" type="datetime1">
              <a:rPr lang="en-US" altLang="ko-KR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521561-537F-454D-9C5C-BEDFB2C394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87A7-00B5-4145-B22D-9589277817E1}" type="datetime1">
              <a:rPr lang="en-US" altLang="ko-KR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401050" y="6408738"/>
            <a:ext cx="612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534D-33DE-4E82-996E-AF649DF312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6EE6D8-6FD1-4BD5-861B-105DDACBD39E}" type="datetime1">
              <a:rPr lang="en-US" altLang="ko-KR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35E21D-F813-4996-829B-5FDC736884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6" name="자유형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7" name="직각 삼각형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0">
              <a:defRPr/>
            </a:pP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>
              <a:defRPr/>
            </a:pPr>
            <a:endParaRPr kumimoji="0" lang="en-US"/>
          </a:p>
        </p:txBody>
      </p:sp>
      <p:sp>
        <p:nvSpPr>
          <p:cNvPr id="10" name="갈매기형 수장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>
              <a:defRPr/>
            </a:pP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516EE5-495D-4EA6-B9D6-47627683AEA2}" type="datetime1">
              <a:rPr lang="en-US" altLang="ko-KR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C30470D-8FB9-4AEF-A38B-9F9C439D24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0">
              <a:defRPr/>
            </a:pPr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B0E02D-6513-4602-9C36-67F243F0E644}" type="datetime1">
              <a:rPr lang="en-US" altLang="ko-KR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F535870-1C45-469B-B088-3F60E7D4E0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01" r:id="rId7"/>
    <p:sldLayoutId id="2147483710" r:id="rId8"/>
    <p:sldLayoutId id="2147483711" r:id="rId9"/>
    <p:sldLayoutId id="2147483702" r:id="rId10"/>
    <p:sldLayoutId id="2147483703" r:id="rId11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9pPr>
      <a:extLst/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hash-competition" TargetMode="External"/><Relationship Id="rId2" Type="http://schemas.openxmlformats.org/officeDocument/2006/relationships/hyperlink" Target="http://ehash.iaik.tugraz.at/wiki/The_SHA-3_Zo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rc.nist.gov/groups/ST/hash/sha-3/Round2/Aug2010/index.html" TargetMode="External"/><Relationship Id="rId5" Type="http://schemas.openxmlformats.org/officeDocument/2006/relationships/hyperlink" Target="http://ehash.iaik.tugraz.at/wiki/SHA-3_submitters" TargetMode="External"/><Relationship Id="rId4" Type="http://schemas.openxmlformats.org/officeDocument/2006/relationships/hyperlink" Target="http://en.wikipedia.org/wiki/SHA-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142F3BD3-C42D-417A-A877-C11117845D9B}" type="slidenum">
              <a:rPr lang="en-US" altLang="ko-KR" smtClean="0"/>
              <a:pPr>
                <a:buNone/>
              </a:pPr>
              <a:t>1</a:t>
            </a:fld>
            <a:endParaRPr lang="en-US" altLang="ko-KR" dirty="0" smtClean="0"/>
          </a:p>
        </p:txBody>
      </p:sp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1752600" y="1905000"/>
            <a:ext cx="5715000" cy="1143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4000" b="1" dirty="0">
                <a:solidFill>
                  <a:srgbClr val="FF3300"/>
                </a:solidFill>
                <a:latin typeface="Arial" pitchFamily="34" charset="0"/>
              </a:rPr>
              <a:t>Hash Function</a:t>
            </a:r>
            <a:endParaRPr lang="en-US" altLang="ko-KR" sz="2400" b="1" dirty="0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4572000"/>
            <a:ext cx="8562975" cy="172402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dirty="0"/>
              <a:t>Yield </a:t>
            </a:r>
            <a:r>
              <a:rPr lang="en-US" altLang="ko-KR" i="1" dirty="0"/>
              <a:t>m</a:t>
            </a:r>
            <a:r>
              <a:rPr lang="en-US" altLang="ko-KR" dirty="0"/>
              <a:t>-bit hash using </a:t>
            </a:r>
            <a:r>
              <a:rPr lang="en-US" altLang="ko-KR" i="1" dirty="0"/>
              <a:t>n</a:t>
            </a:r>
            <a:r>
              <a:rPr lang="en-US" altLang="ko-KR" dirty="0"/>
              <a:t>-bit block cipher with </a:t>
            </a:r>
            <a:r>
              <a:rPr lang="en-US" altLang="ko-KR" i="1" dirty="0"/>
              <a:t>k</a:t>
            </a:r>
            <a:r>
              <a:rPr lang="en-US" altLang="ko-KR" dirty="0"/>
              <a:t>-bit key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dirty="0">
                <a:solidFill>
                  <a:srgbClr val="CF0E30"/>
                </a:solidFill>
              </a:rPr>
              <a:t>All of them are secure assuming </a:t>
            </a:r>
            <a:r>
              <a:rPr lang="en-US" altLang="ko-KR" dirty="0" smtClean="0">
                <a:solidFill>
                  <a:srgbClr val="CF0E30"/>
                </a:solidFill>
              </a:rPr>
              <a:t>that a </a:t>
            </a:r>
            <a:r>
              <a:rPr lang="en-US" altLang="ko-KR" dirty="0">
                <a:solidFill>
                  <a:srgbClr val="CF0E30"/>
                </a:solidFill>
              </a:rPr>
              <a:t>block cipher satisfies required randomness properties</a:t>
            </a:r>
          </a:p>
        </p:txBody>
      </p:sp>
      <p:sp>
        <p:nvSpPr>
          <p:cNvPr id="23555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8380413" y="6350000"/>
            <a:ext cx="56356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90DF2EB6-9DB4-4FC9-B185-71879D8342A9}" type="slidenum">
              <a:rPr lang="en-US" altLang="ko-KR" smtClean="0"/>
              <a:pPr>
                <a:buNone/>
              </a:pPr>
              <a:t>10</a:t>
            </a:fld>
            <a:endParaRPr lang="en-US" altLang="ko-KR" dirty="0" smtClean="0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/>
              <a:t>Comparison </a:t>
            </a:r>
          </a:p>
        </p:txBody>
      </p:sp>
      <p:graphicFrame>
        <p:nvGraphicFramePr>
          <p:cNvPr id="484405" name="Group 53"/>
          <p:cNvGraphicFramePr>
            <a:graphicFrameLocks noGrp="1"/>
          </p:cNvGraphicFramePr>
          <p:nvPr/>
        </p:nvGraphicFramePr>
        <p:xfrm>
          <a:off x="819150" y="1606550"/>
          <a:ext cx="6581775" cy="2743200"/>
        </p:xfrm>
        <a:graphic>
          <a:graphicData uri="http://schemas.openxmlformats.org/drawingml/2006/table">
            <a:tbl>
              <a:tblPr/>
              <a:tblGrid>
                <a:gridCol w="2495550"/>
                <a:gridCol w="1590675"/>
                <a:gridCol w="2495550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Hash 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(n,k,m)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Rate (k/m)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Matyas-Meyer-Oseas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(n,k,n)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Davis-Meyer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(n,k,n)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k/n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Miyaguchi-Preneel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(n,k,n)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MDC-2 (w/DES)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(64,56,128)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MDC-4(w/DES)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(64,56,128)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87" name="Picture 5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450975"/>
            <a:ext cx="8391525" cy="5153025"/>
          </a:xfrm>
        </p:spPr>
        <p:txBody>
          <a:bodyPr/>
          <a:lstStyle/>
          <a:p>
            <a:pPr eaLnBrk="1" hangingPunct="1"/>
            <a:r>
              <a:rPr lang="en-US" altLang="ko-KR" smtClean="0"/>
              <a:t>MASH: Modular Arithmetic Secure Hash algorithm</a:t>
            </a:r>
          </a:p>
          <a:p>
            <a:pPr eaLnBrk="1" hangingPunct="1"/>
            <a:r>
              <a:rPr lang="en-US" altLang="ko-KR" smtClean="0"/>
              <a:t>Weakness: Efficiency (and Insecurity) 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Quadratic Congruential</a:t>
            </a:r>
          </a:p>
          <a:p>
            <a:pPr lvl="1" eaLnBrk="1" hangingPunct="1"/>
            <a:r>
              <a:rPr lang="en-US" altLang="ko-KR" smtClean="0"/>
              <a:t>H</a:t>
            </a:r>
            <a:r>
              <a:rPr lang="en-US" altLang="ko-KR" baseline="-25000" smtClean="0"/>
              <a:t>i</a:t>
            </a:r>
            <a:r>
              <a:rPr lang="en-US" altLang="ko-KR" smtClean="0"/>
              <a:t> = (x</a:t>
            </a:r>
            <a:r>
              <a:rPr lang="en-US" altLang="ko-KR" baseline="-25000" smtClean="0"/>
              <a:t>i</a:t>
            </a:r>
            <a:r>
              <a:rPr lang="en-US" altLang="ko-KR" smtClean="0"/>
              <a:t> + H</a:t>
            </a:r>
            <a:r>
              <a:rPr lang="en-US" altLang="ko-KR" baseline="-25000" smtClean="0"/>
              <a:t>i-1</a:t>
            </a:r>
            <a:r>
              <a:rPr lang="en-US" altLang="ko-KR" smtClean="0"/>
              <a:t>)</a:t>
            </a:r>
            <a:r>
              <a:rPr lang="en-US" altLang="ko-KR" baseline="30000" smtClean="0"/>
              <a:t>2</a:t>
            </a:r>
            <a:r>
              <a:rPr lang="en-US" altLang="ko-KR" smtClean="0"/>
              <a:t> mod N, H</a:t>
            </a:r>
            <a:r>
              <a:rPr lang="en-US" altLang="ko-KR" baseline="-25000" smtClean="0"/>
              <a:t>0</a:t>
            </a:r>
            <a:r>
              <a:rPr lang="en-US" altLang="ko-KR" smtClean="0"/>
              <a:t>=0</a:t>
            </a:r>
          </a:p>
          <a:p>
            <a:pPr lvl="2" eaLnBrk="1" hangingPunct="1"/>
            <a:r>
              <a:rPr lang="en-US" altLang="ko-KR" smtClean="0"/>
              <a:t>where N=Mersenne prime 2</a:t>
            </a:r>
            <a:r>
              <a:rPr lang="en-US" altLang="ko-KR" baseline="30000" smtClean="0"/>
              <a:t>31</a:t>
            </a:r>
            <a:r>
              <a:rPr lang="en-US" altLang="ko-KR" smtClean="0"/>
              <a:t>-1</a:t>
            </a:r>
          </a:p>
          <a:p>
            <a:pPr lvl="1" eaLnBrk="1" hangingPunct="1"/>
            <a:r>
              <a:rPr lang="en-US" altLang="ko-KR" smtClean="0"/>
              <a:t>H</a:t>
            </a:r>
            <a:r>
              <a:rPr lang="en-US" altLang="ko-KR" baseline="-25000" smtClean="0"/>
              <a:t>i</a:t>
            </a:r>
            <a:r>
              <a:rPr lang="en-US" altLang="ko-KR" smtClean="0"/>
              <a:t> = (x</a:t>
            </a:r>
            <a:r>
              <a:rPr lang="en-US" altLang="ko-KR" baseline="-25000" smtClean="0"/>
              <a:t>i</a:t>
            </a:r>
            <a:r>
              <a:rPr lang="en-US" altLang="ko-KR" smtClean="0"/>
              <a:t> </a:t>
            </a:r>
            <a:r>
              <a:rPr lang="en-US" altLang="ko-KR" smtClean="0">
                <a:sym typeface="Symbol" pitchFamily="18" charset="2"/>
              </a:rPr>
              <a:t></a:t>
            </a:r>
            <a:r>
              <a:rPr lang="en-US" altLang="ko-KR" smtClean="0"/>
              <a:t> H</a:t>
            </a:r>
            <a:r>
              <a:rPr lang="en-US" altLang="ko-KR" baseline="-25000" smtClean="0"/>
              <a:t>i-1</a:t>
            </a:r>
            <a:r>
              <a:rPr lang="en-US" altLang="ko-KR" smtClean="0"/>
              <a:t>)</a:t>
            </a:r>
            <a:r>
              <a:rPr lang="en-US" altLang="ko-KR" baseline="30000" smtClean="0"/>
              <a:t>2</a:t>
            </a:r>
            <a:r>
              <a:rPr lang="en-US" altLang="ko-KR" smtClean="0"/>
              <a:t> mod N </a:t>
            </a:r>
            <a:r>
              <a:rPr lang="en-US" altLang="ko-KR" smtClean="0">
                <a:sym typeface="Symbol" pitchFamily="18" charset="2"/>
              </a:rPr>
              <a:t> x</a:t>
            </a:r>
            <a:r>
              <a:rPr lang="en-US" altLang="ko-KR" baseline="-25000" smtClean="0">
                <a:sym typeface="Symbol" pitchFamily="18" charset="2"/>
              </a:rPr>
              <a:t>i</a:t>
            </a:r>
          </a:p>
          <a:p>
            <a:pPr lvl="1" eaLnBrk="1" hangingPunct="1"/>
            <a:r>
              <a:rPr lang="en-US" altLang="ko-KR" smtClean="0"/>
              <a:t>H</a:t>
            </a:r>
            <a:r>
              <a:rPr lang="en-US" altLang="ko-KR" baseline="-25000" smtClean="0"/>
              <a:t>i</a:t>
            </a:r>
            <a:r>
              <a:rPr lang="en-US" altLang="ko-KR" smtClean="0"/>
              <a:t> = (x</a:t>
            </a:r>
            <a:r>
              <a:rPr lang="en-US" altLang="ko-KR" baseline="-25000" smtClean="0"/>
              <a:t>i</a:t>
            </a:r>
            <a:r>
              <a:rPr lang="en-US" altLang="ko-KR" smtClean="0"/>
              <a:t> </a:t>
            </a:r>
            <a:r>
              <a:rPr lang="en-US" altLang="ko-KR" smtClean="0">
                <a:sym typeface="Symbol" pitchFamily="18" charset="2"/>
              </a:rPr>
              <a:t></a:t>
            </a:r>
            <a:r>
              <a:rPr lang="en-US" altLang="ko-KR" smtClean="0"/>
              <a:t> H</a:t>
            </a:r>
            <a:r>
              <a:rPr lang="en-US" altLang="ko-KR" baseline="-25000" smtClean="0"/>
              <a:t>i-1</a:t>
            </a:r>
            <a:r>
              <a:rPr lang="en-US" altLang="ko-KR" smtClean="0"/>
              <a:t>)</a:t>
            </a:r>
            <a:r>
              <a:rPr lang="en-US" altLang="ko-KR" baseline="30000" smtClean="0"/>
              <a:t>e</a:t>
            </a:r>
            <a:r>
              <a:rPr lang="en-US" altLang="ko-KR" smtClean="0"/>
              <a:t> mod N</a:t>
            </a:r>
          </a:p>
        </p:txBody>
      </p:sp>
      <p:sp>
        <p:nvSpPr>
          <p:cNvPr id="24579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8447088" y="6330950"/>
            <a:ext cx="56356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69E9EDC2-BFC2-4A9B-8B11-CF24BA6FF8E0}" type="slidenum">
              <a:rPr lang="en-US" altLang="ko-KR" smtClean="0"/>
              <a:pPr>
                <a:buNone/>
              </a:pPr>
              <a:t>11</a:t>
            </a:fld>
            <a:endParaRPr lang="en-US" altLang="ko-KR" dirty="0" smtClean="0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508000"/>
            <a:ext cx="8081963" cy="5159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Hash by modular operation</a:t>
            </a:r>
          </a:p>
        </p:txBody>
      </p:sp>
      <p:pic>
        <p:nvPicPr>
          <p:cNvPr id="24581" name="Picture 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210633A6-46F6-4543-A9DD-26B5C94F7313}" type="slidenum">
              <a:rPr lang="en-US" altLang="ko-KR" smtClean="0"/>
              <a:pPr>
                <a:buNone/>
              </a:pPr>
              <a:t>12</a:t>
            </a:fld>
            <a:endParaRPr lang="en-US" altLang="ko-KR" dirty="0" smtClean="0"/>
          </a:p>
        </p:txBody>
      </p:sp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981075" y="1809750"/>
            <a:ext cx="6581775" cy="1143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4000" b="1">
                <a:solidFill>
                  <a:srgbClr val="FF3300"/>
                </a:solidFill>
                <a:latin typeface="Arial" pitchFamily="34" charset="0"/>
              </a:rPr>
              <a:t>Dedicated Hash Functions</a:t>
            </a:r>
            <a:endParaRPr lang="en-US" altLang="ko-KR" sz="2400" b="1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MDx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family: proposed by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Rivest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MD4, Crypt 90</a:t>
            </a:r>
          </a:p>
          <a:p>
            <a:pPr lvl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MD5, RFC 1992</a:t>
            </a: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SHA family: proposed by NIST</a:t>
            </a:r>
          </a:p>
          <a:p>
            <a:pPr lvl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SHA-0, FIPS-180, 1993</a:t>
            </a:r>
          </a:p>
          <a:p>
            <a:pPr lvl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SHA-1, FIPS-180-1, 1995</a:t>
            </a:r>
          </a:p>
          <a:p>
            <a:pPr lvl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SHA-2 (SHA-256/384/512), FIPS-180-2, 2002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Dedicated Hash Functions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C2C7B98-DD44-4EF4-8A8B-4E23B3980A97}" type="slidenum">
              <a:rPr lang="en-US" altLang="ko-KR" smtClean="0"/>
              <a:pPr>
                <a:buNone/>
                <a:defRPr/>
              </a:pPr>
              <a:t>13</a:t>
            </a:fld>
            <a:endParaRPr lang="en-US" altLang="ko-K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rgbClr val="CF0E30"/>
                </a:solidFill>
              </a:rPr>
              <a:t>Preprocessing</a:t>
            </a:r>
            <a:r>
              <a:rPr lang="en-US" altLang="ko-KR" smtClean="0"/>
              <a:t> a message, 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1. Padding: d =(447 -|x|) mod 512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2. Length of a message: n= |x| mod 2</a:t>
            </a:r>
            <a:r>
              <a:rPr lang="en-US" altLang="ko-KR" baseline="30000" smtClean="0"/>
              <a:t>64</a:t>
            </a:r>
            <a:r>
              <a:rPr lang="en-US" altLang="ko-KR" smtClean="0"/>
              <a:t>,|n|=64 bit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3. M = x </a:t>
            </a:r>
            <a:r>
              <a:rPr lang="en-US" altLang="ko-KR" smtClean="0">
                <a:sym typeface="Symbol" pitchFamily="18" charset="2"/>
              </a:rPr>
              <a:t>||</a:t>
            </a:r>
            <a:r>
              <a:rPr lang="en-US" altLang="ko-KR" smtClean="0"/>
              <a:t>1</a:t>
            </a:r>
            <a:r>
              <a:rPr lang="en-US" altLang="ko-KR" smtClean="0">
                <a:sym typeface="Symbol" pitchFamily="18" charset="2"/>
              </a:rPr>
              <a:t>||</a:t>
            </a:r>
            <a:r>
              <a:rPr lang="en-US" altLang="ko-KR" smtClean="0"/>
              <a:t>0</a:t>
            </a:r>
            <a:r>
              <a:rPr lang="en-US" altLang="ko-KR" baseline="30000" smtClean="0"/>
              <a:t>d</a:t>
            </a:r>
            <a:r>
              <a:rPr lang="en-US" altLang="ko-KR" smtClean="0">
                <a:sym typeface="Symbol" pitchFamily="18" charset="2"/>
              </a:rPr>
              <a:t>||</a:t>
            </a:r>
            <a:r>
              <a:rPr lang="en-US" altLang="ko-KR" smtClean="0"/>
              <a:t>n  </a:t>
            </a:r>
            <a:r>
              <a:rPr lang="en-US" altLang="ko-KR" smtClean="0">
                <a:sym typeface="Symbol" pitchFamily="18" charset="2"/>
              </a:rPr>
              <a:t> multiple of </a:t>
            </a:r>
            <a:r>
              <a:rPr lang="en-US" altLang="ko-KR" smtClean="0"/>
              <a:t>512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	where </a:t>
            </a:r>
            <a:r>
              <a:rPr lang="en-US" altLang="ko-KR" smtClean="0">
                <a:sym typeface="Symbol" pitchFamily="18" charset="2"/>
              </a:rPr>
              <a:t>|| denotes</a:t>
            </a:r>
            <a:r>
              <a:rPr lang="en-US" altLang="ko-KR" smtClean="0"/>
              <a:t> concatenation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mtClean="0"/>
          </a:p>
          <a:p>
            <a:pPr eaLnBrk="1" hangingPunct="1">
              <a:buFontTx/>
              <a:buNone/>
            </a:pPr>
            <a:r>
              <a:rPr lang="en-US" altLang="ko-KR" smtClean="0"/>
              <a:t> * little-endian : W=2</a:t>
            </a:r>
            <a:r>
              <a:rPr lang="en-US" altLang="ko-KR" baseline="30000" smtClean="0"/>
              <a:t>24</a:t>
            </a:r>
            <a:r>
              <a:rPr lang="en-US" altLang="ko-KR" smtClean="0"/>
              <a:t>B</a:t>
            </a:r>
            <a:r>
              <a:rPr lang="en-US" altLang="ko-KR" baseline="-25000" smtClean="0"/>
              <a:t>4</a:t>
            </a:r>
            <a:r>
              <a:rPr lang="en-US" altLang="ko-KR" smtClean="0"/>
              <a:t>+2</a:t>
            </a:r>
            <a:r>
              <a:rPr lang="en-US" altLang="ko-KR" baseline="30000" smtClean="0"/>
              <a:t>16</a:t>
            </a:r>
            <a:r>
              <a:rPr lang="en-US" altLang="ko-KR" smtClean="0"/>
              <a:t>B</a:t>
            </a:r>
            <a:r>
              <a:rPr lang="en-US" altLang="ko-KR" baseline="-25000" smtClean="0"/>
              <a:t>3</a:t>
            </a:r>
            <a:r>
              <a:rPr lang="en-US" altLang="ko-KR" smtClean="0"/>
              <a:t>+2</a:t>
            </a:r>
            <a:r>
              <a:rPr lang="en-US" altLang="ko-KR" baseline="30000" smtClean="0"/>
              <a:t>8</a:t>
            </a:r>
            <a:r>
              <a:rPr lang="en-US" altLang="ko-KR" smtClean="0"/>
              <a:t>B</a:t>
            </a:r>
            <a:r>
              <a:rPr lang="en-US" altLang="ko-KR" baseline="-25000" smtClean="0"/>
              <a:t>2</a:t>
            </a:r>
            <a:r>
              <a:rPr lang="en-US" altLang="ko-KR" smtClean="0"/>
              <a:t>+B</a:t>
            </a:r>
            <a:r>
              <a:rPr lang="en-US" altLang="ko-KR" baseline="-25000" smtClean="0"/>
              <a:t>1</a:t>
            </a:r>
          </a:p>
          <a:p>
            <a:pPr eaLnBrk="1" hangingPunct="1">
              <a:buFontTx/>
              <a:buNone/>
            </a:pPr>
            <a:r>
              <a:rPr lang="en-US" altLang="ko-KR" baseline="-25000" smtClean="0"/>
              <a:t>   </a:t>
            </a:r>
            <a:r>
              <a:rPr lang="en-US" altLang="ko-KR" smtClean="0"/>
              <a:t>(B</a:t>
            </a:r>
            <a:r>
              <a:rPr lang="en-US" altLang="ko-KR" baseline="-25000" smtClean="0"/>
              <a:t>1</a:t>
            </a:r>
            <a:r>
              <a:rPr lang="en-US" altLang="ko-KR" smtClean="0"/>
              <a:t>: lowest address)</a:t>
            </a:r>
            <a:endParaRPr lang="en-US" altLang="ko-KR" sz="3200" smtClean="0"/>
          </a:p>
          <a:p>
            <a:pPr eaLnBrk="1" hangingPunct="1"/>
            <a:endParaRPr lang="ko-KR" altLang="en-US" smtClean="0"/>
          </a:p>
        </p:txBody>
      </p:sp>
      <p:sp>
        <p:nvSpPr>
          <p:cNvPr id="26627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BDA870BF-C303-458C-A0D8-5152FCEB95B9}" type="slidenum">
              <a:rPr lang="en-US" altLang="ko-KR" smtClean="0"/>
              <a:pPr>
                <a:buNone/>
              </a:pPr>
              <a:t>14</a:t>
            </a:fld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MD4(I)</a:t>
            </a:r>
            <a:endParaRPr lang="ko-KR" altLang="en-US" dirty="0"/>
          </a:p>
        </p:txBody>
      </p:sp>
      <p:pic>
        <p:nvPicPr>
          <p:cNvPr id="26629" name="Picture 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9C789964-F1E4-459A-87FF-1E2CCD9AE0F2}" type="slidenum">
              <a:rPr lang="en-US" altLang="ko-KR" smtClean="0"/>
              <a:pPr>
                <a:buNone/>
              </a:pPr>
              <a:t>15</a:t>
            </a:fld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MD4(II)</a:t>
            </a:r>
            <a:endParaRPr lang="ko-KR" altLang="en-US" dirty="0"/>
          </a:p>
        </p:txBody>
      </p:sp>
      <p:sp>
        <p:nvSpPr>
          <p:cNvPr id="27652" name="Oval 3"/>
          <p:cNvSpPr>
            <a:spLocks noChangeArrowheads="1"/>
          </p:cNvSpPr>
          <p:nvPr/>
        </p:nvSpPr>
        <p:spPr bwMode="auto">
          <a:xfrm>
            <a:off x="3295650" y="1971675"/>
            <a:ext cx="1460500" cy="787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Message Block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339975" y="3432175"/>
            <a:ext cx="7493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endParaRPr lang="en-US" altLang="ko-KR" sz="1400" b="1">
              <a:latin typeface="Arial" pitchFamily="34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Round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1</a:t>
            </a:r>
          </a:p>
          <a:p>
            <a:pPr marL="342900" indent="-342900" algn="ctr">
              <a:buFont typeface="Wingdings" pitchFamily="2" charset="2"/>
              <a:buNone/>
            </a:pPr>
            <a:endParaRPr lang="en-US" altLang="ko-KR" sz="1400" b="1">
              <a:latin typeface="Arial" pitchFamily="34" charset="0"/>
            </a:endParaRPr>
          </a:p>
        </p:txBody>
      </p:sp>
      <p:grpSp>
        <p:nvGrpSpPr>
          <p:cNvPr id="27654" name="Group 11"/>
          <p:cNvGrpSpPr>
            <a:grpSpLocks/>
          </p:cNvGrpSpPr>
          <p:nvPr/>
        </p:nvGrpSpPr>
        <p:grpSpPr bwMode="auto">
          <a:xfrm>
            <a:off x="4479925" y="3571875"/>
            <a:ext cx="669925" cy="495300"/>
            <a:chOff x="1936" y="1768"/>
            <a:chExt cx="392" cy="312"/>
          </a:xfrm>
        </p:grpSpPr>
        <p:sp>
          <p:nvSpPr>
            <p:cNvPr id="27706" name="Line 12"/>
            <p:cNvSpPr>
              <a:spLocks noChangeShapeType="1"/>
            </p:cNvSpPr>
            <p:nvPr/>
          </p:nvSpPr>
          <p:spPr bwMode="auto">
            <a:xfrm>
              <a:off x="1936" y="1768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07" name="Line 13"/>
            <p:cNvSpPr>
              <a:spLocks noChangeShapeType="1"/>
            </p:cNvSpPr>
            <p:nvPr/>
          </p:nvSpPr>
          <p:spPr bwMode="auto">
            <a:xfrm>
              <a:off x="1936" y="1872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08" name="Line 14"/>
            <p:cNvSpPr>
              <a:spLocks noChangeShapeType="1"/>
            </p:cNvSpPr>
            <p:nvPr/>
          </p:nvSpPr>
          <p:spPr bwMode="auto">
            <a:xfrm>
              <a:off x="1936" y="1976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09" name="Line 15"/>
            <p:cNvSpPr>
              <a:spLocks noChangeShapeType="1"/>
            </p:cNvSpPr>
            <p:nvPr/>
          </p:nvSpPr>
          <p:spPr bwMode="auto">
            <a:xfrm>
              <a:off x="1936" y="2080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27655" name="Group 16"/>
          <p:cNvGrpSpPr>
            <a:grpSpLocks/>
          </p:cNvGrpSpPr>
          <p:nvPr/>
        </p:nvGrpSpPr>
        <p:grpSpPr bwMode="auto">
          <a:xfrm>
            <a:off x="3095625" y="3571875"/>
            <a:ext cx="641350" cy="495300"/>
            <a:chOff x="1936" y="1768"/>
            <a:chExt cx="392" cy="312"/>
          </a:xfrm>
        </p:grpSpPr>
        <p:sp>
          <p:nvSpPr>
            <p:cNvPr id="27702" name="Line 17"/>
            <p:cNvSpPr>
              <a:spLocks noChangeShapeType="1"/>
            </p:cNvSpPr>
            <p:nvPr/>
          </p:nvSpPr>
          <p:spPr bwMode="auto">
            <a:xfrm>
              <a:off x="1936" y="1768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03" name="Line 18"/>
            <p:cNvSpPr>
              <a:spLocks noChangeShapeType="1"/>
            </p:cNvSpPr>
            <p:nvPr/>
          </p:nvSpPr>
          <p:spPr bwMode="auto">
            <a:xfrm>
              <a:off x="1936" y="1872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04" name="Line 19"/>
            <p:cNvSpPr>
              <a:spLocks noChangeShapeType="1"/>
            </p:cNvSpPr>
            <p:nvPr/>
          </p:nvSpPr>
          <p:spPr bwMode="auto">
            <a:xfrm>
              <a:off x="1936" y="1976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05" name="Line 20"/>
            <p:cNvSpPr>
              <a:spLocks noChangeShapeType="1"/>
            </p:cNvSpPr>
            <p:nvPr/>
          </p:nvSpPr>
          <p:spPr bwMode="auto">
            <a:xfrm>
              <a:off x="1936" y="2080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27656" name="Group 21"/>
          <p:cNvGrpSpPr>
            <a:grpSpLocks/>
          </p:cNvGrpSpPr>
          <p:nvPr/>
        </p:nvGrpSpPr>
        <p:grpSpPr bwMode="auto">
          <a:xfrm>
            <a:off x="5892800" y="3597275"/>
            <a:ext cx="1295400" cy="495300"/>
            <a:chOff x="1936" y="1768"/>
            <a:chExt cx="392" cy="312"/>
          </a:xfrm>
        </p:grpSpPr>
        <p:sp>
          <p:nvSpPr>
            <p:cNvPr id="27698" name="Line 22"/>
            <p:cNvSpPr>
              <a:spLocks noChangeShapeType="1"/>
            </p:cNvSpPr>
            <p:nvPr/>
          </p:nvSpPr>
          <p:spPr bwMode="auto">
            <a:xfrm>
              <a:off x="1936" y="1768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99" name="Line 23"/>
            <p:cNvSpPr>
              <a:spLocks noChangeShapeType="1"/>
            </p:cNvSpPr>
            <p:nvPr/>
          </p:nvSpPr>
          <p:spPr bwMode="auto">
            <a:xfrm>
              <a:off x="1936" y="1872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00" name="Line 24"/>
            <p:cNvSpPr>
              <a:spLocks noChangeShapeType="1"/>
            </p:cNvSpPr>
            <p:nvPr/>
          </p:nvSpPr>
          <p:spPr bwMode="auto">
            <a:xfrm>
              <a:off x="1936" y="1976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01" name="Line 25"/>
            <p:cNvSpPr>
              <a:spLocks noChangeShapeType="1"/>
            </p:cNvSpPr>
            <p:nvPr/>
          </p:nvSpPr>
          <p:spPr bwMode="auto">
            <a:xfrm>
              <a:off x="1936" y="2080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27657" name="Group 26"/>
          <p:cNvGrpSpPr>
            <a:grpSpLocks/>
          </p:cNvGrpSpPr>
          <p:nvPr/>
        </p:nvGrpSpPr>
        <p:grpSpPr bwMode="auto">
          <a:xfrm>
            <a:off x="1387475" y="3571875"/>
            <a:ext cx="952500" cy="495300"/>
            <a:chOff x="1936" y="1768"/>
            <a:chExt cx="392" cy="312"/>
          </a:xfrm>
        </p:grpSpPr>
        <p:sp>
          <p:nvSpPr>
            <p:cNvPr id="27694" name="Line 27"/>
            <p:cNvSpPr>
              <a:spLocks noChangeShapeType="1"/>
            </p:cNvSpPr>
            <p:nvPr/>
          </p:nvSpPr>
          <p:spPr bwMode="auto">
            <a:xfrm>
              <a:off x="1936" y="1768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95" name="Line 28"/>
            <p:cNvSpPr>
              <a:spLocks noChangeShapeType="1"/>
            </p:cNvSpPr>
            <p:nvPr/>
          </p:nvSpPr>
          <p:spPr bwMode="auto">
            <a:xfrm>
              <a:off x="1936" y="1872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96" name="Line 29"/>
            <p:cNvSpPr>
              <a:spLocks noChangeShapeType="1"/>
            </p:cNvSpPr>
            <p:nvPr/>
          </p:nvSpPr>
          <p:spPr bwMode="auto">
            <a:xfrm>
              <a:off x="1936" y="1976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97" name="Line 30"/>
            <p:cNvSpPr>
              <a:spLocks noChangeShapeType="1"/>
            </p:cNvSpPr>
            <p:nvPr/>
          </p:nvSpPr>
          <p:spPr bwMode="auto">
            <a:xfrm>
              <a:off x="1936" y="2080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7658" name="Text Box 31"/>
          <p:cNvSpPr txBox="1">
            <a:spLocks noChangeArrowheads="1"/>
          </p:cNvSpPr>
          <p:nvPr/>
        </p:nvSpPr>
        <p:spPr bwMode="auto">
          <a:xfrm>
            <a:off x="1104900" y="3389313"/>
            <a:ext cx="29368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A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B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C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D</a:t>
            </a:r>
            <a:endParaRPr lang="en-US" altLang="ko-KR" sz="18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7659" name="Text Box 32"/>
          <p:cNvSpPr txBox="1">
            <a:spLocks noChangeArrowheads="1"/>
          </p:cNvSpPr>
          <p:nvPr/>
        </p:nvSpPr>
        <p:spPr bwMode="auto">
          <a:xfrm>
            <a:off x="7261225" y="3452813"/>
            <a:ext cx="29368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A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B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C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D</a:t>
            </a:r>
            <a:endParaRPr lang="en-US" altLang="ko-KR" sz="18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7660" name="Line 33"/>
          <p:cNvSpPr>
            <a:spLocks noChangeShapeType="1"/>
          </p:cNvSpPr>
          <p:nvPr/>
        </p:nvSpPr>
        <p:spPr bwMode="auto">
          <a:xfrm>
            <a:off x="2073275" y="4054475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1" name="Line 34"/>
          <p:cNvSpPr>
            <a:spLocks noChangeShapeType="1"/>
          </p:cNvSpPr>
          <p:nvPr/>
        </p:nvSpPr>
        <p:spPr bwMode="auto">
          <a:xfrm>
            <a:off x="1895475" y="3914775"/>
            <a:ext cx="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2" name="Line 35"/>
          <p:cNvSpPr>
            <a:spLocks noChangeShapeType="1"/>
          </p:cNvSpPr>
          <p:nvPr/>
        </p:nvSpPr>
        <p:spPr bwMode="auto">
          <a:xfrm>
            <a:off x="1708150" y="3743325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3" name="Line 36"/>
          <p:cNvSpPr>
            <a:spLocks noChangeShapeType="1"/>
          </p:cNvSpPr>
          <p:nvPr/>
        </p:nvSpPr>
        <p:spPr bwMode="auto">
          <a:xfrm>
            <a:off x="1539875" y="3571875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4" name="Line 37"/>
          <p:cNvSpPr>
            <a:spLocks noChangeShapeType="1"/>
          </p:cNvSpPr>
          <p:nvPr/>
        </p:nvSpPr>
        <p:spPr bwMode="auto">
          <a:xfrm>
            <a:off x="1536700" y="4632325"/>
            <a:ext cx="4581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5" name="Line 38"/>
          <p:cNvSpPr>
            <a:spLocks noChangeShapeType="1"/>
          </p:cNvSpPr>
          <p:nvPr/>
        </p:nvSpPr>
        <p:spPr bwMode="auto">
          <a:xfrm>
            <a:off x="1704975" y="4816475"/>
            <a:ext cx="461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6" name="Line 39"/>
          <p:cNvSpPr>
            <a:spLocks noChangeShapeType="1"/>
          </p:cNvSpPr>
          <p:nvPr/>
        </p:nvSpPr>
        <p:spPr bwMode="auto">
          <a:xfrm>
            <a:off x="1895475" y="4994275"/>
            <a:ext cx="4600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7" name="Line 40"/>
          <p:cNvSpPr>
            <a:spLocks noChangeShapeType="1"/>
          </p:cNvSpPr>
          <p:nvPr/>
        </p:nvSpPr>
        <p:spPr bwMode="auto">
          <a:xfrm>
            <a:off x="2073275" y="5153025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8" name="Line 41"/>
          <p:cNvSpPr>
            <a:spLocks noChangeShapeType="1"/>
          </p:cNvSpPr>
          <p:nvPr/>
        </p:nvSpPr>
        <p:spPr bwMode="auto">
          <a:xfrm flipV="1">
            <a:off x="6115050" y="3673475"/>
            <a:ext cx="0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9" name="Line 42"/>
          <p:cNvSpPr>
            <a:spLocks noChangeShapeType="1"/>
          </p:cNvSpPr>
          <p:nvPr/>
        </p:nvSpPr>
        <p:spPr bwMode="auto">
          <a:xfrm flipV="1">
            <a:off x="6305550" y="3832225"/>
            <a:ext cx="0" cy="981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70" name="Line 43"/>
          <p:cNvSpPr>
            <a:spLocks noChangeShapeType="1"/>
          </p:cNvSpPr>
          <p:nvPr/>
        </p:nvSpPr>
        <p:spPr bwMode="auto">
          <a:xfrm flipV="1">
            <a:off x="6483350" y="4019550"/>
            <a:ext cx="0" cy="971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71" name="Line 44"/>
          <p:cNvSpPr>
            <a:spLocks noChangeShapeType="1"/>
          </p:cNvSpPr>
          <p:nvPr/>
        </p:nvSpPr>
        <p:spPr bwMode="auto">
          <a:xfrm flipV="1">
            <a:off x="6667500" y="4191000"/>
            <a:ext cx="0" cy="96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7672" name="Group 45"/>
          <p:cNvGrpSpPr>
            <a:grpSpLocks/>
          </p:cNvGrpSpPr>
          <p:nvPr/>
        </p:nvGrpSpPr>
        <p:grpSpPr bwMode="auto">
          <a:xfrm>
            <a:off x="6057900" y="3521075"/>
            <a:ext cx="133350" cy="155575"/>
            <a:chOff x="1152" y="1096"/>
            <a:chExt cx="84" cy="98"/>
          </a:xfrm>
        </p:grpSpPr>
        <p:sp>
          <p:nvSpPr>
            <p:cNvPr id="27692" name="Rectangle 46"/>
            <p:cNvSpPr>
              <a:spLocks noChangeArrowheads="1"/>
            </p:cNvSpPr>
            <p:nvPr/>
          </p:nvSpPr>
          <p:spPr bwMode="auto">
            <a:xfrm>
              <a:off x="1152" y="1098"/>
              <a:ext cx="84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93" name="Line 47"/>
            <p:cNvSpPr>
              <a:spLocks noChangeShapeType="1"/>
            </p:cNvSpPr>
            <p:nvPr/>
          </p:nvSpPr>
          <p:spPr bwMode="auto">
            <a:xfrm>
              <a:off x="1196" y="109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27673" name="Group 48"/>
          <p:cNvGrpSpPr>
            <a:grpSpLocks/>
          </p:cNvGrpSpPr>
          <p:nvPr/>
        </p:nvGrpSpPr>
        <p:grpSpPr bwMode="auto">
          <a:xfrm>
            <a:off x="6600825" y="4022725"/>
            <a:ext cx="133350" cy="155575"/>
            <a:chOff x="1152" y="1096"/>
            <a:chExt cx="84" cy="98"/>
          </a:xfrm>
        </p:grpSpPr>
        <p:sp>
          <p:nvSpPr>
            <p:cNvPr id="27690" name="Rectangle 49"/>
            <p:cNvSpPr>
              <a:spLocks noChangeArrowheads="1"/>
            </p:cNvSpPr>
            <p:nvPr/>
          </p:nvSpPr>
          <p:spPr bwMode="auto">
            <a:xfrm>
              <a:off x="1152" y="1098"/>
              <a:ext cx="84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91" name="Line 50"/>
            <p:cNvSpPr>
              <a:spLocks noChangeShapeType="1"/>
            </p:cNvSpPr>
            <p:nvPr/>
          </p:nvSpPr>
          <p:spPr bwMode="auto">
            <a:xfrm>
              <a:off x="1196" y="109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27674" name="Group 51"/>
          <p:cNvGrpSpPr>
            <a:grpSpLocks/>
          </p:cNvGrpSpPr>
          <p:nvPr/>
        </p:nvGrpSpPr>
        <p:grpSpPr bwMode="auto">
          <a:xfrm>
            <a:off x="6238875" y="3670300"/>
            <a:ext cx="133350" cy="155575"/>
            <a:chOff x="1152" y="1096"/>
            <a:chExt cx="84" cy="98"/>
          </a:xfrm>
        </p:grpSpPr>
        <p:sp>
          <p:nvSpPr>
            <p:cNvPr id="27688" name="Rectangle 52"/>
            <p:cNvSpPr>
              <a:spLocks noChangeArrowheads="1"/>
            </p:cNvSpPr>
            <p:nvPr/>
          </p:nvSpPr>
          <p:spPr bwMode="auto">
            <a:xfrm>
              <a:off x="1152" y="1098"/>
              <a:ext cx="84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89" name="Line 53"/>
            <p:cNvSpPr>
              <a:spLocks noChangeShapeType="1"/>
            </p:cNvSpPr>
            <p:nvPr/>
          </p:nvSpPr>
          <p:spPr bwMode="auto">
            <a:xfrm>
              <a:off x="1196" y="109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27675" name="Group 54"/>
          <p:cNvGrpSpPr>
            <a:grpSpLocks/>
          </p:cNvGrpSpPr>
          <p:nvPr/>
        </p:nvGrpSpPr>
        <p:grpSpPr bwMode="auto">
          <a:xfrm>
            <a:off x="6429375" y="3851275"/>
            <a:ext cx="133350" cy="155575"/>
            <a:chOff x="1152" y="1096"/>
            <a:chExt cx="84" cy="98"/>
          </a:xfrm>
        </p:grpSpPr>
        <p:sp>
          <p:nvSpPr>
            <p:cNvPr id="27686" name="Rectangle 55"/>
            <p:cNvSpPr>
              <a:spLocks noChangeArrowheads="1"/>
            </p:cNvSpPr>
            <p:nvPr/>
          </p:nvSpPr>
          <p:spPr bwMode="auto">
            <a:xfrm>
              <a:off x="1152" y="1098"/>
              <a:ext cx="84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87" name="Line 56"/>
            <p:cNvSpPr>
              <a:spLocks noChangeShapeType="1"/>
            </p:cNvSpPr>
            <p:nvPr/>
          </p:nvSpPr>
          <p:spPr bwMode="auto">
            <a:xfrm>
              <a:off x="1196" y="109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7676" name="Line 57"/>
          <p:cNvSpPr>
            <a:spLocks noChangeShapeType="1"/>
          </p:cNvSpPr>
          <p:nvPr/>
        </p:nvSpPr>
        <p:spPr bwMode="auto">
          <a:xfrm flipH="1">
            <a:off x="2765425" y="2714625"/>
            <a:ext cx="923925" cy="714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77" name="Line 58"/>
          <p:cNvSpPr>
            <a:spLocks noChangeShapeType="1"/>
          </p:cNvSpPr>
          <p:nvPr/>
        </p:nvSpPr>
        <p:spPr bwMode="auto">
          <a:xfrm>
            <a:off x="4108450" y="2752725"/>
            <a:ext cx="28575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78" name="Line 59"/>
          <p:cNvSpPr>
            <a:spLocks noChangeShapeType="1"/>
          </p:cNvSpPr>
          <p:nvPr/>
        </p:nvSpPr>
        <p:spPr bwMode="auto">
          <a:xfrm>
            <a:off x="4346575" y="2705100"/>
            <a:ext cx="1152525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79" name="AutoShape 60"/>
          <p:cNvSpPr>
            <a:spLocks noChangeArrowheads="1"/>
          </p:cNvSpPr>
          <p:nvPr/>
        </p:nvSpPr>
        <p:spPr bwMode="auto">
          <a:xfrm>
            <a:off x="1495425" y="3552825"/>
            <a:ext cx="79375" cy="793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80" name="AutoShape 61"/>
          <p:cNvSpPr>
            <a:spLocks noChangeArrowheads="1"/>
          </p:cNvSpPr>
          <p:nvPr/>
        </p:nvSpPr>
        <p:spPr bwMode="auto">
          <a:xfrm>
            <a:off x="1663700" y="3711575"/>
            <a:ext cx="79375" cy="793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81" name="AutoShape 62"/>
          <p:cNvSpPr>
            <a:spLocks noChangeArrowheads="1"/>
          </p:cNvSpPr>
          <p:nvPr/>
        </p:nvSpPr>
        <p:spPr bwMode="auto">
          <a:xfrm>
            <a:off x="1851025" y="3870325"/>
            <a:ext cx="79375" cy="793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82" name="AutoShape 63"/>
          <p:cNvSpPr>
            <a:spLocks noChangeArrowheads="1"/>
          </p:cNvSpPr>
          <p:nvPr/>
        </p:nvSpPr>
        <p:spPr bwMode="auto">
          <a:xfrm>
            <a:off x="2019300" y="4048125"/>
            <a:ext cx="79375" cy="793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83" name="Rectangle 64"/>
          <p:cNvSpPr>
            <a:spLocks noChangeArrowheads="1"/>
          </p:cNvSpPr>
          <p:nvPr/>
        </p:nvSpPr>
        <p:spPr bwMode="auto">
          <a:xfrm>
            <a:off x="3717925" y="3400425"/>
            <a:ext cx="7493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endParaRPr lang="en-US" altLang="ko-KR" sz="1400" b="1">
              <a:latin typeface="Arial" pitchFamily="34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Round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2</a:t>
            </a:r>
          </a:p>
          <a:p>
            <a:pPr marL="342900" indent="-342900" algn="ctr">
              <a:buFont typeface="Wingdings" pitchFamily="2" charset="2"/>
              <a:buNone/>
            </a:pPr>
            <a:endParaRPr lang="en-US" altLang="ko-KR" sz="1400" b="1">
              <a:latin typeface="Arial" pitchFamily="34" charset="0"/>
            </a:endParaRPr>
          </a:p>
        </p:txBody>
      </p:sp>
      <p:sp>
        <p:nvSpPr>
          <p:cNvPr id="27684" name="Rectangle 65"/>
          <p:cNvSpPr>
            <a:spLocks noChangeArrowheads="1"/>
          </p:cNvSpPr>
          <p:nvPr/>
        </p:nvSpPr>
        <p:spPr bwMode="auto">
          <a:xfrm>
            <a:off x="5133975" y="3435350"/>
            <a:ext cx="7493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endParaRPr lang="en-US" altLang="ko-KR" sz="1400" b="1">
              <a:latin typeface="Arial" pitchFamily="34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Round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3</a:t>
            </a:r>
          </a:p>
          <a:p>
            <a:pPr marL="342900" indent="-342900" algn="ctr">
              <a:buFont typeface="Wingdings" pitchFamily="2" charset="2"/>
              <a:buNone/>
            </a:pPr>
            <a:endParaRPr lang="en-US" altLang="ko-KR" sz="1400" b="1">
              <a:latin typeface="Arial" pitchFamily="34" charset="0"/>
            </a:endParaRPr>
          </a:p>
        </p:txBody>
      </p:sp>
      <p:pic>
        <p:nvPicPr>
          <p:cNvPr id="27685" name="Picture 66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68375" y="1641475"/>
            <a:ext cx="7366000" cy="408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1. A=(A+f(B,C,D)+X[0])&lt;&lt;&lt;3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2. D=(D+f(A,B,C)+X[1])&lt;&lt;&lt;7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3. C=(C+f(D,A,B)+X[2])&lt;&lt;&lt;11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4. B=(B+f(C,D,A)+X[3])&lt;&lt;&lt;19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5. A=(A+f(B,C,D)+X[5])&lt;&lt;&lt; 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              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              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16. B=(B+f(C,D,A)+X[15])&lt;&lt;&lt;19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where, f(X,Y,Z) = (X </a:t>
            </a:r>
            <a:r>
              <a:rPr lang="en-US" altLang="ko-KR" sz="2000" smtClean="0">
                <a:sym typeface="Symbol" pitchFamily="18" charset="2"/>
              </a:rPr>
              <a:t></a:t>
            </a:r>
            <a:r>
              <a:rPr lang="en-US" altLang="ko-KR" sz="2000" smtClean="0"/>
              <a:t> Y) </a:t>
            </a:r>
            <a:r>
              <a:rPr lang="en-US" altLang="ko-KR" sz="2000" smtClean="0">
                <a:sym typeface="Symbol" pitchFamily="18" charset="2"/>
              </a:rPr>
              <a:t></a:t>
            </a:r>
            <a:r>
              <a:rPr lang="en-US" altLang="ko-KR" sz="2000" smtClean="0"/>
              <a:t> ((</a:t>
            </a:r>
            <a:r>
              <a:rPr lang="en-US" altLang="ko-KR" sz="2000" smtClean="0">
                <a:sym typeface="Symbol" pitchFamily="18" charset="2"/>
              </a:rPr>
              <a:t></a:t>
            </a:r>
            <a:r>
              <a:rPr lang="en-US" altLang="ko-KR" sz="2000" smtClean="0"/>
              <a:t>X) </a:t>
            </a:r>
            <a:r>
              <a:rPr lang="en-US" altLang="ko-KR" sz="2000" smtClean="0">
                <a:sym typeface="Symbol" pitchFamily="18" charset="2"/>
              </a:rPr>
              <a:t></a:t>
            </a:r>
            <a:r>
              <a:rPr lang="en-US" altLang="ko-KR" sz="2000" smtClean="0"/>
              <a:t> Z) , </a:t>
            </a:r>
            <a:r>
              <a:rPr lang="en-US" altLang="ko-KR" sz="2000" smtClean="0">
                <a:sym typeface="Symbol" pitchFamily="18" charset="2"/>
              </a:rPr>
              <a:t>: OR, : AND, :complement, &lt;&lt;&lt;s : circular left rotate by s</a:t>
            </a:r>
            <a:r>
              <a:rPr lang="en-US" altLang="ko-KR" sz="2400" smtClean="0"/>
              <a:t> </a:t>
            </a:r>
          </a:p>
        </p:txBody>
      </p:sp>
      <p:sp>
        <p:nvSpPr>
          <p:cNvPr id="28675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97FD80E8-E50F-404C-B574-DF01AD73C058}" type="slidenum">
              <a:rPr lang="en-US" altLang="ko-KR" smtClean="0"/>
              <a:pPr>
                <a:buNone/>
              </a:pPr>
              <a:t>16</a:t>
            </a:fld>
            <a:endParaRPr lang="en-US" altLang="ko-KR" dirty="0" smtClean="0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/>
              <a:t>Round 1 in MD4</a:t>
            </a:r>
          </a:p>
        </p:txBody>
      </p:sp>
      <p:pic>
        <p:nvPicPr>
          <p:cNvPr id="28677" name="Picture 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altLang="ko-KR" sz="2800" dirty="0" smtClean="0"/>
              <a:t>1.  Preprocess: M is 512 * N bits (512 bits=16 words) 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ko-KR" sz="2800" dirty="0" smtClean="0"/>
          </a:p>
          <a:p>
            <a:pPr marL="533400" indent="-5334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altLang="ko-KR" sz="2800" dirty="0" smtClean="0"/>
              <a:t>2.  Define 32 bits constants: A=67452301</a:t>
            </a:r>
            <a:r>
              <a:rPr lang="en-US" altLang="ko-KR" sz="2800" baseline="-25000" dirty="0" smtClean="0"/>
              <a:t>h</a:t>
            </a:r>
            <a:r>
              <a:rPr lang="en-US" altLang="ko-KR" sz="2800" dirty="0" smtClean="0"/>
              <a:t>,   B=efcdab89</a:t>
            </a:r>
            <a:r>
              <a:rPr lang="en-US" altLang="ko-KR" sz="2800" baseline="-25000" dirty="0" smtClean="0"/>
              <a:t>h</a:t>
            </a:r>
            <a:r>
              <a:rPr lang="en-US" altLang="ko-KR" sz="2800" dirty="0" smtClean="0"/>
              <a:t>, C=98badcfe</a:t>
            </a:r>
            <a:r>
              <a:rPr lang="en-US" altLang="ko-KR" sz="2800" baseline="-25000" dirty="0" smtClean="0"/>
              <a:t>h</a:t>
            </a:r>
            <a:r>
              <a:rPr lang="en-US" altLang="ko-KR" sz="2800" dirty="0" smtClean="0"/>
              <a:t>, D=10325476</a:t>
            </a:r>
            <a:r>
              <a:rPr lang="en-US" altLang="ko-KR" sz="2800" baseline="-25000" dirty="0" smtClean="0"/>
              <a:t>h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ko-KR" sz="2800" dirty="0" smtClean="0"/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2800" dirty="0" smtClean="0"/>
              <a:t>3.  </a:t>
            </a:r>
            <a:r>
              <a:rPr lang="en-US" altLang="ko-KR" sz="2800" i="1" dirty="0" smtClean="0">
                <a:solidFill>
                  <a:schemeClr val="accent2"/>
                </a:solidFill>
              </a:rPr>
              <a:t>for </a:t>
            </a:r>
            <a:r>
              <a:rPr lang="en-US" altLang="ko-KR" sz="2800" i="1" dirty="0" err="1" smtClean="0">
                <a:solidFill>
                  <a:schemeClr val="accent2"/>
                </a:solidFill>
              </a:rPr>
              <a:t>i</a:t>
            </a:r>
            <a:r>
              <a:rPr lang="en-US" altLang="ko-KR" sz="2800" i="1" dirty="0" smtClean="0">
                <a:solidFill>
                  <a:schemeClr val="accent2"/>
                </a:solidFill>
              </a:rPr>
              <a:t>=0 to N/16 -1 do  (N mod 16=0)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2800" i="1" dirty="0" smtClean="0">
                <a:solidFill>
                  <a:schemeClr val="accent2"/>
                </a:solidFill>
              </a:rPr>
              <a:t>	3-1.  for  j=0 to 15 do X[j] =M[16i+j] 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2800" i="1" dirty="0" smtClean="0">
                <a:solidFill>
                  <a:schemeClr val="accent2"/>
                </a:solidFill>
              </a:rPr>
              <a:t>                (M[</a:t>
            </a:r>
            <a:r>
              <a:rPr lang="en-US" altLang="ko-KR" sz="2800" i="1" dirty="0" err="1" smtClean="0">
                <a:solidFill>
                  <a:schemeClr val="accent2"/>
                </a:solidFill>
              </a:rPr>
              <a:t>i</a:t>
            </a:r>
            <a:r>
              <a:rPr lang="en-US" altLang="ko-KR" sz="2800" i="1" dirty="0" smtClean="0">
                <a:solidFill>
                  <a:schemeClr val="accent2"/>
                </a:solidFill>
              </a:rPr>
              <a:t>] : 32 bit string)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2800" i="1" dirty="0" smtClean="0">
                <a:solidFill>
                  <a:schemeClr val="accent2"/>
                </a:solidFill>
              </a:rPr>
              <a:t>	3-2. AA=A, BB=B, CC=C, DD=D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2800" i="1" dirty="0" smtClean="0">
                <a:solidFill>
                  <a:schemeClr val="accent2"/>
                </a:solidFill>
              </a:rPr>
              <a:t>	3-3. Round 1(for j=0..15), Round 2(for j=16..31), 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2800" i="1" dirty="0" smtClean="0">
                <a:solidFill>
                  <a:schemeClr val="accent2"/>
                </a:solidFill>
              </a:rPr>
              <a:t>        	    Round 3(j=32..47)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2800" i="1" dirty="0" smtClean="0">
                <a:solidFill>
                  <a:schemeClr val="accent2"/>
                </a:solidFill>
              </a:rPr>
              <a:t>	3-4. A=A+AA, B=B+BB, C=C+CC, D=D+DD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2800" i="1" dirty="0" smtClean="0">
                <a:solidFill>
                  <a:schemeClr val="accent2"/>
                </a:solidFill>
              </a:rPr>
              <a:t>      		where + is modular addition over 2</a:t>
            </a:r>
            <a:r>
              <a:rPr lang="en-US" altLang="ko-KR" sz="2800" i="1" baseline="30000" dirty="0" smtClean="0">
                <a:solidFill>
                  <a:schemeClr val="accent2"/>
                </a:solidFill>
              </a:rPr>
              <a:t>32</a:t>
            </a:r>
            <a:r>
              <a:rPr lang="en-US" altLang="ko-KR" sz="2800" i="1" dirty="0" smtClean="0">
                <a:solidFill>
                  <a:schemeClr val="accent2"/>
                </a:solidFill>
              </a:rPr>
              <a:t>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2800" dirty="0" smtClean="0"/>
              <a:t>4. output A||B||C||D||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ko-KR" altLang="en-US" dirty="0"/>
          </a:p>
        </p:txBody>
      </p:sp>
      <p:sp>
        <p:nvSpPr>
          <p:cNvPr id="29699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B3F72542-8F6C-4298-BF80-435FDBB35790}" type="slidenum">
              <a:rPr lang="en-US" altLang="ko-KR" smtClean="0"/>
              <a:pPr>
                <a:buNone/>
              </a:pPr>
              <a:t>17</a:t>
            </a:fld>
            <a:endParaRPr lang="en-US" altLang="ko-KR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err="1" smtClean="0"/>
              <a:t>Pseudocode</a:t>
            </a:r>
            <a:r>
              <a:rPr lang="en-US" altLang="ko-KR" dirty="0" smtClean="0"/>
              <a:t> of MD4</a:t>
            </a:r>
            <a:endParaRPr lang="ko-KR" altLang="en-US" dirty="0"/>
          </a:p>
        </p:txBody>
      </p:sp>
      <p:pic>
        <p:nvPicPr>
          <p:cNvPr id="29701" name="Picture 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Add 4-th rounds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(16 steps) in MD4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Change g function in 2 round from </a:t>
            </a:r>
            <a:r>
              <a:rPr lang="en-US" altLang="ko-K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symmetric ft 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(X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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Y) v (X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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Z) v (Y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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Z)</a:t>
            </a:r>
            <a:r>
              <a:rPr lang="en-US" altLang="ko-K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to non-symmetric ft 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(X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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Z) v (Y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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</a:t>
            </a:r>
            <a:r>
              <a:rPr lang="en-US" altLang="ko-K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Z))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Modify the access order for message words in Rounds 2 and 3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Modify the shift amounts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Use unique constants in each of the 4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16 steps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Each step is added to the output of a previous step to achieve avalanche effect as earlier as possible.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E141FC6E-6B8F-4964-B965-F2D9D289FFDD}" type="slidenum">
              <a:rPr lang="en-US" altLang="ko-KR" smtClean="0"/>
              <a:pPr>
                <a:buNone/>
              </a:pPr>
              <a:t>18</a:t>
            </a:fld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MD5(I)</a:t>
            </a:r>
            <a:endParaRPr lang="ko-KR" altLang="en-US" dirty="0"/>
          </a:p>
        </p:txBody>
      </p:sp>
      <p:pic>
        <p:nvPicPr>
          <p:cNvPr id="30725" name="Picture 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65806E4A-0E88-4860-B6EB-958C0331AC40}" type="slidenum">
              <a:rPr lang="en-US" altLang="ko-KR" smtClean="0"/>
              <a:pPr>
                <a:buNone/>
              </a:pPr>
              <a:t>19</a:t>
            </a:fld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MD5(II)</a:t>
            </a:r>
            <a:endParaRPr lang="ko-KR" altLang="en-US" dirty="0"/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3200400" y="3413125"/>
            <a:ext cx="7493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Round 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2</a:t>
            </a:r>
          </a:p>
        </p:txBody>
      </p:sp>
      <p:grpSp>
        <p:nvGrpSpPr>
          <p:cNvPr id="31749" name="Group 14"/>
          <p:cNvGrpSpPr>
            <a:grpSpLocks/>
          </p:cNvGrpSpPr>
          <p:nvPr/>
        </p:nvGrpSpPr>
        <p:grpSpPr bwMode="auto">
          <a:xfrm>
            <a:off x="3956050" y="3581400"/>
            <a:ext cx="669925" cy="495300"/>
            <a:chOff x="1936" y="1768"/>
            <a:chExt cx="392" cy="312"/>
          </a:xfrm>
        </p:grpSpPr>
        <p:sp>
          <p:nvSpPr>
            <p:cNvPr id="31809" name="Line 15"/>
            <p:cNvSpPr>
              <a:spLocks noChangeShapeType="1"/>
            </p:cNvSpPr>
            <p:nvPr/>
          </p:nvSpPr>
          <p:spPr bwMode="auto">
            <a:xfrm>
              <a:off x="1936" y="1768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10" name="Line 16"/>
            <p:cNvSpPr>
              <a:spLocks noChangeShapeType="1"/>
            </p:cNvSpPr>
            <p:nvPr/>
          </p:nvSpPr>
          <p:spPr bwMode="auto">
            <a:xfrm>
              <a:off x="1936" y="1872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11" name="Line 17"/>
            <p:cNvSpPr>
              <a:spLocks noChangeShapeType="1"/>
            </p:cNvSpPr>
            <p:nvPr/>
          </p:nvSpPr>
          <p:spPr bwMode="auto">
            <a:xfrm>
              <a:off x="1936" y="1976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12" name="Line 18"/>
            <p:cNvSpPr>
              <a:spLocks noChangeShapeType="1"/>
            </p:cNvSpPr>
            <p:nvPr/>
          </p:nvSpPr>
          <p:spPr bwMode="auto">
            <a:xfrm>
              <a:off x="1936" y="2080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1750" name="Group 19"/>
          <p:cNvGrpSpPr>
            <a:grpSpLocks/>
          </p:cNvGrpSpPr>
          <p:nvPr/>
        </p:nvGrpSpPr>
        <p:grpSpPr bwMode="auto">
          <a:xfrm>
            <a:off x="2571750" y="3581400"/>
            <a:ext cx="641350" cy="495300"/>
            <a:chOff x="1936" y="1768"/>
            <a:chExt cx="392" cy="312"/>
          </a:xfrm>
        </p:grpSpPr>
        <p:sp>
          <p:nvSpPr>
            <p:cNvPr id="31805" name="Line 20"/>
            <p:cNvSpPr>
              <a:spLocks noChangeShapeType="1"/>
            </p:cNvSpPr>
            <p:nvPr/>
          </p:nvSpPr>
          <p:spPr bwMode="auto">
            <a:xfrm>
              <a:off x="1936" y="1768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06" name="Line 21"/>
            <p:cNvSpPr>
              <a:spLocks noChangeShapeType="1"/>
            </p:cNvSpPr>
            <p:nvPr/>
          </p:nvSpPr>
          <p:spPr bwMode="auto">
            <a:xfrm>
              <a:off x="1936" y="1872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07" name="Line 22"/>
            <p:cNvSpPr>
              <a:spLocks noChangeShapeType="1"/>
            </p:cNvSpPr>
            <p:nvPr/>
          </p:nvSpPr>
          <p:spPr bwMode="auto">
            <a:xfrm>
              <a:off x="1936" y="1976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08" name="Line 23"/>
            <p:cNvSpPr>
              <a:spLocks noChangeShapeType="1"/>
            </p:cNvSpPr>
            <p:nvPr/>
          </p:nvSpPr>
          <p:spPr bwMode="auto">
            <a:xfrm>
              <a:off x="1936" y="2080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1751" name="Group 24"/>
          <p:cNvGrpSpPr>
            <a:grpSpLocks/>
          </p:cNvGrpSpPr>
          <p:nvPr/>
        </p:nvGrpSpPr>
        <p:grpSpPr bwMode="auto">
          <a:xfrm>
            <a:off x="5378450" y="3581400"/>
            <a:ext cx="650875" cy="495300"/>
            <a:chOff x="1936" y="1768"/>
            <a:chExt cx="392" cy="312"/>
          </a:xfrm>
        </p:grpSpPr>
        <p:sp>
          <p:nvSpPr>
            <p:cNvPr id="31801" name="Line 25"/>
            <p:cNvSpPr>
              <a:spLocks noChangeShapeType="1"/>
            </p:cNvSpPr>
            <p:nvPr/>
          </p:nvSpPr>
          <p:spPr bwMode="auto">
            <a:xfrm>
              <a:off x="1936" y="1768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02" name="Line 26"/>
            <p:cNvSpPr>
              <a:spLocks noChangeShapeType="1"/>
            </p:cNvSpPr>
            <p:nvPr/>
          </p:nvSpPr>
          <p:spPr bwMode="auto">
            <a:xfrm>
              <a:off x="1936" y="1872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03" name="Line 27"/>
            <p:cNvSpPr>
              <a:spLocks noChangeShapeType="1"/>
            </p:cNvSpPr>
            <p:nvPr/>
          </p:nvSpPr>
          <p:spPr bwMode="auto">
            <a:xfrm>
              <a:off x="1936" y="1976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04" name="Line 28"/>
            <p:cNvSpPr>
              <a:spLocks noChangeShapeType="1"/>
            </p:cNvSpPr>
            <p:nvPr/>
          </p:nvSpPr>
          <p:spPr bwMode="auto">
            <a:xfrm>
              <a:off x="1936" y="2080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1752" name="Group 29"/>
          <p:cNvGrpSpPr>
            <a:grpSpLocks/>
          </p:cNvGrpSpPr>
          <p:nvPr/>
        </p:nvGrpSpPr>
        <p:grpSpPr bwMode="auto">
          <a:xfrm>
            <a:off x="6819900" y="3581400"/>
            <a:ext cx="1295400" cy="495300"/>
            <a:chOff x="1936" y="1768"/>
            <a:chExt cx="392" cy="312"/>
          </a:xfrm>
        </p:grpSpPr>
        <p:sp>
          <p:nvSpPr>
            <p:cNvPr id="31797" name="Line 30"/>
            <p:cNvSpPr>
              <a:spLocks noChangeShapeType="1"/>
            </p:cNvSpPr>
            <p:nvPr/>
          </p:nvSpPr>
          <p:spPr bwMode="auto">
            <a:xfrm>
              <a:off x="1936" y="1768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98" name="Line 31"/>
            <p:cNvSpPr>
              <a:spLocks noChangeShapeType="1"/>
            </p:cNvSpPr>
            <p:nvPr/>
          </p:nvSpPr>
          <p:spPr bwMode="auto">
            <a:xfrm>
              <a:off x="1936" y="1872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99" name="Line 32"/>
            <p:cNvSpPr>
              <a:spLocks noChangeShapeType="1"/>
            </p:cNvSpPr>
            <p:nvPr/>
          </p:nvSpPr>
          <p:spPr bwMode="auto">
            <a:xfrm>
              <a:off x="1936" y="1976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00" name="Line 33"/>
            <p:cNvSpPr>
              <a:spLocks noChangeShapeType="1"/>
            </p:cNvSpPr>
            <p:nvPr/>
          </p:nvSpPr>
          <p:spPr bwMode="auto">
            <a:xfrm>
              <a:off x="1936" y="2080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1753" name="Group 34"/>
          <p:cNvGrpSpPr>
            <a:grpSpLocks/>
          </p:cNvGrpSpPr>
          <p:nvPr/>
        </p:nvGrpSpPr>
        <p:grpSpPr bwMode="auto">
          <a:xfrm>
            <a:off x="863600" y="3581400"/>
            <a:ext cx="952500" cy="495300"/>
            <a:chOff x="1936" y="1768"/>
            <a:chExt cx="392" cy="312"/>
          </a:xfrm>
        </p:grpSpPr>
        <p:sp>
          <p:nvSpPr>
            <p:cNvPr id="31793" name="Line 35"/>
            <p:cNvSpPr>
              <a:spLocks noChangeShapeType="1"/>
            </p:cNvSpPr>
            <p:nvPr/>
          </p:nvSpPr>
          <p:spPr bwMode="auto">
            <a:xfrm>
              <a:off x="1936" y="1768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94" name="Line 36"/>
            <p:cNvSpPr>
              <a:spLocks noChangeShapeType="1"/>
            </p:cNvSpPr>
            <p:nvPr/>
          </p:nvSpPr>
          <p:spPr bwMode="auto">
            <a:xfrm>
              <a:off x="1936" y="1872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95" name="Line 37"/>
            <p:cNvSpPr>
              <a:spLocks noChangeShapeType="1"/>
            </p:cNvSpPr>
            <p:nvPr/>
          </p:nvSpPr>
          <p:spPr bwMode="auto">
            <a:xfrm>
              <a:off x="1936" y="1976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96" name="Line 38"/>
            <p:cNvSpPr>
              <a:spLocks noChangeShapeType="1"/>
            </p:cNvSpPr>
            <p:nvPr/>
          </p:nvSpPr>
          <p:spPr bwMode="auto">
            <a:xfrm>
              <a:off x="1936" y="2080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1754" name="Text Box 39"/>
          <p:cNvSpPr txBox="1">
            <a:spLocks noChangeArrowheads="1"/>
          </p:cNvSpPr>
          <p:nvPr/>
        </p:nvSpPr>
        <p:spPr bwMode="auto">
          <a:xfrm>
            <a:off x="581025" y="3398838"/>
            <a:ext cx="29368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A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B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C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D</a:t>
            </a:r>
            <a:endParaRPr lang="en-US" altLang="ko-KR" sz="18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31755" name="Text Box 40"/>
          <p:cNvSpPr txBox="1">
            <a:spLocks noChangeArrowheads="1"/>
          </p:cNvSpPr>
          <p:nvPr/>
        </p:nvSpPr>
        <p:spPr bwMode="auto">
          <a:xfrm>
            <a:off x="8188325" y="3436938"/>
            <a:ext cx="29368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A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B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C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D</a:t>
            </a:r>
            <a:endParaRPr lang="en-US" altLang="ko-KR" sz="18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31756" name="Line 41"/>
          <p:cNvSpPr>
            <a:spLocks noChangeShapeType="1"/>
          </p:cNvSpPr>
          <p:nvPr/>
        </p:nvSpPr>
        <p:spPr bwMode="auto">
          <a:xfrm>
            <a:off x="1549400" y="4064000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57" name="Line 42"/>
          <p:cNvSpPr>
            <a:spLocks noChangeShapeType="1"/>
          </p:cNvSpPr>
          <p:nvPr/>
        </p:nvSpPr>
        <p:spPr bwMode="auto">
          <a:xfrm>
            <a:off x="1371600" y="3924300"/>
            <a:ext cx="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58" name="Line 43"/>
          <p:cNvSpPr>
            <a:spLocks noChangeShapeType="1"/>
          </p:cNvSpPr>
          <p:nvPr/>
        </p:nvSpPr>
        <p:spPr bwMode="auto">
          <a:xfrm>
            <a:off x="1184275" y="375285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59" name="Line 44"/>
          <p:cNvSpPr>
            <a:spLocks noChangeShapeType="1"/>
          </p:cNvSpPr>
          <p:nvPr/>
        </p:nvSpPr>
        <p:spPr bwMode="auto">
          <a:xfrm>
            <a:off x="1016000" y="35814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0" name="Line 45"/>
          <p:cNvSpPr>
            <a:spLocks noChangeShapeType="1"/>
          </p:cNvSpPr>
          <p:nvPr/>
        </p:nvSpPr>
        <p:spPr bwMode="auto">
          <a:xfrm>
            <a:off x="1012825" y="4641850"/>
            <a:ext cx="605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1" name="Line 46"/>
          <p:cNvSpPr>
            <a:spLocks noChangeShapeType="1"/>
          </p:cNvSpPr>
          <p:nvPr/>
        </p:nvSpPr>
        <p:spPr bwMode="auto">
          <a:xfrm>
            <a:off x="1181100" y="4826000"/>
            <a:ext cx="605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2" name="Line 47"/>
          <p:cNvSpPr>
            <a:spLocks noChangeShapeType="1"/>
          </p:cNvSpPr>
          <p:nvPr/>
        </p:nvSpPr>
        <p:spPr bwMode="auto">
          <a:xfrm>
            <a:off x="1371600" y="5003800"/>
            <a:ext cx="605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3" name="Line 48"/>
          <p:cNvSpPr>
            <a:spLocks noChangeShapeType="1"/>
          </p:cNvSpPr>
          <p:nvPr/>
        </p:nvSpPr>
        <p:spPr bwMode="auto">
          <a:xfrm>
            <a:off x="1549400" y="5162550"/>
            <a:ext cx="605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4" name="Line 49"/>
          <p:cNvSpPr>
            <a:spLocks noChangeShapeType="1"/>
          </p:cNvSpPr>
          <p:nvPr/>
        </p:nvSpPr>
        <p:spPr bwMode="auto">
          <a:xfrm flipV="1">
            <a:off x="7061200" y="3657600"/>
            <a:ext cx="0" cy="981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5" name="Line 50"/>
          <p:cNvSpPr>
            <a:spLocks noChangeShapeType="1"/>
          </p:cNvSpPr>
          <p:nvPr/>
        </p:nvSpPr>
        <p:spPr bwMode="auto">
          <a:xfrm flipV="1">
            <a:off x="7242175" y="3790950"/>
            <a:ext cx="0" cy="1019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6" name="Line 51"/>
          <p:cNvSpPr>
            <a:spLocks noChangeShapeType="1"/>
          </p:cNvSpPr>
          <p:nvPr/>
        </p:nvSpPr>
        <p:spPr bwMode="auto">
          <a:xfrm flipV="1">
            <a:off x="7423150" y="3990975"/>
            <a:ext cx="0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7" name="Line 52"/>
          <p:cNvSpPr>
            <a:spLocks noChangeShapeType="1"/>
          </p:cNvSpPr>
          <p:nvPr/>
        </p:nvSpPr>
        <p:spPr bwMode="auto">
          <a:xfrm flipV="1">
            <a:off x="7594600" y="4133850"/>
            <a:ext cx="0" cy="103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1768" name="Group 53"/>
          <p:cNvGrpSpPr>
            <a:grpSpLocks/>
          </p:cNvGrpSpPr>
          <p:nvPr/>
        </p:nvGrpSpPr>
        <p:grpSpPr bwMode="auto">
          <a:xfrm>
            <a:off x="6985000" y="3505200"/>
            <a:ext cx="133350" cy="155575"/>
            <a:chOff x="1152" y="1096"/>
            <a:chExt cx="84" cy="98"/>
          </a:xfrm>
        </p:grpSpPr>
        <p:sp>
          <p:nvSpPr>
            <p:cNvPr id="31791" name="Rectangle 54"/>
            <p:cNvSpPr>
              <a:spLocks noChangeArrowheads="1"/>
            </p:cNvSpPr>
            <p:nvPr/>
          </p:nvSpPr>
          <p:spPr bwMode="auto">
            <a:xfrm>
              <a:off x="1152" y="1098"/>
              <a:ext cx="84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92" name="Line 55"/>
            <p:cNvSpPr>
              <a:spLocks noChangeShapeType="1"/>
            </p:cNvSpPr>
            <p:nvPr/>
          </p:nvSpPr>
          <p:spPr bwMode="auto">
            <a:xfrm>
              <a:off x="1196" y="109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1769" name="Group 56"/>
          <p:cNvGrpSpPr>
            <a:grpSpLocks/>
          </p:cNvGrpSpPr>
          <p:nvPr/>
        </p:nvGrpSpPr>
        <p:grpSpPr bwMode="auto">
          <a:xfrm>
            <a:off x="7527925" y="4006850"/>
            <a:ext cx="133350" cy="155575"/>
            <a:chOff x="1152" y="1096"/>
            <a:chExt cx="84" cy="98"/>
          </a:xfrm>
        </p:grpSpPr>
        <p:sp>
          <p:nvSpPr>
            <p:cNvPr id="31789" name="Rectangle 57"/>
            <p:cNvSpPr>
              <a:spLocks noChangeArrowheads="1"/>
            </p:cNvSpPr>
            <p:nvPr/>
          </p:nvSpPr>
          <p:spPr bwMode="auto">
            <a:xfrm>
              <a:off x="1152" y="1098"/>
              <a:ext cx="84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90" name="Line 58"/>
            <p:cNvSpPr>
              <a:spLocks noChangeShapeType="1"/>
            </p:cNvSpPr>
            <p:nvPr/>
          </p:nvSpPr>
          <p:spPr bwMode="auto">
            <a:xfrm>
              <a:off x="1196" y="109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1770" name="Group 59"/>
          <p:cNvGrpSpPr>
            <a:grpSpLocks/>
          </p:cNvGrpSpPr>
          <p:nvPr/>
        </p:nvGrpSpPr>
        <p:grpSpPr bwMode="auto">
          <a:xfrm>
            <a:off x="7165975" y="3654425"/>
            <a:ext cx="133350" cy="155575"/>
            <a:chOff x="1152" y="1096"/>
            <a:chExt cx="84" cy="98"/>
          </a:xfrm>
        </p:grpSpPr>
        <p:sp>
          <p:nvSpPr>
            <p:cNvPr id="31787" name="Rectangle 60"/>
            <p:cNvSpPr>
              <a:spLocks noChangeArrowheads="1"/>
            </p:cNvSpPr>
            <p:nvPr/>
          </p:nvSpPr>
          <p:spPr bwMode="auto">
            <a:xfrm>
              <a:off x="1152" y="1098"/>
              <a:ext cx="84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88" name="Line 61"/>
            <p:cNvSpPr>
              <a:spLocks noChangeShapeType="1"/>
            </p:cNvSpPr>
            <p:nvPr/>
          </p:nvSpPr>
          <p:spPr bwMode="auto">
            <a:xfrm>
              <a:off x="1196" y="109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1771" name="Group 62"/>
          <p:cNvGrpSpPr>
            <a:grpSpLocks/>
          </p:cNvGrpSpPr>
          <p:nvPr/>
        </p:nvGrpSpPr>
        <p:grpSpPr bwMode="auto">
          <a:xfrm>
            <a:off x="7356475" y="3835400"/>
            <a:ext cx="133350" cy="155575"/>
            <a:chOff x="1152" y="1096"/>
            <a:chExt cx="84" cy="98"/>
          </a:xfrm>
        </p:grpSpPr>
        <p:sp>
          <p:nvSpPr>
            <p:cNvPr id="31785" name="Rectangle 63"/>
            <p:cNvSpPr>
              <a:spLocks noChangeArrowheads="1"/>
            </p:cNvSpPr>
            <p:nvPr/>
          </p:nvSpPr>
          <p:spPr bwMode="auto">
            <a:xfrm>
              <a:off x="1152" y="1098"/>
              <a:ext cx="84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86" name="Line 64"/>
            <p:cNvSpPr>
              <a:spLocks noChangeShapeType="1"/>
            </p:cNvSpPr>
            <p:nvPr/>
          </p:nvSpPr>
          <p:spPr bwMode="auto">
            <a:xfrm>
              <a:off x="1196" y="109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1772" name="Line 65"/>
          <p:cNvSpPr>
            <a:spLocks noChangeShapeType="1"/>
          </p:cNvSpPr>
          <p:nvPr/>
        </p:nvSpPr>
        <p:spPr bwMode="auto">
          <a:xfrm flipH="1">
            <a:off x="2241550" y="2730500"/>
            <a:ext cx="1552575" cy="70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3" name="Line 66"/>
          <p:cNvSpPr>
            <a:spLocks noChangeShapeType="1"/>
          </p:cNvSpPr>
          <p:nvPr/>
        </p:nvSpPr>
        <p:spPr bwMode="auto">
          <a:xfrm flipH="1">
            <a:off x="3603625" y="2771775"/>
            <a:ext cx="43815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4" name="Line 67"/>
          <p:cNvSpPr>
            <a:spLocks noChangeShapeType="1"/>
          </p:cNvSpPr>
          <p:nvPr/>
        </p:nvSpPr>
        <p:spPr bwMode="auto">
          <a:xfrm>
            <a:off x="4337050" y="2762250"/>
            <a:ext cx="638175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5" name="Line 68"/>
          <p:cNvSpPr>
            <a:spLocks noChangeShapeType="1"/>
          </p:cNvSpPr>
          <p:nvPr/>
        </p:nvSpPr>
        <p:spPr bwMode="auto">
          <a:xfrm>
            <a:off x="4594225" y="2667000"/>
            <a:ext cx="1781175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6" name="AutoShape 69"/>
          <p:cNvSpPr>
            <a:spLocks noChangeArrowheads="1"/>
          </p:cNvSpPr>
          <p:nvPr/>
        </p:nvSpPr>
        <p:spPr bwMode="auto">
          <a:xfrm>
            <a:off x="971550" y="3543300"/>
            <a:ext cx="79375" cy="793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7" name="AutoShape 70"/>
          <p:cNvSpPr>
            <a:spLocks noChangeArrowheads="1"/>
          </p:cNvSpPr>
          <p:nvPr/>
        </p:nvSpPr>
        <p:spPr bwMode="auto">
          <a:xfrm>
            <a:off x="1139825" y="3702050"/>
            <a:ext cx="79375" cy="793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8" name="AutoShape 71"/>
          <p:cNvSpPr>
            <a:spLocks noChangeArrowheads="1"/>
          </p:cNvSpPr>
          <p:nvPr/>
        </p:nvSpPr>
        <p:spPr bwMode="auto">
          <a:xfrm>
            <a:off x="1327150" y="3860800"/>
            <a:ext cx="79375" cy="793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9" name="AutoShape 72"/>
          <p:cNvSpPr>
            <a:spLocks noChangeArrowheads="1"/>
          </p:cNvSpPr>
          <p:nvPr/>
        </p:nvSpPr>
        <p:spPr bwMode="auto">
          <a:xfrm>
            <a:off x="1495425" y="4038600"/>
            <a:ext cx="79375" cy="793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0" name="Oval 73"/>
          <p:cNvSpPr>
            <a:spLocks noChangeArrowheads="1"/>
          </p:cNvSpPr>
          <p:nvPr/>
        </p:nvSpPr>
        <p:spPr bwMode="auto">
          <a:xfrm>
            <a:off x="3457575" y="1981200"/>
            <a:ext cx="1460500" cy="787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Message Block</a:t>
            </a:r>
          </a:p>
        </p:txBody>
      </p:sp>
      <p:sp>
        <p:nvSpPr>
          <p:cNvPr id="31781" name="Rectangle 74"/>
          <p:cNvSpPr>
            <a:spLocks noChangeArrowheads="1"/>
          </p:cNvSpPr>
          <p:nvPr/>
        </p:nvSpPr>
        <p:spPr bwMode="auto">
          <a:xfrm>
            <a:off x="1816100" y="3413125"/>
            <a:ext cx="7493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Round 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1</a:t>
            </a:r>
          </a:p>
        </p:txBody>
      </p:sp>
      <p:sp>
        <p:nvSpPr>
          <p:cNvPr id="31782" name="Rectangle 75"/>
          <p:cNvSpPr>
            <a:spLocks noChangeArrowheads="1"/>
          </p:cNvSpPr>
          <p:nvPr/>
        </p:nvSpPr>
        <p:spPr bwMode="auto">
          <a:xfrm>
            <a:off x="4603750" y="3413125"/>
            <a:ext cx="7493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Round 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3</a:t>
            </a:r>
          </a:p>
        </p:txBody>
      </p:sp>
      <p:sp>
        <p:nvSpPr>
          <p:cNvPr id="31783" name="Rectangle 76"/>
          <p:cNvSpPr>
            <a:spLocks noChangeArrowheads="1"/>
          </p:cNvSpPr>
          <p:nvPr/>
        </p:nvSpPr>
        <p:spPr bwMode="auto">
          <a:xfrm>
            <a:off x="6038850" y="3413125"/>
            <a:ext cx="7493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Round 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4</a:t>
            </a:r>
          </a:p>
        </p:txBody>
      </p:sp>
      <p:pic>
        <p:nvPicPr>
          <p:cNvPr id="31784" name="Picture 77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590550" y="1800225"/>
            <a:ext cx="7924800" cy="44323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Hash Functions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Dedicated Hash Functions</a:t>
            </a:r>
          </a:p>
          <a:p>
            <a:pPr lvl="1"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Useful for lightweight authentication in RFID system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Message Authentication Codes</a:t>
            </a:r>
          </a:p>
          <a:p>
            <a:pPr lvl="1"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CBC-MAC</a:t>
            </a:r>
          </a:p>
          <a:p>
            <a:pPr lvl="1"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Nested MAC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Collusion Search Attacks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SHA-3</a:t>
            </a:r>
          </a:p>
        </p:txBody>
      </p:sp>
      <p:sp>
        <p:nvSpPr>
          <p:cNvPr id="11267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FCD77A13-3408-4539-ADC3-E8EBD12DCA55}" type="slidenum">
              <a:rPr lang="en-US" altLang="ko-KR" smtClean="0"/>
              <a:pPr>
                <a:buNone/>
              </a:pPr>
              <a:t>2</a:t>
            </a:fld>
            <a:endParaRPr lang="en-US" altLang="ko-KR" smtClean="0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5032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Contents</a:t>
            </a:r>
          </a:p>
        </p:txBody>
      </p:sp>
      <p:pic>
        <p:nvPicPr>
          <p:cNvPr id="11269" name="Picture 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30451F77-76D4-45C3-BE01-505F050892D6}" type="slidenum">
              <a:rPr lang="en-US" altLang="ko-KR" smtClean="0"/>
              <a:pPr>
                <a:buNone/>
              </a:pPr>
              <a:t>20</a:t>
            </a:fld>
            <a:endParaRPr lang="en-US" altLang="ko-KR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Primitive ft in MD5</a:t>
            </a:r>
            <a:endParaRPr lang="ko-KR" altLang="en-US" dirty="0"/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1644650" y="2139950"/>
            <a:ext cx="5991225" cy="3346450"/>
            <a:chOff x="1036" y="1348"/>
            <a:chExt cx="3774" cy="2108"/>
          </a:xfrm>
        </p:grpSpPr>
        <p:sp>
          <p:nvSpPr>
            <p:cNvPr id="32774" name="Rectangle 4"/>
            <p:cNvSpPr>
              <a:spLocks noChangeArrowheads="1"/>
            </p:cNvSpPr>
            <p:nvPr/>
          </p:nvSpPr>
          <p:spPr bwMode="auto">
            <a:xfrm>
              <a:off x="1264" y="1640"/>
              <a:ext cx="552" cy="16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1430" y="1751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a</a:t>
              </a:r>
            </a:p>
          </p:txBody>
        </p:sp>
        <p:sp>
          <p:nvSpPr>
            <p:cNvPr id="32776" name="Text Box 6"/>
            <p:cNvSpPr txBox="1">
              <a:spLocks noChangeArrowheads="1"/>
            </p:cNvSpPr>
            <p:nvPr/>
          </p:nvSpPr>
          <p:spPr bwMode="auto">
            <a:xfrm>
              <a:off x="1430" y="2140"/>
              <a:ext cx="20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b</a:t>
              </a:r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1430" y="2529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c</a:t>
              </a:r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1430" y="2951"/>
              <a:ext cx="20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d</a:t>
              </a:r>
            </a:p>
          </p:txBody>
        </p:sp>
        <p:sp>
          <p:nvSpPr>
            <p:cNvPr id="32779" name="Line 9"/>
            <p:cNvSpPr>
              <a:spLocks noChangeShapeType="1"/>
            </p:cNvSpPr>
            <p:nvPr/>
          </p:nvSpPr>
          <p:spPr bwMode="auto">
            <a:xfrm>
              <a:off x="1264" y="2880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80" name="Line 10"/>
            <p:cNvSpPr>
              <a:spLocks noChangeShapeType="1"/>
            </p:cNvSpPr>
            <p:nvPr/>
          </p:nvSpPr>
          <p:spPr bwMode="auto">
            <a:xfrm>
              <a:off x="1264" y="2464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81" name="Line 11"/>
            <p:cNvSpPr>
              <a:spLocks noChangeShapeType="1"/>
            </p:cNvSpPr>
            <p:nvPr/>
          </p:nvSpPr>
          <p:spPr bwMode="auto">
            <a:xfrm>
              <a:off x="1272" y="2048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82" name="Oval 12"/>
            <p:cNvSpPr>
              <a:spLocks noChangeArrowheads="1"/>
            </p:cNvSpPr>
            <p:nvPr/>
          </p:nvSpPr>
          <p:spPr bwMode="auto">
            <a:xfrm>
              <a:off x="2080" y="2392"/>
              <a:ext cx="896" cy="4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83" name="Text Box 13"/>
            <p:cNvSpPr txBox="1">
              <a:spLocks noChangeArrowheads="1"/>
            </p:cNvSpPr>
            <p:nvPr/>
          </p:nvSpPr>
          <p:spPr bwMode="auto">
            <a:xfrm>
              <a:off x="2174" y="2438"/>
              <a:ext cx="699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600" b="1">
                  <a:latin typeface="Arial" pitchFamily="34" charset="0"/>
                  <a:ea typeface="돋움" pitchFamily="50" charset="-127"/>
                </a:rPr>
                <a:t>nonlinear</a:t>
              </a:r>
            </a:p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600" b="1">
                  <a:latin typeface="Arial" pitchFamily="34" charset="0"/>
                  <a:ea typeface="돋움" pitchFamily="50" charset="-127"/>
                </a:rPr>
                <a:t>operation</a:t>
              </a:r>
            </a:p>
          </p:txBody>
        </p:sp>
        <p:sp>
          <p:nvSpPr>
            <p:cNvPr id="32784" name="Line 14"/>
            <p:cNvSpPr>
              <a:spLocks noChangeShapeType="1"/>
            </p:cNvSpPr>
            <p:nvPr/>
          </p:nvSpPr>
          <p:spPr bwMode="auto">
            <a:xfrm flipV="1">
              <a:off x="1824" y="2648"/>
              <a:ext cx="256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85" name="Line 15"/>
            <p:cNvSpPr>
              <a:spLocks noChangeShapeType="1"/>
            </p:cNvSpPr>
            <p:nvPr/>
          </p:nvSpPr>
          <p:spPr bwMode="auto">
            <a:xfrm flipV="1">
              <a:off x="1823" y="2824"/>
              <a:ext cx="441" cy="3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86" name="Line 16"/>
            <p:cNvSpPr>
              <a:spLocks noChangeShapeType="1"/>
            </p:cNvSpPr>
            <p:nvPr/>
          </p:nvSpPr>
          <p:spPr bwMode="auto">
            <a:xfrm>
              <a:off x="1816" y="2200"/>
              <a:ext cx="368" cy="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87" name="Line 17"/>
            <p:cNvSpPr>
              <a:spLocks noChangeShapeType="1"/>
            </p:cNvSpPr>
            <p:nvPr/>
          </p:nvSpPr>
          <p:spPr bwMode="auto">
            <a:xfrm>
              <a:off x="1824" y="2200"/>
              <a:ext cx="27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2788" name="Group 18"/>
            <p:cNvGrpSpPr>
              <a:grpSpLocks/>
            </p:cNvGrpSpPr>
            <p:nvPr/>
          </p:nvGrpSpPr>
          <p:grpSpPr bwMode="auto">
            <a:xfrm>
              <a:off x="3232" y="2530"/>
              <a:ext cx="120" cy="132"/>
              <a:chOff x="3312" y="2520"/>
              <a:chExt cx="120" cy="132"/>
            </a:xfrm>
          </p:grpSpPr>
          <p:sp>
            <p:nvSpPr>
              <p:cNvPr id="32821" name="Rectangle 19"/>
              <p:cNvSpPr>
                <a:spLocks noChangeArrowheads="1"/>
              </p:cNvSpPr>
              <p:nvPr/>
            </p:nvSpPr>
            <p:spPr bwMode="auto">
              <a:xfrm>
                <a:off x="3312" y="2520"/>
                <a:ext cx="120" cy="1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22" name="Line 20"/>
              <p:cNvSpPr>
                <a:spLocks noChangeShapeType="1"/>
              </p:cNvSpPr>
              <p:nvPr/>
            </p:nvSpPr>
            <p:spPr bwMode="auto">
              <a:xfrm>
                <a:off x="3378" y="2520"/>
                <a:ext cx="0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23" name="Line 21"/>
              <p:cNvSpPr>
                <a:spLocks noChangeShapeType="1"/>
              </p:cNvSpPr>
              <p:nvPr/>
            </p:nvSpPr>
            <p:spPr bwMode="auto">
              <a:xfrm>
                <a:off x="3318" y="2586"/>
                <a:ext cx="1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32789" name="Group 22"/>
            <p:cNvGrpSpPr>
              <a:grpSpLocks/>
            </p:cNvGrpSpPr>
            <p:nvPr/>
          </p:nvGrpSpPr>
          <p:grpSpPr bwMode="auto">
            <a:xfrm>
              <a:off x="3532" y="2530"/>
              <a:ext cx="120" cy="132"/>
              <a:chOff x="3312" y="2520"/>
              <a:chExt cx="120" cy="132"/>
            </a:xfrm>
          </p:grpSpPr>
          <p:sp>
            <p:nvSpPr>
              <p:cNvPr id="32818" name="Rectangle 23"/>
              <p:cNvSpPr>
                <a:spLocks noChangeArrowheads="1"/>
              </p:cNvSpPr>
              <p:nvPr/>
            </p:nvSpPr>
            <p:spPr bwMode="auto">
              <a:xfrm>
                <a:off x="3312" y="2520"/>
                <a:ext cx="120" cy="1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19" name="Line 24"/>
              <p:cNvSpPr>
                <a:spLocks noChangeShapeType="1"/>
              </p:cNvSpPr>
              <p:nvPr/>
            </p:nvSpPr>
            <p:spPr bwMode="auto">
              <a:xfrm>
                <a:off x="3378" y="2520"/>
                <a:ext cx="0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20" name="Line 25"/>
              <p:cNvSpPr>
                <a:spLocks noChangeShapeType="1"/>
              </p:cNvSpPr>
              <p:nvPr/>
            </p:nvSpPr>
            <p:spPr bwMode="auto">
              <a:xfrm>
                <a:off x="3318" y="2586"/>
                <a:ext cx="1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32790" name="Group 26"/>
            <p:cNvGrpSpPr>
              <a:grpSpLocks/>
            </p:cNvGrpSpPr>
            <p:nvPr/>
          </p:nvGrpSpPr>
          <p:grpSpPr bwMode="auto">
            <a:xfrm>
              <a:off x="3850" y="2530"/>
              <a:ext cx="120" cy="132"/>
              <a:chOff x="3312" y="2520"/>
              <a:chExt cx="120" cy="132"/>
            </a:xfrm>
          </p:grpSpPr>
          <p:sp>
            <p:nvSpPr>
              <p:cNvPr id="32815" name="Rectangle 27"/>
              <p:cNvSpPr>
                <a:spLocks noChangeArrowheads="1"/>
              </p:cNvSpPr>
              <p:nvPr/>
            </p:nvSpPr>
            <p:spPr bwMode="auto">
              <a:xfrm>
                <a:off x="3312" y="2520"/>
                <a:ext cx="120" cy="1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16" name="Line 28"/>
              <p:cNvSpPr>
                <a:spLocks noChangeShapeType="1"/>
              </p:cNvSpPr>
              <p:nvPr/>
            </p:nvSpPr>
            <p:spPr bwMode="auto">
              <a:xfrm>
                <a:off x="3378" y="2520"/>
                <a:ext cx="0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17" name="Line 29"/>
              <p:cNvSpPr>
                <a:spLocks noChangeShapeType="1"/>
              </p:cNvSpPr>
              <p:nvPr/>
            </p:nvSpPr>
            <p:spPr bwMode="auto">
              <a:xfrm>
                <a:off x="3318" y="2586"/>
                <a:ext cx="1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32791" name="Group 30"/>
            <p:cNvGrpSpPr>
              <a:grpSpLocks/>
            </p:cNvGrpSpPr>
            <p:nvPr/>
          </p:nvGrpSpPr>
          <p:grpSpPr bwMode="auto">
            <a:xfrm>
              <a:off x="4564" y="2530"/>
              <a:ext cx="120" cy="132"/>
              <a:chOff x="3312" y="2520"/>
              <a:chExt cx="120" cy="132"/>
            </a:xfrm>
          </p:grpSpPr>
          <p:sp>
            <p:nvSpPr>
              <p:cNvPr id="32812" name="Rectangle 31"/>
              <p:cNvSpPr>
                <a:spLocks noChangeArrowheads="1"/>
              </p:cNvSpPr>
              <p:nvPr/>
            </p:nvSpPr>
            <p:spPr bwMode="auto">
              <a:xfrm>
                <a:off x="3312" y="2520"/>
                <a:ext cx="120" cy="1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13" name="Line 32"/>
              <p:cNvSpPr>
                <a:spLocks noChangeShapeType="1"/>
              </p:cNvSpPr>
              <p:nvPr/>
            </p:nvSpPr>
            <p:spPr bwMode="auto">
              <a:xfrm>
                <a:off x="3378" y="2520"/>
                <a:ext cx="0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14" name="Line 33"/>
              <p:cNvSpPr>
                <a:spLocks noChangeShapeType="1"/>
              </p:cNvSpPr>
              <p:nvPr/>
            </p:nvSpPr>
            <p:spPr bwMode="auto">
              <a:xfrm>
                <a:off x="3318" y="2586"/>
                <a:ext cx="1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2792" name="Text Box 34"/>
            <p:cNvSpPr txBox="1">
              <a:spLocks noChangeArrowheads="1"/>
            </p:cNvSpPr>
            <p:nvPr/>
          </p:nvSpPr>
          <p:spPr bwMode="auto">
            <a:xfrm>
              <a:off x="4122" y="2533"/>
              <a:ext cx="282" cy="14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900" b="1">
                  <a:latin typeface="Arial" pitchFamily="34" charset="0"/>
                  <a:ea typeface="돋움" pitchFamily="50" charset="-127"/>
                </a:rPr>
                <a:t>&lt;&lt;&lt;s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2793" name="Rectangle 35"/>
            <p:cNvSpPr>
              <a:spLocks noChangeArrowheads="1"/>
            </p:cNvSpPr>
            <p:nvPr/>
          </p:nvSpPr>
          <p:spPr bwMode="auto">
            <a:xfrm>
              <a:off x="4126" y="2530"/>
              <a:ext cx="258" cy="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4" name="Line 36"/>
            <p:cNvSpPr>
              <a:spLocks noChangeShapeType="1"/>
            </p:cNvSpPr>
            <p:nvPr/>
          </p:nvSpPr>
          <p:spPr bwMode="auto">
            <a:xfrm>
              <a:off x="2974" y="2602"/>
              <a:ext cx="2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5" name="Line 37"/>
            <p:cNvSpPr>
              <a:spLocks noChangeShapeType="1"/>
            </p:cNvSpPr>
            <p:nvPr/>
          </p:nvSpPr>
          <p:spPr bwMode="auto">
            <a:xfrm>
              <a:off x="3358" y="2596"/>
              <a:ext cx="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6" name="Line 38"/>
            <p:cNvSpPr>
              <a:spLocks noChangeShapeType="1"/>
            </p:cNvSpPr>
            <p:nvPr/>
          </p:nvSpPr>
          <p:spPr bwMode="auto">
            <a:xfrm>
              <a:off x="3664" y="2596"/>
              <a:ext cx="1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7" name="Line 39"/>
            <p:cNvSpPr>
              <a:spLocks noChangeShapeType="1"/>
            </p:cNvSpPr>
            <p:nvPr/>
          </p:nvSpPr>
          <p:spPr bwMode="auto">
            <a:xfrm>
              <a:off x="3976" y="259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8" name="Line 40"/>
            <p:cNvSpPr>
              <a:spLocks noChangeShapeType="1"/>
            </p:cNvSpPr>
            <p:nvPr/>
          </p:nvSpPr>
          <p:spPr bwMode="auto">
            <a:xfrm>
              <a:off x="4390" y="2608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9" name="Line 41"/>
            <p:cNvSpPr>
              <a:spLocks noChangeShapeType="1"/>
            </p:cNvSpPr>
            <p:nvPr/>
          </p:nvSpPr>
          <p:spPr bwMode="auto">
            <a:xfrm>
              <a:off x="4690" y="2596"/>
              <a:ext cx="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00" name="Line 42"/>
            <p:cNvSpPr>
              <a:spLocks noChangeShapeType="1"/>
            </p:cNvSpPr>
            <p:nvPr/>
          </p:nvSpPr>
          <p:spPr bwMode="auto">
            <a:xfrm flipV="1">
              <a:off x="4810" y="1348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01" name="Line 43"/>
            <p:cNvSpPr>
              <a:spLocks noChangeShapeType="1"/>
            </p:cNvSpPr>
            <p:nvPr/>
          </p:nvSpPr>
          <p:spPr bwMode="auto">
            <a:xfrm flipH="1">
              <a:off x="1036" y="1852"/>
              <a:ext cx="2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02" name="Line 44"/>
            <p:cNvSpPr>
              <a:spLocks noChangeShapeType="1"/>
            </p:cNvSpPr>
            <p:nvPr/>
          </p:nvSpPr>
          <p:spPr bwMode="auto">
            <a:xfrm flipV="1">
              <a:off x="1036" y="1354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03" name="Line 45"/>
            <p:cNvSpPr>
              <a:spLocks noChangeShapeType="1"/>
            </p:cNvSpPr>
            <p:nvPr/>
          </p:nvSpPr>
          <p:spPr bwMode="auto">
            <a:xfrm>
              <a:off x="1036" y="1360"/>
              <a:ext cx="3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04" name="Line 46"/>
            <p:cNvSpPr>
              <a:spLocks noChangeShapeType="1"/>
            </p:cNvSpPr>
            <p:nvPr/>
          </p:nvSpPr>
          <p:spPr bwMode="auto">
            <a:xfrm>
              <a:off x="4624" y="2200"/>
              <a:ext cx="0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05" name="Line 47"/>
            <p:cNvSpPr>
              <a:spLocks noChangeShapeType="1"/>
            </p:cNvSpPr>
            <p:nvPr/>
          </p:nvSpPr>
          <p:spPr bwMode="auto">
            <a:xfrm>
              <a:off x="1822" y="1846"/>
              <a:ext cx="14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06" name="Line 48"/>
            <p:cNvSpPr>
              <a:spLocks noChangeShapeType="1"/>
            </p:cNvSpPr>
            <p:nvPr/>
          </p:nvSpPr>
          <p:spPr bwMode="auto">
            <a:xfrm flipV="1">
              <a:off x="3298" y="1840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07" name="Line 49"/>
            <p:cNvSpPr>
              <a:spLocks noChangeShapeType="1"/>
            </p:cNvSpPr>
            <p:nvPr/>
          </p:nvSpPr>
          <p:spPr bwMode="auto">
            <a:xfrm flipV="1">
              <a:off x="3598" y="1774"/>
              <a:ext cx="0" cy="7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08" name="Line 50"/>
            <p:cNvSpPr>
              <a:spLocks noChangeShapeType="1"/>
            </p:cNvSpPr>
            <p:nvPr/>
          </p:nvSpPr>
          <p:spPr bwMode="auto">
            <a:xfrm flipV="1">
              <a:off x="3916" y="1648"/>
              <a:ext cx="0" cy="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09" name="Text Box 51"/>
            <p:cNvSpPr txBox="1">
              <a:spLocks noChangeArrowheads="1"/>
            </p:cNvSpPr>
            <p:nvPr/>
          </p:nvSpPr>
          <p:spPr bwMode="auto">
            <a:xfrm>
              <a:off x="3468" y="1553"/>
              <a:ext cx="229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400" b="1">
                  <a:latin typeface="Arial" pitchFamily="34" charset="0"/>
                  <a:ea typeface="돋움" pitchFamily="50" charset="-127"/>
                </a:rPr>
                <a:t>M</a:t>
              </a:r>
              <a:r>
                <a:rPr lang="en-US" altLang="ko-KR" sz="1400" b="1" baseline="-25000">
                  <a:latin typeface="Arial" pitchFamily="34" charset="0"/>
                  <a:ea typeface="돋움" pitchFamily="50" charset="-127"/>
                </a:rPr>
                <a:t>j</a:t>
              </a:r>
              <a:endParaRPr lang="en-US" altLang="ko-KR" sz="14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2810" name="Text Box 52"/>
            <p:cNvSpPr txBox="1">
              <a:spLocks noChangeArrowheads="1"/>
            </p:cNvSpPr>
            <p:nvPr/>
          </p:nvSpPr>
          <p:spPr bwMode="auto">
            <a:xfrm>
              <a:off x="3834" y="1469"/>
              <a:ext cx="173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400" b="1">
                  <a:latin typeface="Arial" pitchFamily="34" charset="0"/>
                  <a:ea typeface="돋움" pitchFamily="50" charset="-127"/>
                </a:rPr>
                <a:t>t</a:t>
              </a:r>
              <a:r>
                <a:rPr lang="en-US" altLang="ko-KR" sz="14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4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2811" name="Text Box 53"/>
            <p:cNvSpPr txBox="1">
              <a:spLocks noChangeArrowheads="1"/>
            </p:cNvSpPr>
            <p:nvPr/>
          </p:nvSpPr>
          <p:spPr bwMode="auto">
            <a:xfrm>
              <a:off x="2112" y="3225"/>
              <a:ext cx="126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FF(a,b,c,d,M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j</a:t>
              </a: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,t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,s)</a:t>
              </a:r>
            </a:p>
          </p:txBody>
        </p:sp>
      </p:grpSp>
      <p:pic>
        <p:nvPicPr>
          <p:cNvPr id="32773" name="Picture 5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4CF757C2-08B2-426E-BCC9-18381D30AD5E}" type="slidenum">
              <a:rPr lang="en-US" altLang="ko-KR" smtClean="0"/>
              <a:pPr>
                <a:buNone/>
              </a:pPr>
              <a:t>21</a:t>
            </a:fld>
            <a:endParaRPr lang="en-US" altLang="ko-KR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SHA-1(I)</a:t>
            </a:r>
            <a:endParaRPr lang="ko-KR" altLang="en-US" dirty="0"/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2743200" y="3365500"/>
            <a:ext cx="1117600" cy="647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2841625" y="3449638"/>
            <a:ext cx="879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nonlinear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operation</a:t>
            </a:r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 flipV="1">
            <a:off x="2347913" y="3925888"/>
            <a:ext cx="560387" cy="515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2336800" y="2959100"/>
            <a:ext cx="57150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3800" name="Group 7"/>
          <p:cNvGrpSpPr>
            <a:grpSpLocks/>
          </p:cNvGrpSpPr>
          <p:nvPr/>
        </p:nvGrpSpPr>
        <p:grpSpPr bwMode="auto">
          <a:xfrm>
            <a:off x="3187700" y="2301875"/>
            <a:ext cx="190500" cy="209550"/>
            <a:chOff x="3312" y="2520"/>
            <a:chExt cx="120" cy="132"/>
          </a:xfrm>
        </p:grpSpPr>
        <p:sp>
          <p:nvSpPr>
            <p:cNvPr id="33865" name="Rectangle 8"/>
            <p:cNvSpPr>
              <a:spLocks noChangeArrowheads="1"/>
            </p:cNvSpPr>
            <p:nvPr/>
          </p:nvSpPr>
          <p:spPr bwMode="auto">
            <a:xfrm>
              <a:off x="3312" y="2520"/>
              <a:ext cx="120" cy="1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66" name="Line 9"/>
            <p:cNvSpPr>
              <a:spLocks noChangeShapeType="1"/>
            </p:cNvSpPr>
            <p:nvPr/>
          </p:nvSpPr>
          <p:spPr bwMode="auto">
            <a:xfrm>
              <a:off x="3378" y="2520"/>
              <a:ext cx="0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67" name="Line 10"/>
            <p:cNvSpPr>
              <a:spLocks noChangeShapeType="1"/>
            </p:cNvSpPr>
            <p:nvPr/>
          </p:nvSpPr>
          <p:spPr bwMode="auto">
            <a:xfrm>
              <a:off x="3318" y="2586"/>
              <a:ext cx="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3801" name="Group 11"/>
          <p:cNvGrpSpPr>
            <a:grpSpLocks/>
          </p:cNvGrpSpPr>
          <p:nvPr/>
        </p:nvGrpSpPr>
        <p:grpSpPr bwMode="auto">
          <a:xfrm>
            <a:off x="3892550" y="2301875"/>
            <a:ext cx="190500" cy="209550"/>
            <a:chOff x="3312" y="2520"/>
            <a:chExt cx="120" cy="132"/>
          </a:xfrm>
        </p:grpSpPr>
        <p:sp>
          <p:nvSpPr>
            <p:cNvPr id="33862" name="Rectangle 12"/>
            <p:cNvSpPr>
              <a:spLocks noChangeArrowheads="1"/>
            </p:cNvSpPr>
            <p:nvPr/>
          </p:nvSpPr>
          <p:spPr bwMode="auto">
            <a:xfrm>
              <a:off x="3312" y="2520"/>
              <a:ext cx="120" cy="1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63" name="Line 13"/>
            <p:cNvSpPr>
              <a:spLocks noChangeShapeType="1"/>
            </p:cNvSpPr>
            <p:nvPr/>
          </p:nvSpPr>
          <p:spPr bwMode="auto">
            <a:xfrm>
              <a:off x="3378" y="2520"/>
              <a:ext cx="0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64" name="Line 14"/>
            <p:cNvSpPr>
              <a:spLocks noChangeShapeType="1"/>
            </p:cNvSpPr>
            <p:nvPr/>
          </p:nvSpPr>
          <p:spPr bwMode="auto">
            <a:xfrm>
              <a:off x="3318" y="2586"/>
              <a:ext cx="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3802" name="Group 15"/>
          <p:cNvGrpSpPr>
            <a:grpSpLocks/>
          </p:cNvGrpSpPr>
          <p:nvPr/>
        </p:nvGrpSpPr>
        <p:grpSpPr bwMode="auto">
          <a:xfrm>
            <a:off x="4676775" y="2301875"/>
            <a:ext cx="190500" cy="209550"/>
            <a:chOff x="3312" y="2520"/>
            <a:chExt cx="120" cy="132"/>
          </a:xfrm>
        </p:grpSpPr>
        <p:sp>
          <p:nvSpPr>
            <p:cNvPr id="33859" name="Rectangle 16"/>
            <p:cNvSpPr>
              <a:spLocks noChangeArrowheads="1"/>
            </p:cNvSpPr>
            <p:nvPr/>
          </p:nvSpPr>
          <p:spPr bwMode="auto">
            <a:xfrm>
              <a:off x="3312" y="2520"/>
              <a:ext cx="120" cy="1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60" name="Line 17"/>
            <p:cNvSpPr>
              <a:spLocks noChangeShapeType="1"/>
            </p:cNvSpPr>
            <p:nvPr/>
          </p:nvSpPr>
          <p:spPr bwMode="auto">
            <a:xfrm>
              <a:off x="3378" y="2520"/>
              <a:ext cx="0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61" name="Line 18"/>
            <p:cNvSpPr>
              <a:spLocks noChangeShapeType="1"/>
            </p:cNvSpPr>
            <p:nvPr/>
          </p:nvSpPr>
          <p:spPr bwMode="auto">
            <a:xfrm>
              <a:off x="3318" y="2586"/>
              <a:ext cx="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3803" name="Group 19"/>
          <p:cNvGrpSpPr>
            <a:grpSpLocks/>
          </p:cNvGrpSpPr>
          <p:nvPr/>
        </p:nvGrpSpPr>
        <p:grpSpPr bwMode="auto">
          <a:xfrm>
            <a:off x="5365750" y="2301875"/>
            <a:ext cx="190500" cy="209550"/>
            <a:chOff x="3312" y="2520"/>
            <a:chExt cx="120" cy="132"/>
          </a:xfrm>
        </p:grpSpPr>
        <p:sp>
          <p:nvSpPr>
            <p:cNvPr id="33856" name="Rectangle 20"/>
            <p:cNvSpPr>
              <a:spLocks noChangeArrowheads="1"/>
            </p:cNvSpPr>
            <p:nvPr/>
          </p:nvSpPr>
          <p:spPr bwMode="auto">
            <a:xfrm>
              <a:off x="3312" y="2520"/>
              <a:ext cx="120" cy="1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57" name="Line 21"/>
            <p:cNvSpPr>
              <a:spLocks noChangeShapeType="1"/>
            </p:cNvSpPr>
            <p:nvPr/>
          </p:nvSpPr>
          <p:spPr bwMode="auto">
            <a:xfrm>
              <a:off x="3378" y="2520"/>
              <a:ext cx="0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58" name="Line 22"/>
            <p:cNvSpPr>
              <a:spLocks noChangeShapeType="1"/>
            </p:cNvSpPr>
            <p:nvPr/>
          </p:nvSpPr>
          <p:spPr bwMode="auto">
            <a:xfrm>
              <a:off x="3318" y="2586"/>
              <a:ext cx="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3804" name="Text Box 23"/>
          <p:cNvSpPr txBox="1">
            <a:spLocks noChangeArrowheads="1"/>
          </p:cNvSpPr>
          <p:nvPr/>
        </p:nvSpPr>
        <p:spPr bwMode="auto">
          <a:xfrm>
            <a:off x="4343400" y="5500688"/>
            <a:ext cx="20097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FF(a,b,c,d,M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j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,t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,s)</a:t>
            </a:r>
          </a:p>
        </p:txBody>
      </p:sp>
      <p:grpSp>
        <p:nvGrpSpPr>
          <p:cNvPr id="33805" name="Group 24"/>
          <p:cNvGrpSpPr>
            <a:grpSpLocks/>
          </p:cNvGrpSpPr>
          <p:nvPr/>
        </p:nvGrpSpPr>
        <p:grpSpPr bwMode="auto">
          <a:xfrm>
            <a:off x="1460500" y="2070100"/>
            <a:ext cx="889000" cy="3238500"/>
            <a:chOff x="920" y="1304"/>
            <a:chExt cx="560" cy="2040"/>
          </a:xfrm>
        </p:grpSpPr>
        <p:sp>
          <p:nvSpPr>
            <p:cNvPr id="33846" name="Rectangle 25"/>
            <p:cNvSpPr>
              <a:spLocks noChangeArrowheads="1"/>
            </p:cNvSpPr>
            <p:nvPr/>
          </p:nvSpPr>
          <p:spPr bwMode="auto">
            <a:xfrm>
              <a:off x="920" y="1304"/>
              <a:ext cx="552" cy="2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47" name="Line 26"/>
            <p:cNvSpPr>
              <a:spLocks noChangeShapeType="1"/>
            </p:cNvSpPr>
            <p:nvPr/>
          </p:nvSpPr>
          <p:spPr bwMode="auto">
            <a:xfrm>
              <a:off x="920" y="2544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48" name="Line 27"/>
            <p:cNvSpPr>
              <a:spLocks noChangeShapeType="1"/>
            </p:cNvSpPr>
            <p:nvPr/>
          </p:nvSpPr>
          <p:spPr bwMode="auto">
            <a:xfrm>
              <a:off x="920" y="2128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49" name="Line 28"/>
            <p:cNvSpPr>
              <a:spLocks noChangeShapeType="1"/>
            </p:cNvSpPr>
            <p:nvPr/>
          </p:nvSpPr>
          <p:spPr bwMode="auto">
            <a:xfrm>
              <a:off x="928" y="1712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50" name="Line 29"/>
            <p:cNvSpPr>
              <a:spLocks noChangeShapeType="1"/>
            </p:cNvSpPr>
            <p:nvPr/>
          </p:nvSpPr>
          <p:spPr bwMode="auto">
            <a:xfrm>
              <a:off x="920" y="2928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51" name="Text Box 30"/>
            <p:cNvSpPr txBox="1">
              <a:spLocks noChangeArrowheads="1"/>
            </p:cNvSpPr>
            <p:nvPr/>
          </p:nvSpPr>
          <p:spPr bwMode="auto">
            <a:xfrm>
              <a:off x="990" y="3007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a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i-1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3852" name="Text Box 31"/>
            <p:cNvSpPr txBox="1">
              <a:spLocks noChangeArrowheads="1"/>
            </p:cNvSpPr>
            <p:nvPr/>
          </p:nvSpPr>
          <p:spPr bwMode="auto">
            <a:xfrm>
              <a:off x="990" y="2605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b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i-1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3853" name="Text Box 32"/>
            <p:cNvSpPr txBox="1">
              <a:spLocks noChangeArrowheads="1"/>
            </p:cNvSpPr>
            <p:nvPr/>
          </p:nvSpPr>
          <p:spPr bwMode="auto">
            <a:xfrm>
              <a:off x="990" y="2203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c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i-1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3854" name="Text Box 33"/>
            <p:cNvSpPr txBox="1">
              <a:spLocks noChangeArrowheads="1"/>
            </p:cNvSpPr>
            <p:nvPr/>
          </p:nvSpPr>
          <p:spPr bwMode="auto">
            <a:xfrm>
              <a:off x="990" y="1801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d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i-1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3855" name="Text Box 34"/>
            <p:cNvSpPr txBox="1">
              <a:spLocks noChangeArrowheads="1"/>
            </p:cNvSpPr>
            <p:nvPr/>
          </p:nvSpPr>
          <p:spPr bwMode="auto">
            <a:xfrm>
              <a:off x="990" y="1399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e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i-1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</p:grpSp>
      <p:sp>
        <p:nvSpPr>
          <p:cNvPr id="33806" name="Oval 39"/>
          <p:cNvSpPr>
            <a:spLocks noChangeArrowheads="1"/>
          </p:cNvSpPr>
          <p:nvPr/>
        </p:nvSpPr>
        <p:spPr bwMode="auto">
          <a:xfrm>
            <a:off x="4429125" y="4289425"/>
            <a:ext cx="7747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&lt;&lt;&lt;30</a:t>
            </a:r>
          </a:p>
        </p:txBody>
      </p:sp>
      <p:grpSp>
        <p:nvGrpSpPr>
          <p:cNvPr id="33807" name="Group 41"/>
          <p:cNvGrpSpPr>
            <a:grpSpLocks/>
          </p:cNvGrpSpPr>
          <p:nvPr/>
        </p:nvGrpSpPr>
        <p:grpSpPr bwMode="auto">
          <a:xfrm>
            <a:off x="6464300" y="2082800"/>
            <a:ext cx="889000" cy="3238500"/>
            <a:chOff x="4320" y="1344"/>
            <a:chExt cx="560" cy="2040"/>
          </a:xfrm>
        </p:grpSpPr>
        <p:sp>
          <p:nvSpPr>
            <p:cNvPr id="33836" name="Rectangle 42"/>
            <p:cNvSpPr>
              <a:spLocks noChangeArrowheads="1"/>
            </p:cNvSpPr>
            <p:nvPr/>
          </p:nvSpPr>
          <p:spPr bwMode="auto">
            <a:xfrm>
              <a:off x="4320" y="1344"/>
              <a:ext cx="552" cy="2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37" name="Line 43"/>
            <p:cNvSpPr>
              <a:spLocks noChangeShapeType="1"/>
            </p:cNvSpPr>
            <p:nvPr/>
          </p:nvSpPr>
          <p:spPr bwMode="auto">
            <a:xfrm>
              <a:off x="4320" y="2584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38" name="Line 44"/>
            <p:cNvSpPr>
              <a:spLocks noChangeShapeType="1"/>
            </p:cNvSpPr>
            <p:nvPr/>
          </p:nvSpPr>
          <p:spPr bwMode="auto">
            <a:xfrm>
              <a:off x="4320" y="2168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39" name="Line 45"/>
            <p:cNvSpPr>
              <a:spLocks noChangeShapeType="1"/>
            </p:cNvSpPr>
            <p:nvPr/>
          </p:nvSpPr>
          <p:spPr bwMode="auto">
            <a:xfrm>
              <a:off x="4328" y="1752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40" name="Line 46"/>
            <p:cNvSpPr>
              <a:spLocks noChangeShapeType="1"/>
            </p:cNvSpPr>
            <p:nvPr/>
          </p:nvSpPr>
          <p:spPr bwMode="auto">
            <a:xfrm>
              <a:off x="4320" y="2968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41" name="Text Box 47"/>
            <p:cNvSpPr txBox="1">
              <a:spLocks noChangeArrowheads="1"/>
            </p:cNvSpPr>
            <p:nvPr/>
          </p:nvSpPr>
          <p:spPr bwMode="auto">
            <a:xfrm>
              <a:off x="4390" y="3047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a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3842" name="Text Box 48"/>
            <p:cNvSpPr txBox="1">
              <a:spLocks noChangeArrowheads="1"/>
            </p:cNvSpPr>
            <p:nvPr/>
          </p:nvSpPr>
          <p:spPr bwMode="auto">
            <a:xfrm>
              <a:off x="4390" y="2645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b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3843" name="Text Box 49"/>
            <p:cNvSpPr txBox="1">
              <a:spLocks noChangeArrowheads="1"/>
            </p:cNvSpPr>
            <p:nvPr/>
          </p:nvSpPr>
          <p:spPr bwMode="auto">
            <a:xfrm>
              <a:off x="4390" y="2243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c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3844" name="Text Box 50"/>
            <p:cNvSpPr txBox="1">
              <a:spLocks noChangeArrowheads="1"/>
            </p:cNvSpPr>
            <p:nvPr/>
          </p:nvSpPr>
          <p:spPr bwMode="auto">
            <a:xfrm>
              <a:off x="4390" y="1841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d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3845" name="Text Box 51"/>
            <p:cNvSpPr txBox="1">
              <a:spLocks noChangeArrowheads="1"/>
            </p:cNvSpPr>
            <p:nvPr/>
          </p:nvSpPr>
          <p:spPr bwMode="auto">
            <a:xfrm>
              <a:off x="4390" y="1439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e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</p:grpSp>
      <p:sp>
        <p:nvSpPr>
          <p:cNvPr id="33808" name="Line 52"/>
          <p:cNvSpPr>
            <a:spLocks noChangeShapeType="1"/>
          </p:cNvSpPr>
          <p:nvPr/>
        </p:nvSpPr>
        <p:spPr bwMode="auto">
          <a:xfrm>
            <a:off x="2349500" y="3657600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09" name="Line 53"/>
          <p:cNvSpPr>
            <a:spLocks noChangeShapeType="1"/>
          </p:cNvSpPr>
          <p:nvPr/>
        </p:nvSpPr>
        <p:spPr bwMode="auto">
          <a:xfrm flipV="1">
            <a:off x="3289300" y="2489200"/>
            <a:ext cx="0" cy="869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10" name="Line 54"/>
          <p:cNvSpPr>
            <a:spLocks noChangeShapeType="1"/>
          </p:cNvSpPr>
          <p:nvPr/>
        </p:nvSpPr>
        <p:spPr bwMode="auto">
          <a:xfrm>
            <a:off x="2349500" y="4965700"/>
            <a:ext cx="123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11" name="Line 55"/>
          <p:cNvSpPr>
            <a:spLocks noChangeShapeType="1"/>
          </p:cNvSpPr>
          <p:nvPr/>
        </p:nvSpPr>
        <p:spPr bwMode="auto">
          <a:xfrm flipV="1">
            <a:off x="4003675" y="2514600"/>
            <a:ext cx="0" cy="226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12" name="Line 56"/>
          <p:cNvSpPr>
            <a:spLocks noChangeShapeType="1"/>
          </p:cNvSpPr>
          <p:nvPr/>
        </p:nvSpPr>
        <p:spPr bwMode="auto">
          <a:xfrm>
            <a:off x="2362200" y="2400300"/>
            <a:ext cx="86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13" name="Line 57"/>
          <p:cNvSpPr>
            <a:spLocks noChangeShapeType="1"/>
          </p:cNvSpPr>
          <p:nvPr/>
        </p:nvSpPr>
        <p:spPr bwMode="auto">
          <a:xfrm>
            <a:off x="3365500" y="24130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14" name="Line 58"/>
          <p:cNvSpPr>
            <a:spLocks noChangeShapeType="1"/>
          </p:cNvSpPr>
          <p:nvPr/>
        </p:nvSpPr>
        <p:spPr bwMode="auto">
          <a:xfrm>
            <a:off x="4076700" y="2413000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15" name="Line 59"/>
          <p:cNvSpPr>
            <a:spLocks noChangeShapeType="1"/>
          </p:cNvSpPr>
          <p:nvPr/>
        </p:nvSpPr>
        <p:spPr bwMode="auto">
          <a:xfrm>
            <a:off x="4876800" y="2400300"/>
            <a:ext cx="48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16" name="Line 60"/>
          <p:cNvSpPr>
            <a:spLocks noChangeShapeType="1"/>
          </p:cNvSpPr>
          <p:nvPr/>
        </p:nvSpPr>
        <p:spPr bwMode="auto">
          <a:xfrm>
            <a:off x="5562600" y="2413000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17" name="Line 61"/>
          <p:cNvSpPr>
            <a:spLocks noChangeShapeType="1"/>
          </p:cNvSpPr>
          <p:nvPr/>
        </p:nvSpPr>
        <p:spPr bwMode="auto">
          <a:xfrm>
            <a:off x="2336800" y="2971800"/>
            <a:ext cx="349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18" name="Line 62"/>
          <p:cNvSpPr>
            <a:spLocks noChangeShapeType="1"/>
          </p:cNvSpPr>
          <p:nvPr/>
        </p:nvSpPr>
        <p:spPr bwMode="auto">
          <a:xfrm>
            <a:off x="2463800" y="4064000"/>
            <a:ext cx="346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19" name="Line 63"/>
          <p:cNvSpPr>
            <a:spLocks noChangeShapeType="1"/>
          </p:cNvSpPr>
          <p:nvPr/>
        </p:nvSpPr>
        <p:spPr bwMode="auto">
          <a:xfrm>
            <a:off x="2463800" y="36576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20" name="Line 64"/>
          <p:cNvSpPr>
            <a:spLocks noChangeShapeType="1"/>
          </p:cNvSpPr>
          <p:nvPr/>
        </p:nvSpPr>
        <p:spPr bwMode="auto">
          <a:xfrm>
            <a:off x="2336800" y="4483100"/>
            <a:ext cx="2120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21" name="Line 65"/>
          <p:cNvSpPr>
            <a:spLocks noChangeShapeType="1"/>
          </p:cNvSpPr>
          <p:nvPr/>
        </p:nvSpPr>
        <p:spPr bwMode="auto">
          <a:xfrm>
            <a:off x="5232400" y="4470400"/>
            <a:ext cx="72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22" name="Line 66"/>
          <p:cNvSpPr>
            <a:spLocks noChangeShapeType="1"/>
          </p:cNvSpPr>
          <p:nvPr/>
        </p:nvSpPr>
        <p:spPr bwMode="auto">
          <a:xfrm>
            <a:off x="2847975" y="4959350"/>
            <a:ext cx="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23" name="Line 67"/>
          <p:cNvSpPr>
            <a:spLocks noChangeShapeType="1"/>
          </p:cNvSpPr>
          <p:nvPr/>
        </p:nvSpPr>
        <p:spPr bwMode="auto">
          <a:xfrm>
            <a:off x="2844800" y="5226050"/>
            <a:ext cx="314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24" name="Line 68"/>
          <p:cNvSpPr>
            <a:spLocks noChangeShapeType="1"/>
          </p:cNvSpPr>
          <p:nvPr/>
        </p:nvSpPr>
        <p:spPr bwMode="auto">
          <a:xfrm>
            <a:off x="4775200" y="199390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25" name="Line 69"/>
          <p:cNvSpPr>
            <a:spLocks noChangeShapeType="1"/>
          </p:cNvSpPr>
          <p:nvPr/>
        </p:nvSpPr>
        <p:spPr bwMode="auto">
          <a:xfrm>
            <a:off x="5473700" y="2032000"/>
            <a:ext cx="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26" name="Text Box 70"/>
          <p:cNvSpPr txBox="1">
            <a:spLocks noChangeArrowheads="1"/>
          </p:cNvSpPr>
          <p:nvPr/>
        </p:nvSpPr>
        <p:spPr bwMode="auto">
          <a:xfrm>
            <a:off x="4606925" y="1725613"/>
            <a:ext cx="4222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W</a:t>
            </a:r>
            <a:r>
              <a:rPr lang="en-US" altLang="ko-KR" sz="1400" b="1" baseline="-25000">
                <a:latin typeface="Arial" pitchFamily="34" charset="0"/>
                <a:ea typeface="돋움" pitchFamily="50" charset="-127"/>
              </a:rPr>
              <a:t> t</a:t>
            </a:r>
            <a:endParaRPr lang="en-US" altLang="ko-KR" sz="14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33827" name="Text Box 71"/>
          <p:cNvSpPr txBox="1">
            <a:spLocks noChangeArrowheads="1"/>
          </p:cNvSpPr>
          <p:nvPr/>
        </p:nvSpPr>
        <p:spPr bwMode="auto">
          <a:xfrm>
            <a:off x="5292725" y="1712913"/>
            <a:ext cx="3508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K</a:t>
            </a:r>
            <a:r>
              <a:rPr lang="en-US" altLang="ko-KR" sz="1400" b="1" baseline="-25000">
                <a:latin typeface="Arial" pitchFamily="34" charset="0"/>
                <a:ea typeface="돋움" pitchFamily="50" charset="-127"/>
              </a:rPr>
              <a:t>t</a:t>
            </a:r>
            <a:endParaRPr lang="en-US" altLang="ko-KR" sz="14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33828" name="Line 72"/>
          <p:cNvSpPr>
            <a:spLocks noChangeShapeType="1"/>
          </p:cNvSpPr>
          <p:nvPr/>
        </p:nvSpPr>
        <p:spPr bwMode="auto">
          <a:xfrm>
            <a:off x="5816600" y="2425700"/>
            <a:ext cx="63500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29" name="Line 73"/>
          <p:cNvSpPr>
            <a:spLocks noChangeShapeType="1"/>
          </p:cNvSpPr>
          <p:nvPr/>
        </p:nvSpPr>
        <p:spPr bwMode="auto">
          <a:xfrm flipV="1">
            <a:off x="5803900" y="2413000"/>
            <a:ext cx="64770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30" name="Line 74"/>
          <p:cNvSpPr>
            <a:spLocks noChangeShapeType="1"/>
          </p:cNvSpPr>
          <p:nvPr/>
        </p:nvSpPr>
        <p:spPr bwMode="auto">
          <a:xfrm flipV="1">
            <a:off x="5918200" y="31496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31" name="Line 75"/>
          <p:cNvSpPr>
            <a:spLocks noChangeShapeType="1"/>
          </p:cNvSpPr>
          <p:nvPr/>
        </p:nvSpPr>
        <p:spPr bwMode="auto">
          <a:xfrm flipV="1">
            <a:off x="5962650" y="3860800"/>
            <a:ext cx="501650" cy="61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32" name="Line 76"/>
          <p:cNvSpPr>
            <a:spLocks noChangeShapeType="1"/>
          </p:cNvSpPr>
          <p:nvPr/>
        </p:nvSpPr>
        <p:spPr bwMode="auto">
          <a:xfrm flipV="1">
            <a:off x="5981700" y="4432300"/>
            <a:ext cx="48260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33" name="Line 77"/>
          <p:cNvSpPr>
            <a:spLocks noChangeShapeType="1"/>
          </p:cNvSpPr>
          <p:nvPr/>
        </p:nvSpPr>
        <p:spPr bwMode="auto">
          <a:xfrm flipV="1">
            <a:off x="5921375" y="375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34" name="Oval 78"/>
          <p:cNvSpPr>
            <a:spLocks noChangeArrowheads="1"/>
          </p:cNvSpPr>
          <p:nvPr/>
        </p:nvSpPr>
        <p:spPr bwMode="auto">
          <a:xfrm>
            <a:off x="3597275" y="4781550"/>
            <a:ext cx="7747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ko-KR" sz="1400" b="1">
                <a:latin typeface="Arial" pitchFamily="34" charset="0"/>
              </a:rPr>
              <a:t>&lt;&lt;&lt;5</a:t>
            </a:r>
          </a:p>
        </p:txBody>
      </p:sp>
      <p:pic>
        <p:nvPicPr>
          <p:cNvPr id="33835" name="Picture 79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160 bit hashed value (5 words),  Big-endian </a:t>
            </a:r>
          </a:p>
          <a:p>
            <a:pPr eaLnBrk="1" hangingPunct="1"/>
            <a:r>
              <a:rPr lang="en-US" altLang="ko-KR" dirty="0" smtClean="0"/>
              <a:t>4 round hash,  each round has 20 step </a:t>
            </a:r>
          </a:p>
          <a:p>
            <a:pPr eaLnBrk="1" hangingPunct="1"/>
            <a:r>
              <a:rPr lang="en-US" altLang="ko-KR" dirty="0" smtClean="0">
                <a:solidFill>
                  <a:schemeClr val="accent2"/>
                </a:solidFill>
              </a:rPr>
              <a:t>Change internal primitive ft and constants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accent2"/>
                </a:solidFill>
              </a:rPr>
              <a:t>                    (B 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</a:t>
            </a:r>
            <a:r>
              <a:rPr lang="en-US" altLang="ko-KR" dirty="0" smtClean="0">
                <a:solidFill>
                  <a:schemeClr val="accent2"/>
                </a:solidFill>
              </a:rPr>
              <a:t> C) v ((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B)  D)    0 </a:t>
            </a:r>
            <a:r>
              <a:rPr lang="en-US" altLang="ko-KR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≤ 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t </a:t>
            </a:r>
            <a:r>
              <a:rPr lang="en-US" altLang="ko-KR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≤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19</a:t>
            </a:r>
            <a:endParaRPr lang="en-US" altLang="ko-KR" dirty="0" smtClean="0">
              <a:solidFill>
                <a:schemeClr val="accent2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accent2"/>
                </a:solidFill>
              </a:rPr>
              <a:t>Ft(B,C,D) =   B   C  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 D                     20 </a:t>
            </a:r>
            <a:r>
              <a:rPr lang="en-US" altLang="ko-KR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≤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t </a:t>
            </a:r>
            <a:r>
              <a:rPr lang="en-US" altLang="ko-KR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≤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39</a:t>
            </a:r>
            <a:endParaRPr lang="en-US" altLang="ko-KR" dirty="0" smtClean="0">
              <a:solidFill>
                <a:schemeClr val="accent2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accent2"/>
                </a:solidFill>
              </a:rPr>
              <a:t>                    (B 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</a:t>
            </a:r>
            <a:r>
              <a:rPr lang="en-US" altLang="ko-KR" dirty="0" smtClean="0">
                <a:solidFill>
                  <a:schemeClr val="accent2"/>
                </a:solidFill>
              </a:rPr>
              <a:t> C) v ((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B)  D)    40 </a:t>
            </a:r>
            <a:r>
              <a:rPr lang="en-US" altLang="ko-KR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≤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t </a:t>
            </a:r>
            <a:r>
              <a:rPr lang="en-US" altLang="ko-KR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≤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59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accent2"/>
                </a:solidFill>
              </a:rPr>
              <a:t>                     B   C  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 D                     60 </a:t>
            </a:r>
            <a:r>
              <a:rPr lang="en-US" altLang="ko-KR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≤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t </a:t>
            </a:r>
            <a:r>
              <a:rPr lang="en-US" altLang="ko-KR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≤</a:t>
            </a:r>
            <a:r>
              <a:rPr lang="en-US" altLang="ko-KR" dirty="0" smtClean="0">
                <a:solidFill>
                  <a:schemeClr val="accent2"/>
                </a:solidFill>
                <a:sym typeface="Symbol" pitchFamily="18" charset="2"/>
              </a:rPr>
              <a:t>79</a:t>
            </a:r>
            <a:endParaRPr lang="en-US" altLang="ko-KR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ko-KR" i="1" dirty="0" smtClean="0"/>
              <a:t>Secure Hash Standard(SHS),</a:t>
            </a:r>
            <a:r>
              <a:rPr lang="en-US" altLang="ko-KR" dirty="0" smtClean="0"/>
              <a:t> FIPS Pub 180-1, 1995. </a:t>
            </a:r>
          </a:p>
        </p:txBody>
      </p:sp>
      <p:sp>
        <p:nvSpPr>
          <p:cNvPr id="34819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A9115567-9CBC-4B4E-8BDB-2C8D923CD350}" type="slidenum">
              <a:rPr lang="en-US" altLang="ko-KR" smtClean="0"/>
              <a:pPr>
                <a:buNone/>
              </a:pPr>
              <a:t>22</a:t>
            </a:fld>
            <a:endParaRPr lang="en-US" altLang="ko-KR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200" dirty="0" smtClean="0"/>
              <a:t> </a:t>
            </a:r>
            <a:r>
              <a:rPr lang="en-US" altLang="ko-KR" dirty="0" smtClean="0"/>
              <a:t>SHA-1(II)</a:t>
            </a:r>
            <a:endParaRPr lang="ko-KR" altLang="en-US" dirty="0"/>
          </a:p>
        </p:txBody>
      </p:sp>
      <p:pic>
        <p:nvPicPr>
          <p:cNvPr id="34821" name="Picture 79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9"/>
          <p:cNvSpPr>
            <a:spLocks/>
          </p:cNvSpPr>
          <p:nvPr/>
        </p:nvSpPr>
        <p:spPr bwMode="auto">
          <a:xfrm>
            <a:off x="2552700" y="2838450"/>
            <a:ext cx="88900" cy="1619250"/>
          </a:xfrm>
          <a:prstGeom prst="leftBrace">
            <a:avLst>
              <a:gd name="adj1" fmla="val 1517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Nested MAC algorithm from the composition of two (keyed) hash family</a:t>
            </a:r>
          </a:p>
          <a:p>
            <a:pPr eaLnBrk="1" hangingPunct="1"/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The Keyed-Hash Message Authentication Code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(HMAC),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FIPS Pub 198, 2002</a:t>
            </a:r>
          </a:p>
          <a:p>
            <a:pPr eaLnBrk="1" hangingPunct="1"/>
            <a:r>
              <a:rPr lang="en-US" altLang="ko-K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HMAC</a:t>
            </a:r>
            <a:r>
              <a:rPr lang="en-US" altLang="ko-KR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(x) = SHA-1[(K  </a:t>
            </a:r>
            <a:r>
              <a:rPr lang="en-US" altLang="ko-K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opad</a:t>
            </a:r>
            <a:r>
              <a:rPr lang="en-US" altLang="ko-K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|| SHA-1((K  </a:t>
            </a:r>
            <a:r>
              <a:rPr lang="en-US" altLang="ko-K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ipad</a:t>
            </a:r>
            <a:r>
              <a:rPr lang="en-US" altLang="ko-K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|| x)]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 where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ipad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= 3636 …. 36,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opad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= 5C5C … 5C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   K : 512 bit key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   x: message to be authenticated</a:t>
            </a:r>
          </a:p>
          <a:p>
            <a:pPr eaLnBrk="1" hangingPunct="1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Secure against unknown-key collusion attack</a:t>
            </a:r>
          </a:p>
        </p:txBody>
      </p:sp>
      <p:sp>
        <p:nvSpPr>
          <p:cNvPr id="36867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85178A4F-7199-4D30-A20E-FB18957C57E0}" type="slidenum">
              <a:rPr lang="en-US" altLang="ko-KR" smtClean="0"/>
              <a:pPr>
                <a:buNone/>
              </a:pPr>
              <a:t>23</a:t>
            </a:fld>
            <a:endParaRPr lang="en-US" altLang="ko-KR" smtClean="0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HMAC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771900" y="3286125"/>
            <a:ext cx="3603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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362700" y="3295650"/>
            <a:ext cx="3603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</a:t>
            </a:r>
          </a:p>
        </p:txBody>
      </p:sp>
      <p:pic>
        <p:nvPicPr>
          <p:cNvPr id="36871" name="Picture 12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5924550"/>
            <a:ext cx="8172450" cy="3048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1800"/>
              <a:t>SHS: Secure Hash Standard	RIPE: Race Integrity Primitive Evaluation</a:t>
            </a:r>
          </a:p>
        </p:txBody>
      </p:sp>
      <p:sp>
        <p:nvSpPr>
          <p:cNvPr id="37891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1CD0966D-DFA0-4AB4-874A-87C28631D80E}" type="slidenum">
              <a:rPr lang="en-US" altLang="ko-KR" smtClean="0"/>
              <a:pPr>
                <a:buNone/>
              </a:pPr>
              <a:t>24</a:t>
            </a:fld>
            <a:endParaRPr lang="en-US" altLang="ko-KR" dirty="0" smtClean="0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/>
              <a:t>Dedicated Hash Functions</a:t>
            </a:r>
          </a:p>
        </p:txBody>
      </p:sp>
      <p:graphicFrame>
        <p:nvGraphicFramePr>
          <p:cNvPr id="490563" name="Group 67"/>
          <p:cNvGraphicFramePr>
            <a:graphicFrameLocks noGrp="1"/>
          </p:cNvGraphicFramePr>
          <p:nvPr/>
        </p:nvGraphicFramePr>
        <p:xfrm>
          <a:off x="419100" y="1254125"/>
          <a:ext cx="8096250" cy="4491229"/>
        </p:xfrm>
        <a:graphic>
          <a:graphicData uri="http://schemas.openxmlformats.org/drawingml/2006/table">
            <a:tbl>
              <a:tblPr/>
              <a:tblGrid>
                <a:gridCol w="1181100"/>
                <a:gridCol w="1619250"/>
                <a:gridCol w="742950"/>
                <a:gridCol w="628650"/>
                <a:gridCol w="2305050"/>
                <a:gridCol w="161925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Designer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Bit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Characteristics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Security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MD4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Rivest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(US)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1990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- 32 bit Op., 3 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Boolean ft of deg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Collision(‘95)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(2</a:t>
                      </a:r>
                      <a:r>
                        <a:rPr kumimoji="1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20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Oper)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MD5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Rivest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(US)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1991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Modified MD4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- 4 rounds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Primitive Ft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Collision(’96)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SHA-1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NIST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1993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Modified MD4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Federal Standard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Collusion Search(‘05)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HAVAL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Seberry et. al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(Australia)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1992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Var.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(128~256)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Exp. of MD5(3,4,5R)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Boolean ft of deg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Collusion Search of HAVAL-128(‘05)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RIPEMD-160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RIPE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(Europe)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1997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Modified MD4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Indep. 2 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Collusion Search(‘05)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HAS-160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KISA(Korea)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1998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51" name="Picture 68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8D76C88D-D52C-4F88-A3FF-F5FCBAEC72AA}" type="slidenum">
              <a:rPr lang="en-US" altLang="ko-KR" smtClean="0"/>
              <a:pPr>
                <a:buNone/>
              </a:pPr>
              <a:t>25</a:t>
            </a:fld>
            <a:endParaRPr lang="en-US" altLang="ko-KR" dirty="0" smtClean="0"/>
          </a:p>
        </p:txBody>
      </p:sp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1552575" y="1905000"/>
            <a:ext cx="6010275" cy="1143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4000" b="1">
                <a:solidFill>
                  <a:srgbClr val="FF3300"/>
                </a:solidFill>
                <a:latin typeface="Arial" pitchFamily="34" charset="0"/>
              </a:rPr>
              <a:t>Collusion Search Attack</a:t>
            </a:r>
            <a:endParaRPr lang="en-US" altLang="ko-KR" sz="2400" b="1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38916" name="Picture 3" descr="j02903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413" y="3843337"/>
            <a:ext cx="2554287" cy="18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Find 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disturbance vector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with low Hamming weights (difference for subtractions mod 2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Construct 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differential paths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by specifying conditions so that the differential path will occur with high probabilities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Generate a 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message randomly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modify it using 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message modification techniques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and find a collusion</a:t>
            </a:r>
          </a:p>
        </p:txBody>
      </p:sp>
      <p:sp>
        <p:nvSpPr>
          <p:cNvPr id="41987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16119CD8-0238-4067-960B-ED3B2BECF747}" type="slidenum">
              <a:rPr lang="en-US" altLang="ko-KR" smtClean="0"/>
              <a:pPr>
                <a:buNone/>
              </a:pPr>
              <a:t>26</a:t>
            </a:fld>
            <a:endParaRPr lang="en-US" altLang="ko-KR" dirty="0" smtClean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Flow of Collusion </a:t>
            </a:r>
            <a:r>
              <a:rPr lang="en-US" altLang="ko-KR" dirty="0" smtClean="0"/>
              <a:t>Search by</a:t>
            </a:r>
            <a:r>
              <a:rPr lang="ko-KR" altLang="en-US" dirty="0" smtClean="0"/>
              <a:t> </a:t>
            </a:r>
            <a:r>
              <a:rPr lang="en-US" altLang="ko-KR" dirty="0" smtClean="0"/>
              <a:t>Wang et. al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pic>
        <p:nvPicPr>
          <p:cNvPr id="41989" name="Picture 4" descr="j02903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513" y="328613"/>
            <a:ext cx="796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904874" y="5423237"/>
            <a:ext cx="738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X. Wang, Y.L. Yin and </a:t>
            </a:r>
            <a:r>
              <a:rPr lang="en-US" altLang="ko-KR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H.Yu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, “</a:t>
            </a:r>
            <a:r>
              <a:rPr lang="en-US" altLang="ko-KR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Finding Collusions in the Full SHA-1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”, Proc. of Crypto2005, pp.17-36, LNCS3621</a:t>
            </a:r>
            <a:endParaRPr lang="en-US" altLang="ko-KR" dirty="0">
              <a:solidFill>
                <a:srgbClr val="CF0E3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9036" y="314099"/>
            <a:ext cx="8229600" cy="1143000"/>
          </a:xfrm>
        </p:spPr>
        <p:txBody>
          <a:bodyPr/>
          <a:lstStyle/>
          <a:p>
            <a:r>
              <a:rPr lang="en-US" altLang="ko-KR" sz="4000" dirty="0" smtClean="0">
                <a:latin typeface="Arial" pitchFamily="34" charset="0"/>
                <a:cs typeface="Arial" pitchFamily="34" charset="0"/>
              </a:rPr>
              <a:t>Ex. of MD5 Collisions</a:t>
            </a:r>
            <a:endParaRPr lang="ko-KR" alt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C299A-617C-4B04-BF9E-935642BBABB6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747" y="3200400"/>
            <a:ext cx="5595840" cy="312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438" y="1504268"/>
            <a:ext cx="3682094" cy="255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320" y="1551895"/>
            <a:ext cx="3567793" cy="26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28662" y="1174296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1400" dirty="0" smtClean="0"/>
              <a:t>Collision1.bin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61818" y="1140278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1400" dirty="0" smtClean="0"/>
              <a:t>Collision2.bin</a:t>
            </a:r>
            <a:endParaRPr lang="ko-KR" altLang="en-US" sz="1400" dirty="0"/>
          </a:p>
        </p:txBody>
      </p:sp>
      <p:cxnSp>
        <p:nvCxnSpPr>
          <p:cNvPr id="11" name="직선 화살표 연결선 10"/>
          <p:cNvCxnSpPr/>
          <p:nvPr/>
        </p:nvCxnSpPr>
        <p:spPr bwMode="auto">
          <a:xfrm rot="10800000" flipV="1">
            <a:off x="5606150" y="5115052"/>
            <a:ext cx="983771" cy="420332"/>
          </a:xfrm>
          <a:prstGeom prst="straightConnector1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670502" y="4856388"/>
            <a:ext cx="220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1400" dirty="0" smtClean="0"/>
              <a:t>Same MD5 Hashed Value !!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>
            <a:noAutofit/>
          </a:bodyPr>
          <a:lstStyle/>
          <a:p>
            <a:r>
              <a:rPr lang="en-US" altLang="zh-CN" sz="3200" b="0" dirty="0">
                <a:latin typeface="Arial" pitchFamily="34" charset="0"/>
                <a:cs typeface="Arial" pitchFamily="34" charset="0"/>
              </a:rPr>
              <a:t>Recent Collision Attack on Hash Functions (I)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itchFamily="34" charset="0"/>
                <a:cs typeface="Arial" pitchFamily="34" charset="0"/>
              </a:rPr>
              <a:t>Multi-block collision, 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Joux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etc, Crypto 04 Rump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 Session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, Formalized by 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Biham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Joux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i="1" dirty="0" smtClean="0">
                <a:latin typeface="Arial" pitchFamily="34" charset="0"/>
                <a:cs typeface="Arial" pitchFamily="34" charset="0"/>
              </a:rPr>
              <a:t>etc.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in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Eurocrypt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05 </a:t>
            </a:r>
          </a:p>
          <a:p>
            <a:r>
              <a:rPr lang="en-US" altLang="zh-CN" dirty="0">
                <a:latin typeface="Arial" pitchFamily="34" charset="0"/>
                <a:cs typeface="Arial" pitchFamily="34" charset="0"/>
              </a:rPr>
              <a:t>Independently proposed collision attack with two message blocks for MD5, Wang and Yu at Crypto 04 Rump Session</a:t>
            </a:r>
            <a:endParaRPr lang="en-US" altLang="zh-CN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>
                <a:srgbClr val="0066FF"/>
              </a:buClr>
              <a:buFont typeface="Wingdings" pitchFamily="2" charset="2"/>
              <a:buNone/>
            </a:pPr>
            <a:endParaRPr lang="en-US" altLang="zh-CN" dirty="0">
              <a:latin typeface="Times New Roman" pitchFamily="18" charset="0"/>
            </a:endParaRPr>
          </a:p>
        </p:txBody>
      </p:sp>
      <p:pic>
        <p:nvPicPr>
          <p:cNvPr id="65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75" y="3598863"/>
            <a:ext cx="27638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C2C7B98-DD44-4EF4-8A8B-4E23B3980A97}" type="slidenum">
              <a:rPr lang="en-US" altLang="ko-KR" smtClean="0"/>
              <a:pPr>
                <a:buNone/>
                <a:defRPr/>
              </a:pPr>
              <a:t>28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b="0" dirty="0">
                <a:latin typeface="Arial" pitchFamily="34" charset="0"/>
                <a:cs typeface="Arial" pitchFamily="34" charset="0"/>
              </a:rPr>
              <a:t>Collision Attacks and Practical Attacks (II)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latin typeface="Arial" pitchFamily="34" charset="0"/>
                <a:cs typeface="Arial" pitchFamily="34" charset="0"/>
              </a:rPr>
              <a:t>PS e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ditor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iles with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ame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ignature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, Lucks and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Daum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, Rump Session in Eurocrypt’05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en-US" altLang="zh-CN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and R</a:t>
            </a:r>
            <a:r>
              <a:rPr lang="en-US" altLang="zh-CN" sz="2400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is a random collision pair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Editor software with redundancy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zh-CN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Arial" pitchFamily="34" charset="0"/>
                <a:cs typeface="Arial" pitchFamily="34" charset="0"/>
              </a:rPr>
              <a:t>Other editor 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softwares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PDF,TIFF and Word 97, 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Gebhardt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et.al, NIST Hash Function Workshop 2005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latin typeface="Times New Roman" pitchFamily="18" charset="0"/>
            </a:endParaRPr>
          </a:p>
        </p:txBody>
      </p:sp>
      <p:pic>
        <p:nvPicPr>
          <p:cNvPr id="66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997200"/>
            <a:ext cx="38163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38893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C2C7B98-DD44-4EF4-8A8B-4E23B3980A97}" type="slidenum">
              <a:rPr lang="en-US" altLang="ko-KR" smtClean="0"/>
              <a:pPr>
                <a:buNone/>
                <a:defRPr/>
              </a:pPr>
              <a:t>29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ko-KR" sz="2800" dirty="0" smtClean="0">
                <a:solidFill>
                  <a:srgbClr val="CF0E30"/>
                </a:solidFill>
              </a:rPr>
              <a:t>Compress a binary string with an arbitrary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ko-KR" sz="2800" dirty="0" smtClean="0">
                <a:solidFill>
                  <a:srgbClr val="CF0E30"/>
                </a:solidFill>
              </a:rPr>
              <a:t>  length into a fixed short message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sz="2800" dirty="0" smtClean="0"/>
              <a:t> Important primitive for digital signature, integrity, authentication, </a:t>
            </a:r>
            <a:r>
              <a:rPr lang="en-US" altLang="ko-KR" sz="2800" i="1" dirty="0" smtClean="0"/>
              <a:t>etc</a:t>
            </a:r>
            <a:r>
              <a:rPr lang="en-US" altLang="ko-KR" sz="2800" dirty="0" smtClean="0"/>
              <a:t>.         </a:t>
            </a:r>
          </a:p>
          <a:p>
            <a:pPr eaLnBrk="1" hangingPunct="1"/>
            <a:endParaRPr lang="ko-KR" altLang="en-US" dirty="0" smtClean="0"/>
          </a:p>
        </p:txBody>
      </p:sp>
      <p:sp>
        <p:nvSpPr>
          <p:cNvPr id="12291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3D4DDAB5-AEFA-44AE-A4DD-2908D03F74C8}" type="slidenum">
              <a:rPr lang="en-US" altLang="ko-KR" smtClean="0"/>
              <a:pPr>
                <a:buNone/>
              </a:pPr>
              <a:t>3</a:t>
            </a:fld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Hash function</a:t>
            </a:r>
            <a:endParaRPr lang="ko-KR" altLang="en-US" dirty="0"/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1701800" y="4392613"/>
            <a:ext cx="3535363" cy="1257300"/>
          </a:xfrm>
          <a:custGeom>
            <a:avLst/>
            <a:gdLst>
              <a:gd name="T0" fmla="*/ 506316665 w 21600"/>
              <a:gd name="T1" fmla="*/ 36592670 h 21600"/>
              <a:gd name="T2" fmla="*/ 289323937 w 21600"/>
              <a:gd name="T3" fmla="*/ 73185340 h 21600"/>
              <a:gd name="T4" fmla="*/ 72330902 w 21600"/>
              <a:gd name="T5" fmla="*/ 36592670 h 21600"/>
              <a:gd name="T6" fmla="*/ 28932393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3197225" y="4776788"/>
            <a:ext cx="508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b="1">
                <a:latin typeface="Arial" pitchFamily="34" charset="0"/>
                <a:ea typeface="돋움" pitchFamily="50" charset="-127"/>
              </a:rPr>
              <a:t>h()</a:t>
            </a:r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3403600" y="4090988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3397250" y="5643563"/>
            <a:ext cx="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3267075" y="3405188"/>
            <a:ext cx="77311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{0,1}</a:t>
            </a:r>
            <a:r>
              <a:rPr lang="en-US" altLang="ko-KR" sz="1800" b="1" baseline="30000">
                <a:latin typeface="Arial" pitchFamily="34" charset="0"/>
                <a:ea typeface="돋움" pitchFamily="50" charset="-127"/>
              </a:rPr>
              <a:t>d</a:t>
            </a:r>
            <a:endParaRPr lang="en-US" altLang="ko-KR" sz="18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3508375" y="6154738"/>
            <a:ext cx="7381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{0,1}</a:t>
            </a:r>
            <a:r>
              <a:rPr lang="en-US" altLang="ko-KR" sz="1800" b="1" baseline="30000">
                <a:latin typeface="Arial" pitchFamily="34" charset="0"/>
                <a:ea typeface="돋움" pitchFamily="50" charset="-127"/>
              </a:rPr>
              <a:t>r</a:t>
            </a:r>
            <a:endParaRPr lang="en-US" altLang="ko-KR" sz="18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627188" y="3817938"/>
            <a:ext cx="3621087" cy="244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578100" y="5908675"/>
            <a:ext cx="1746250" cy="201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419475" y="6127750"/>
            <a:ext cx="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1423988" y="5751513"/>
            <a:ext cx="1978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1441450" y="4237038"/>
            <a:ext cx="0" cy="150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438275" y="4237038"/>
            <a:ext cx="1963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448300" y="4584700"/>
            <a:ext cx="6731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d &gt; r</a:t>
            </a:r>
          </a:p>
        </p:txBody>
      </p:sp>
      <p:sp>
        <p:nvSpPr>
          <p:cNvPr id="12306" name="Text Box 10"/>
          <p:cNvSpPr txBox="1">
            <a:spLocks noChangeArrowheads="1"/>
          </p:cNvSpPr>
          <p:nvPr/>
        </p:nvSpPr>
        <p:spPr bwMode="auto">
          <a:xfrm>
            <a:off x="5243513" y="5253038"/>
            <a:ext cx="3859212" cy="1077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>
                <a:latin typeface="Arial" pitchFamily="34" charset="0"/>
                <a:ea typeface="돋움" pitchFamily="50" charset="-127"/>
              </a:rPr>
              <a:t>hash, hash code/value/result 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>
                <a:latin typeface="Arial" pitchFamily="34" charset="0"/>
                <a:ea typeface="돋움" pitchFamily="50" charset="-127"/>
              </a:rPr>
              <a:t>message digest, checksum, MIC,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>
                <a:latin typeface="Arial" pitchFamily="34" charset="0"/>
                <a:ea typeface="돋움" pitchFamily="50" charset="-127"/>
              </a:rPr>
              <a:t>authentication tag, seal, compression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>
                <a:latin typeface="Arial" pitchFamily="34" charset="0"/>
                <a:ea typeface="돋움" pitchFamily="50" charset="-127"/>
              </a:rPr>
              <a:t>digital fingerprint, imprint </a:t>
            </a:r>
          </a:p>
        </p:txBody>
      </p:sp>
      <p:pic>
        <p:nvPicPr>
          <p:cNvPr id="12307" name="Picture 4" descr="bd05027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b="0" dirty="0">
                <a:latin typeface="Arial" pitchFamily="34" charset="0"/>
                <a:cs typeface="Arial" pitchFamily="34" charset="0"/>
              </a:rPr>
              <a:t>Collision Attacks and Practical Attacks (II)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itchFamily="34" charset="0"/>
                <a:cs typeface="Arial" pitchFamily="34" charset="0"/>
              </a:rPr>
              <a:t>Colliding valid X.509 certificates</a:t>
            </a:r>
          </a:p>
          <a:p>
            <a:pPr lvl="1">
              <a:spcBef>
                <a:spcPct val="35000"/>
              </a:spcBef>
            </a:pP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Lenstra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Wang, </a:t>
            </a: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Weger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forged X.509 certificates</a:t>
            </a:r>
            <a:r>
              <a:rPr lang="zh-CN" altLang="en-US" sz="2400" dirty="0" smtClean="0">
                <a:latin typeface="Arial" pitchFamily="34" charset="0"/>
                <a:cs typeface="Arial" pitchFamily="34" charset="0"/>
              </a:rPr>
              <a:t>，     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http://eprint.iacr.org/2005/067.pdf</a:t>
            </a:r>
          </a:p>
          <a:p>
            <a:pPr lvl="1">
              <a:spcBef>
                <a:spcPct val="35000"/>
              </a:spcBef>
              <a:buFontTx/>
              <a:buNone/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    Same owner with different public keys (2048 bits)</a:t>
            </a:r>
          </a:p>
          <a:p>
            <a:pPr lvl="1"/>
            <a:r>
              <a:rPr lang="en-US" altLang="zh-CN" sz="2400" dirty="0">
                <a:latin typeface="Arial" pitchFamily="34" charset="0"/>
                <a:cs typeface="Arial" pitchFamily="34" charset="0"/>
              </a:rPr>
              <a:t>Stevens, </a:t>
            </a: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Lenstra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Weger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Eurocrypt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2007</a:t>
            </a:r>
          </a:p>
          <a:p>
            <a:pPr lvl="1">
              <a:buFontTx/>
              <a:buNone/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    8192-bit public key (8-block collision)</a:t>
            </a:r>
          </a:p>
          <a:p>
            <a:pPr lvl="1"/>
            <a:r>
              <a:rPr lang="en-US" altLang="zh-CN" sz="2400" dirty="0">
                <a:latin typeface="Arial" pitchFamily="34" charset="0"/>
                <a:cs typeface="Arial" pitchFamily="34" charset="0"/>
              </a:rPr>
              <a:t>Stevens </a:t>
            </a:r>
            <a:r>
              <a:rPr lang="en-US" altLang="zh-CN" sz="2400" i="1" dirty="0" smtClean="0">
                <a:latin typeface="Arial" pitchFamily="34" charset="0"/>
                <a:cs typeface="Arial" pitchFamily="34" charset="0"/>
              </a:rPr>
              <a:t>etc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Crypto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2009 (see next slide)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    Pass the browser authentication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different owners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,     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different public keys</a:t>
            </a:r>
          </a:p>
          <a:p>
            <a:pPr lvl="1">
              <a:buFontTx/>
              <a:buNone/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   US-CERT</a:t>
            </a:r>
            <a:r>
              <a:rPr lang="zh-CN" altLang="en-US" sz="2400" dirty="0"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MD5 vulnerable to collision attacks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C2C7B98-DD44-4EF4-8A8B-4E23B3980A97}" type="slidenum">
              <a:rPr lang="en-US" altLang="ko-KR" smtClean="0"/>
              <a:pPr>
                <a:buNone/>
                <a:defRPr/>
              </a:pPr>
              <a:t>30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829675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Real and Rogue Certificate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7437"/>
            <a:ext cx="9291638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ko-KR" dirty="0" smtClean="0"/>
              <a:t>Progress of Collision Attacks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C7B98-DD44-4EF4-8A8B-4E23B3980A97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  <p:pic>
        <p:nvPicPr>
          <p:cNvPr id="5" name="Picture 4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452" y="1516215"/>
            <a:ext cx="7857095" cy="4455808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777927" y="6073259"/>
            <a:ext cx="457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nl-NL" altLang="ko-KR" dirty="0" smtClean="0"/>
              <a:t>(logarithmic: 38 means 2</a:t>
            </a:r>
            <a:r>
              <a:rPr lang="nl-NL" altLang="ko-KR" baseline="30000" dirty="0" smtClean="0"/>
              <a:t>38 </a:t>
            </a:r>
            <a:r>
              <a:rPr lang="nl-NL" altLang="ko-KR" dirty="0" smtClean="0">
                <a:latin typeface="cmsy10" pitchFamily="34" charset="0"/>
              </a:rPr>
              <a:t>¼</a:t>
            </a:r>
            <a:r>
              <a:rPr lang="nl-NL" altLang="ko-KR" dirty="0" smtClean="0"/>
              <a:t> 1day on 1pc)</a:t>
            </a:r>
            <a:endParaRPr lang="nl-NL" altLang="ko-K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8D76C88D-D52C-4F88-A3FF-F5FCBAEC72AA}" type="slidenum">
              <a:rPr lang="en-US" altLang="ko-KR" smtClean="0"/>
              <a:pPr>
                <a:buNone/>
              </a:pPr>
              <a:t>33</a:t>
            </a:fld>
            <a:endParaRPr lang="en-US" altLang="ko-KR" dirty="0" smtClean="0"/>
          </a:p>
        </p:txBody>
      </p:sp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1552575" y="1905000"/>
            <a:ext cx="6010275" cy="1143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3600" b="1" dirty="0" smtClean="0">
                <a:solidFill>
                  <a:srgbClr val="FF3300"/>
                </a:solidFill>
                <a:latin typeface="Arial" pitchFamily="34" charset="0"/>
              </a:rPr>
              <a:t>SHA-3 Project</a:t>
            </a:r>
            <a:endParaRPr lang="en-US" altLang="ko-KR" sz="3600" b="1" dirty="0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38916" name="Picture 3" descr="j02903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513" y="328613"/>
            <a:ext cx="796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SHA-3 Project</a:t>
            </a:r>
            <a:endParaRPr lang="ko-KR" altLang="en-US" dirty="0"/>
          </a:p>
        </p:txBody>
      </p:sp>
      <p:sp>
        <p:nvSpPr>
          <p:cNvPr id="45059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604A0EF7-FBCD-4D7B-9D1B-B777B73E7DA8}" type="slidenum">
              <a:rPr lang="en-US" altLang="ko-KR" smtClean="0"/>
              <a:pPr>
                <a:buNone/>
              </a:pPr>
              <a:t>34</a:t>
            </a:fld>
            <a:endParaRPr lang="en-US" altLang="ko-KR" dirty="0" smtClean="0"/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750" y="1343025"/>
            <a:ext cx="7718425" cy="4768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altLang="zh-CN" sz="3600" b="0" dirty="0">
                <a:latin typeface="Arial" pitchFamily="34" charset="0"/>
                <a:cs typeface="Arial" pitchFamily="34" charset="0"/>
              </a:rPr>
              <a:t>Security Requirements of the </a:t>
            </a:r>
            <a:r>
              <a:rPr lang="en-US" altLang="zh-CN" sz="3600" b="0" dirty="0" smtClean="0">
                <a:latin typeface="Arial" pitchFamily="34" charset="0"/>
                <a:cs typeface="Arial" pitchFamily="34" charset="0"/>
              </a:rPr>
              <a:t>Hash </a:t>
            </a:r>
            <a:r>
              <a:rPr lang="en-US" altLang="zh-CN" sz="3600" b="0" dirty="0" err="1" smtClean="0">
                <a:latin typeface="Arial" pitchFamily="34" charset="0"/>
                <a:cs typeface="Arial" pitchFamily="34" charset="0"/>
              </a:rPr>
              <a:t>Fts</a:t>
            </a:r>
            <a:endParaRPr lang="en-US" altLang="zh-CN" sz="3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59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latin typeface="Arial" pitchFamily="34" charset="0"/>
                <a:cs typeface="Arial" pitchFamily="34" charset="0"/>
              </a:rPr>
              <a:t>Collision resistance of approximately </a:t>
            </a:r>
            <a:r>
              <a:rPr lang="en-US" altLang="zh-CN" i="1" dirty="0">
                <a:latin typeface="Arial" pitchFamily="34" charset="0"/>
                <a:cs typeface="Arial" pitchFamily="34" charset="0"/>
              </a:rPr>
              <a:t>n/2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bits (2</a:t>
            </a:r>
            <a:r>
              <a:rPr lang="en-US" altLang="zh-CN" i="1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/2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computations)</a:t>
            </a: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Pre-image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resistance of approximately </a:t>
            </a:r>
            <a:r>
              <a:rPr lang="en-US" altLang="zh-CN" i="1" dirty="0">
                <a:latin typeface="Arial" pitchFamily="34" charset="0"/>
                <a:cs typeface="Arial" pitchFamily="34" charset="0"/>
              </a:rPr>
              <a:t>n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bits</a:t>
            </a:r>
          </a:p>
          <a:p>
            <a:r>
              <a:rPr lang="en-US" altLang="zh-CN" dirty="0">
                <a:latin typeface="Arial" pitchFamily="34" charset="0"/>
                <a:cs typeface="Arial" pitchFamily="34" charset="0"/>
              </a:rPr>
              <a:t>Second-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preimage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resistance of approximately </a:t>
            </a:r>
            <a:r>
              <a:rPr lang="en-US" altLang="zh-CN" i="1" dirty="0">
                <a:latin typeface="Arial" pitchFamily="34" charset="0"/>
                <a:cs typeface="Arial" pitchFamily="34" charset="0"/>
              </a:rPr>
              <a:t>n-k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bits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for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any message shorter than 2</a:t>
            </a:r>
            <a:r>
              <a:rPr lang="en-US" altLang="zh-CN" i="1" baseline="30000" dirty="0">
                <a:latin typeface="Arial" pitchFamily="34" charset="0"/>
                <a:cs typeface="Arial" pitchFamily="34" charset="0"/>
              </a:rPr>
              <a:t>k</a:t>
            </a:r>
            <a:r>
              <a:rPr lang="en-US" altLang="zh-CN" i="1" dirty="0">
                <a:latin typeface="Arial" pitchFamily="34" charset="0"/>
                <a:cs typeface="Arial" pitchFamily="34" charset="0"/>
              </a:rPr>
              <a:t> bits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(for MD 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 construction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altLang="zh-CN" dirty="0">
                <a:latin typeface="Arial" pitchFamily="34" charset="0"/>
                <a:cs typeface="Arial" pitchFamily="34" charset="0"/>
              </a:rPr>
              <a:t>Resistance to length-extension attacks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( usually   MD  construction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is prohibited)</a:t>
            </a:r>
          </a:p>
          <a:p>
            <a:r>
              <a:rPr lang="en-US" altLang="zh-CN" dirty="0">
                <a:latin typeface="Arial" pitchFamily="34" charset="0"/>
                <a:cs typeface="Arial" pitchFamily="34" charset="0"/>
              </a:rPr>
              <a:t>Truncating </a:t>
            </a:r>
            <a:r>
              <a:rPr lang="en-US" altLang="zh-CN" i="1" dirty="0">
                <a:latin typeface="Arial" pitchFamily="34" charset="0"/>
                <a:cs typeface="Arial" pitchFamily="34" charset="0"/>
              </a:rPr>
              <a:t>m-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bit of the candidate function’s output, the security parameter is </a:t>
            </a:r>
            <a:r>
              <a:rPr lang="en-US" altLang="zh-CN" i="1" dirty="0">
                <a:latin typeface="Arial" pitchFamily="34" charset="0"/>
                <a:cs typeface="Arial" pitchFamily="34" charset="0"/>
              </a:rPr>
              <a:t>m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replacing </a:t>
            </a:r>
            <a:r>
              <a:rPr lang="en-US" altLang="zh-CN" i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114534D-33DE-4E82-996E-AF649DF3125C}" type="slidenum">
              <a:rPr lang="en-US" altLang="ko-KR" smtClean="0"/>
              <a:pPr>
                <a:buNone/>
                <a:defRPr/>
              </a:pPr>
              <a:t>35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0" dirty="0">
                <a:latin typeface="Arial" pitchFamily="34" charset="0"/>
                <a:cs typeface="Arial" pitchFamily="34" charset="0"/>
              </a:rPr>
              <a:t>Notes on the Security Requirements </a:t>
            </a:r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12875"/>
            <a:ext cx="8064500" cy="4873625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Resistance to length-extension attacks</a:t>
            </a:r>
          </a:p>
          <a:p>
            <a:pPr lvl="1">
              <a:spcBef>
                <a:spcPct val="35000"/>
              </a:spcBef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Resistance to multi-block collision attacks</a:t>
            </a:r>
          </a:p>
          <a:p>
            <a:pPr lvl="1">
              <a:spcBef>
                <a:spcPct val="35000"/>
              </a:spcBef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Resistance to multi-collision attacks</a:t>
            </a:r>
          </a:p>
          <a:p>
            <a:pPr lvl="1">
              <a:spcBef>
                <a:spcPct val="35000"/>
              </a:spcBef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Resistance to second </a:t>
            </a:r>
            <a:r>
              <a:rPr lang="en-US" altLang="zh-CN" sz="2000" dirty="0" err="1">
                <a:latin typeface="Arial" pitchFamily="34" charset="0"/>
                <a:cs typeface="Arial" pitchFamily="34" charset="0"/>
              </a:rPr>
              <a:t>preimage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attacks of long messages </a:t>
            </a: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35000"/>
              </a:spcBef>
              <a:buNone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 and 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herding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attack</a:t>
            </a:r>
          </a:p>
          <a:p>
            <a:pPr lvl="1">
              <a:spcBef>
                <a:spcPct val="35000"/>
              </a:spcBef>
              <a:buNone/>
            </a:pP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35000"/>
              </a:spcBef>
            </a:pPr>
            <a:r>
              <a:rPr lang="en-US" altLang="zh-CN" sz="2400">
                <a:latin typeface="Arial" pitchFamily="34" charset="0"/>
                <a:cs typeface="Arial" pitchFamily="34" charset="0"/>
              </a:rPr>
              <a:t>Second </a:t>
            </a:r>
            <a:r>
              <a:rPr lang="en-US" altLang="zh-CN" sz="2400" smtClean="0">
                <a:latin typeface="Arial" pitchFamily="34" charset="0"/>
                <a:cs typeface="Arial" pitchFamily="34" charset="0"/>
              </a:rPr>
              <a:t>pre-image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resistance of approximately </a:t>
            </a:r>
            <a:r>
              <a:rPr lang="en-US" altLang="zh-CN" sz="2400" i="1" dirty="0">
                <a:latin typeface="Arial" pitchFamily="34" charset="0"/>
                <a:cs typeface="Arial" pitchFamily="34" charset="0"/>
              </a:rPr>
              <a:t>n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bits </a:t>
            </a:r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35000"/>
              </a:spcBef>
              <a:buNone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    for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messages with any length (strong requirement)</a:t>
            </a:r>
          </a:p>
          <a:p>
            <a:pPr lvl="1">
              <a:spcBef>
                <a:spcPct val="35000"/>
              </a:spcBef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Security requirements for non-MD constructions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114534D-33DE-4E82-996E-AF649DF3125C}" type="slidenum">
              <a:rPr lang="en-US" altLang="ko-KR" smtClean="0"/>
              <a:pPr>
                <a:buNone/>
                <a:defRPr/>
              </a:pPr>
              <a:t>36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0" dirty="0">
                <a:latin typeface="Arial" pitchFamily="34" charset="0"/>
                <a:cs typeface="Arial" pitchFamily="34" charset="0"/>
              </a:rPr>
              <a:t>First Round Candidates</a:t>
            </a:r>
          </a:p>
        </p:txBody>
      </p:sp>
      <p:sp>
        <p:nvSpPr>
          <p:cNvPr id="6348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8229600" cy="4784725"/>
          </a:xfrm>
        </p:spPr>
        <p:txBody>
          <a:bodyPr/>
          <a:lstStyle/>
          <a:p>
            <a:pPr>
              <a:buFontTx/>
              <a:buNone/>
            </a:pPr>
            <a:endParaRPr lang="en-US" altLang="zh-CN" dirty="0"/>
          </a:p>
          <a:p>
            <a:pPr>
              <a:spcBef>
                <a:spcPct val="35000"/>
              </a:spcBef>
            </a:pPr>
            <a:r>
              <a:rPr lang="en-US" altLang="zh-CN" dirty="0">
                <a:latin typeface="Arial" pitchFamily="34" charset="0"/>
                <a:cs typeface="Arial" pitchFamily="34" charset="0"/>
              </a:rPr>
              <a:t>2008.10.31, NIST received 64 algorithms</a:t>
            </a:r>
          </a:p>
          <a:p>
            <a:pPr lvl="1">
              <a:spcBef>
                <a:spcPct val="35000"/>
              </a:spcBef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AES project received 21 algorithms</a:t>
            </a:r>
          </a:p>
          <a:p>
            <a:pPr lvl="1">
              <a:spcBef>
                <a:spcPct val="35000"/>
              </a:spcBef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More attention to hash functions</a:t>
            </a:r>
          </a:p>
          <a:p>
            <a:pPr>
              <a:spcBef>
                <a:spcPct val="35000"/>
              </a:spcBef>
            </a:pPr>
            <a:r>
              <a:rPr lang="en-US" altLang="zh-CN" dirty="0">
                <a:latin typeface="Arial" pitchFamily="34" charset="0"/>
                <a:cs typeface="Arial" pitchFamily="34" charset="0"/>
              </a:rPr>
              <a:t>2008.12.10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51 algorithms satisfy the Minimum 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35000"/>
              </a:spcBef>
              <a:buNone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  Acceptability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Requirements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endParaRPr lang="en-US" altLang="zh-C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114534D-33DE-4E82-996E-AF649DF3125C}" type="slidenum">
              <a:rPr lang="en-US" altLang="ko-KR" smtClean="0"/>
              <a:pPr>
                <a:buNone/>
                <a:defRPr/>
              </a:pPr>
              <a:t>37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5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0" dirty="0">
                <a:latin typeface="Arial" pitchFamily="34" charset="0"/>
                <a:cs typeface="Arial" pitchFamily="34" charset="0"/>
              </a:rPr>
              <a:t>Second Round Candidates</a:t>
            </a:r>
          </a:p>
        </p:txBody>
      </p:sp>
      <p:sp>
        <p:nvSpPr>
          <p:cNvPr id="632836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</a:rPr>
              <a:t>5 </a:t>
            </a:r>
            <a:r>
              <a:rPr lang="en-US" altLang="zh-CN" dirty="0">
                <a:latin typeface="Times New Roman" pitchFamily="18" charset="0"/>
              </a:rPr>
              <a:t>Sponges</a:t>
            </a:r>
            <a:r>
              <a:rPr lang="zh-CN" altLang="en-US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2  HAIFAs</a:t>
            </a:r>
            <a:r>
              <a:rPr lang="zh-CN" altLang="en-US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5 Wide Pipes</a:t>
            </a:r>
            <a:r>
              <a:rPr lang="zh-CN" altLang="en-US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1 Wide Pipe </a:t>
            </a:r>
            <a:r>
              <a:rPr lang="en-US" altLang="zh-CN" dirty="0" smtClean="0">
                <a:latin typeface="Times New Roman" pitchFamily="18" charset="0"/>
              </a:rPr>
              <a:t>+HAIFA, 1 UBI (14 Candidates selected Jul. 24 2009)</a:t>
            </a:r>
          </a:p>
          <a:p>
            <a:endParaRPr lang="en-US" altLang="zh-CN" dirty="0">
              <a:latin typeface="Times New Roman" pitchFamily="18" charset="0"/>
            </a:endParaRPr>
          </a:p>
        </p:txBody>
      </p:sp>
      <p:graphicFrame>
        <p:nvGraphicFramePr>
          <p:cNvPr id="530495" name="Group 63"/>
          <p:cNvGraphicFramePr>
            <a:graphicFrameLocks noGrp="1"/>
          </p:cNvGraphicFramePr>
          <p:nvPr/>
        </p:nvGraphicFramePr>
        <p:xfrm>
          <a:off x="684213" y="2349500"/>
          <a:ext cx="3887787" cy="3506788"/>
        </p:xfrm>
        <a:graphic>
          <a:graphicData uri="http://schemas.openxmlformats.org/drawingml/2006/table">
            <a:tbl>
              <a:tblPr/>
              <a:tblGrid>
                <a:gridCol w="1584325"/>
                <a:gridCol w="2303462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Algorithm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Structure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BLAKE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HAIFA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BMW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Wide Pipe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CubeHash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Sponge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ECHO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Wide Pipe, HAIFA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Fugue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Sponge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Grostl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Wide Pipe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Hamsi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Sponge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24400" y="2351088"/>
          <a:ext cx="3810000" cy="3505202"/>
        </p:xfrm>
        <a:graphic>
          <a:graphicData uri="http://schemas.openxmlformats.org/drawingml/2006/table">
            <a:tbl>
              <a:tblPr/>
              <a:tblGrid>
                <a:gridCol w="1768475"/>
                <a:gridCol w="20415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Algorithm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Structure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JH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Wide Pipe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Keccak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Sponge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Luffa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Sponge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Shabal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Wide Pipe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SHAvite-3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HAIFA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SIMD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Wide Pipe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Skein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UBI chaining 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114534D-33DE-4E82-996E-AF649DF3125C}" type="slidenum">
              <a:rPr lang="en-US" altLang="ko-KR" smtClean="0"/>
              <a:pPr>
                <a:buNone/>
                <a:defRPr/>
              </a:pPr>
              <a:t>38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b="0" dirty="0">
                <a:latin typeface="Arial" pitchFamily="34" charset="0"/>
                <a:cs typeface="Arial" pitchFamily="34" charset="0"/>
              </a:rPr>
              <a:t>Main Structures of SHA-3 </a:t>
            </a:r>
            <a:r>
              <a:rPr lang="en-US" altLang="zh-CN" sz="3600" b="0" dirty="0" smtClean="0">
                <a:latin typeface="Arial" pitchFamily="34" charset="0"/>
                <a:cs typeface="Arial" pitchFamily="34" charset="0"/>
              </a:rPr>
              <a:t>Candidates(1/4)</a:t>
            </a:r>
            <a:r>
              <a:rPr lang="en-US" altLang="zh-CN" b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zh-CN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518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>
                <a:latin typeface="Times New Roman" pitchFamily="18" charset="0"/>
              </a:rPr>
              <a:t>Wide Pipe,</a:t>
            </a:r>
            <a:r>
              <a:rPr lang="en-US" altLang="zh-CN" sz="2400">
                <a:latin typeface="Times New Roman" pitchFamily="18" charset="0"/>
              </a:rPr>
              <a:t> Lucks, Asiacrypt 2005</a:t>
            </a:r>
            <a:endParaRPr lang="en-US" altLang="zh-CN" sz="2400" b="1">
              <a:latin typeface="Times New Roman" pitchFamily="18" charset="0"/>
            </a:endParaRPr>
          </a:p>
          <a:p>
            <a:r>
              <a:rPr lang="en-US" altLang="zh-CN" sz="2400">
                <a:latin typeface="Times New Roman" pitchFamily="18" charset="0"/>
              </a:rPr>
              <a:t>Compress function</a:t>
            </a:r>
            <a:r>
              <a:rPr lang="zh-CN" altLang="en-US" sz="2400">
                <a:latin typeface="Times New Roman" pitchFamily="18" charset="0"/>
              </a:rPr>
              <a:t>：</a:t>
            </a:r>
            <a:r>
              <a:rPr lang="en-US" altLang="zh-CN" sz="2400" i="1">
                <a:latin typeface="Times New Roman" pitchFamily="18" charset="0"/>
              </a:rPr>
              <a:t>f </a:t>
            </a:r>
            <a:r>
              <a:rPr lang="en-US" altLang="zh-CN" sz="2400">
                <a:latin typeface="Times New Roman" pitchFamily="18" charset="0"/>
              </a:rPr>
              <a:t>:{0,1}</a:t>
            </a:r>
            <a:r>
              <a:rPr lang="en-US" altLang="zh-CN" sz="2400" i="1" baseline="30000">
                <a:latin typeface="Times New Roman" pitchFamily="18" charset="0"/>
              </a:rPr>
              <a:t>w</a:t>
            </a:r>
            <a:r>
              <a:rPr lang="en-US" altLang="zh-CN" sz="2400" i="1">
                <a:latin typeface="Times New Roman" pitchFamily="18" charset="0"/>
              </a:rPr>
              <a:t> </a:t>
            </a:r>
            <a:r>
              <a:rPr lang="en-US" altLang="zh-CN" sz="2400">
                <a:latin typeface="Times New Roman" pitchFamily="18" charset="0"/>
              </a:rPr>
              <a:t>× {0,1}</a:t>
            </a:r>
            <a:r>
              <a:rPr lang="en-US" altLang="zh-CN" sz="2400" i="1" baseline="30000">
                <a:latin typeface="Times New Roman" pitchFamily="18" charset="0"/>
              </a:rPr>
              <a:t>p</a:t>
            </a:r>
            <a:r>
              <a:rPr lang="en-US" altLang="zh-CN" sz="2400" i="1">
                <a:latin typeface="Times New Roman" pitchFamily="18" charset="0"/>
              </a:rPr>
              <a:t> </a:t>
            </a:r>
            <a:r>
              <a:rPr lang="en-US" altLang="zh-CN" sz="2400">
                <a:latin typeface="Times New Roman" pitchFamily="18" charset="0"/>
              </a:rPr>
              <a:t>→ {0,1}</a:t>
            </a:r>
            <a:r>
              <a:rPr lang="en-US" altLang="zh-CN" sz="2400" i="1" baseline="30000">
                <a:latin typeface="Times New Roman" pitchFamily="18" charset="0"/>
              </a:rPr>
              <a:t>w</a:t>
            </a:r>
          </a:p>
          <a:p>
            <a:r>
              <a:rPr lang="en-US" altLang="zh-CN" sz="2400">
                <a:latin typeface="Times New Roman" pitchFamily="18" charset="0"/>
              </a:rPr>
              <a:t>Truncation function</a:t>
            </a:r>
            <a:r>
              <a:rPr lang="zh-CN" altLang="en-US" sz="2400">
                <a:latin typeface="Times New Roman" pitchFamily="18" charset="0"/>
              </a:rPr>
              <a:t>： </a:t>
            </a:r>
            <a:r>
              <a:rPr lang="en-US" altLang="zh-CN" sz="2400" i="1">
                <a:latin typeface="Times New Roman" pitchFamily="18" charset="0"/>
              </a:rPr>
              <a:t>f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altLang="zh-CN" sz="2400">
                <a:latin typeface="Times New Roman" pitchFamily="18" charset="0"/>
              </a:rPr>
              <a:t> :{0,1}</a:t>
            </a:r>
            <a:r>
              <a:rPr lang="en-US" altLang="zh-CN" sz="2400" i="1" baseline="30000">
                <a:latin typeface="Times New Roman" pitchFamily="18" charset="0"/>
              </a:rPr>
              <a:t>w</a:t>
            </a:r>
            <a:r>
              <a:rPr lang="en-US" altLang="zh-CN" sz="2400" i="1">
                <a:latin typeface="Times New Roman" pitchFamily="18" charset="0"/>
              </a:rPr>
              <a:t> </a:t>
            </a:r>
            <a:r>
              <a:rPr lang="en-US" altLang="zh-CN" sz="2400">
                <a:latin typeface="Times New Roman" pitchFamily="18" charset="0"/>
              </a:rPr>
              <a:t>→ {0,1}</a:t>
            </a:r>
            <a:r>
              <a:rPr lang="en-US" altLang="zh-CN" sz="2400" i="1" baseline="30000">
                <a:latin typeface="Times New Roman" pitchFamily="18" charset="0"/>
              </a:rPr>
              <a:t>n</a:t>
            </a:r>
            <a:endParaRPr lang="en-US" altLang="zh-CN" sz="2400">
              <a:latin typeface="Times New Roman" pitchFamily="18" charset="0"/>
            </a:endParaRPr>
          </a:p>
          <a:p>
            <a:endParaRPr lang="en-US" altLang="zh-CN" sz="2400">
              <a:latin typeface="Times New Roman" pitchFamily="18" charset="0"/>
            </a:endParaRPr>
          </a:p>
        </p:txBody>
      </p:sp>
      <p:pic>
        <p:nvPicPr>
          <p:cNvPr id="605189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213100"/>
            <a:ext cx="65516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114534D-33DE-4E82-996E-AF649DF3125C}" type="slidenum">
              <a:rPr lang="en-US" altLang="ko-KR" smtClean="0"/>
              <a:pPr>
                <a:buNone/>
                <a:defRPr/>
              </a:pPr>
              <a:t>39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66E6055E-059D-41EF-BE43-5632BE0208DA}" type="slidenum">
              <a:rPr lang="en-US" altLang="ko-KR" smtClean="0"/>
              <a:pPr>
                <a:buNone/>
              </a:pPr>
              <a:t>4</a:t>
            </a:fld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Configuration</a:t>
            </a:r>
            <a:endParaRPr lang="ko-KR" altLang="en-US" dirty="0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463925" y="1360488"/>
            <a:ext cx="15017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original input, x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251200" y="2035175"/>
            <a:ext cx="1925638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append padding bits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251200" y="2684463"/>
            <a:ext cx="1916113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append length block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4645025" y="3624263"/>
            <a:ext cx="16113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compression ft, f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3919538" y="3946525"/>
            <a:ext cx="388937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 f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630613" y="5092700"/>
            <a:ext cx="1057275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      g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1584325" y="3067050"/>
            <a:ext cx="1652588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formatted 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input x=x</a:t>
            </a:r>
            <a:r>
              <a:rPr lang="en-US" altLang="ko-KR" sz="1400" b="1" baseline="-25000">
                <a:latin typeface="Arial" pitchFamily="34" charset="0"/>
                <a:ea typeface="돋움" pitchFamily="50" charset="-127"/>
              </a:rPr>
              <a:t>1</a:t>
            </a:r>
            <a:r>
              <a:rPr lang="en-US" altLang="ko-KR" sz="1400" b="1">
                <a:latin typeface="Arial" pitchFamily="34" charset="0"/>
                <a:ea typeface="돋움" pitchFamily="50" charset="-127"/>
              </a:rPr>
              <a:t>,x</a:t>
            </a:r>
            <a:r>
              <a:rPr lang="en-US" altLang="ko-KR" sz="1400" b="1" baseline="-25000">
                <a:latin typeface="Arial" pitchFamily="34" charset="0"/>
                <a:ea typeface="돋움" pitchFamily="50" charset="-127"/>
              </a:rPr>
              <a:t>2</a:t>
            </a:r>
            <a:r>
              <a:rPr lang="en-US" altLang="ko-KR" sz="1400" b="1">
                <a:latin typeface="Arial" pitchFamily="34" charset="0"/>
                <a:ea typeface="돋움" pitchFamily="50" charset="-127"/>
              </a:rPr>
              <a:t>,…,x</a:t>
            </a:r>
            <a:r>
              <a:rPr lang="en-US" altLang="ko-KR" sz="1400" b="1" baseline="-25000">
                <a:latin typeface="Arial" pitchFamily="34" charset="0"/>
                <a:ea typeface="돋움" pitchFamily="50" charset="-127"/>
              </a:rPr>
              <a:t>t</a:t>
            </a:r>
            <a:endParaRPr lang="en-US" altLang="ko-KR" sz="14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4784725" y="4173538"/>
            <a:ext cx="6477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400" b="1" baseline="-25000">
                <a:latin typeface="Arial" pitchFamily="34" charset="0"/>
                <a:ea typeface="돋움" pitchFamily="50" charset="-127"/>
              </a:rPr>
              <a:t>0</a:t>
            </a:r>
            <a:r>
              <a:rPr lang="en-US" altLang="ko-KR" sz="1400" b="1">
                <a:latin typeface="Arial" pitchFamily="34" charset="0"/>
                <a:ea typeface="돋움" pitchFamily="50" charset="-127"/>
              </a:rPr>
              <a:t>=IV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2735263" y="4008438"/>
            <a:ext cx="4460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400" b="1" baseline="-25000">
                <a:latin typeface="Arial" pitchFamily="34" charset="0"/>
                <a:ea typeface="돋움" pitchFamily="50" charset="-127"/>
              </a:rPr>
              <a:t>i-1</a:t>
            </a:r>
            <a:endParaRPr lang="en-US" altLang="ko-KR" sz="14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4203700" y="3635375"/>
            <a:ext cx="3143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x</a:t>
            </a:r>
            <a:r>
              <a:rPr lang="en-US" altLang="ko-KR" sz="1400" b="1" baseline="-25000">
                <a:latin typeface="Arial" pitchFamily="34" charset="0"/>
                <a:ea typeface="돋움" pitchFamily="50" charset="-127"/>
              </a:rPr>
              <a:t>i</a:t>
            </a:r>
            <a:endParaRPr lang="en-US" altLang="ko-KR" sz="14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4170363" y="4233863"/>
            <a:ext cx="3444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400" b="1" baseline="-25000">
                <a:latin typeface="Arial" pitchFamily="34" charset="0"/>
                <a:ea typeface="돋움" pitchFamily="50" charset="-127"/>
              </a:rPr>
              <a:t>i</a:t>
            </a:r>
            <a:endParaRPr lang="en-US" altLang="ko-KR" sz="14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5975350" y="1419225"/>
            <a:ext cx="1549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hash function, h</a:t>
            </a: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3684588" y="5910263"/>
            <a:ext cx="16017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output h(x)=g(H</a:t>
            </a:r>
            <a:r>
              <a:rPr lang="en-US" altLang="ko-KR" sz="1400" b="1" baseline="-25000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t</a:t>
            </a:r>
            <a:r>
              <a:rPr lang="en-US" altLang="ko-KR" sz="1400" b="1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)</a:t>
            </a:r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4192588" y="4656138"/>
            <a:ext cx="35083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400" b="1" baseline="-25000">
                <a:latin typeface="Arial" pitchFamily="34" charset="0"/>
                <a:ea typeface="돋움" pitchFamily="50" charset="-127"/>
              </a:rPr>
              <a:t>t</a:t>
            </a:r>
            <a:endParaRPr lang="en-US" altLang="ko-KR" sz="14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5391150" y="2019300"/>
            <a:ext cx="14049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preprocessing</a:t>
            </a:r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4964113" y="3259138"/>
            <a:ext cx="18573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iterative processing</a:t>
            </a:r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>
            <a:off x="4089400" y="1689100"/>
            <a:ext cx="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>
            <a:off x="4098925" y="2374900"/>
            <a:ext cx="0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34" name="Rectangle 21"/>
          <p:cNvSpPr>
            <a:spLocks noChangeArrowheads="1"/>
          </p:cNvSpPr>
          <p:nvPr/>
        </p:nvSpPr>
        <p:spPr bwMode="auto">
          <a:xfrm>
            <a:off x="2982913" y="1901825"/>
            <a:ext cx="2452687" cy="1312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latinLnBrk="0" hangingPunct="0">
              <a:spcBef>
                <a:spcPct val="0"/>
              </a:spcBef>
              <a:buClrTx/>
              <a:buFontTx/>
              <a:buNone/>
            </a:pPr>
            <a:endParaRPr lang="ko-KR" altLang="ko-KR" sz="1800" b="1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4098925" y="3005138"/>
            <a:ext cx="0" cy="93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>
            <a:off x="4098925" y="42719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37" name="Line 24"/>
          <p:cNvSpPr>
            <a:spLocks noChangeShapeType="1"/>
          </p:cNvSpPr>
          <p:nvPr/>
        </p:nvSpPr>
        <p:spPr bwMode="auto">
          <a:xfrm>
            <a:off x="4098925" y="4795838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38" name="Line 25"/>
          <p:cNvSpPr>
            <a:spLocks noChangeShapeType="1"/>
          </p:cNvSpPr>
          <p:nvPr/>
        </p:nvSpPr>
        <p:spPr bwMode="auto">
          <a:xfrm>
            <a:off x="4098925" y="5434013"/>
            <a:ext cx="0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39" name="Rectangle 26"/>
          <p:cNvSpPr>
            <a:spLocks noChangeArrowheads="1"/>
          </p:cNvSpPr>
          <p:nvPr/>
        </p:nvSpPr>
        <p:spPr bwMode="auto">
          <a:xfrm>
            <a:off x="3619500" y="3675063"/>
            <a:ext cx="1000125" cy="87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 flipH="1">
            <a:off x="3209925" y="4781550"/>
            <a:ext cx="87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1" name="Line 28"/>
          <p:cNvSpPr>
            <a:spLocks noChangeShapeType="1"/>
          </p:cNvSpPr>
          <p:nvPr/>
        </p:nvSpPr>
        <p:spPr bwMode="auto">
          <a:xfrm flipV="1">
            <a:off x="3219450" y="4105275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2" name="Line 29"/>
          <p:cNvSpPr>
            <a:spLocks noChangeShapeType="1"/>
          </p:cNvSpPr>
          <p:nvPr/>
        </p:nvSpPr>
        <p:spPr bwMode="auto">
          <a:xfrm>
            <a:off x="3219450" y="4105275"/>
            <a:ext cx="704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3" name="Rectangle 30"/>
          <p:cNvSpPr>
            <a:spLocks noChangeArrowheads="1"/>
          </p:cNvSpPr>
          <p:nvPr/>
        </p:nvSpPr>
        <p:spPr bwMode="auto">
          <a:xfrm>
            <a:off x="2301875" y="3552825"/>
            <a:ext cx="4029075" cy="1381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4" name="Rectangle 31"/>
          <p:cNvSpPr>
            <a:spLocks noChangeArrowheads="1"/>
          </p:cNvSpPr>
          <p:nvPr/>
        </p:nvSpPr>
        <p:spPr bwMode="auto">
          <a:xfrm>
            <a:off x="1352550" y="1781175"/>
            <a:ext cx="5891213" cy="3730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5" name="Text Box 32"/>
          <p:cNvSpPr txBox="1">
            <a:spLocks noChangeArrowheads="1"/>
          </p:cNvSpPr>
          <p:nvPr/>
        </p:nvSpPr>
        <p:spPr bwMode="auto">
          <a:xfrm>
            <a:off x="4513263" y="5570538"/>
            <a:ext cx="434498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latin typeface="Arial" pitchFamily="34" charset="0"/>
                <a:ea typeface="돋움" pitchFamily="50" charset="-127"/>
              </a:rPr>
              <a:t>g : output transformation mapping, </a:t>
            </a:r>
            <a:r>
              <a:rPr lang="en-US" altLang="ko-KR" sz="1200" b="1" i="1">
                <a:latin typeface="Arial" pitchFamily="34" charset="0"/>
                <a:ea typeface="돋움" pitchFamily="50" charset="-127"/>
              </a:rPr>
              <a:t>e.g</a:t>
            </a:r>
            <a:r>
              <a:rPr lang="en-US" altLang="ko-KR" sz="1200" b="1">
                <a:latin typeface="Arial" pitchFamily="34" charset="0"/>
                <a:ea typeface="돋움" pitchFamily="50" charset="-127"/>
              </a:rPr>
              <a:t>., identity mapping</a:t>
            </a:r>
          </a:p>
        </p:txBody>
      </p:sp>
      <p:pic>
        <p:nvPicPr>
          <p:cNvPr id="13346" name="Picture 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229600" cy="993775"/>
          </a:xfrm>
        </p:spPr>
        <p:txBody>
          <a:bodyPr>
            <a:normAutofit fontScale="90000"/>
          </a:bodyPr>
          <a:lstStyle/>
          <a:p>
            <a:r>
              <a:rPr lang="en-US" altLang="zh-CN" sz="3600" b="0" dirty="0">
                <a:latin typeface="Arial" pitchFamily="34" charset="0"/>
                <a:cs typeface="Arial" pitchFamily="34" charset="0"/>
              </a:rPr>
              <a:t>Main Structures of SHA-3 </a:t>
            </a:r>
            <a:r>
              <a:rPr lang="en-US" altLang="zh-CN" sz="3600" b="0" dirty="0" smtClean="0">
                <a:latin typeface="Arial" pitchFamily="34" charset="0"/>
                <a:cs typeface="Arial" pitchFamily="34" charset="0"/>
              </a:rPr>
              <a:t>Candidates(2/4)</a:t>
            </a:r>
            <a:endParaRPr lang="en-US" altLang="zh-CN" sz="3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590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>
                <a:latin typeface="Times New Roman" pitchFamily="18" charset="0"/>
              </a:rPr>
              <a:t>Double Pipe,</a:t>
            </a:r>
            <a:r>
              <a:rPr lang="en-US" altLang="zh-CN" sz="2400">
                <a:latin typeface="Times New Roman" pitchFamily="18" charset="0"/>
              </a:rPr>
              <a:t> Lucks, Asiacrypt 2005</a:t>
            </a:r>
          </a:p>
        </p:txBody>
      </p:sp>
      <p:pic>
        <p:nvPicPr>
          <p:cNvPr id="63590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2205038"/>
            <a:ext cx="64976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114534D-33DE-4E82-996E-AF649DF3125C}" type="slidenum">
              <a:rPr lang="en-US" altLang="ko-KR" smtClean="0"/>
              <a:pPr>
                <a:buNone/>
                <a:defRPr/>
              </a:pPr>
              <a:t>40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b="0" dirty="0">
                <a:latin typeface="Arial" pitchFamily="34" charset="0"/>
                <a:cs typeface="Arial" pitchFamily="34" charset="0"/>
              </a:rPr>
              <a:t>Main Structures of SHA-3 </a:t>
            </a:r>
            <a:r>
              <a:rPr lang="en-US" altLang="zh-CN" sz="3600" b="0" dirty="0" smtClean="0">
                <a:latin typeface="Arial" pitchFamily="34" charset="0"/>
                <a:cs typeface="Arial" pitchFamily="34" charset="0"/>
              </a:rPr>
              <a:t>Candidates(3/4</a:t>
            </a:r>
            <a:r>
              <a:rPr lang="en-US" altLang="zh-CN" sz="3600" b="0" dirty="0" smtClean="0">
                <a:latin typeface="Times New Roman" pitchFamily="18" charset="0"/>
              </a:rPr>
              <a:t>)</a:t>
            </a:r>
            <a:endParaRPr lang="en-US" altLang="zh-CN" b="0" dirty="0"/>
          </a:p>
        </p:txBody>
      </p:sp>
      <p:sp>
        <p:nvSpPr>
          <p:cNvPr id="60621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</a:rPr>
              <a:t>HAIFA,</a:t>
            </a:r>
            <a:r>
              <a:rPr lang="en-US" altLang="zh-CN" sz="2400" dirty="0" smtClean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Biham</a:t>
            </a:r>
            <a:r>
              <a:rPr lang="en-US" altLang="zh-CN" sz="2400" dirty="0">
                <a:latin typeface="Times New Roman" pitchFamily="18" charset="0"/>
              </a:rPr>
              <a:t> etc., Cryptographic Hash </a:t>
            </a:r>
            <a:r>
              <a:rPr lang="en-US" altLang="zh-CN" sz="2400" dirty="0" err="1">
                <a:latin typeface="Times New Roman" pitchFamily="18" charset="0"/>
              </a:rPr>
              <a:t>WorkShop</a:t>
            </a:r>
            <a:r>
              <a:rPr lang="en-US" altLang="zh-CN" sz="2400" dirty="0">
                <a:latin typeface="Times New Roman" pitchFamily="18" charset="0"/>
              </a:rPr>
              <a:t>, 2006</a:t>
            </a:r>
          </a:p>
          <a:p>
            <a:r>
              <a:rPr lang="en-US" altLang="zh-CN" sz="2400" dirty="0" err="1">
                <a:latin typeface="Times New Roman" pitchFamily="18" charset="0"/>
              </a:rPr>
              <a:t>Salt+</a:t>
            </a:r>
            <a:r>
              <a:rPr lang="en-US" altLang="zh-CN" sz="2400" i="1" dirty="0" err="1">
                <a:latin typeface="Times New Roman" pitchFamily="18" charset="0"/>
              </a:rPr>
              <a:t>bh</a:t>
            </a:r>
            <a:r>
              <a:rPr lang="en-US" altLang="zh-CN" sz="2400" i="1" baseline="-25000" dirty="0" err="1">
                <a:latin typeface="Times New Roman" pitchFamily="18" charset="0"/>
              </a:rPr>
              <a:t>i</a:t>
            </a:r>
            <a:r>
              <a:rPr lang="zh-CN" altLang="en-US" sz="2400" dirty="0"/>
              <a:t>：</a:t>
            </a:r>
            <a:r>
              <a:rPr lang="en-US" altLang="zh-CN" sz="2400" i="1" dirty="0">
                <a:latin typeface="Times New Roman" pitchFamily="18" charset="0"/>
              </a:rPr>
              <a:t>n</a:t>
            </a:r>
            <a:r>
              <a:rPr lang="en-US" altLang="zh-CN" sz="2400" dirty="0">
                <a:latin typeface="Times New Roman" pitchFamily="18" charset="0"/>
              </a:rPr>
              <a:t>/2 bits</a:t>
            </a:r>
            <a:r>
              <a:rPr lang="zh-CN" altLang="en-US" sz="2400" dirty="0">
                <a:latin typeface="Times New Roman" pitchFamily="18" charset="0"/>
              </a:rPr>
              <a:t>，</a:t>
            </a:r>
            <a:r>
              <a:rPr lang="en-US" altLang="zh-CN" sz="2400" dirty="0">
                <a:latin typeface="Times New Roman" pitchFamily="18" charset="0"/>
              </a:rPr>
              <a:t>the ideal strength for computing second </a:t>
            </a:r>
            <a:endParaRPr lang="en-US" altLang="zh-CN" sz="24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</a:rPr>
              <a:t>   </a:t>
            </a:r>
            <a:r>
              <a:rPr lang="en-US" altLang="zh-CN" sz="2400" dirty="0" err="1" smtClean="0">
                <a:latin typeface="Times New Roman" pitchFamily="18" charset="0"/>
              </a:rPr>
              <a:t>preimage</a:t>
            </a:r>
            <a:r>
              <a:rPr lang="en-US" altLang="zh-CN" sz="2400" dirty="0" smtClean="0">
                <a:latin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</a:rPr>
              <a:t>seems to be 2</a:t>
            </a:r>
            <a:r>
              <a:rPr lang="en-US" altLang="zh-CN" sz="2400" i="1" baseline="30000" dirty="0">
                <a:latin typeface="Times New Roman" pitchFamily="18" charset="0"/>
              </a:rPr>
              <a:t>n</a:t>
            </a:r>
            <a:r>
              <a:rPr lang="en-US" altLang="zh-CN" sz="2400" baseline="30000" dirty="0">
                <a:latin typeface="Times New Roman" pitchFamily="18" charset="0"/>
              </a:rPr>
              <a:t>/2+</a:t>
            </a:r>
            <a:r>
              <a:rPr lang="en-US" altLang="zh-CN" sz="2400" i="1" baseline="30000" dirty="0">
                <a:latin typeface="Times New Roman" pitchFamily="18" charset="0"/>
              </a:rPr>
              <a:t>n</a:t>
            </a:r>
            <a:r>
              <a:rPr lang="en-US" altLang="zh-CN" sz="2400" baseline="30000" dirty="0">
                <a:latin typeface="Times New Roman" pitchFamily="18" charset="0"/>
              </a:rPr>
              <a:t>/2</a:t>
            </a:r>
            <a:endParaRPr lang="en-US" altLang="zh-CN" sz="2400" dirty="0">
              <a:latin typeface="Times New Roman" pitchFamily="18" charset="0"/>
            </a:endParaRP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Computational efficiency  is </a:t>
            </a:r>
            <a:r>
              <a:rPr lang="en-US" altLang="zh-CN" sz="2400" dirty="0">
                <a:latin typeface="Times New Roman" pitchFamily="18" charset="0"/>
              </a:rPr>
              <a:t>(</a:t>
            </a:r>
            <a:r>
              <a:rPr lang="en-US" altLang="zh-CN" sz="2400" i="1" dirty="0">
                <a:latin typeface="Times New Roman" pitchFamily="18" charset="0"/>
              </a:rPr>
              <a:t>m</a:t>
            </a:r>
            <a:r>
              <a:rPr lang="en-US" altLang="zh-CN" sz="2400" dirty="0">
                <a:latin typeface="Times New Roman" pitchFamily="18" charset="0"/>
              </a:rPr>
              <a:t>-</a:t>
            </a:r>
            <a:r>
              <a:rPr lang="en-US" altLang="zh-CN" sz="2400" i="1" dirty="0">
                <a:latin typeface="Times New Roman" pitchFamily="18" charset="0"/>
              </a:rPr>
              <a:t>n</a:t>
            </a:r>
            <a:r>
              <a:rPr lang="en-US" altLang="zh-CN" sz="2400" dirty="0">
                <a:latin typeface="Times New Roman" pitchFamily="18" charset="0"/>
              </a:rPr>
              <a:t>/2)/</a:t>
            </a:r>
            <a:r>
              <a:rPr lang="en-US" altLang="zh-CN" sz="2400" i="1" dirty="0">
                <a:latin typeface="Times New Roman" pitchFamily="18" charset="0"/>
              </a:rPr>
              <a:t>m</a:t>
            </a:r>
            <a:r>
              <a:rPr lang="en-US" altLang="zh-CN" sz="2400" dirty="0">
                <a:latin typeface="Times New Roman" pitchFamily="18" charset="0"/>
              </a:rPr>
              <a:t> times that of MD structure, where </a:t>
            </a:r>
            <a:r>
              <a:rPr lang="en-US" altLang="zh-CN" sz="2400" i="1" dirty="0">
                <a:latin typeface="Times New Roman" pitchFamily="18" charset="0"/>
              </a:rPr>
              <a:t>n</a:t>
            </a:r>
            <a:r>
              <a:rPr lang="en-US" altLang="zh-CN" sz="2400" dirty="0">
                <a:latin typeface="Times New Roman" pitchFamily="18" charset="0"/>
              </a:rPr>
              <a:t> is the output length and </a:t>
            </a:r>
            <a:r>
              <a:rPr lang="en-US" altLang="zh-CN" sz="2400" i="1" dirty="0">
                <a:latin typeface="Times New Roman" pitchFamily="18" charset="0"/>
              </a:rPr>
              <a:t>m</a:t>
            </a:r>
            <a:r>
              <a:rPr lang="en-US" altLang="zh-CN" sz="2400" dirty="0">
                <a:latin typeface="Times New Roman" pitchFamily="18" charset="0"/>
              </a:rPr>
              <a:t> is the message block </a:t>
            </a:r>
            <a:endParaRPr lang="en-US" altLang="zh-CN" sz="24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</a:rPr>
              <a:t>   size </a:t>
            </a:r>
            <a:r>
              <a:rPr lang="en-US" altLang="zh-CN" sz="2400" dirty="0">
                <a:latin typeface="Times New Roman" pitchFamily="18" charset="0"/>
              </a:rPr>
              <a:t>e.g. the output length is 256 bits, message block size is </a:t>
            </a:r>
            <a:r>
              <a:rPr lang="en-US" altLang="zh-CN" sz="2400" dirty="0" smtClean="0">
                <a:latin typeface="Times New Roman" pitchFamily="18" charset="0"/>
              </a:rPr>
              <a:t>    512 </a:t>
            </a:r>
            <a:r>
              <a:rPr lang="en-US" altLang="zh-CN" sz="2400" dirty="0">
                <a:latin typeface="Times New Roman" pitchFamily="18" charset="0"/>
              </a:rPr>
              <a:t>bits, then the efficiency is (512-128)/512=0.75 times</a:t>
            </a:r>
          </a:p>
        </p:txBody>
      </p:sp>
      <p:pic>
        <p:nvPicPr>
          <p:cNvPr id="606213" name="Picture 6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4533900"/>
            <a:ext cx="6696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114534D-33DE-4E82-996E-AF649DF3125C}" type="slidenum">
              <a:rPr lang="en-US" altLang="ko-KR" smtClean="0"/>
              <a:pPr>
                <a:buNone/>
                <a:defRPr/>
              </a:pPr>
              <a:t>41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229600" cy="993775"/>
          </a:xfrm>
        </p:spPr>
        <p:txBody>
          <a:bodyPr>
            <a:normAutofit fontScale="90000"/>
          </a:bodyPr>
          <a:lstStyle/>
          <a:p>
            <a:r>
              <a:rPr lang="en-US" altLang="zh-CN" sz="3600" b="0" dirty="0">
                <a:latin typeface="Arial" pitchFamily="34" charset="0"/>
                <a:cs typeface="Arial" pitchFamily="34" charset="0"/>
              </a:rPr>
              <a:t>Main Structures of SHA-3 </a:t>
            </a:r>
            <a:r>
              <a:rPr lang="en-US" altLang="zh-CN" sz="3600" b="0" dirty="0" smtClean="0">
                <a:latin typeface="Arial" pitchFamily="34" charset="0"/>
                <a:cs typeface="Arial" pitchFamily="34" charset="0"/>
              </a:rPr>
              <a:t>Candidates(4/4)</a:t>
            </a:r>
            <a:endParaRPr lang="en-US" altLang="zh-CN" sz="3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5"/>
            <a:ext cx="5400675" cy="4897438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</a:rPr>
              <a:t>Sponge, </a:t>
            </a:r>
            <a:r>
              <a:rPr lang="en-US" altLang="zh-CN" dirty="0" err="1">
                <a:latin typeface="Times New Roman" pitchFamily="18" charset="0"/>
              </a:rPr>
              <a:t>Bertoni</a:t>
            </a:r>
            <a:r>
              <a:rPr lang="en-US" altLang="zh-CN" dirty="0">
                <a:latin typeface="Times New Roman" pitchFamily="18" charset="0"/>
              </a:rPr>
              <a:t> etc.</a:t>
            </a:r>
            <a:r>
              <a:rPr lang="zh-CN" altLang="en-US" dirty="0">
                <a:latin typeface="Times New Roman" pitchFamily="18" charset="0"/>
              </a:rPr>
              <a:t>，</a:t>
            </a:r>
            <a:r>
              <a:rPr lang="en-US" altLang="zh-CN" dirty="0" smtClean="0">
                <a:latin typeface="Times New Roman" pitchFamily="18" charset="0"/>
              </a:rPr>
              <a:t>ECRYPT   </a:t>
            </a:r>
            <a:r>
              <a:rPr lang="en-US" altLang="zh-CN" dirty="0">
                <a:latin typeface="Times New Roman" pitchFamily="18" charset="0"/>
              </a:rPr>
              <a:t>workshop on hash functions, 2007</a:t>
            </a:r>
          </a:p>
          <a:p>
            <a:r>
              <a:rPr lang="en-US" altLang="zh-CN" dirty="0">
                <a:latin typeface="Times New Roman" pitchFamily="18" charset="0"/>
              </a:rPr>
              <a:t>Provable security</a:t>
            </a:r>
          </a:p>
          <a:p>
            <a:pPr lvl="1"/>
            <a:r>
              <a:rPr lang="en-US" altLang="zh-CN" sz="2400" dirty="0">
                <a:latin typeface="Times New Roman" pitchFamily="18" charset="0"/>
              </a:rPr>
              <a:t>If each iteration is secure</a:t>
            </a:r>
          </a:p>
          <a:p>
            <a:r>
              <a:rPr lang="en-US" altLang="zh-CN" sz="2800" dirty="0">
                <a:latin typeface="Times New Roman" pitchFamily="18" charset="0"/>
              </a:rPr>
              <a:t>Building block is a reduced block cipher PANAMA </a:t>
            </a:r>
            <a:r>
              <a:rPr lang="zh-CN" altLang="en-US" sz="2800" dirty="0">
                <a:latin typeface="Times New Roman" pitchFamily="18" charset="0"/>
              </a:rPr>
              <a:t>，</a:t>
            </a:r>
            <a:r>
              <a:rPr lang="en-US" altLang="zh-CN" sz="2800" dirty="0" err="1">
                <a:latin typeface="Times New Roman" pitchFamily="18" charset="0"/>
              </a:rPr>
              <a:t>RADIOGAT</a:t>
            </a:r>
            <a:r>
              <a:rPr lang="en-US" altLang="en-US" sz="2800" dirty="0" err="1">
                <a:latin typeface="Times New Roman" pitchFamily="18" charset="0"/>
              </a:rPr>
              <a:t>ú</a:t>
            </a:r>
            <a:r>
              <a:rPr lang="en-US" altLang="zh-CN" sz="2800" dirty="0" err="1">
                <a:latin typeface="Times New Roman" pitchFamily="18" charset="0"/>
              </a:rPr>
              <a:t>N</a:t>
            </a:r>
            <a:r>
              <a:rPr lang="en-US" altLang="zh-CN" sz="2800" dirty="0">
                <a:latin typeface="Times New Roman" pitchFamily="18" charset="0"/>
              </a:rPr>
              <a:t> etc </a:t>
            </a:r>
          </a:p>
          <a:p>
            <a:r>
              <a:rPr lang="en-US" altLang="zh-CN" sz="2800" dirty="0">
                <a:latin typeface="Times New Roman" pitchFamily="18" charset="0"/>
              </a:rPr>
              <a:t>Building block is a full block cipher</a:t>
            </a:r>
          </a:p>
          <a:p>
            <a:pPr lvl="1">
              <a:buFontTx/>
              <a:buNone/>
            </a:pPr>
            <a:r>
              <a:rPr lang="en-US" altLang="zh-CN" sz="2400" dirty="0">
                <a:latin typeface="Times New Roman" pitchFamily="18" charset="0"/>
              </a:rPr>
              <a:t>   </a:t>
            </a:r>
          </a:p>
          <a:p>
            <a:pPr lvl="1">
              <a:buFontTx/>
              <a:buNone/>
            </a:pPr>
            <a:r>
              <a:rPr lang="en-US" altLang="zh-CN" sz="2400" dirty="0">
                <a:latin typeface="Times New Roman" pitchFamily="18" charset="0"/>
              </a:rPr>
              <a:t>   </a:t>
            </a:r>
          </a:p>
        </p:txBody>
      </p:sp>
      <p:pic>
        <p:nvPicPr>
          <p:cNvPr id="60723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143125"/>
            <a:ext cx="2952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114534D-33DE-4E82-996E-AF649DF3125C}" type="slidenum">
              <a:rPr lang="en-US" altLang="ko-KR" smtClean="0"/>
              <a:pPr>
                <a:buNone/>
                <a:defRPr/>
              </a:pPr>
              <a:t>42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 txBox="1">
            <a:spLocks noChangeArrowheads="1"/>
          </p:cNvSpPr>
          <p:nvPr/>
        </p:nvSpPr>
        <p:spPr bwMode="auto">
          <a:xfrm>
            <a:off x="503237" y="247650"/>
            <a:ext cx="86407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Current Status of  SHA-3 Candidates (Mar. 2010)</a:t>
            </a:r>
            <a:endParaRPr lang="en-US" altLang="zh-CN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85775" y="1008132"/>
            <a:ext cx="838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The SHA-3 Zoo (work in progress) (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hlinkClick r:id="rId2"/>
              </a:rPr>
              <a:t>http://ehash.iaik.tugraz.at/wiki/The_SHA-3_Zoo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is a collection of cryptographic hash functions (in alphabetical order) submitted to the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hlinkClick r:id="rId3" tooltip="http://www.nist.gov/hash-competition"/>
              </a:rPr>
              <a:t>SHA-3 contest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(see also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hlinkClick r:id="rId4" tooltip="http://en.wikipedia.org/wiki/SHA-3"/>
              </a:rPr>
              <a:t>here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). It aims to provide an overview of design and cryptanalysis of all submissions. A list of all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hlinkClick r:id="rId5" action="ppaction://hlinkfile" tooltip="SHA-3 submitters"/>
              </a:rPr>
              <a:t>SHA-3 submitters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is also available.</a:t>
            </a:r>
          </a:p>
          <a:p>
            <a:pPr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 year is allocated for the public review of these algorithms, and the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hlinkClick r:id="rId6" action="ppaction://hlinkfile"/>
              </a:rPr>
              <a:t>Second SHA-3 Candidate Conference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is being planned for August 23-24, 2010, after Crypto 2010. </a:t>
            </a:r>
          </a:p>
          <a:p>
            <a:pPr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Who will be a new hero in the world ?</a:t>
            </a:r>
          </a:p>
          <a:p>
            <a:pPr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114534D-33DE-4E82-996E-AF649DF3125C}" type="slidenum">
              <a:rPr lang="en-US" altLang="ko-KR" smtClean="0"/>
              <a:pPr>
                <a:buNone/>
                <a:defRPr/>
              </a:pPr>
              <a:t>43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Compression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One-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wayness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Prei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-mage resistance: Given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it is 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computationally infeasible to compute </a:t>
            </a:r>
            <a:r>
              <a:rPr lang="en-US" altLang="ko-KR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altLang="ko-KR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y=h(x)</a:t>
            </a:r>
          </a:p>
          <a:p>
            <a:pPr lvl="1"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Second Pre-image resistance: Given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h(x),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it is 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computationally infeasible to compute </a:t>
            </a:r>
            <a:r>
              <a:rPr lang="en-US" altLang="ko-KR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x’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altLang="ko-KR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h(x)=h(x’)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Collision-free (Prevent internal misuse)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It is 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computational infeasible to find a pair </a:t>
            </a:r>
            <a:r>
              <a:rPr lang="en-US" altLang="ko-KR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(x, x’), x</a:t>
            </a:r>
            <a:r>
              <a:rPr lang="en-US" altLang="ko-KR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</a:t>
            </a:r>
            <a:r>
              <a:rPr lang="en-US" altLang="ko-KR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x’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satisfying </a:t>
            </a:r>
            <a:r>
              <a:rPr lang="en-US" altLang="ko-KR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h(x)=h(x’).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Efficiency</a:t>
            </a:r>
          </a:p>
          <a:p>
            <a:pPr lvl="1" eaLnBrk="1" hangingPunct="1"/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Easy to compute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h(x)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for a given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ko-KR" altLang="en-US" dirty="0" smtClean="0"/>
          </a:p>
        </p:txBody>
      </p:sp>
      <p:sp>
        <p:nvSpPr>
          <p:cNvPr id="14339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E245D03D-15F6-401D-9285-1D783DD80879}" type="slidenum">
              <a:rPr lang="en-US" altLang="ko-KR" smtClean="0"/>
              <a:pPr>
                <a:buNone/>
              </a:pPr>
              <a:t>5</a:t>
            </a:fld>
            <a:endParaRPr lang="en-US" altLang="ko-KR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Requirements </a:t>
            </a:r>
            <a:endParaRPr lang="ko-KR" altLang="en-US" dirty="0"/>
          </a:p>
        </p:txBody>
      </p:sp>
      <p:pic>
        <p:nvPicPr>
          <p:cNvPr id="14341" name="Picture 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Whether using key or not</a:t>
            </a:r>
          </a:p>
          <a:p>
            <a:pPr lvl="1" eaLnBrk="1" hangingPunct="1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Keyed hash : MAC (Message Authentication Code)</a:t>
            </a:r>
          </a:p>
          <a:p>
            <a:pPr lvl="1" eaLnBrk="1" hangingPunct="1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Un-keyed hash : MDC (Manipulation Detection Code)</a:t>
            </a:r>
          </a:p>
          <a:p>
            <a:pPr lvl="2" eaLnBrk="1" hangingPunct="1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OWHF(One Way Hash Function)</a:t>
            </a:r>
          </a:p>
          <a:p>
            <a:pPr lvl="2" eaLnBrk="1" hangingPunct="1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CFHF(Collision-Free Hash Function)</a:t>
            </a:r>
          </a:p>
          <a:p>
            <a:pPr lvl="2" eaLnBrk="1" hangingPunct="1"/>
            <a:endParaRPr lang="en-US" altLang="ko-K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What purpose</a:t>
            </a:r>
          </a:p>
          <a:p>
            <a:pPr lvl="1" eaLnBrk="1" hangingPunct="1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MAC</a:t>
            </a:r>
          </a:p>
          <a:p>
            <a:pPr lvl="2" eaLnBrk="1" hangingPunct="1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Block Cipher-Based (DES-CBC MAC)</a:t>
            </a:r>
          </a:p>
          <a:p>
            <a:pPr lvl="2" eaLnBrk="1" hangingPunct="1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Hash Function-Based(HMAC)</a:t>
            </a:r>
          </a:p>
          <a:p>
            <a:pPr lvl="1" eaLnBrk="1" hangingPunct="1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MDC </a:t>
            </a:r>
          </a:p>
          <a:p>
            <a:pPr lvl="2" eaLnBrk="1" hangingPunct="1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Dedicated Hash Functions (MD class, SHS, HAVAL)</a:t>
            </a:r>
          </a:p>
          <a:p>
            <a:pPr lvl="2" eaLnBrk="1" hangingPunct="1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Block Cipher-Based (MDC-2, MDC-4)</a:t>
            </a:r>
          </a:p>
          <a:p>
            <a:pPr lvl="2" eaLnBrk="1" hangingPunct="1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Modular Arithmetic: MASH-1, MASH-2</a:t>
            </a:r>
          </a:p>
          <a:p>
            <a:pPr lvl="1" eaLnBrk="1" hangingPunct="1"/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64263F7B-4AA4-43DA-B43B-FE54FFF2B172}" type="slidenum">
              <a:rPr lang="en-US" altLang="ko-KR" smtClean="0"/>
              <a:pPr>
                <a:buNone/>
              </a:pPr>
              <a:t>6</a:t>
            </a:fld>
            <a:endParaRPr lang="en-US" altLang="ko-KR" smtClean="0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Classification</a:t>
            </a:r>
            <a:endParaRPr lang="en-US" altLang="ko-KR" dirty="0"/>
          </a:p>
        </p:txBody>
      </p:sp>
      <p:pic>
        <p:nvPicPr>
          <p:cNvPr id="16389" name="Picture 4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 latinLnBrk="0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 3"/>
              <a:buChar char=""/>
              <a:defRPr/>
            </a:pP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Probability that 2 persons have the same birthday among </a:t>
            </a:r>
            <a:r>
              <a:rPr lang="en-US" altLang="ko-KR" sz="2800" i="1" dirty="0" smtClean="0">
                <a:latin typeface="Arial" pitchFamily="34" charset="0"/>
                <a:ea typeface="휴먼옛체" pitchFamily="18" charset="-127"/>
              </a:rPr>
              <a:t>r</a:t>
            </a: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 persons : </a:t>
            </a:r>
            <a:r>
              <a:rPr lang="en-US" altLang="ko-KR" sz="2800" i="1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p</a:t>
            </a:r>
            <a:r>
              <a:rPr lang="en-US" altLang="ko-KR" sz="2800" i="1" baseline="-25000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r</a:t>
            </a:r>
            <a:endParaRPr lang="en-US" altLang="ko-KR" sz="2800" i="1" dirty="0" smtClean="0">
              <a:solidFill>
                <a:schemeClr val="accent2"/>
              </a:solidFill>
              <a:latin typeface="Arial" pitchFamily="34" charset="0"/>
              <a:ea typeface="휴먼옛체" pitchFamily="18" charset="-127"/>
            </a:endParaRPr>
          </a:p>
          <a:p>
            <a:pPr marL="342900" indent="-342900" fontAlgn="auto" latinLnBrk="0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 3"/>
              <a:buChar char=""/>
              <a:defRPr/>
            </a:pP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(Assumption) each birthday is independent and uniform in the range </a:t>
            </a:r>
            <a:r>
              <a:rPr lang="en-US" altLang="ko-KR" sz="2800" i="1" dirty="0" smtClean="0">
                <a:latin typeface="Arial" pitchFamily="34" charset="0"/>
                <a:ea typeface="휴먼옛체" pitchFamily="18" charset="-127"/>
              </a:rPr>
              <a:t>1</a:t>
            </a: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 to </a:t>
            </a:r>
            <a:r>
              <a:rPr lang="en-US" altLang="ko-KR" sz="2800" i="1" dirty="0" smtClean="0">
                <a:latin typeface="Arial" pitchFamily="34" charset="0"/>
                <a:ea typeface="휴먼옛체" pitchFamily="18" charset="-127"/>
              </a:rPr>
              <a:t>m</a:t>
            </a: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. </a:t>
            </a:r>
          </a:p>
          <a:p>
            <a:pPr marL="342900" indent="-342900" fontAlgn="auto" latinLnBrk="0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    </a:t>
            </a:r>
            <a:r>
              <a:rPr lang="en-US" altLang="ko-KR" sz="2800" i="1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p</a:t>
            </a:r>
            <a:r>
              <a:rPr lang="en-US" altLang="ko-KR" sz="2800" i="1" baseline="-25000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r</a:t>
            </a:r>
            <a:r>
              <a:rPr lang="en-US" altLang="ko-KR" sz="2800" i="1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=1-(m)</a:t>
            </a:r>
            <a:r>
              <a:rPr lang="en-US" altLang="ko-KR" sz="2800" i="1" baseline="30000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r </a:t>
            </a:r>
            <a:r>
              <a:rPr lang="en-US" altLang="ko-KR" sz="2800" i="1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/ </a:t>
            </a:r>
            <a:r>
              <a:rPr lang="en-US" altLang="ko-KR" sz="2800" i="1" dirty="0" err="1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m</a:t>
            </a:r>
            <a:r>
              <a:rPr lang="en-US" altLang="ko-KR" sz="2800" i="1" baseline="30000" dirty="0" err="1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r</a:t>
            </a:r>
            <a:r>
              <a:rPr lang="en-US" altLang="ko-KR" sz="2800" i="1" baseline="30000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 </a:t>
            </a:r>
            <a:r>
              <a:rPr lang="en-US" altLang="ko-KR" sz="2800" i="1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=1- m! / </a:t>
            </a:r>
            <a:r>
              <a:rPr lang="en-US" altLang="ko-KR" sz="2800" i="1" dirty="0" err="1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m</a:t>
            </a:r>
            <a:r>
              <a:rPr lang="en-US" altLang="ko-KR" sz="2800" i="1" baseline="30000" dirty="0" err="1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r</a:t>
            </a:r>
            <a:r>
              <a:rPr lang="en-US" altLang="ko-KR" sz="2800" i="1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(m-r)!  ≈  √ e</a:t>
            </a:r>
            <a:r>
              <a:rPr lang="en-US" altLang="ko-KR" sz="2800" i="1" baseline="30000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-r</a:t>
            </a:r>
            <a:r>
              <a:rPr lang="en-US" altLang="ko-KR" sz="2800" i="1" baseline="50000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2</a:t>
            </a:r>
            <a:r>
              <a:rPr lang="en-US" altLang="ko-KR" sz="2800" i="1" baseline="30000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/(2m)</a:t>
            </a:r>
          </a:p>
          <a:p>
            <a:pPr marL="342900" indent="-342900" fontAlgn="auto" latinLnBrk="0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   where,</a:t>
            </a:r>
            <a:r>
              <a:rPr lang="en-US" altLang="ko-KR" sz="2800" baseline="30000" dirty="0" smtClean="0">
                <a:latin typeface="Arial" pitchFamily="34" charset="0"/>
                <a:ea typeface="휴먼옛체" pitchFamily="18" charset="-127"/>
              </a:rPr>
              <a:t> </a:t>
            </a:r>
            <a:r>
              <a:rPr lang="en-US" altLang="ko-KR" sz="2800" i="1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(m)</a:t>
            </a:r>
            <a:r>
              <a:rPr lang="en-US" altLang="ko-KR" sz="2800" i="1" baseline="30000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r</a:t>
            </a:r>
            <a:r>
              <a:rPr lang="en-US" altLang="ko-KR" sz="2800" i="1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 = m(m-1)…(m-r+1)</a:t>
            </a:r>
          </a:p>
          <a:p>
            <a:pPr marL="342900" indent="-342900" fontAlgn="auto" latinLnBrk="0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 3"/>
              <a:buChar char=""/>
              <a:defRPr/>
            </a:pP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If </a:t>
            </a:r>
            <a:r>
              <a:rPr lang="en-US" altLang="ko-KR" sz="2800" i="1" dirty="0" smtClean="0">
                <a:latin typeface="Arial" pitchFamily="34" charset="0"/>
                <a:ea typeface="휴먼옛체" pitchFamily="18" charset="-127"/>
              </a:rPr>
              <a:t>r= √m, p</a:t>
            </a:r>
            <a:r>
              <a:rPr lang="en-US" altLang="ko-KR" sz="2800" i="1" baseline="-25000" dirty="0" smtClean="0">
                <a:latin typeface="Arial" pitchFamily="34" charset="0"/>
                <a:ea typeface="휴먼옛체" pitchFamily="18" charset="-127"/>
              </a:rPr>
              <a:t>r </a:t>
            </a:r>
            <a:r>
              <a:rPr lang="en-US" altLang="ko-KR" sz="2800" i="1" dirty="0" smtClean="0">
                <a:latin typeface="Arial" pitchFamily="34" charset="0"/>
                <a:ea typeface="휴먼옛체" pitchFamily="18" charset="-127"/>
              </a:rPr>
              <a:t>≈ 0.5</a:t>
            </a: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 , </a:t>
            </a:r>
            <a:r>
              <a:rPr lang="en-US" altLang="ko-KR" sz="2800" i="1" dirty="0" smtClean="0">
                <a:latin typeface="Arial" pitchFamily="34" charset="0"/>
                <a:ea typeface="휴먼옛체" pitchFamily="18" charset="-127"/>
              </a:rPr>
              <a:t>e.g</a:t>
            </a: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., </a:t>
            </a:r>
            <a:r>
              <a:rPr lang="en-US" altLang="ko-KR" sz="2800" i="1" dirty="0" smtClean="0">
                <a:latin typeface="Arial" pitchFamily="34" charset="0"/>
                <a:ea typeface="휴먼옛체" pitchFamily="18" charset="-127"/>
              </a:rPr>
              <a:t>m=365, r=23, p</a:t>
            </a:r>
            <a:r>
              <a:rPr lang="en-US" altLang="ko-KR" sz="2800" i="1" baseline="-25000" dirty="0" smtClean="0">
                <a:latin typeface="Arial" pitchFamily="34" charset="0"/>
                <a:ea typeface="휴먼옛체" pitchFamily="18" charset="-127"/>
              </a:rPr>
              <a:t>r</a:t>
            </a:r>
            <a:r>
              <a:rPr lang="en-US" altLang="ko-KR" sz="2800" i="1" dirty="0" smtClean="0">
                <a:latin typeface="Arial" pitchFamily="34" charset="0"/>
                <a:ea typeface="휴먼옛체" pitchFamily="18" charset="-127"/>
              </a:rPr>
              <a:t>&gt;0.5</a:t>
            </a:r>
          </a:p>
          <a:p>
            <a:pPr marL="342900" indent="-342900" fontAlgn="auto" latinLnBrk="0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altLang="ko-KR" sz="2800" dirty="0" smtClean="0">
                <a:latin typeface="Arial" pitchFamily="34" charset="0"/>
                <a:ea typeface="휴먼옛체" pitchFamily="18" charset="-127"/>
              </a:rPr>
              <a:t>  ↔ 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ea typeface="휴먼옛체" pitchFamily="18" charset="-127"/>
              </a:rPr>
              <a:t>n-bit hash function will collide with probability 0.5  after </a:t>
            </a:r>
            <a:r>
              <a:rPr lang="en-US" altLang="ko-KR" sz="2800" i="1" dirty="0" smtClean="0">
                <a:solidFill>
                  <a:schemeClr val="accent2"/>
                </a:solidFill>
                <a:latin typeface="Arial" pitchFamily="34" charset="0"/>
                <a:ea typeface="휴먼옛체" pitchFamily="18" charset="-127"/>
              </a:rPr>
              <a:t>√ 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ea typeface="휴먼옛체" pitchFamily="18" charset="-127"/>
              </a:rPr>
              <a:t>(2</a:t>
            </a:r>
            <a:r>
              <a:rPr lang="en-US" altLang="ko-KR" sz="2800" baseline="30000" dirty="0" smtClean="0">
                <a:solidFill>
                  <a:srgbClr val="CF0E30"/>
                </a:solidFill>
                <a:latin typeface="Arial" pitchFamily="34" charset="0"/>
                <a:ea typeface="휴먼옛체" pitchFamily="18" charset="-127"/>
              </a:rPr>
              <a:t>n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ea typeface="휴먼옛체" pitchFamily="18" charset="-127"/>
              </a:rPr>
              <a:t>) times operation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ko-KR" altLang="en-US" dirty="0"/>
          </a:p>
        </p:txBody>
      </p:sp>
      <p:sp>
        <p:nvSpPr>
          <p:cNvPr id="19459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D6A5E295-DC19-45EF-9F14-99980BD1BA72}" type="slidenum">
              <a:rPr lang="en-US" altLang="ko-KR" smtClean="0"/>
              <a:pPr>
                <a:buNone/>
              </a:pPr>
              <a:t>7</a:t>
            </a:fld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400" dirty="0" smtClean="0">
                <a:latin typeface="Arial" pitchFamily="34" charset="0"/>
              </a:rPr>
              <a:t>Birthday Paradox</a:t>
            </a:r>
            <a:endParaRPr lang="ko-KR" altLang="en-US" dirty="0"/>
          </a:p>
        </p:txBody>
      </p:sp>
      <p:pic>
        <p:nvPicPr>
          <p:cNvPr id="19461" name="Picture 4" descr="j02903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513" y="328613"/>
            <a:ext cx="796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209675"/>
            <a:ext cx="7878763" cy="1612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smtClean="0"/>
              <a:t>Extend </a:t>
            </a:r>
            <a:r>
              <a:rPr lang="en-US" altLang="ko-KR" sz="2400" b="1" smtClean="0"/>
              <a:t>Compression</a:t>
            </a:r>
            <a:r>
              <a:rPr lang="en-US" altLang="ko-KR" sz="2400" smtClean="0"/>
              <a:t> ft to Hash ft </a:t>
            </a:r>
            <a:r>
              <a:rPr lang="en-US" altLang="ko-KR" sz="2400" smtClean="0">
                <a:solidFill>
                  <a:srgbClr val="CF0E30"/>
                </a:solidFill>
              </a:rPr>
              <a:t>so that the resulting hash ft to be collusion resistant</a:t>
            </a:r>
            <a:r>
              <a:rPr lang="en-US" altLang="ko-KR" sz="2400" smtClean="0"/>
              <a:t> if compression does.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smtClean="0"/>
              <a:t>H</a:t>
            </a:r>
            <a:r>
              <a:rPr lang="en-US" altLang="ko-KR" sz="2400" baseline="-25000" smtClean="0"/>
              <a:t>0</a:t>
            </a:r>
            <a:r>
              <a:rPr lang="en-US" altLang="ko-KR" sz="2400" smtClean="0"/>
              <a:t>=IV, H</a:t>
            </a:r>
            <a:r>
              <a:rPr lang="en-US" altLang="ko-KR" sz="2400" baseline="-25000" smtClean="0"/>
              <a:t>i</a:t>
            </a:r>
            <a:r>
              <a:rPr lang="en-US" altLang="ko-KR" sz="2400" smtClean="0"/>
              <a:t>=f(H</a:t>
            </a:r>
            <a:r>
              <a:rPr lang="en-US" altLang="ko-KR" sz="2400" baseline="-25000" smtClean="0"/>
              <a:t>i-1</a:t>
            </a:r>
            <a:r>
              <a:rPr lang="en-US" altLang="ko-KR" sz="2400" smtClean="0"/>
              <a:t>,x</a:t>
            </a:r>
            <a:r>
              <a:rPr lang="en-US" altLang="ko-KR" sz="2400" baseline="-25000" smtClean="0"/>
              <a:t>i</a:t>
            </a:r>
            <a:r>
              <a:rPr lang="en-US" altLang="ko-KR" sz="2400" smtClean="0"/>
              <a:t>), 1</a:t>
            </a:r>
            <a:r>
              <a:rPr lang="en-US" altLang="ko-KR" sz="2400" smtClean="0">
                <a:sym typeface="Symbol" pitchFamily="18" charset="2"/>
              </a:rPr>
              <a:t></a:t>
            </a:r>
            <a:r>
              <a:rPr lang="en-US" altLang="ko-KR" sz="2400" smtClean="0"/>
              <a:t>i</a:t>
            </a:r>
            <a:r>
              <a:rPr lang="en-US" altLang="ko-KR" sz="2400" smtClean="0">
                <a:sym typeface="Symbol" pitchFamily="18" charset="2"/>
              </a:rPr>
              <a:t></a:t>
            </a:r>
            <a:r>
              <a:rPr lang="en-US" altLang="ko-KR" sz="2400" smtClean="0"/>
              <a:t>t, h(x)=H</a:t>
            </a:r>
            <a:r>
              <a:rPr lang="en-US" altLang="ko-KR" sz="2400" baseline="-25000" smtClean="0"/>
              <a:t>t</a:t>
            </a:r>
            <a:endParaRPr lang="en-US" altLang="ko-KR" sz="2400" smtClean="0"/>
          </a:p>
        </p:txBody>
      </p:sp>
      <p:sp>
        <p:nvSpPr>
          <p:cNvPr id="21507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CCE23D38-7CD7-42EC-8633-346BE17CCF27}" type="slidenum">
              <a:rPr lang="en-US" altLang="ko-KR" smtClean="0"/>
              <a:pPr>
                <a:buNone/>
              </a:pPr>
              <a:t>8</a:t>
            </a:fld>
            <a:endParaRPr lang="en-US" altLang="ko-KR" smtClean="0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458788"/>
            <a:ext cx="7329487" cy="5699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err="1"/>
              <a:t>Merkle-Damgard</a:t>
            </a:r>
            <a:r>
              <a:rPr lang="en-US" altLang="ko-KR" dirty="0"/>
              <a:t>  Construction</a:t>
            </a:r>
          </a:p>
        </p:txBody>
      </p:sp>
      <p:grpSp>
        <p:nvGrpSpPr>
          <p:cNvPr id="21509" name="Group 35"/>
          <p:cNvGrpSpPr>
            <a:grpSpLocks/>
          </p:cNvGrpSpPr>
          <p:nvPr/>
        </p:nvGrpSpPr>
        <p:grpSpPr bwMode="auto">
          <a:xfrm>
            <a:off x="909638" y="3136900"/>
            <a:ext cx="7237412" cy="1527175"/>
            <a:chOff x="573" y="1838"/>
            <a:chExt cx="4559" cy="962"/>
          </a:xfrm>
        </p:grpSpPr>
        <p:sp>
          <p:nvSpPr>
            <p:cNvPr id="21512" name="Rectangle 4"/>
            <p:cNvSpPr>
              <a:spLocks noChangeArrowheads="1"/>
            </p:cNvSpPr>
            <p:nvPr/>
          </p:nvSpPr>
          <p:spPr bwMode="auto">
            <a:xfrm>
              <a:off x="1234" y="1838"/>
              <a:ext cx="1301" cy="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endParaRPr lang="ko-KR" altLang="ko-KR" sz="1800" b="1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grpSp>
          <p:nvGrpSpPr>
            <p:cNvPr id="21513" name="Group 5"/>
            <p:cNvGrpSpPr>
              <a:grpSpLocks/>
            </p:cNvGrpSpPr>
            <p:nvPr/>
          </p:nvGrpSpPr>
          <p:grpSpPr bwMode="auto">
            <a:xfrm>
              <a:off x="1382" y="2463"/>
              <a:ext cx="318" cy="337"/>
              <a:chOff x="1373" y="2709"/>
              <a:chExt cx="318" cy="337"/>
            </a:xfrm>
          </p:grpSpPr>
          <p:sp>
            <p:nvSpPr>
              <p:cNvPr id="21540" name="Oval 6"/>
              <p:cNvSpPr>
                <a:spLocks noChangeArrowheads="1"/>
              </p:cNvSpPr>
              <p:nvPr/>
            </p:nvSpPr>
            <p:spPr bwMode="auto">
              <a:xfrm>
                <a:off x="1373" y="2709"/>
                <a:ext cx="318" cy="3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541" name="Text Box 7"/>
              <p:cNvSpPr txBox="1">
                <a:spLocks noChangeArrowheads="1"/>
              </p:cNvSpPr>
              <p:nvPr/>
            </p:nvSpPr>
            <p:spPr bwMode="auto">
              <a:xfrm>
                <a:off x="1451" y="2758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latin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1800" b="1">
                    <a:latin typeface="Arial" pitchFamily="34" charset="0"/>
                    <a:ea typeface="돋움" pitchFamily="50" charset="-127"/>
                  </a:rPr>
                  <a:t>f</a:t>
                </a:r>
              </a:p>
            </p:txBody>
          </p:sp>
        </p:grpSp>
        <p:grpSp>
          <p:nvGrpSpPr>
            <p:cNvPr id="21514" name="Group 8"/>
            <p:cNvGrpSpPr>
              <a:grpSpLocks/>
            </p:cNvGrpSpPr>
            <p:nvPr/>
          </p:nvGrpSpPr>
          <p:grpSpPr bwMode="auto">
            <a:xfrm>
              <a:off x="3623" y="2463"/>
              <a:ext cx="318" cy="337"/>
              <a:chOff x="1373" y="2709"/>
              <a:chExt cx="318" cy="337"/>
            </a:xfrm>
          </p:grpSpPr>
          <p:sp>
            <p:nvSpPr>
              <p:cNvPr id="21538" name="Oval 9"/>
              <p:cNvSpPr>
                <a:spLocks noChangeArrowheads="1"/>
              </p:cNvSpPr>
              <p:nvPr/>
            </p:nvSpPr>
            <p:spPr bwMode="auto">
              <a:xfrm>
                <a:off x="1373" y="2709"/>
                <a:ext cx="318" cy="3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539" name="Text Box 10"/>
              <p:cNvSpPr txBox="1">
                <a:spLocks noChangeArrowheads="1"/>
              </p:cNvSpPr>
              <p:nvPr/>
            </p:nvSpPr>
            <p:spPr bwMode="auto">
              <a:xfrm>
                <a:off x="1451" y="2758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latin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1800" b="1">
                    <a:latin typeface="Arial" pitchFamily="34" charset="0"/>
                    <a:ea typeface="돋움" pitchFamily="50" charset="-127"/>
                  </a:rPr>
                  <a:t>f</a:t>
                </a:r>
              </a:p>
            </p:txBody>
          </p:sp>
        </p:grpSp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2055" y="2463"/>
              <a:ext cx="318" cy="337"/>
              <a:chOff x="1373" y="2709"/>
              <a:chExt cx="318" cy="337"/>
            </a:xfrm>
          </p:grpSpPr>
          <p:sp>
            <p:nvSpPr>
              <p:cNvPr id="21536" name="Oval 12"/>
              <p:cNvSpPr>
                <a:spLocks noChangeArrowheads="1"/>
              </p:cNvSpPr>
              <p:nvPr/>
            </p:nvSpPr>
            <p:spPr bwMode="auto">
              <a:xfrm>
                <a:off x="1373" y="2709"/>
                <a:ext cx="318" cy="3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537" name="Text Box 13"/>
              <p:cNvSpPr txBox="1">
                <a:spLocks noChangeArrowheads="1"/>
              </p:cNvSpPr>
              <p:nvPr/>
            </p:nvSpPr>
            <p:spPr bwMode="auto">
              <a:xfrm>
                <a:off x="1451" y="2758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latin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1800" b="1">
                    <a:latin typeface="Arial" pitchFamily="34" charset="0"/>
                    <a:ea typeface="돋움" pitchFamily="50" charset="-127"/>
                  </a:rPr>
                  <a:t>f</a:t>
                </a:r>
              </a:p>
            </p:txBody>
          </p:sp>
        </p:grpSp>
        <p:sp>
          <p:nvSpPr>
            <p:cNvPr id="21516" name="Line 14"/>
            <p:cNvSpPr>
              <a:spLocks noChangeShapeType="1"/>
            </p:cNvSpPr>
            <p:nvPr/>
          </p:nvSpPr>
          <p:spPr bwMode="auto">
            <a:xfrm>
              <a:off x="1045" y="2627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7" name="Line 15"/>
            <p:cNvSpPr>
              <a:spLocks noChangeShapeType="1"/>
            </p:cNvSpPr>
            <p:nvPr/>
          </p:nvSpPr>
          <p:spPr bwMode="auto">
            <a:xfrm>
              <a:off x="1714" y="2623"/>
              <a:ext cx="345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8" name="Line 16"/>
            <p:cNvSpPr>
              <a:spLocks noChangeShapeType="1"/>
            </p:cNvSpPr>
            <p:nvPr/>
          </p:nvSpPr>
          <p:spPr bwMode="auto">
            <a:xfrm>
              <a:off x="2474" y="2637"/>
              <a:ext cx="11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9" name="Rectangle 17"/>
            <p:cNvSpPr>
              <a:spLocks noChangeArrowheads="1"/>
            </p:cNvSpPr>
            <p:nvPr/>
          </p:nvSpPr>
          <p:spPr bwMode="auto">
            <a:xfrm>
              <a:off x="573" y="2473"/>
              <a:ext cx="463" cy="28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0" name="Text Box 18"/>
            <p:cNvSpPr txBox="1">
              <a:spLocks noChangeArrowheads="1"/>
            </p:cNvSpPr>
            <p:nvPr/>
          </p:nvSpPr>
          <p:spPr bwMode="auto">
            <a:xfrm>
              <a:off x="677" y="2494"/>
              <a:ext cx="27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H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0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1521" name="Line 19"/>
            <p:cNvSpPr>
              <a:spLocks noChangeShapeType="1"/>
            </p:cNvSpPr>
            <p:nvPr/>
          </p:nvSpPr>
          <p:spPr bwMode="auto">
            <a:xfrm>
              <a:off x="1908" y="1838"/>
              <a:ext cx="0" cy="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2" name="Rectangle 20"/>
            <p:cNvSpPr>
              <a:spLocks noChangeArrowheads="1"/>
            </p:cNvSpPr>
            <p:nvPr/>
          </p:nvSpPr>
          <p:spPr bwMode="auto">
            <a:xfrm>
              <a:off x="3475" y="1846"/>
              <a:ext cx="720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endParaRPr lang="ko-KR" altLang="ko-KR" sz="1800" b="1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1523" name="Rectangle 21"/>
            <p:cNvSpPr>
              <a:spLocks noChangeArrowheads="1"/>
            </p:cNvSpPr>
            <p:nvPr/>
          </p:nvSpPr>
          <p:spPr bwMode="auto">
            <a:xfrm>
              <a:off x="4377" y="2478"/>
              <a:ext cx="755" cy="28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4" name="Line 22"/>
            <p:cNvSpPr>
              <a:spLocks noChangeShapeType="1"/>
            </p:cNvSpPr>
            <p:nvPr/>
          </p:nvSpPr>
          <p:spPr bwMode="auto">
            <a:xfrm>
              <a:off x="3965" y="2629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5" name="Line 23"/>
            <p:cNvSpPr>
              <a:spLocks noChangeShapeType="1"/>
            </p:cNvSpPr>
            <p:nvPr/>
          </p:nvSpPr>
          <p:spPr bwMode="auto">
            <a:xfrm>
              <a:off x="2536" y="1845"/>
              <a:ext cx="9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6" name="Line 24"/>
            <p:cNvSpPr>
              <a:spLocks noChangeShapeType="1"/>
            </p:cNvSpPr>
            <p:nvPr/>
          </p:nvSpPr>
          <p:spPr bwMode="auto">
            <a:xfrm>
              <a:off x="2550" y="2123"/>
              <a:ext cx="9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7" name="Line 25"/>
            <p:cNvSpPr>
              <a:spLocks noChangeShapeType="1"/>
            </p:cNvSpPr>
            <p:nvPr/>
          </p:nvSpPr>
          <p:spPr bwMode="auto">
            <a:xfrm>
              <a:off x="1563" y="2145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8" name="Line 26"/>
            <p:cNvSpPr>
              <a:spLocks noChangeShapeType="1"/>
            </p:cNvSpPr>
            <p:nvPr/>
          </p:nvSpPr>
          <p:spPr bwMode="auto">
            <a:xfrm>
              <a:off x="2196" y="2132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9" name="Line 27"/>
            <p:cNvSpPr>
              <a:spLocks noChangeShapeType="1"/>
            </p:cNvSpPr>
            <p:nvPr/>
          </p:nvSpPr>
          <p:spPr bwMode="auto">
            <a:xfrm>
              <a:off x="3792" y="2146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30" name="Text Box 28"/>
            <p:cNvSpPr txBox="1">
              <a:spLocks noChangeArrowheads="1"/>
            </p:cNvSpPr>
            <p:nvPr/>
          </p:nvSpPr>
          <p:spPr bwMode="auto">
            <a:xfrm>
              <a:off x="1450" y="1858"/>
              <a:ext cx="249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x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1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1531" name="Text Box 29"/>
            <p:cNvSpPr txBox="1">
              <a:spLocks noChangeArrowheads="1"/>
            </p:cNvSpPr>
            <p:nvPr/>
          </p:nvSpPr>
          <p:spPr bwMode="auto">
            <a:xfrm>
              <a:off x="2078" y="1859"/>
              <a:ext cx="249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x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2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1532" name="Text Box 30"/>
            <p:cNvSpPr txBox="1">
              <a:spLocks noChangeArrowheads="1"/>
            </p:cNvSpPr>
            <p:nvPr/>
          </p:nvSpPr>
          <p:spPr bwMode="auto">
            <a:xfrm>
              <a:off x="3496" y="1867"/>
              <a:ext cx="22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x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t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1533" name="Text Box 31"/>
            <p:cNvSpPr txBox="1">
              <a:spLocks noChangeArrowheads="1"/>
            </p:cNvSpPr>
            <p:nvPr/>
          </p:nvSpPr>
          <p:spPr bwMode="auto">
            <a:xfrm>
              <a:off x="3787" y="1911"/>
              <a:ext cx="427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000" b="1">
                  <a:latin typeface="Arial" pitchFamily="34" charset="0"/>
                  <a:ea typeface="돋움" pitchFamily="50" charset="-127"/>
                </a:rPr>
                <a:t>padding</a:t>
              </a:r>
            </a:p>
          </p:txBody>
        </p:sp>
        <p:sp>
          <p:nvSpPr>
            <p:cNvPr id="21534" name="Line 32"/>
            <p:cNvSpPr>
              <a:spLocks noChangeShapeType="1"/>
            </p:cNvSpPr>
            <p:nvPr/>
          </p:nvSpPr>
          <p:spPr bwMode="auto">
            <a:xfrm>
              <a:off x="3772" y="1855"/>
              <a:ext cx="0" cy="26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35" name="Text Box 33"/>
            <p:cNvSpPr txBox="1">
              <a:spLocks noChangeArrowheads="1"/>
            </p:cNvSpPr>
            <p:nvPr/>
          </p:nvSpPr>
          <p:spPr bwMode="auto">
            <a:xfrm>
              <a:off x="4405" y="2549"/>
              <a:ext cx="703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200" b="1">
                  <a:latin typeface="Arial" pitchFamily="34" charset="0"/>
                  <a:ea typeface="돋움" pitchFamily="50" charset="-127"/>
                </a:rPr>
                <a:t>hashed code</a:t>
              </a:r>
            </a:p>
          </p:txBody>
        </p:sp>
      </p:grpSp>
      <p:sp>
        <p:nvSpPr>
          <p:cNvPr id="21510" name="Text Box 34"/>
          <p:cNvSpPr txBox="1">
            <a:spLocks noChangeArrowheads="1"/>
          </p:cNvSpPr>
          <p:nvPr/>
        </p:nvSpPr>
        <p:spPr bwMode="auto">
          <a:xfrm>
            <a:off x="1069975" y="5389563"/>
            <a:ext cx="6229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 i="1">
                <a:latin typeface="Arial" pitchFamily="34" charset="0"/>
                <a:ea typeface="돋움" pitchFamily="50" charset="-127"/>
              </a:rPr>
              <a:t>f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 : </a:t>
            </a:r>
            <a:r>
              <a:rPr lang="en-US" altLang="ko-KR" sz="1800" b="1" i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’s primitive hash function  (a compression function)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 : connection variable from i-1 to  I</a:t>
            </a:r>
          </a:p>
        </p:txBody>
      </p:sp>
      <p:pic>
        <p:nvPicPr>
          <p:cNvPr id="21511" name="Picture 36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fld id="{749341CC-E796-4C42-B7C0-0A251843B078}" type="slidenum">
              <a:rPr lang="en-US" altLang="ko-KR" smtClean="0"/>
              <a:pPr>
                <a:buNone/>
              </a:pPr>
              <a:t>9</a:t>
            </a:fld>
            <a:endParaRPr lang="en-US" altLang="ko-KR" dirty="0" smtClean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439738"/>
            <a:ext cx="7707312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/>
              <a:t>Hash ft (MDC) by block cipher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898525" y="1722438"/>
            <a:ext cx="2457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Matyas-Meyer-Oseas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556000" y="1722438"/>
            <a:ext cx="1657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Davies-Meyer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6099175" y="1722438"/>
            <a:ext cx="2203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Miyaguchi-Preneel</a:t>
            </a:r>
          </a:p>
        </p:txBody>
      </p:sp>
      <p:grpSp>
        <p:nvGrpSpPr>
          <p:cNvPr id="22535" name="Group 54"/>
          <p:cNvGrpSpPr>
            <a:grpSpLocks/>
          </p:cNvGrpSpPr>
          <p:nvPr/>
        </p:nvGrpSpPr>
        <p:grpSpPr bwMode="auto">
          <a:xfrm>
            <a:off x="679450" y="2351088"/>
            <a:ext cx="1854200" cy="2643187"/>
            <a:chOff x="428" y="1481"/>
            <a:chExt cx="1168" cy="1665"/>
          </a:xfrm>
        </p:grpSpPr>
        <p:sp>
          <p:nvSpPr>
            <p:cNvPr id="22572" name="Text Box 3"/>
            <p:cNvSpPr txBox="1">
              <a:spLocks noChangeArrowheads="1"/>
            </p:cNvSpPr>
            <p:nvPr/>
          </p:nvSpPr>
          <p:spPr bwMode="auto">
            <a:xfrm>
              <a:off x="1104" y="2089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 E</a:t>
              </a:r>
            </a:p>
          </p:txBody>
        </p:sp>
        <p:sp>
          <p:nvSpPr>
            <p:cNvPr id="22573" name="AutoShape 4"/>
            <p:cNvSpPr>
              <a:spLocks noChangeArrowheads="1"/>
            </p:cNvSpPr>
            <p:nvPr/>
          </p:nvSpPr>
          <p:spPr bwMode="auto">
            <a:xfrm>
              <a:off x="1196" y="2594"/>
              <a:ext cx="120" cy="133"/>
            </a:xfrm>
            <a:prstGeom prst="flowChartOr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endParaRPr lang="ko-KR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2574" name="Text Box 5"/>
            <p:cNvSpPr txBox="1">
              <a:spLocks noChangeArrowheads="1"/>
            </p:cNvSpPr>
            <p:nvPr/>
          </p:nvSpPr>
          <p:spPr bwMode="auto">
            <a:xfrm>
              <a:off x="710" y="2099"/>
              <a:ext cx="212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g</a:t>
              </a:r>
            </a:p>
          </p:txBody>
        </p:sp>
        <p:sp>
          <p:nvSpPr>
            <p:cNvPr id="22575" name="Rectangle 6"/>
            <p:cNvSpPr>
              <a:spLocks noChangeArrowheads="1"/>
            </p:cNvSpPr>
            <p:nvPr/>
          </p:nvSpPr>
          <p:spPr bwMode="auto">
            <a:xfrm>
              <a:off x="1098" y="1962"/>
              <a:ext cx="330" cy="4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76" name="Line 10"/>
            <p:cNvSpPr>
              <a:spLocks noChangeShapeType="1"/>
            </p:cNvSpPr>
            <p:nvPr/>
          </p:nvSpPr>
          <p:spPr bwMode="auto">
            <a:xfrm>
              <a:off x="492" y="2220"/>
              <a:ext cx="2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77" name="Line 11"/>
            <p:cNvSpPr>
              <a:spLocks noChangeShapeType="1"/>
            </p:cNvSpPr>
            <p:nvPr/>
          </p:nvSpPr>
          <p:spPr bwMode="auto">
            <a:xfrm>
              <a:off x="936" y="2214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78" name="Line 12"/>
            <p:cNvSpPr>
              <a:spLocks noChangeShapeType="1"/>
            </p:cNvSpPr>
            <p:nvPr/>
          </p:nvSpPr>
          <p:spPr bwMode="auto">
            <a:xfrm>
              <a:off x="1260" y="1734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79" name="Line 13"/>
            <p:cNvSpPr>
              <a:spLocks noChangeShapeType="1"/>
            </p:cNvSpPr>
            <p:nvPr/>
          </p:nvSpPr>
          <p:spPr bwMode="auto">
            <a:xfrm>
              <a:off x="1254" y="244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80" name="Line 14"/>
            <p:cNvSpPr>
              <a:spLocks noChangeShapeType="1"/>
            </p:cNvSpPr>
            <p:nvPr/>
          </p:nvSpPr>
          <p:spPr bwMode="auto">
            <a:xfrm>
              <a:off x="1254" y="2730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81" name="Line 15"/>
            <p:cNvSpPr>
              <a:spLocks noChangeShapeType="1"/>
            </p:cNvSpPr>
            <p:nvPr/>
          </p:nvSpPr>
          <p:spPr bwMode="auto">
            <a:xfrm>
              <a:off x="1266" y="1806"/>
              <a:ext cx="3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82" name="Line 16"/>
            <p:cNvSpPr>
              <a:spLocks noChangeShapeType="1"/>
            </p:cNvSpPr>
            <p:nvPr/>
          </p:nvSpPr>
          <p:spPr bwMode="auto">
            <a:xfrm>
              <a:off x="1596" y="1806"/>
              <a:ext cx="0" cy="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83" name="Line 17"/>
            <p:cNvSpPr>
              <a:spLocks noChangeShapeType="1"/>
            </p:cNvSpPr>
            <p:nvPr/>
          </p:nvSpPr>
          <p:spPr bwMode="auto">
            <a:xfrm flipH="1">
              <a:off x="1302" y="2652"/>
              <a:ext cx="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84" name="Text Box 18"/>
            <p:cNvSpPr txBox="1">
              <a:spLocks noChangeArrowheads="1"/>
            </p:cNvSpPr>
            <p:nvPr/>
          </p:nvSpPr>
          <p:spPr bwMode="auto">
            <a:xfrm>
              <a:off x="1136" y="2915"/>
              <a:ext cx="24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H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2585" name="Text Box 19"/>
            <p:cNvSpPr txBox="1">
              <a:spLocks noChangeArrowheads="1"/>
            </p:cNvSpPr>
            <p:nvPr/>
          </p:nvSpPr>
          <p:spPr bwMode="auto">
            <a:xfrm>
              <a:off x="428" y="1865"/>
              <a:ext cx="33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H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i-1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2586" name="Text Box 20"/>
            <p:cNvSpPr txBox="1">
              <a:spLocks noChangeArrowheads="1"/>
            </p:cNvSpPr>
            <p:nvPr/>
          </p:nvSpPr>
          <p:spPr bwMode="auto">
            <a:xfrm>
              <a:off x="1178" y="1481"/>
              <a:ext cx="22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x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</p:grpSp>
      <p:sp>
        <p:nvSpPr>
          <p:cNvPr id="22536" name="Text Box 21"/>
          <p:cNvSpPr txBox="1">
            <a:spLocks noChangeArrowheads="1"/>
          </p:cNvSpPr>
          <p:nvPr/>
        </p:nvSpPr>
        <p:spPr bwMode="auto">
          <a:xfrm>
            <a:off x="1079500" y="5208588"/>
            <a:ext cx="22510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0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=IV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=E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g(H</a:t>
            </a:r>
            <a:r>
              <a:rPr lang="en-US" altLang="ko-KR" sz="1800" b="1" baseline="-40000">
                <a:latin typeface="Arial" pitchFamily="34" charset="0"/>
                <a:ea typeface="돋움" pitchFamily="50" charset="-127"/>
              </a:rPr>
              <a:t>i-1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)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(x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 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)  x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 </a:t>
            </a:r>
            <a:endParaRPr lang="en-US" altLang="ko-KR" sz="1800" b="1">
              <a:latin typeface="Arial" pitchFamily="34" charset="0"/>
              <a:ea typeface="돋움" pitchFamily="50" charset="-127"/>
            </a:endParaRPr>
          </a:p>
        </p:txBody>
      </p:sp>
      <p:grpSp>
        <p:nvGrpSpPr>
          <p:cNvPr id="22537" name="Group 55"/>
          <p:cNvGrpSpPr>
            <a:grpSpLocks/>
          </p:cNvGrpSpPr>
          <p:nvPr/>
        </p:nvGrpSpPr>
        <p:grpSpPr bwMode="auto">
          <a:xfrm>
            <a:off x="3222625" y="2417763"/>
            <a:ext cx="1663700" cy="2586037"/>
            <a:chOff x="2030" y="1523"/>
            <a:chExt cx="1048" cy="1629"/>
          </a:xfrm>
        </p:grpSpPr>
        <p:sp>
          <p:nvSpPr>
            <p:cNvPr id="22559" name="Text Box 22"/>
            <p:cNvSpPr txBox="1">
              <a:spLocks noChangeArrowheads="1"/>
            </p:cNvSpPr>
            <p:nvPr/>
          </p:nvSpPr>
          <p:spPr bwMode="auto">
            <a:xfrm>
              <a:off x="2586" y="2095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 E</a:t>
              </a:r>
            </a:p>
          </p:txBody>
        </p:sp>
        <p:sp>
          <p:nvSpPr>
            <p:cNvPr id="22560" name="AutoShape 23"/>
            <p:cNvSpPr>
              <a:spLocks noChangeArrowheads="1"/>
            </p:cNvSpPr>
            <p:nvPr/>
          </p:nvSpPr>
          <p:spPr bwMode="auto">
            <a:xfrm>
              <a:off x="2678" y="2600"/>
              <a:ext cx="120" cy="133"/>
            </a:xfrm>
            <a:prstGeom prst="flowChartOr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endParaRPr lang="ko-KR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2561" name="Rectangle 24"/>
            <p:cNvSpPr>
              <a:spLocks noChangeArrowheads="1"/>
            </p:cNvSpPr>
            <p:nvPr/>
          </p:nvSpPr>
          <p:spPr bwMode="auto">
            <a:xfrm>
              <a:off x="2580" y="1968"/>
              <a:ext cx="330" cy="4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62" name="Line 25"/>
            <p:cNvSpPr>
              <a:spLocks noChangeShapeType="1"/>
            </p:cNvSpPr>
            <p:nvPr/>
          </p:nvSpPr>
          <p:spPr bwMode="auto">
            <a:xfrm>
              <a:off x="2256" y="2220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63" name="Line 26"/>
            <p:cNvSpPr>
              <a:spLocks noChangeShapeType="1"/>
            </p:cNvSpPr>
            <p:nvPr/>
          </p:nvSpPr>
          <p:spPr bwMode="auto">
            <a:xfrm>
              <a:off x="2742" y="1740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64" name="Line 27"/>
            <p:cNvSpPr>
              <a:spLocks noChangeShapeType="1"/>
            </p:cNvSpPr>
            <p:nvPr/>
          </p:nvSpPr>
          <p:spPr bwMode="auto">
            <a:xfrm>
              <a:off x="2736" y="245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65" name="Line 28"/>
            <p:cNvSpPr>
              <a:spLocks noChangeShapeType="1"/>
            </p:cNvSpPr>
            <p:nvPr/>
          </p:nvSpPr>
          <p:spPr bwMode="auto">
            <a:xfrm>
              <a:off x="2736" y="2736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66" name="Line 29"/>
            <p:cNvSpPr>
              <a:spLocks noChangeShapeType="1"/>
            </p:cNvSpPr>
            <p:nvPr/>
          </p:nvSpPr>
          <p:spPr bwMode="auto">
            <a:xfrm>
              <a:off x="2748" y="1812"/>
              <a:ext cx="3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67" name="Line 30"/>
            <p:cNvSpPr>
              <a:spLocks noChangeShapeType="1"/>
            </p:cNvSpPr>
            <p:nvPr/>
          </p:nvSpPr>
          <p:spPr bwMode="auto">
            <a:xfrm>
              <a:off x="3078" y="1812"/>
              <a:ext cx="0" cy="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68" name="Line 31"/>
            <p:cNvSpPr>
              <a:spLocks noChangeShapeType="1"/>
            </p:cNvSpPr>
            <p:nvPr/>
          </p:nvSpPr>
          <p:spPr bwMode="auto">
            <a:xfrm flipH="1">
              <a:off x="2784" y="2658"/>
              <a:ext cx="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69" name="Text Box 32"/>
            <p:cNvSpPr txBox="1">
              <a:spLocks noChangeArrowheads="1"/>
            </p:cNvSpPr>
            <p:nvPr/>
          </p:nvSpPr>
          <p:spPr bwMode="auto">
            <a:xfrm>
              <a:off x="2618" y="2921"/>
              <a:ext cx="24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H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2570" name="Text Box 33"/>
            <p:cNvSpPr txBox="1">
              <a:spLocks noChangeArrowheads="1"/>
            </p:cNvSpPr>
            <p:nvPr/>
          </p:nvSpPr>
          <p:spPr bwMode="auto">
            <a:xfrm>
              <a:off x="2030" y="2087"/>
              <a:ext cx="22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x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2571" name="Text Box 34"/>
            <p:cNvSpPr txBox="1">
              <a:spLocks noChangeArrowheads="1"/>
            </p:cNvSpPr>
            <p:nvPr/>
          </p:nvSpPr>
          <p:spPr bwMode="auto">
            <a:xfrm>
              <a:off x="2612" y="1523"/>
              <a:ext cx="33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H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i-1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</p:grpSp>
      <p:sp>
        <p:nvSpPr>
          <p:cNvPr id="22538" name="Text Box 35"/>
          <p:cNvSpPr txBox="1">
            <a:spLocks noChangeArrowheads="1"/>
          </p:cNvSpPr>
          <p:nvPr/>
        </p:nvSpPr>
        <p:spPr bwMode="auto">
          <a:xfrm>
            <a:off x="3317875" y="5199063"/>
            <a:ext cx="26130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0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=IV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=E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x</a:t>
            </a:r>
            <a:r>
              <a:rPr lang="en-US" altLang="ko-KR" sz="1800" b="1" baseline="-60000">
                <a:latin typeface="Arial" pitchFamily="34" charset="0"/>
                <a:ea typeface="돋움" pitchFamily="50" charset="-127"/>
              </a:rPr>
              <a:t>i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(H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i-1 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)  H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i-1 </a:t>
            </a:r>
            <a:endParaRPr lang="en-US" altLang="ko-KR" sz="1800" b="1">
              <a:latin typeface="Arial" pitchFamily="34" charset="0"/>
              <a:ea typeface="돋움" pitchFamily="50" charset="-127"/>
            </a:endParaRPr>
          </a:p>
        </p:txBody>
      </p:sp>
      <p:grpSp>
        <p:nvGrpSpPr>
          <p:cNvPr id="22539" name="Group 56"/>
          <p:cNvGrpSpPr>
            <a:grpSpLocks/>
          </p:cNvGrpSpPr>
          <p:nvPr/>
        </p:nvGrpSpPr>
        <p:grpSpPr bwMode="auto">
          <a:xfrm>
            <a:off x="5956300" y="2551113"/>
            <a:ext cx="1987550" cy="2433637"/>
            <a:chOff x="3752" y="1607"/>
            <a:chExt cx="1252" cy="1533"/>
          </a:xfrm>
        </p:grpSpPr>
        <p:sp>
          <p:nvSpPr>
            <p:cNvPr id="22542" name="Text Box 36"/>
            <p:cNvSpPr txBox="1">
              <a:spLocks noChangeArrowheads="1"/>
            </p:cNvSpPr>
            <p:nvPr/>
          </p:nvSpPr>
          <p:spPr bwMode="auto">
            <a:xfrm>
              <a:off x="4512" y="2215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 E</a:t>
              </a:r>
            </a:p>
          </p:txBody>
        </p:sp>
        <p:sp>
          <p:nvSpPr>
            <p:cNvPr id="22543" name="AutoShape 37"/>
            <p:cNvSpPr>
              <a:spLocks noChangeArrowheads="1"/>
            </p:cNvSpPr>
            <p:nvPr/>
          </p:nvSpPr>
          <p:spPr bwMode="auto">
            <a:xfrm>
              <a:off x="4604" y="2720"/>
              <a:ext cx="120" cy="133"/>
            </a:xfrm>
            <a:prstGeom prst="flowChartOr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 eaLnBrk="0" latinLnBrk="0" hangingPunct="0">
                <a:spcBef>
                  <a:spcPct val="0"/>
                </a:spcBef>
                <a:buClrTx/>
                <a:buFontTx/>
                <a:buNone/>
              </a:pPr>
              <a:endParaRPr lang="ko-KR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2544" name="Text Box 38"/>
            <p:cNvSpPr txBox="1">
              <a:spLocks noChangeArrowheads="1"/>
            </p:cNvSpPr>
            <p:nvPr/>
          </p:nvSpPr>
          <p:spPr bwMode="auto">
            <a:xfrm>
              <a:off x="4118" y="2225"/>
              <a:ext cx="212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g</a:t>
              </a:r>
            </a:p>
          </p:txBody>
        </p:sp>
        <p:sp>
          <p:nvSpPr>
            <p:cNvPr id="22545" name="Rectangle 39"/>
            <p:cNvSpPr>
              <a:spLocks noChangeArrowheads="1"/>
            </p:cNvSpPr>
            <p:nvPr/>
          </p:nvSpPr>
          <p:spPr bwMode="auto">
            <a:xfrm>
              <a:off x="4506" y="2088"/>
              <a:ext cx="330" cy="4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6" name="Line 40"/>
            <p:cNvSpPr>
              <a:spLocks noChangeShapeType="1"/>
            </p:cNvSpPr>
            <p:nvPr/>
          </p:nvSpPr>
          <p:spPr bwMode="auto">
            <a:xfrm>
              <a:off x="3900" y="2346"/>
              <a:ext cx="2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7" name="Line 41"/>
            <p:cNvSpPr>
              <a:spLocks noChangeShapeType="1"/>
            </p:cNvSpPr>
            <p:nvPr/>
          </p:nvSpPr>
          <p:spPr bwMode="auto">
            <a:xfrm>
              <a:off x="4344" y="2340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8" name="Line 42"/>
            <p:cNvSpPr>
              <a:spLocks noChangeShapeType="1"/>
            </p:cNvSpPr>
            <p:nvPr/>
          </p:nvSpPr>
          <p:spPr bwMode="auto">
            <a:xfrm>
              <a:off x="4668" y="1860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9" name="Line 43"/>
            <p:cNvSpPr>
              <a:spLocks noChangeShapeType="1"/>
            </p:cNvSpPr>
            <p:nvPr/>
          </p:nvSpPr>
          <p:spPr bwMode="auto">
            <a:xfrm>
              <a:off x="4662" y="257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50" name="Line 44"/>
            <p:cNvSpPr>
              <a:spLocks noChangeShapeType="1"/>
            </p:cNvSpPr>
            <p:nvPr/>
          </p:nvSpPr>
          <p:spPr bwMode="auto">
            <a:xfrm>
              <a:off x="4662" y="2856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51" name="Line 45"/>
            <p:cNvSpPr>
              <a:spLocks noChangeShapeType="1"/>
            </p:cNvSpPr>
            <p:nvPr/>
          </p:nvSpPr>
          <p:spPr bwMode="auto">
            <a:xfrm>
              <a:off x="4674" y="1932"/>
              <a:ext cx="3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52" name="Line 46"/>
            <p:cNvSpPr>
              <a:spLocks noChangeShapeType="1"/>
            </p:cNvSpPr>
            <p:nvPr/>
          </p:nvSpPr>
          <p:spPr bwMode="auto">
            <a:xfrm>
              <a:off x="5004" y="1932"/>
              <a:ext cx="0" cy="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53" name="Line 47"/>
            <p:cNvSpPr>
              <a:spLocks noChangeShapeType="1"/>
            </p:cNvSpPr>
            <p:nvPr/>
          </p:nvSpPr>
          <p:spPr bwMode="auto">
            <a:xfrm flipH="1">
              <a:off x="4710" y="2778"/>
              <a:ext cx="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54" name="Text Box 48"/>
            <p:cNvSpPr txBox="1">
              <a:spLocks noChangeArrowheads="1"/>
            </p:cNvSpPr>
            <p:nvPr/>
          </p:nvSpPr>
          <p:spPr bwMode="auto">
            <a:xfrm>
              <a:off x="3752" y="2027"/>
              <a:ext cx="33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H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i-1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2555" name="Text Box 49"/>
            <p:cNvSpPr txBox="1">
              <a:spLocks noChangeArrowheads="1"/>
            </p:cNvSpPr>
            <p:nvPr/>
          </p:nvSpPr>
          <p:spPr bwMode="auto">
            <a:xfrm>
              <a:off x="4586" y="1607"/>
              <a:ext cx="22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x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22556" name="Line 50"/>
            <p:cNvSpPr>
              <a:spLocks noChangeShapeType="1"/>
            </p:cNvSpPr>
            <p:nvPr/>
          </p:nvSpPr>
          <p:spPr bwMode="auto">
            <a:xfrm>
              <a:off x="3972" y="2352"/>
              <a:ext cx="0" cy="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57" name="Line 51"/>
            <p:cNvSpPr>
              <a:spLocks noChangeShapeType="1"/>
            </p:cNvSpPr>
            <p:nvPr/>
          </p:nvSpPr>
          <p:spPr bwMode="auto">
            <a:xfrm>
              <a:off x="3972" y="2796"/>
              <a:ext cx="6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58" name="Text Box 52"/>
            <p:cNvSpPr txBox="1">
              <a:spLocks noChangeArrowheads="1"/>
            </p:cNvSpPr>
            <p:nvPr/>
          </p:nvSpPr>
          <p:spPr bwMode="auto">
            <a:xfrm>
              <a:off x="4712" y="2909"/>
              <a:ext cx="24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>
                  <a:latin typeface="Arial" pitchFamily="34" charset="0"/>
                  <a:ea typeface="돋움" pitchFamily="50" charset="-127"/>
                </a:rPr>
                <a:t>H</a:t>
              </a:r>
              <a:r>
                <a:rPr lang="en-US" altLang="ko-KR" sz="1800" b="1" baseline="-25000">
                  <a:latin typeface="Arial" pitchFamily="34" charset="0"/>
                  <a:ea typeface="돋움" pitchFamily="50" charset="-127"/>
                </a:rPr>
                <a:t>i</a:t>
              </a:r>
              <a:endParaRPr lang="en-US" altLang="ko-KR" sz="1800" b="1">
                <a:latin typeface="Arial" pitchFamily="34" charset="0"/>
                <a:ea typeface="돋움" pitchFamily="50" charset="-127"/>
              </a:endParaRPr>
            </a:p>
          </p:txBody>
        </p:sp>
      </p:grpSp>
      <p:sp>
        <p:nvSpPr>
          <p:cNvPr id="22540" name="Text Box 53"/>
          <p:cNvSpPr txBox="1">
            <a:spLocks noChangeArrowheads="1"/>
          </p:cNvSpPr>
          <p:nvPr/>
        </p:nvSpPr>
        <p:spPr bwMode="auto">
          <a:xfrm>
            <a:off x="6032500" y="5208588"/>
            <a:ext cx="2733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0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=IV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>
                <a:latin typeface="Arial" pitchFamily="34" charset="0"/>
                <a:ea typeface="돋움" pitchFamily="50" charset="-127"/>
              </a:rPr>
              <a:t>H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=E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g(H</a:t>
            </a:r>
            <a:r>
              <a:rPr lang="en-US" altLang="ko-KR" sz="1800" b="1" baseline="-50000">
                <a:latin typeface="Arial" pitchFamily="34" charset="0"/>
                <a:ea typeface="돋움" pitchFamily="50" charset="-127"/>
              </a:rPr>
              <a:t>i-1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)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(x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 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)  x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</a:t>
            </a:r>
            <a:r>
              <a:rPr lang="en-US" altLang="ko-KR" sz="1800" b="1">
                <a:latin typeface="Arial" pitchFamily="34" charset="0"/>
                <a:ea typeface="돋움" pitchFamily="50" charset="-127"/>
              </a:rPr>
              <a:t> H</a:t>
            </a:r>
            <a:r>
              <a:rPr lang="en-US" altLang="ko-KR" sz="1800" b="1" baseline="-25000">
                <a:latin typeface="Arial" pitchFamily="34" charset="0"/>
                <a:ea typeface="돋움" pitchFamily="50" charset="-127"/>
              </a:rPr>
              <a:t>i-1</a:t>
            </a:r>
          </a:p>
        </p:txBody>
      </p:sp>
      <p:pic>
        <p:nvPicPr>
          <p:cNvPr id="22541" name="Picture 57" descr="bd0502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198438"/>
            <a:ext cx="71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</TotalTime>
  <Pages>22</Pages>
  <Words>2191</Words>
  <Application>Microsoft Office PowerPoint</Application>
  <PresentationFormat>화면 슬라이드 쇼(4:3)</PresentationFormat>
  <Paragraphs>501</Paragraphs>
  <Slides>43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광장</vt:lpstr>
      <vt:lpstr>슬라이드 1</vt:lpstr>
      <vt:lpstr>Contents</vt:lpstr>
      <vt:lpstr>Hash function</vt:lpstr>
      <vt:lpstr>Configuration</vt:lpstr>
      <vt:lpstr>Requirements </vt:lpstr>
      <vt:lpstr>Classification</vt:lpstr>
      <vt:lpstr>Birthday Paradox</vt:lpstr>
      <vt:lpstr>Merkle-Damgard  Construction</vt:lpstr>
      <vt:lpstr>Hash ft (MDC) by block cipher</vt:lpstr>
      <vt:lpstr>Comparison </vt:lpstr>
      <vt:lpstr>Hash by modular operation</vt:lpstr>
      <vt:lpstr>슬라이드 12</vt:lpstr>
      <vt:lpstr>Dedicated Hash Functions</vt:lpstr>
      <vt:lpstr>MD4(I)</vt:lpstr>
      <vt:lpstr>MD4(II)</vt:lpstr>
      <vt:lpstr>Round 1 in MD4</vt:lpstr>
      <vt:lpstr>Pseudocode of MD4</vt:lpstr>
      <vt:lpstr>MD5(I)</vt:lpstr>
      <vt:lpstr>MD5(II)</vt:lpstr>
      <vt:lpstr>Primitive ft in MD5</vt:lpstr>
      <vt:lpstr>SHA-1(I)</vt:lpstr>
      <vt:lpstr> SHA-1(II)</vt:lpstr>
      <vt:lpstr>HMAC</vt:lpstr>
      <vt:lpstr>Dedicated Hash Functions</vt:lpstr>
      <vt:lpstr>슬라이드 25</vt:lpstr>
      <vt:lpstr>Flow of Collusion Search by Wang et. al </vt:lpstr>
      <vt:lpstr>Ex. of MD5 Collisions</vt:lpstr>
      <vt:lpstr>Recent Collision Attack on Hash Functions (I)</vt:lpstr>
      <vt:lpstr>Collision Attacks and Practical Attacks (II)</vt:lpstr>
      <vt:lpstr>Collision Attacks and Practical Attacks (II)</vt:lpstr>
      <vt:lpstr>Real and Rogue Certificate </vt:lpstr>
      <vt:lpstr>Progress of Collision Attacks</vt:lpstr>
      <vt:lpstr>슬라이드 33</vt:lpstr>
      <vt:lpstr>SHA-3 Project</vt:lpstr>
      <vt:lpstr>Security Requirements of the Hash Fts</vt:lpstr>
      <vt:lpstr>Notes on the Security Requirements </vt:lpstr>
      <vt:lpstr>First Round Candidates</vt:lpstr>
      <vt:lpstr>Second Round Candidates</vt:lpstr>
      <vt:lpstr>Main Structures of SHA-3 Candidates(1/4) </vt:lpstr>
      <vt:lpstr>Main Structures of SHA-3 Candidates(2/4)</vt:lpstr>
      <vt:lpstr>Main Structures of SHA-3 Candidates(3/4)</vt:lpstr>
      <vt:lpstr>Main Structures of SHA-3 Candidates(4/4)</vt:lpstr>
      <vt:lpstr>슬라이드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4. Public Key Cryptography</dc:title>
  <dc:subject/>
  <dc:creator/>
  <cp:keywords/>
  <dc:description/>
  <cp:lastModifiedBy>Kwangjo Kim</cp:lastModifiedBy>
  <cp:revision>441</cp:revision>
  <cp:lastPrinted>1998-05-06T02:23:12Z</cp:lastPrinted>
  <dcterms:created xsi:type="dcterms:W3CDTF">1995-06-15T10:08:06Z</dcterms:created>
  <dcterms:modified xsi:type="dcterms:W3CDTF">2010-03-09T10:55:17Z</dcterms:modified>
</cp:coreProperties>
</file>