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5"/>
  </p:notesMasterIdLst>
  <p:handoutMasterIdLst>
    <p:handoutMasterId r:id="rId36"/>
  </p:handoutMasterIdLst>
  <p:sldIdLst>
    <p:sldId id="397" r:id="rId2"/>
    <p:sldId id="412" r:id="rId3"/>
    <p:sldId id="399" r:id="rId4"/>
    <p:sldId id="400" r:id="rId5"/>
    <p:sldId id="414" r:id="rId6"/>
    <p:sldId id="415" r:id="rId7"/>
    <p:sldId id="403" r:id="rId8"/>
    <p:sldId id="416" r:id="rId9"/>
    <p:sldId id="405" r:id="rId10"/>
    <p:sldId id="417" r:id="rId11"/>
    <p:sldId id="407" r:id="rId12"/>
    <p:sldId id="418" r:id="rId13"/>
    <p:sldId id="419" r:id="rId14"/>
    <p:sldId id="420" r:id="rId15"/>
    <p:sldId id="411" r:id="rId16"/>
    <p:sldId id="396" r:id="rId17"/>
    <p:sldId id="385" r:id="rId18"/>
    <p:sldId id="421" r:id="rId19"/>
    <p:sldId id="422" r:id="rId20"/>
    <p:sldId id="371" r:id="rId21"/>
    <p:sldId id="372" r:id="rId22"/>
    <p:sldId id="423" r:id="rId23"/>
    <p:sldId id="424" r:id="rId24"/>
    <p:sldId id="375" r:id="rId25"/>
    <p:sldId id="376" r:id="rId26"/>
    <p:sldId id="377" r:id="rId27"/>
    <p:sldId id="378" r:id="rId28"/>
    <p:sldId id="391" r:id="rId29"/>
    <p:sldId id="393" r:id="rId30"/>
    <p:sldId id="392" r:id="rId31"/>
    <p:sldId id="395" r:id="rId32"/>
    <p:sldId id="394" r:id="rId33"/>
    <p:sldId id="380" r:id="rId3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400" b="1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901F3"/>
    <a:srgbClr val="714400"/>
    <a:srgbClr val="919191"/>
    <a:srgbClr val="500093"/>
    <a:srgbClr val="CF0E30"/>
    <a:srgbClr val="280049"/>
    <a:srgbClr val="183400"/>
    <a:srgbClr val="282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 snapToGrid="0">
      <p:cViewPr>
        <p:scale>
          <a:sx n="100" d="100"/>
          <a:sy n="100" d="100"/>
        </p:scale>
        <p:origin x="-1950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80" y="-78"/>
      </p:cViewPr>
      <p:guideLst>
        <p:guide orient="horz" pos="2182"/>
        <p:guide pos="28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1.xml"/><Relationship Id="rId2" Type="http://schemas.openxmlformats.org/officeDocument/2006/relationships/slide" Target="slides/slide29.xml"/><Relationship Id="rId1" Type="http://schemas.openxmlformats.org/officeDocument/2006/relationships/slide" Target="slides/slide1.xml"/><Relationship Id="rId4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47988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3" tIns="0" rIns="19143" bIns="0" numCol="1" anchor="t" anchorCtr="0" compatLnSpc="1">
            <a:prstTxWarp prst="textNoShape">
              <a:avLst/>
            </a:prstTxWarp>
          </a:bodyPr>
          <a:lstStyle>
            <a:lvl1pPr algn="l" defTabSz="954088" eaLnBrk="0" latinLnBrk="0" hangingPunct="0">
              <a:spcBef>
                <a:spcPct val="0"/>
              </a:spcBef>
              <a:buClrTx/>
              <a:buFontTx/>
              <a:buNone/>
              <a:defRPr sz="1000" b="0" i="1">
                <a:latin typeface="Arial" pitchFamily="34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-1588"/>
            <a:ext cx="2947988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3" tIns="0" rIns="19143" bIns="0" numCol="1" anchor="t" anchorCtr="0" compatLnSpc="1">
            <a:prstTxWarp prst="textNoShape">
              <a:avLst/>
            </a:prstTxWarp>
          </a:bodyPr>
          <a:lstStyle>
            <a:lvl1pPr algn="r" defTabSz="954088" eaLnBrk="0" latinLnBrk="0" hangingPunct="0">
              <a:spcBef>
                <a:spcPct val="0"/>
              </a:spcBef>
              <a:buClrTx/>
              <a:buFontTx/>
              <a:buNone/>
              <a:defRPr sz="1000" b="0" i="1">
                <a:latin typeface="Arial" pitchFamily="34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402763"/>
            <a:ext cx="294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3" tIns="0" rIns="19143" bIns="0" numCol="1" anchor="b" anchorCtr="0" compatLnSpc="1">
            <a:prstTxWarp prst="textNoShape">
              <a:avLst/>
            </a:prstTxWarp>
          </a:bodyPr>
          <a:lstStyle>
            <a:lvl1pPr algn="l" defTabSz="954088" eaLnBrk="0" latinLnBrk="0" hangingPunct="0">
              <a:spcBef>
                <a:spcPct val="0"/>
              </a:spcBef>
              <a:buClrTx/>
              <a:buFontTx/>
              <a:buNone/>
              <a:defRPr sz="1000" b="0" i="1">
                <a:latin typeface="Arial" pitchFamily="34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02763"/>
            <a:ext cx="294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3" tIns="0" rIns="19143" bIns="0" numCol="1" anchor="b" anchorCtr="0" compatLnSpc="1">
            <a:prstTxWarp prst="textNoShape">
              <a:avLst/>
            </a:prstTxWarp>
          </a:bodyPr>
          <a:lstStyle>
            <a:lvl1pPr algn="r" defTabSz="954088" eaLnBrk="0" latinLnBrk="0" hangingPunct="0">
              <a:spcBef>
                <a:spcPct val="0"/>
              </a:spcBef>
              <a:buClrTx/>
              <a:buFontTx/>
              <a:buNone/>
              <a:defRPr sz="1000" b="0" i="1">
                <a:latin typeface="Arial" pitchFamily="34" charset="0"/>
                <a:ea typeface="돋움" pitchFamily="50" charset="-127"/>
              </a:defRPr>
            </a:lvl1pPr>
          </a:lstStyle>
          <a:p>
            <a:pPr>
              <a:defRPr/>
            </a:pPr>
            <a:fld id="{7C6F322C-7E94-4C1A-8537-6236D0B76D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2947988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3" tIns="0" rIns="19143" bIns="0" numCol="1" anchor="t" anchorCtr="0" compatLnSpc="1">
            <a:prstTxWarp prst="textNoShape">
              <a:avLst/>
            </a:prstTxWarp>
          </a:bodyPr>
          <a:lstStyle>
            <a:lvl1pPr algn="l" defTabSz="795338" latinLnBrk="0">
              <a:spcBef>
                <a:spcPct val="0"/>
              </a:spcBef>
              <a:buClrTx/>
              <a:buFontTx/>
              <a:buNone/>
              <a:defRPr sz="1000" b="0" i="1">
                <a:latin typeface="Arial" pitchFamily="34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-1588"/>
            <a:ext cx="2947988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3" tIns="0" rIns="19143" bIns="0" numCol="1" anchor="t" anchorCtr="0" compatLnSpc="1">
            <a:prstTxWarp prst="textNoShape">
              <a:avLst/>
            </a:prstTxWarp>
          </a:bodyPr>
          <a:lstStyle>
            <a:lvl1pPr algn="r" defTabSz="795338" latinLnBrk="0">
              <a:spcBef>
                <a:spcPct val="0"/>
              </a:spcBef>
              <a:buClrTx/>
              <a:buFontTx/>
              <a:buNone/>
              <a:defRPr sz="1000" b="0" i="1">
                <a:latin typeface="Arial" pitchFamily="34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02763"/>
            <a:ext cx="294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3" tIns="0" rIns="19143" bIns="0" numCol="1" anchor="b" anchorCtr="0" compatLnSpc="1">
            <a:prstTxWarp prst="textNoShape">
              <a:avLst/>
            </a:prstTxWarp>
          </a:bodyPr>
          <a:lstStyle>
            <a:lvl1pPr algn="l" defTabSz="795338" latinLnBrk="0">
              <a:spcBef>
                <a:spcPct val="0"/>
              </a:spcBef>
              <a:buClrTx/>
              <a:buFontTx/>
              <a:buNone/>
              <a:defRPr sz="1000" b="0" i="1">
                <a:latin typeface="Arial" pitchFamily="34" charset="0"/>
                <a:ea typeface="돋움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02763"/>
            <a:ext cx="294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43" tIns="0" rIns="19143" bIns="0" numCol="1" anchor="b" anchorCtr="0" compatLnSpc="1">
            <a:prstTxWarp prst="textNoShape">
              <a:avLst/>
            </a:prstTxWarp>
          </a:bodyPr>
          <a:lstStyle>
            <a:lvl1pPr algn="r" defTabSz="795338" latinLnBrk="0">
              <a:spcBef>
                <a:spcPct val="0"/>
              </a:spcBef>
              <a:buClrTx/>
              <a:buFontTx/>
              <a:buNone/>
              <a:defRPr sz="1000" b="0" i="1">
                <a:latin typeface="Arial" pitchFamily="34" charset="0"/>
                <a:ea typeface="돋움" pitchFamily="50" charset="-127"/>
              </a:defRPr>
            </a:lvl1pPr>
          </a:lstStyle>
          <a:p>
            <a:pPr>
              <a:defRPr/>
            </a:pPr>
            <a:fld id="{8914DD20-A187-4413-87F0-B7F92D4549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8988" y="649288"/>
            <a:ext cx="5219700" cy="391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3288"/>
            <a:ext cx="4981575" cy="470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8" tIns="47857" rIns="94118" bIns="47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notes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218238" y="9517063"/>
            <a:ext cx="51435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4118" tIns="47857" rIns="94118" bIns="47857" anchor="ctr">
            <a:spAutoFit/>
          </a:bodyPr>
          <a:lstStyle/>
          <a:p>
            <a:pPr algn="r" defTabSz="954088" eaLnBrk="0" latinLnBrk="0" hangingPunct="0">
              <a:defRPr/>
            </a:pPr>
            <a:fld id="{7750A95A-1838-4C0B-84E4-90AA68932495}" type="slidenum">
              <a:rPr lang="en-US" altLang="ko-KR" b="0">
                <a:latin typeface="*ETRI CIS Elements" charset="0"/>
                <a:ea typeface="돋움" pitchFamily="50" charset="-127"/>
              </a:rPr>
              <a:pPr algn="r" defTabSz="954088" eaLnBrk="0" latinLnBrk="0" hangingPunct="0">
                <a:defRPr/>
              </a:pPr>
              <a:t>‹#›</a:t>
            </a:fld>
            <a:endParaRPr lang="en-US" altLang="ko-KR" b="0">
              <a:latin typeface="*ETRI CIS Elements" charset="0"/>
              <a:ea typeface="돋움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*ETRI CIS Elements" charset="0"/>
        <a:ea typeface="돋움" pitchFamily="50" charset="-127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*ETRI CIS Elements" charset="0"/>
        <a:ea typeface="돋움" pitchFamily="50" charset="-127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*ETRI CIS Elements" charset="0"/>
        <a:ea typeface="돋움" pitchFamily="50" charset="-127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*ETRI CIS Elements" charset="0"/>
        <a:ea typeface="돋움" pitchFamily="50" charset="-127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*ETRI CIS Elements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40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1E42F-3A7C-481A-95D9-74A2E24D9E5F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325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411C79-E411-4675-970D-3A6003D30C08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42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ED3A98-B77E-4493-B3F1-A25532750E30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53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E7317-4E14-439B-BBF7-8CF4B13BD02A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632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3258C-ED4E-46B0-8460-C9EE662E7C96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73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9BD168-4BC3-4D76-BC01-4370F473D9AF}" type="slidenum">
              <a:rPr lang="en-US" altLang="ko-KR" smtClean="0"/>
              <a:pPr/>
              <a:t>14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837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A6EFB-67EA-4BCD-9EF2-6A70A1711C9C}" type="slidenum">
              <a:rPr lang="en-US" altLang="ko-KR" smtClean="0"/>
              <a:pPr/>
              <a:t>15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93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7A6D57-DD42-4A33-B433-06E2FE8197FD}" type="slidenum">
              <a:rPr lang="en-US" altLang="ko-KR" smtClean="0"/>
              <a:pPr/>
              <a:t>16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042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4658D-D721-49FC-A867-D7A63B73F60F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99DEF8-8024-4440-B5BD-502E78727176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24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B8FEA6-353A-4ECE-A21E-664DA5AD1424}" type="slidenum">
              <a:rPr lang="en-US" altLang="ko-KR" smtClean="0"/>
              <a:pPr/>
              <a:t>19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506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4D982-1B5F-4328-A3AF-C21488C3806F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34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69FF78-4767-411A-B480-AB947C145DD3}" type="slidenum">
              <a:rPr lang="en-US" altLang="ko-KR" smtClean="0"/>
              <a:pPr/>
              <a:t>20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451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BBDB9-5DC2-4D20-911E-9D16D0AF4E53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55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A95C2-B287-406A-B489-4B400B7F2658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656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E661E-B039-4D8F-87AC-32FCEB208453}" type="slidenum">
              <a:rPr lang="en-US" altLang="ko-KR" smtClean="0"/>
              <a:pPr/>
              <a:t>23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75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30B88-0758-491D-A2CF-6C445C07CC32}" type="slidenum">
              <a:rPr lang="en-US" altLang="ko-KR" smtClean="0"/>
              <a:pPr/>
              <a:t>24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86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08AFA-6D38-470E-B4AD-EF87398134C4}" type="slidenum">
              <a:rPr lang="en-US" altLang="ko-KR" smtClean="0"/>
              <a:pPr/>
              <a:t>25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696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9CA80-01DF-4B1C-99C0-4F8CD7230188}" type="slidenum">
              <a:rPr lang="en-US" altLang="ko-KR" smtClean="0"/>
              <a:pPr/>
              <a:t>26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066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B7D353-8006-4BB1-B831-3A5BD4A7DBAA}" type="slidenum">
              <a:rPr lang="en-US" altLang="ko-KR" smtClean="0"/>
              <a:pPr/>
              <a:t>27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16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2F60A1-7D77-42A1-9A50-DF2A522C4F53}" type="slidenum">
              <a:rPr lang="en-US" altLang="ko-KR" smtClean="0"/>
              <a:pPr/>
              <a:t>28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27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9AAA3-7081-4645-B348-EC1ADAF92CD3}" type="slidenum">
              <a:rPr lang="en-US" altLang="ko-KR" smtClean="0"/>
              <a:pPr/>
              <a:t>29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608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31EF-0068-444B-B75B-105565FCA644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373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729160-3DF7-46FD-9631-1EC94D71DAE4}" type="slidenum">
              <a:rPr lang="en-US" altLang="ko-KR" smtClean="0"/>
              <a:pPr/>
              <a:t>30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47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C3C14-0B8C-4284-AD5D-291FDC00E023}" type="slidenum">
              <a:rPr lang="en-US" altLang="ko-KR" smtClean="0"/>
              <a:pPr/>
              <a:t>31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57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EC999-49EC-4980-B4EF-8B2E6E52E221}" type="slidenum">
              <a:rPr lang="en-US" altLang="ko-KR" smtClean="0"/>
              <a:pPr/>
              <a:t>32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768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D63DD-E5F9-495C-9855-2310E4B0BE20}" type="slidenum">
              <a:rPr lang="en-US" altLang="ko-KR" smtClean="0"/>
              <a:pPr/>
              <a:t>33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710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EF4D-7378-479D-9DB5-FD70C5BC7133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813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F3371-B198-417B-BBE0-DC11F4C78D26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4915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03815-D030-42AB-98E0-83B0D7499990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018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A06A6-7A72-4C45-AF18-F8EC07572C27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1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67A4D-88E9-45BF-A0C7-0EC39276B5D4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52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3BAC82-2402-470D-ADDA-8F49F8E5AEFF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0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grpSp>
        <p:nvGrpSpPr>
          <p:cNvPr id="5" name="그룹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자유형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  <a:defRPr/>
              </a:pPr>
              <a:endParaRPr kumimoji="0" lang="en-US"/>
            </a:p>
          </p:txBody>
        </p:sp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  <a:defRPr/>
              </a:pPr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latinLnBrk="0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  <a:defRPr/>
              </a:pPr>
              <a:endParaRPr kumimoji="0" lang="en-US"/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11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8BBEA7-AE1F-492E-BE4F-01F7FD1E9519}" type="datetimeFigureOut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12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B7EB10-CFB6-4301-9186-F86CC100F5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C9B9-16F4-4C99-B8E5-22C04507BEAB}" type="datetimeFigureOut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67C7B-416A-4DD5-866E-C276360FAF8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B933C-EAA2-431B-A20F-701C866AF75B}" type="datetimeFigureOut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F036B-EC2F-484C-B9C7-8F863030A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6E9F-0CD7-4324-891B-F07F14210041}" type="datetimeFigureOut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5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C31D-77B4-4F61-955B-03F1DAC005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갈매기형 수장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sp>
        <p:nvSpPr>
          <p:cNvPr id="5" name="갈매기형 수장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6E7F9E-50F2-475A-AC09-B235ADC26F30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1B6BCE-C1C5-4A59-92FE-8238E6E976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0A5B3D-1897-4ED8-A165-F18D00326EB3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58B9E8-B760-4AE7-8CB8-D0C77AEE88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76C64A-32C5-4827-B48C-83AF25F75227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F3CE55-9D97-47C0-A070-53874DCC19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284915-93D3-4926-B23B-1A6F196ED3B4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DE521B-CEC6-4495-B401-904E36F350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732DF-7819-4396-8577-5C57355D5B7A}" type="datetimeFigureOut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3" name="바닥글 개체 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79AB8-6150-4EDA-A600-199086BFF94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21054C-E2E5-4263-98A4-C1E4F1D13BBC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39D15C-4E8A-449C-B58E-6C189E32CF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sp>
        <p:nvSpPr>
          <p:cNvPr id="6" name="자유형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sp>
        <p:nvSpPr>
          <p:cNvPr id="7" name="직각 삼각형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0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갈매기형 수장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sp>
        <p:nvSpPr>
          <p:cNvPr id="10" name="갈매기형 수장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latinLnBrk="0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207B63E-90CB-40EC-8962-487DB12F56F7}" type="datetimeFigureOut">
              <a:rPr lang="en-US"/>
              <a:pPr>
                <a:defRPr/>
              </a:pPr>
              <a:t>2/9/2010</a:t>
            </a:fld>
            <a:endParaRPr 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B680D0-E1F8-4F97-9D10-E730010C35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latinLnBrk="0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/>
            </a:pPr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7177" name="텍스트 개체 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69FEFE-8C55-417A-814D-A51FDBE56C81}" type="datetimeFigureOut">
              <a:rPr lang="en-US"/>
              <a:pPr>
                <a:defRPr/>
              </a:pPr>
              <a:t>2/9/2010</a:t>
            </a:fld>
            <a:endParaRPr 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048921-EEBF-481C-8B37-25749DB4C4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7" r:id="rId2"/>
    <p:sldLayoutId id="2147483722" r:id="rId3"/>
    <p:sldLayoutId id="2147483723" r:id="rId4"/>
    <p:sldLayoutId id="2147483724" r:id="rId5"/>
    <p:sldLayoutId id="2147483725" r:id="rId6"/>
    <p:sldLayoutId id="2147483718" r:id="rId7"/>
    <p:sldLayoutId id="2147483726" r:id="rId8"/>
    <p:sldLayoutId id="2147483727" r:id="rId9"/>
    <p:sldLayoutId id="2147483719" r:id="rId10"/>
    <p:sldLayoutId id="2147483720" r:id="rId11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9pPr>
      <a:extLst/>
    </p:titleStyle>
    <p:bodyStyle>
      <a:lvl1pPr marL="365125" indent="-255588" algn="l" rtl="0" eaLnBrk="0" fontAlgn="base" latinLnBrk="1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latinLnBrk="1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gi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gi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28625" y="1276350"/>
            <a:ext cx="7867650" cy="5324475"/>
          </a:xfrm>
        </p:spPr>
        <p:txBody>
          <a:bodyPr/>
          <a:lstStyle/>
          <a:p>
            <a:pPr eaLnBrk="1" hangingPunct="1"/>
            <a:r>
              <a:rPr lang="en-US" altLang="ko-KR" smtClean="0"/>
              <a:t>Introduction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Pseudorandomness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LFSR</a:t>
            </a:r>
          </a:p>
          <a:p>
            <a:pPr eaLnBrk="1" hangingPunct="1"/>
            <a:endParaRPr lang="en-US" altLang="ko-KR" smtClean="0"/>
          </a:p>
          <a:p>
            <a:pPr eaLnBrk="1" hangingPunct="1"/>
            <a:r>
              <a:rPr lang="en-US" altLang="ko-KR" smtClean="0"/>
              <a:t>Design</a:t>
            </a:r>
          </a:p>
          <a:p>
            <a:pPr eaLnBrk="1" hangingPunct="1"/>
            <a:endParaRPr lang="en-US" altLang="ko-KR" smtClean="0"/>
          </a:p>
          <a:p>
            <a:pPr eaLnBrk="1" hangingPunct="1">
              <a:buFont typeface="Wingdings" pitchFamily="2" charset="2"/>
              <a:buChar char="ü"/>
            </a:pPr>
            <a:r>
              <a:rPr lang="en-US" altLang="ko-KR" i="1" smtClean="0"/>
              <a:t>Refer to “Handbook of Applied Cryptography” [Ch 5 &amp; 6]</a:t>
            </a:r>
          </a:p>
        </p:txBody>
      </p:sp>
      <p:sp>
        <p:nvSpPr>
          <p:cNvPr id="15363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388B746-0E4B-4F87-B143-44238F8DFA72}" type="slidenum">
              <a:rPr lang="en-US" altLang="ko-KR" smtClean="0"/>
              <a:pPr/>
              <a:t>1</a:t>
            </a:fld>
            <a:endParaRPr lang="en-US" altLang="ko-KR" smtClean="0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Stream Cipher</a:t>
            </a:r>
          </a:p>
        </p:txBody>
      </p:sp>
      <p:pic>
        <p:nvPicPr>
          <p:cNvPr id="1536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0005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Notation of LFSR</a:t>
            </a:r>
            <a:endParaRPr lang="ko-KR" altLang="en-US" dirty="0"/>
          </a:p>
        </p:txBody>
      </p:sp>
      <p:sp>
        <p:nvSpPr>
          <p:cNvPr id="21507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8DE8B24-8CB5-4A7E-AA43-A0C3FAFDEC5E}" type="slidenum">
              <a:rPr lang="en-US" altLang="ko-KR" smtClean="0"/>
              <a:pPr/>
              <a:t>10</a:t>
            </a:fld>
            <a:endParaRPr lang="en-US" altLang="ko-KR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88950" y="1419225"/>
            <a:ext cx="8293100" cy="48387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ko-KR" sz="2000" dirty="0"/>
              <a:t>Notation: </a:t>
            </a:r>
            <a:r>
              <a:rPr lang="en-US" altLang="ko-KR" sz="2000" dirty="0">
                <a:solidFill>
                  <a:srgbClr val="CF0E30"/>
                </a:solidFill>
              </a:rPr>
              <a:t>&lt; L, C[D]&gt;</a:t>
            </a:r>
            <a:r>
              <a:rPr lang="en-US" altLang="ko-KR" sz="2000" dirty="0"/>
              <a:t>  where connection polynomial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2000" dirty="0"/>
              <a:t>      </a:t>
            </a:r>
            <a:r>
              <a:rPr lang="en-US" altLang="ko-KR" sz="2000" dirty="0">
                <a:solidFill>
                  <a:srgbClr val="CF0E30"/>
                </a:solidFill>
              </a:rPr>
              <a:t>C[D] = 1 + c</a:t>
            </a:r>
            <a:r>
              <a:rPr lang="en-US" altLang="ko-KR" sz="2000" baseline="-25000" dirty="0">
                <a:solidFill>
                  <a:srgbClr val="CF0E30"/>
                </a:solidFill>
              </a:rPr>
              <a:t>1</a:t>
            </a:r>
            <a:r>
              <a:rPr lang="en-US" altLang="ko-KR" sz="2000" dirty="0">
                <a:solidFill>
                  <a:srgbClr val="CF0E30"/>
                </a:solidFill>
              </a:rPr>
              <a:t>D + c</a:t>
            </a:r>
            <a:r>
              <a:rPr lang="en-US" altLang="ko-KR" sz="2000" baseline="-25000" dirty="0">
                <a:solidFill>
                  <a:srgbClr val="CF0E30"/>
                </a:solidFill>
              </a:rPr>
              <a:t>2</a:t>
            </a:r>
            <a:r>
              <a:rPr lang="en-US" altLang="ko-KR" sz="2000" dirty="0">
                <a:solidFill>
                  <a:srgbClr val="CF0E30"/>
                </a:solidFill>
              </a:rPr>
              <a:t>D</a:t>
            </a:r>
            <a:r>
              <a:rPr lang="en-US" altLang="ko-KR" sz="2000" baseline="30000" dirty="0">
                <a:solidFill>
                  <a:srgbClr val="CF0E30"/>
                </a:solidFill>
              </a:rPr>
              <a:t>2</a:t>
            </a:r>
            <a:r>
              <a:rPr lang="en-US" altLang="ko-KR" sz="2000" dirty="0">
                <a:solidFill>
                  <a:srgbClr val="CF0E30"/>
                </a:solidFill>
              </a:rPr>
              <a:t> + …+</a:t>
            </a:r>
            <a:r>
              <a:rPr lang="en-US" altLang="ko-KR" sz="2000" dirty="0" err="1">
                <a:solidFill>
                  <a:srgbClr val="CF0E30"/>
                </a:solidFill>
              </a:rPr>
              <a:t>c</a:t>
            </a:r>
            <a:r>
              <a:rPr lang="en-US" altLang="ko-KR" sz="2000" baseline="-25000" dirty="0" err="1">
                <a:solidFill>
                  <a:srgbClr val="CF0E30"/>
                </a:solidFill>
              </a:rPr>
              <a:t>L</a:t>
            </a:r>
            <a:r>
              <a:rPr lang="en-US" altLang="ko-KR" sz="2000" dirty="0" err="1">
                <a:solidFill>
                  <a:srgbClr val="CF0E30"/>
                </a:solidFill>
              </a:rPr>
              <a:t>D</a:t>
            </a:r>
            <a:r>
              <a:rPr lang="en-US" altLang="ko-KR" sz="2000" baseline="30000" dirty="0" err="1">
                <a:solidFill>
                  <a:srgbClr val="CF0E30"/>
                </a:solidFill>
              </a:rPr>
              <a:t>L</a:t>
            </a:r>
            <a:r>
              <a:rPr lang="en-US" altLang="ko-KR" sz="2000" dirty="0">
                <a:solidFill>
                  <a:srgbClr val="CF0E30"/>
                </a:solidFill>
              </a:rPr>
              <a:t> 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 Z</a:t>
            </a:r>
            <a:r>
              <a:rPr lang="en-US" altLang="ko-KR" sz="2000" baseline="-25000" dirty="0">
                <a:solidFill>
                  <a:srgbClr val="CF0E30"/>
                </a:solidFill>
                <a:sym typeface="Symbol" pitchFamily="18" charset="2"/>
              </a:rPr>
              <a:t>2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[D]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ko-KR" sz="2000" dirty="0">
                <a:sym typeface="Symbol" pitchFamily="18" charset="2"/>
              </a:rPr>
              <a:t>If </a:t>
            </a:r>
            <a:r>
              <a:rPr lang="en-US" altLang="ko-KR" sz="2000" dirty="0" err="1">
                <a:sym typeface="Symbol" pitchFamily="18" charset="2"/>
              </a:rPr>
              <a:t>c</a:t>
            </a:r>
            <a:r>
              <a:rPr lang="en-US" altLang="ko-KR" sz="2000" baseline="-25000" dirty="0" err="1">
                <a:sym typeface="Symbol" pitchFamily="18" charset="2"/>
              </a:rPr>
              <a:t>L</a:t>
            </a:r>
            <a:r>
              <a:rPr lang="en-US" altLang="ko-KR" sz="2000" dirty="0">
                <a:sym typeface="Symbol" pitchFamily="18" charset="2"/>
              </a:rPr>
              <a:t>=1, {i.e., deg{C[D]}=L}, C[D] is called a nonsingular polynomial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altLang="ko-KR" sz="2000" dirty="0">
              <a:sym typeface="Symbol" pitchFamily="18" charset="2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ko-KR" sz="2000" dirty="0">
                <a:sym typeface="Symbol" pitchFamily="18" charset="2"/>
              </a:rPr>
              <a:t>If initial vector </a:t>
            </a:r>
            <a:r>
              <a:rPr lang="en-US" altLang="ko-KR" sz="2000" baseline="-25000" dirty="0">
                <a:sym typeface="Symbol" pitchFamily="18" charset="2"/>
              </a:rPr>
              <a:t>0</a:t>
            </a:r>
            <a:r>
              <a:rPr lang="en-US" altLang="ko-KR" sz="2000" dirty="0">
                <a:sym typeface="Symbol" pitchFamily="18" charset="2"/>
              </a:rPr>
              <a:t> is [s</a:t>
            </a:r>
            <a:r>
              <a:rPr lang="en-US" altLang="ko-KR" sz="2000" baseline="-25000" dirty="0">
                <a:sym typeface="Symbol" pitchFamily="18" charset="2"/>
              </a:rPr>
              <a:t>L-1</a:t>
            </a:r>
            <a:r>
              <a:rPr lang="en-US" altLang="ko-KR" sz="2000" dirty="0">
                <a:sym typeface="Symbol" pitchFamily="18" charset="2"/>
              </a:rPr>
              <a:t>, … , s</a:t>
            </a:r>
            <a:r>
              <a:rPr lang="en-US" altLang="ko-KR" sz="2000" baseline="-25000" dirty="0">
                <a:sym typeface="Symbol" pitchFamily="18" charset="2"/>
              </a:rPr>
              <a:t>1</a:t>
            </a:r>
            <a:r>
              <a:rPr lang="en-US" altLang="ko-KR" sz="2000" dirty="0">
                <a:sym typeface="Symbol" pitchFamily="18" charset="2"/>
              </a:rPr>
              <a:t>,s</a:t>
            </a:r>
            <a:r>
              <a:rPr lang="en-US" altLang="ko-KR" sz="2000" baseline="-25000" dirty="0">
                <a:sym typeface="Symbol" pitchFamily="18" charset="2"/>
              </a:rPr>
              <a:t>0</a:t>
            </a:r>
            <a:r>
              <a:rPr lang="en-US" altLang="ko-KR" sz="2000" dirty="0">
                <a:sym typeface="Symbol" pitchFamily="18" charset="2"/>
              </a:rPr>
              <a:t>], </a:t>
            </a:r>
            <a:r>
              <a:rPr lang="en-US" altLang="ko-KR" sz="2000" dirty="0" err="1">
                <a:sym typeface="Symbol" pitchFamily="18" charset="2"/>
              </a:rPr>
              <a:t>s</a:t>
            </a:r>
            <a:r>
              <a:rPr lang="en-US" altLang="ko-KR" sz="2000" baseline="-25000" dirty="0" err="1">
                <a:sym typeface="Symbol" pitchFamily="18" charset="2"/>
              </a:rPr>
              <a:t>i</a:t>
            </a:r>
            <a:r>
              <a:rPr lang="en-US" altLang="ko-KR" sz="2000" dirty="0">
                <a:sym typeface="Symbol" pitchFamily="18" charset="2"/>
              </a:rPr>
              <a:t> ={0,1},  output sequence s= 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    </a:t>
            </a:r>
            <a:r>
              <a:rPr lang="en-US" altLang="ko-KR" sz="2000" dirty="0">
                <a:sym typeface="Symbol" pitchFamily="18" charset="2"/>
              </a:rPr>
              <a:t>s</a:t>
            </a:r>
            <a:r>
              <a:rPr lang="en-US" altLang="ko-KR" sz="2000" baseline="-25000" dirty="0">
                <a:sym typeface="Symbol" pitchFamily="18" charset="2"/>
              </a:rPr>
              <a:t>0</a:t>
            </a:r>
            <a:r>
              <a:rPr lang="en-US" altLang="ko-KR" sz="2000" dirty="0">
                <a:sym typeface="Symbol" pitchFamily="18" charset="2"/>
              </a:rPr>
              <a:t>,s</a:t>
            </a:r>
            <a:r>
              <a:rPr lang="en-US" altLang="ko-KR" sz="2000" baseline="-25000" dirty="0">
                <a:sym typeface="Symbol" pitchFamily="18" charset="2"/>
              </a:rPr>
              <a:t>1</a:t>
            </a:r>
            <a:r>
              <a:rPr lang="en-US" altLang="ko-KR" sz="2000" dirty="0">
                <a:sym typeface="Symbol" pitchFamily="18" charset="2"/>
              </a:rPr>
              <a:t>, … is uniquely determined by the recursion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      </a:t>
            </a:r>
            <a:r>
              <a:rPr lang="en-US" altLang="ko-KR" sz="2000" dirty="0" err="1" smtClean="0">
                <a:solidFill>
                  <a:srgbClr val="CF0E30"/>
                </a:solidFill>
                <a:sym typeface="Symbol" pitchFamily="18" charset="2"/>
              </a:rPr>
              <a:t>s</a:t>
            </a:r>
            <a:r>
              <a:rPr lang="en-US" altLang="ko-KR" sz="2000" baseline="-25000" dirty="0" err="1" smtClean="0">
                <a:solidFill>
                  <a:srgbClr val="CF0E30"/>
                </a:solidFill>
                <a:sym typeface="Symbol" pitchFamily="18" charset="2"/>
              </a:rPr>
              <a:t>j</a:t>
            </a:r>
            <a:r>
              <a:rPr lang="en-US" altLang="ko-KR" sz="2000" baseline="-25000" dirty="0" smtClean="0">
                <a:solidFill>
                  <a:srgbClr val="CF0E30"/>
                </a:solidFill>
                <a:sym typeface="Symbol" pitchFamily="18" charset="2"/>
              </a:rPr>
              <a:t> 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=  (c</a:t>
            </a:r>
            <a:r>
              <a:rPr lang="en-US" altLang="ko-KR" sz="2000" baseline="-25000" dirty="0">
                <a:solidFill>
                  <a:srgbClr val="CF0E30"/>
                </a:solidFill>
                <a:sym typeface="Symbol" pitchFamily="18" charset="2"/>
              </a:rPr>
              <a:t>1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s </a:t>
            </a:r>
            <a:r>
              <a:rPr lang="en-US" altLang="ko-KR" sz="2000" baseline="-25000" dirty="0">
                <a:solidFill>
                  <a:srgbClr val="CF0E30"/>
                </a:solidFill>
                <a:sym typeface="Symbol" pitchFamily="18" charset="2"/>
              </a:rPr>
              <a:t>j-1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 + c </a:t>
            </a:r>
            <a:r>
              <a:rPr lang="en-US" altLang="ko-KR" sz="2000" baseline="-25000" dirty="0">
                <a:solidFill>
                  <a:srgbClr val="CF0E30"/>
                </a:solidFill>
                <a:sym typeface="Symbol" pitchFamily="18" charset="2"/>
              </a:rPr>
              <a:t>2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 s </a:t>
            </a:r>
            <a:r>
              <a:rPr lang="en-US" altLang="ko-KR" sz="2000" baseline="-25000" dirty="0">
                <a:solidFill>
                  <a:srgbClr val="CF0E30"/>
                </a:solidFill>
                <a:sym typeface="Symbol" pitchFamily="18" charset="2"/>
              </a:rPr>
              <a:t>j-2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 + … + c </a:t>
            </a:r>
            <a:r>
              <a:rPr lang="en-US" altLang="ko-KR" sz="2000" baseline="-25000" dirty="0">
                <a:solidFill>
                  <a:srgbClr val="CF0E30"/>
                </a:solidFill>
                <a:sym typeface="Symbol" pitchFamily="18" charset="2"/>
              </a:rPr>
              <a:t>L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s </a:t>
            </a:r>
            <a:r>
              <a:rPr lang="en-US" altLang="ko-KR" sz="2000" baseline="-25000" dirty="0">
                <a:solidFill>
                  <a:srgbClr val="CF0E30"/>
                </a:solidFill>
                <a:sym typeface="Symbol" pitchFamily="18" charset="2"/>
              </a:rPr>
              <a:t>j-L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) mod 2</a:t>
            </a:r>
            <a:r>
              <a:rPr lang="en-US" altLang="ko-KR" sz="2000" dirty="0">
                <a:sym typeface="Symbol" pitchFamily="18" charset="2"/>
              </a:rPr>
              <a:t> , </a:t>
            </a:r>
            <a:r>
              <a:rPr lang="en-US" altLang="ko-KR" sz="2000" dirty="0">
                <a:solidFill>
                  <a:srgbClr val="CF0E30"/>
                </a:solidFill>
                <a:sym typeface="Symbol" pitchFamily="18" charset="2"/>
              </a:rPr>
              <a:t>j  L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2000" dirty="0">
                <a:sym typeface="Symbol" pitchFamily="18" charset="2"/>
              </a:rPr>
              <a:t>  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altLang="ko-KR" sz="2000" dirty="0">
                <a:sym typeface="Symbol" pitchFamily="18" charset="2"/>
              </a:rPr>
              <a:t>(Ex) &lt;4, 1 + D + D</a:t>
            </a:r>
            <a:r>
              <a:rPr lang="en-US" altLang="ko-KR" sz="2000" baseline="30000" dirty="0">
                <a:sym typeface="Symbol" pitchFamily="18" charset="2"/>
              </a:rPr>
              <a:t>4</a:t>
            </a:r>
            <a:r>
              <a:rPr lang="en-US" altLang="ko-KR" sz="2000" dirty="0">
                <a:sym typeface="Symbol" pitchFamily="18" charset="2"/>
              </a:rPr>
              <a:t>&gt; , </a:t>
            </a:r>
            <a:r>
              <a:rPr lang="en-US" altLang="ko-KR" sz="2000" baseline="-25000" dirty="0">
                <a:sym typeface="Symbol" pitchFamily="18" charset="2"/>
              </a:rPr>
              <a:t>0</a:t>
            </a:r>
            <a:r>
              <a:rPr lang="en-US" altLang="ko-KR" sz="2000" dirty="0">
                <a:sym typeface="Symbol" pitchFamily="18" charset="2"/>
              </a:rPr>
              <a:t> = [0,1,1,0] </a:t>
            </a:r>
            <a:r>
              <a:rPr lang="en-US" altLang="ko-KR" sz="2000" dirty="0">
                <a:sym typeface="Wingdings" pitchFamily="2" charset="2"/>
              </a:rPr>
              <a:t> </a:t>
            </a:r>
            <a:r>
              <a:rPr lang="en-US" altLang="ko-KR" sz="2000" dirty="0">
                <a:sym typeface="Symbol" pitchFamily="18" charset="2"/>
              </a:rPr>
              <a:t>c</a:t>
            </a:r>
            <a:r>
              <a:rPr lang="en-US" altLang="ko-KR" sz="2000" baseline="-25000" dirty="0">
                <a:sym typeface="Symbol" pitchFamily="18" charset="2"/>
              </a:rPr>
              <a:t>1</a:t>
            </a:r>
            <a:r>
              <a:rPr lang="en-US" altLang="ko-KR" sz="2000" dirty="0">
                <a:sym typeface="Wingdings" pitchFamily="2" charset="2"/>
              </a:rPr>
              <a:t> =1, </a:t>
            </a:r>
            <a:r>
              <a:rPr lang="en-US" altLang="ko-KR" sz="2000" dirty="0">
                <a:sym typeface="Symbol" pitchFamily="18" charset="2"/>
              </a:rPr>
              <a:t>c</a:t>
            </a:r>
            <a:r>
              <a:rPr lang="en-US" altLang="ko-KR" sz="2000" baseline="-25000" dirty="0">
                <a:sym typeface="Symbol" pitchFamily="18" charset="2"/>
              </a:rPr>
              <a:t>4</a:t>
            </a:r>
            <a:r>
              <a:rPr lang="en-US" altLang="ko-KR" sz="2000" dirty="0">
                <a:sym typeface="Wingdings" pitchFamily="2" charset="2"/>
              </a:rPr>
              <a:t> =1, s</a:t>
            </a:r>
            <a:r>
              <a:rPr lang="en-US" altLang="ko-KR" sz="2000" baseline="-25000" dirty="0">
                <a:sym typeface="Wingdings" pitchFamily="2" charset="2"/>
              </a:rPr>
              <a:t>4</a:t>
            </a:r>
            <a:r>
              <a:rPr lang="en-US" altLang="ko-KR" sz="2000" dirty="0">
                <a:sym typeface="Wingdings" pitchFamily="2" charset="2"/>
              </a:rPr>
              <a:t>=s</a:t>
            </a:r>
            <a:r>
              <a:rPr lang="en-US" altLang="ko-KR" sz="2000" baseline="-25000" dirty="0">
                <a:sym typeface="Wingdings" pitchFamily="2" charset="2"/>
              </a:rPr>
              <a:t>3</a:t>
            </a:r>
            <a:r>
              <a:rPr lang="en-US" altLang="ko-KR" sz="2000" dirty="0">
                <a:sym typeface="Wingdings" pitchFamily="2" charset="2"/>
              </a:rPr>
              <a:t>+s</a:t>
            </a:r>
            <a:r>
              <a:rPr lang="en-US" altLang="ko-KR" sz="2000" baseline="-25000" dirty="0">
                <a:sym typeface="Wingdings" pitchFamily="2" charset="2"/>
              </a:rPr>
              <a:t>0</a:t>
            </a:r>
            <a:r>
              <a:rPr lang="en-US" altLang="ko-KR" sz="2000" dirty="0">
                <a:sym typeface="Wingdings" pitchFamily="2" charset="2"/>
              </a:rPr>
              <a:t>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b="1" dirty="0">
                <a:sym typeface="Symbol" pitchFamily="18" charset="2"/>
              </a:rPr>
              <a:t> t    D</a:t>
            </a:r>
            <a:r>
              <a:rPr lang="en-US" altLang="ko-KR" sz="1200" b="1" baseline="-25000" dirty="0">
                <a:sym typeface="Symbol" pitchFamily="18" charset="2"/>
              </a:rPr>
              <a:t>3</a:t>
            </a:r>
            <a:r>
              <a:rPr lang="en-US" altLang="ko-KR" sz="1200" b="1" dirty="0">
                <a:sym typeface="Symbol" pitchFamily="18" charset="2"/>
              </a:rPr>
              <a:t>   D</a:t>
            </a:r>
            <a:r>
              <a:rPr lang="en-US" altLang="ko-KR" sz="1200" b="1" baseline="-25000" dirty="0">
                <a:sym typeface="Symbol" pitchFamily="18" charset="2"/>
              </a:rPr>
              <a:t>2</a:t>
            </a:r>
            <a:r>
              <a:rPr lang="en-US" altLang="ko-KR" sz="1200" b="1" dirty="0">
                <a:sym typeface="Symbol" pitchFamily="18" charset="2"/>
              </a:rPr>
              <a:t>    D</a:t>
            </a:r>
            <a:r>
              <a:rPr lang="en-US" altLang="ko-KR" sz="1200" b="1" baseline="-25000" dirty="0">
                <a:sym typeface="Symbol" pitchFamily="18" charset="2"/>
              </a:rPr>
              <a:t>1</a:t>
            </a:r>
            <a:r>
              <a:rPr lang="en-US" altLang="ko-KR" sz="1200" b="1" dirty="0">
                <a:sym typeface="Symbol" pitchFamily="18" charset="2"/>
              </a:rPr>
              <a:t>   D</a:t>
            </a:r>
            <a:r>
              <a:rPr lang="en-US" altLang="ko-KR" sz="1200" b="1" baseline="-25000" dirty="0">
                <a:sym typeface="Symbol" pitchFamily="18" charset="2"/>
              </a:rPr>
              <a:t>0</a:t>
            </a:r>
            <a:r>
              <a:rPr lang="en-US" altLang="ko-KR" sz="3200" dirty="0">
                <a:sym typeface="Symbol" pitchFamily="18" charset="2"/>
              </a:rPr>
              <a:t>    </a:t>
            </a:r>
            <a:r>
              <a:rPr lang="en-US" altLang="ko-KR" sz="1400" dirty="0">
                <a:sym typeface="Symbol" pitchFamily="18" charset="2"/>
              </a:rPr>
              <a:t>t    D</a:t>
            </a:r>
            <a:r>
              <a:rPr lang="en-US" altLang="ko-KR" sz="1400" baseline="-25000" dirty="0">
                <a:sym typeface="Symbol" pitchFamily="18" charset="2"/>
              </a:rPr>
              <a:t>3</a:t>
            </a:r>
            <a:r>
              <a:rPr lang="en-US" altLang="ko-KR" sz="1400" dirty="0">
                <a:sym typeface="Symbol" pitchFamily="18" charset="2"/>
              </a:rPr>
              <a:t>  D</a:t>
            </a:r>
            <a:r>
              <a:rPr lang="en-US" altLang="ko-KR" sz="1400" baseline="-25000" dirty="0">
                <a:sym typeface="Symbol" pitchFamily="18" charset="2"/>
              </a:rPr>
              <a:t>2</a:t>
            </a:r>
            <a:r>
              <a:rPr lang="en-US" altLang="ko-KR" sz="1400" dirty="0">
                <a:sym typeface="Symbol" pitchFamily="18" charset="2"/>
              </a:rPr>
              <a:t>  D</a:t>
            </a:r>
            <a:r>
              <a:rPr lang="en-US" altLang="ko-KR" sz="1400" baseline="-25000" dirty="0">
                <a:sym typeface="Symbol" pitchFamily="18" charset="2"/>
              </a:rPr>
              <a:t>1</a:t>
            </a:r>
            <a:r>
              <a:rPr lang="en-US" altLang="ko-KR" sz="1400" dirty="0">
                <a:sym typeface="Symbol" pitchFamily="18" charset="2"/>
              </a:rPr>
              <a:t>  D</a:t>
            </a:r>
            <a:r>
              <a:rPr lang="en-US" altLang="ko-KR" sz="1400" baseline="-25000" dirty="0">
                <a:sym typeface="Symbol" pitchFamily="18" charset="2"/>
              </a:rPr>
              <a:t>0</a:t>
            </a:r>
            <a:endParaRPr lang="en-US" altLang="ko-KR" sz="1400" dirty="0">
              <a:sym typeface="Symbol" pitchFamily="18" charset="2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dirty="0">
                <a:sym typeface="Symbol" pitchFamily="18" charset="2"/>
              </a:rPr>
              <a:t> 0    0     1     1     0 (6)       8     1    1     1    0 (14)</a:t>
            </a:r>
            <a:endParaRPr lang="en-US" altLang="ko-KR" sz="1400" dirty="0">
              <a:sym typeface="Symbol" pitchFamily="18" charset="2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dirty="0">
                <a:sym typeface="Symbol" pitchFamily="18" charset="2"/>
              </a:rPr>
              <a:t> 1    0     0     1     1 (3)       9     1    1     1    1 (15)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dirty="0">
                <a:sym typeface="Symbol" pitchFamily="18" charset="2"/>
              </a:rPr>
              <a:t> 2    1     0     0     1 (9)      10    0    1     1    1  (7)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dirty="0">
                <a:sym typeface="Symbol" pitchFamily="18" charset="2"/>
              </a:rPr>
              <a:t> 3    0     1     0     0 (4)      11    1    0     1    1 (11)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dirty="0">
                <a:sym typeface="Symbol" pitchFamily="18" charset="2"/>
              </a:rPr>
              <a:t> 4    0     0     1     0 (2)      12    0    1     0    1  (5)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dirty="0">
                <a:sym typeface="Symbol" pitchFamily="18" charset="2"/>
              </a:rPr>
              <a:t> 5    0     0     0     1 (1)      13    1    0     1    0 (10)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dirty="0">
                <a:sym typeface="Symbol" pitchFamily="18" charset="2"/>
              </a:rPr>
              <a:t> 6    1     0     0     0 (8)      14    1    1     0    1 (13)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1200" dirty="0">
                <a:sym typeface="Symbol" pitchFamily="18" charset="2"/>
              </a:rPr>
              <a:t> 7    1     1     0     0 (12)    15    0    1     1    0  (6)           Output seq. = 0,1,1,0,0,1,0,0,0,1,1,1,1,0,1 </a:t>
            </a:r>
            <a:endParaRPr lang="en-US" altLang="ko-KR" sz="3200" dirty="0">
              <a:sym typeface="Symbol" pitchFamily="18" charset="2"/>
            </a:endParaRP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altLang="ko-KR" sz="3200" dirty="0"/>
          </a:p>
        </p:txBody>
      </p:sp>
      <p:sp>
        <p:nvSpPr>
          <p:cNvPr id="21509" name="슬라이드 번호 개체 틀 3"/>
          <p:cNvSpPr txBox="1">
            <a:spLocks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latinLnBrk="0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fld id="{85ECD130-FCFE-45A1-B9C8-69E505FB51D7}" type="slidenum">
              <a:rPr kumimoji="0" lang="en-US" altLang="ko-KR" sz="1000" b="0"/>
              <a:pPr algn="r" latinLnBrk="0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t>10</a:t>
            </a:fld>
            <a:endParaRPr kumimoji="0" lang="en-US" altLang="ko-KR" sz="1000" b="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4933950" y="5116513"/>
            <a:ext cx="384175" cy="252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6410325" y="5129213"/>
            <a:ext cx="382588" cy="252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6384925" y="5087938"/>
            <a:ext cx="4619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800">
                <a:latin typeface="Arial" pitchFamily="34" charset="0"/>
                <a:ea typeface="돋움" pitchFamily="50" charset="-127"/>
              </a:rPr>
              <a:t>Stage</a:t>
            </a:r>
          </a:p>
          <a:p>
            <a:pPr eaLnBrk="0" latinLnBrk="0" hangingPunct="0"/>
            <a:r>
              <a:rPr lang="en-US" altLang="ko-KR" sz="800">
                <a:latin typeface="Arial" pitchFamily="34" charset="0"/>
                <a:ea typeface="돋움" pitchFamily="50" charset="-127"/>
              </a:rPr>
              <a:t>    1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7134225" y="5129213"/>
            <a:ext cx="382588" cy="252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7102475" y="5100638"/>
            <a:ext cx="4619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800">
                <a:latin typeface="Arial" pitchFamily="34" charset="0"/>
                <a:ea typeface="돋움" pitchFamily="50" charset="-127"/>
              </a:rPr>
              <a:t>Stage</a:t>
            </a:r>
          </a:p>
          <a:p>
            <a:pPr eaLnBrk="0" latinLnBrk="0" hangingPunct="0"/>
            <a:r>
              <a:rPr lang="en-US" altLang="ko-KR" sz="800">
                <a:latin typeface="Arial" pitchFamily="34" charset="0"/>
                <a:ea typeface="돋움" pitchFamily="50" charset="-127"/>
              </a:rPr>
              <a:t>    0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5327650" y="5245100"/>
            <a:ext cx="35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6" name="Line 11"/>
          <p:cNvSpPr>
            <a:spLocks noChangeShapeType="1"/>
          </p:cNvSpPr>
          <p:nvPr/>
        </p:nvSpPr>
        <p:spPr bwMode="auto">
          <a:xfrm>
            <a:off x="6792913" y="5257800"/>
            <a:ext cx="322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6083300" y="5256213"/>
            <a:ext cx="327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8" name="Line 13"/>
          <p:cNvSpPr>
            <a:spLocks noChangeShapeType="1"/>
          </p:cNvSpPr>
          <p:nvPr/>
        </p:nvSpPr>
        <p:spPr bwMode="auto">
          <a:xfrm>
            <a:off x="4697413" y="5235575"/>
            <a:ext cx="230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9" name="Line 14"/>
          <p:cNvSpPr>
            <a:spLocks noChangeShapeType="1"/>
          </p:cNvSpPr>
          <p:nvPr/>
        </p:nvSpPr>
        <p:spPr bwMode="auto">
          <a:xfrm flipV="1">
            <a:off x="7532688" y="5245100"/>
            <a:ext cx="48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20" name="AutoShape 15"/>
          <p:cNvSpPr>
            <a:spLocks noChangeArrowheads="1"/>
          </p:cNvSpPr>
          <p:nvPr/>
        </p:nvSpPr>
        <p:spPr bwMode="auto">
          <a:xfrm>
            <a:off x="5435600" y="4337050"/>
            <a:ext cx="139700" cy="150813"/>
          </a:xfrm>
          <a:prstGeom prst="flowChartOr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 flipV="1">
            <a:off x="7289800" y="4406900"/>
            <a:ext cx="0" cy="71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 flipV="1">
            <a:off x="4699000" y="4419600"/>
            <a:ext cx="0" cy="8175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>
            <a:off x="4703763" y="4419600"/>
            <a:ext cx="722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24" name="Text Box 19"/>
          <p:cNvSpPr txBox="1">
            <a:spLocks noChangeArrowheads="1"/>
          </p:cNvSpPr>
          <p:nvPr/>
        </p:nvSpPr>
        <p:spPr bwMode="auto">
          <a:xfrm>
            <a:off x="7385050" y="4735513"/>
            <a:ext cx="6858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200">
                <a:latin typeface="Arial" pitchFamily="34" charset="0"/>
                <a:ea typeface="돋움" pitchFamily="50" charset="-127"/>
              </a:rPr>
              <a:t>Output</a:t>
            </a:r>
            <a:endParaRPr lang="en-US" altLang="ko-KR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1525" name="Rectangle 20"/>
          <p:cNvSpPr>
            <a:spLocks noChangeArrowheads="1"/>
          </p:cNvSpPr>
          <p:nvPr/>
        </p:nvSpPr>
        <p:spPr bwMode="auto">
          <a:xfrm>
            <a:off x="4894263" y="5091113"/>
            <a:ext cx="461962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sz="800">
                <a:latin typeface="Arial" pitchFamily="34" charset="0"/>
                <a:ea typeface="돋움" pitchFamily="50" charset="-127"/>
              </a:rPr>
              <a:t>Stage</a:t>
            </a:r>
          </a:p>
          <a:p>
            <a:pPr eaLnBrk="0" latinLnBrk="0" hangingPunct="0"/>
            <a:r>
              <a:rPr lang="en-US" altLang="ko-KR" sz="800">
                <a:latin typeface="Arial" pitchFamily="34" charset="0"/>
                <a:ea typeface="돋움" pitchFamily="50" charset="-127"/>
              </a:rPr>
              <a:t>   3</a:t>
            </a:r>
          </a:p>
        </p:txBody>
      </p:sp>
      <p:sp>
        <p:nvSpPr>
          <p:cNvPr id="21526" name="Rectangle 21"/>
          <p:cNvSpPr>
            <a:spLocks noChangeArrowheads="1"/>
          </p:cNvSpPr>
          <p:nvPr/>
        </p:nvSpPr>
        <p:spPr bwMode="auto">
          <a:xfrm>
            <a:off x="5686425" y="5129213"/>
            <a:ext cx="382588" cy="252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1527" name="Text Box 22"/>
          <p:cNvSpPr txBox="1">
            <a:spLocks noChangeArrowheads="1"/>
          </p:cNvSpPr>
          <p:nvPr/>
        </p:nvSpPr>
        <p:spPr bwMode="auto">
          <a:xfrm>
            <a:off x="5648325" y="5087938"/>
            <a:ext cx="4619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800">
                <a:latin typeface="Arial" pitchFamily="34" charset="0"/>
                <a:ea typeface="돋움" pitchFamily="50" charset="-127"/>
              </a:rPr>
              <a:t>Stage</a:t>
            </a:r>
          </a:p>
          <a:p>
            <a:pPr eaLnBrk="0" latinLnBrk="0" hangingPunct="0"/>
            <a:r>
              <a:rPr lang="en-US" altLang="ko-KR" sz="800">
                <a:latin typeface="Arial" pitchFamily="34" charset="0"/>
                <a:ea typeface="돋움" pitchFamily="50" charset="-127"/>
              </a:rPr>
              <a:t>    2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>
            <a:off x="5503863" y="4489450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5580063" y="4419600"/>
            <a:ext cx="171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30" name="Text Box 25"/>
          <p:cNvSpPr txBox="1">
            <a:spLocks noChangeArrowheads="1"/>
          </p:cNvSpPr>
          <p:nvPr/>
        </p:nvSpPr>
        <p:spPr bwMode="auto">
          <a:xfrm>
            <a:off x="4932363" y="5399088"/>
            <a:ext cx="325437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000">
                <a:latin typeface="Arial" pitchFamily="34" charset="0"/>
                <a:ea typeface="돋움" pitchFamily="50" charset="-127"/>
              </a:rPr>
              <a:t>D</a:t>
            </a:r>
            <a:r>
              <a:rPr lang="en-US" altLang="ko-KR" sz="1000" baseline="-25000">
                <a:latin typeface="Arial" pitchFamily="34" charset="0"/>
                <a:ea typeface="돋움" pitchFamily="50" charset="-127"/>
              </a:rPr>
              <a:t>3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1531" name="Text Box 26"/>
          <p:cNvSpPr txBox="1">
            <a:spLocks noChangeArrowheads="1"/>
          </p:cNvSpPr>
          <p:nvPr/>
        </p:nvSpPr>
        <p:spPr bwMode="auto">
          <a:xfrm>
            <a:off x="5757863" y="5376863"/>
            <a:ext cx="325437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000">
                <a:latin typeface="Arial" pitchFamily="34" charset="0"/>
                <a:ea typeface="돋움" pitchFamily="50" charset="-127"/>
              </a:rPr>
              <a:t>D</a:t>
            </a:r>
            <a:r>
              <a:rPr lang="en-US" altLang="ko-KR" sz="1000" baseline="-25000">
                <a:latin typeface="Arial" pitchFamily="34" charset="0"/>
                <a:ea typeface="돋움" pitchFamily="50" charset="-127"/>
              </a:rPr>
              <a:t>2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1532" name="Text Box 27"/>
          <p:cNvSpPr txBox="1">
            <a:spLocks noChangeArrowheads="1"/>
          </p:cNvSpPr>
          <p:nvPr/>
        </p:nvSpPr>
        <p:spPr bwMode="auto">
          <a:xfrm>
            <a:off x="6427788" y="5383213"/>
            <a:ext cx="325437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000">
                <a:latin typeface="Arial" pitchFamily="34" charset="0"/>
                <a:ea typeface="돋움" pitchFamily="50" charset="-127"/>
              </a:rPr>
              <a:t>D</a:t>
            </a:r>
            <a:r>
              <a:rPr lang="en-US" altLang="ko-KR" sz="1000" baseline="-25000">
                <a:latin typeface="Arial" pitchFamily="34" charset="0"/>
                <a:ea typeface="돋움" pitchFamily="50" charset="-127"/>
              </a:rPr>
              <a:t>1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1533" name="Text Box 28"/>
          <p:cNvSpPr txBox="1">
            <a:spLocks noChangeArrowheads="1"/>
          </p:cNvSpPr>
          <p:nvPr/>
        </p:nvSpPr>
        <p:spPr bwMode="auto">
          <a:xfrm>
            <a:off x="7154863" y="5380038"/>
            <a:ext cx="325437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000">
                <a:latin typeface="Arial" pitchFamily="34" charset="0"/>
                <a:ea typeface="돋움" pitchFamily="50" charset="-127"/>
              </a:rPr>
              <a:t>D</a:t>
            </a:r>
            <a:r>
              <a:rPr lang="en-US" altLang="ko-KR" sz="1000" baseline="-25000">
                <a:latin typeface="Arial" pitchFamily="34" charset="0"/>
                <a:ea typeface="돋움" pitchFamily="50" charset="-127"/>
              </a:rPr>
              <a:t>0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5953125" y="5924550"/>
            <a:ext cx="198120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21535" name="Rectangle 33"/>
          <p:cNvSpPr>
            <a:spLocks noChangeArrowheads="1"/>
          </p:cNvSpPr>
          <p:nvPr/>
        </p:nvSpPr>
        <p:spPr bwMode="auto">
          <a:xfrm>
            <a:off x="6781800" y="5648325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 b="0">
                <a:sym typeface="Symbol" pitchFamily="18" charset="2"/>
              </a:rPr>
              <a:t>15</a:t>
            </a:r>
          </a:p>
        </p:txBody>
      </p:sp>
      <p:cxnSp>
        <p:nvCxnSpPr>
          <p:cNvPr id="34" name="직선 연결선 33"/>
          <p:cNvCxnSpPr/>
          <p:nvPr/>
        </p:nvCxnSpPr>
        <p:spPr>
          <a:xfrm flipV="1">
            <a:off x="5229225" y="5657850"/>
            <a:ext cx="28098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rot="5400000">
            <a:off x="5101431" y="5528469"/>
            <a:ext cx="2571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5400000">
            <a:off x="5892006" y="5539582"/>
            <a:ext cx="2571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5400000">
            <a:off x="6568281" y="5520532"/>
            <a:ext cx="2571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rot="5400000">
            <a:off x="7301706" y="5511007"/>
            <a:ext cx="2571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1" name="Text Box 19"/>
          <p:cNvSpPr txBox="1">
            <a:spLocks noChangeArrowheads="1"/>
          </p:cNvSpPr>
          <p:nvPr/>
        </p:nvSpPr>
        <p:spPr bwMode="auto">
          <a:xfrm>
            <a:off x="7918450" y="5392738"/>
            <a:ext cx="603250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200">
                <a:latin typeface="Arial" pitchFamily="34" charset="0"/>
                <a:ea typeface="돋움" pitchFamily="50" charset="-127"/>
              </a:rPr>
              <a:t>Clock</a:t>
            </a:r>
            <a:endParaRPr lang="en-US" altLang="ko-KR">
              <a:latin typeface="Arial" pitchFamily="34" charset="0"/>
              <a:ea typeface="돋움" pitchFamily="50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The period of the sequence from LFSR divides 2</a:t>
            </a:r>
            <a:r>
              <a:rPr lang="en-US" altLang="ko-KR" sz="2400" baseline="30000">
                <a:solidFill>
                  <a:srgbClr val="CF0E30"/>
                </a:solidFill>
                <a:ea typeface="돋움" pitchFamily="50" charset="-127"/>
              </a:rPr>
              <a:t>L</a:t>
            </a: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-1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ko-KR" sz="2400">
              <a:ea typeface="돋움" pitchFamily="50" charset="-127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A irreducible polynomial f(x)  in Z</a:t>
            </a:r>
            <a:r>
              <a:rPr lang="en-US" altLang="ko-KR" sz="2400" baseline="-25000">
                <a:solidFill>
                  <a:srgbClr val="CF0E30"/>
                </a:solidFill>
                <a:ea typeface="돋움" pitchFamily="50" charset="-127"/>
              </a:rPr>
              <a:t>p</a:t>
            </a: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[x] of degree m is called a </a:t>
            </a:r>
            <a:r>
              <a:rPr lang="en-US" altLang="ko-KR" sz="2400" u="sng">
                <a:solidFill>
                  <a:srgbClr val="CF0E30"/>
                </a:solidFill>
                <a:ea typeface="돋움" pitchFamily="50" charset="-127"/>
              </a:rPr>
              <a:t>primitive polynomial</a:t>
            </a: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 if and only if  f(x) divides  x</a:t>
            </a:r>
            <a:r>
              <a:rPr lang="en-US" altLang="ko-KR" sz="2400" baseline="30000">
                <a:solidFill>
                  <a:srgbClr val="CF0E30"/>
                </a:solidFill>
                <a:ea typeface="돋움" pitchFamily="50" charset="-127"/>
              </a:rPr>
              <a:t>k</a:t>
            </a: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-1 for k=2</a:t>
            </a:r>
            <a:r>
              <a:rPr lang="en-US" altLang="ko-KR" sz="2400" baseline="30000">
                <a:solidFill>
                  <a:srgbClr val="CF0E30"/>
                </a:solidFill>
                <a:ea typeface="돋움" pitchFamily="50" charset="-127"/>
              </a:rPr>
              <a:t>m</a:t>
            </a: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-1 and  for no smaller positive integer k</a:t>
            </a:r>
          </a:p>
          <a:p>
            <a:pPr marL="621792" lvl="1" fontAlgn="auto" latinLnBrk="0">
              <a:spcBef>
                <a:spcPct val="0"/>
              </a:spcBef>
              <a:spcAft>
                <a:spcPts val="0"/>
              </a:spcAft>
              <a:buClrTx/>
              <a:buFontTx/>
              <a:buChar char="•"/>
              <a:defRPr/>
            </a:pPr>
            <a:r>
              <a:rPr lang="en-US" altLang="ko-KR" sz="2000">
                <a:ea typeface="돋움" pitchFamily="50" charset="-127"/>
              </a:rPr>
              <a:t># of </a:t>
            </a:r>
            <a:r>
              <a:rPr lang="en-US" altLang="ko-KR" sz="2000" i="1">
                <a:ea typeface="돋움" pitchFamily="50" charset="-127"/>
              </a:rPr>
              <a:t>monic primitive poly</a:t>
            </a:r>
            <a:r>
              <a:rPr lang="en-US" altLang="ko-KR" sz="2000">
                <a:ea typeface="돋움" pitchFamily="50" charset="-127"/>
              </a:rPr>
              <a:t>. of degree </a:t>
            </a:r>
            <a:r>
              <a:rPr lang="en-US" altLang="ko-KR" sz="2000" i="1">
                <a:ea typeface="돋움" pitchFamily="50" charset="-127"/>
              </a:rPr>
              <a:t>m</a:t>
            </a:r>
            <a:r>
              <a:rPr lang="en-US" altLang="ko-KR" sz="2000">
                <a:ea typeface="돋움" pitchFamily="50" charset="-127"/>
              </a:rPr>
              <a:t> over  Z</a:t>
            </a:r>
            <a:r>
              <a:rPr lang="en-US" altLang="ko-KR" sz="2000" baseline="-25000">
                <a:ea typeface="돋움" pitchFamily="50" charset="-127"/>
              </a:rPr>
              <a:t>p</a:t>
            </a:r>
            <a:r>
              <a:rPr lang="en-US" altLang="ko-KR" sz="2000">
                <a:ea typeface="돋움" pitchFamily="50" charset="-127"/>
              </a:rPr>
              <a:t> =</a:t>
            </a:r>
            <a:r>
              <a:rPr lang="en-US" altLang="ko-KR" sz="2000">
                <a:ea typeface="돋움" pitchFamily="50" charset="-127"/>
                <a:sym typeface="Symbol" pitchFamily="18" charset="2"/>
              </a:rPr>
              <a:t></a:t>
            </a:r>
            <a:r>
              <a:rPr lang="en-US" altLang="ko-KR" sz="2000">
                <a:ea typeface="돋움" pitchFamily="50" charset="-127"/>
              </a:rPr>
              <a:t>(p</a:t>
            </a:r>
            <a:r>
              <a:rPr lang="en-US" altLang="ko-KR" sz="2000" baseline="30000">
                <a:ea typeface="돋움" pitchFamily="50" charset="-127"/>
              </a:rPr>
              <a:t>m</a:t>
            </a:r>
            <a:r>
              <a:rPr lang="en-US" altLang="ko-KR" sz="2000">
                <a:ea typeface="돋움" pitchFamily="50" charset="-127"/>
              </a:rPr>
              <a:t>-1)/m where </a:t>
            </a:r>
            <a:r>
              <a:rPr lang="en-US" altLang="ko-KR" sz="2000">
                <a:ea typeface="돋움" pitchFamily="50" charset="-127"/>
                <a:sym typeface="Symbol" pitchFamily="18" charset="2"/>
              </a:rPr>
              <a:t> is Euler-phi ft.</a:t>
            </a:r>
            <a:r>
              <a:rPr lang="en-US" altLang="ko-KR" sz="2000">
                <a:ea typeface="돋움" pitchFamily="50" charset="-127"/>
              </a:rPr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ko-KR" sz="2400">
              <a:ea typeface="돋움" pitchFamily="50" charset="-127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If the connection polynomial is primitive, the period is 2</a:t>
            </a:r>
            <a:r>
              <a:rPr lang="en-US" altLang="ko-KR" sz="2400" baseline="30000">
                <a:solidFill>
                  <a:srgbClr val="CF0E30"/>
                </a:solidFill>
                <a:ea typeface="돋움" pitchFamily="50" charset="-127"/>
              </a:rPr>
              <a:t>L</a:t>
            </a: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-1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ko-KR" sz="2400">
              <a:ea typeface="돋움" pitchFamily="50" charset="-127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>
                <a:ea typeface="돋움" pitchFamily="50" charset="-127"/>
              </a:rPr>
              <a:t>Such sequence is called </a:t>
            </a:r>
            <a:r>
              <a:rPr lang="en-US" altLang="ko-KR" sz="2400">
                <a:solidFill>
                  <a:srgbClr val="CF0E30"/>
                </a:solidFill>
                <a:ea typeface="돋움" pitchFamily="50" charset="-127"/>
              </a:rPr>
              <a:t>Maximum-length Shift Register Seq., M –seq.  and LFSR is called m-LFSR</a:t>
            </a:r>
            <a:r>
              <a:rPr lang="en-US" altLang="ko-KR" sz="2400">
                <a:ea typeface="돋움" pitchFamily="50" charset="-127"/>
              </a:rPr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ko-KR" sz="2400">
              <a:ea typeface="돋움" pitchFamily="50" charset="-127"/>
            </a:endParaRPr>
          </a:p>
        </p:txBody>
      </p:sp>
      <p:sp>
        <p:nvSpPr>
          <p:cNvPr id="22531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D390127-7E8E-405F-9416-1C8C45E0640F}" type="slidenum">
              <a:rPr lang="en-US" altLang="ko-KR" smtClean="0"/>
              <a:pPr/>
              <a:t>11</a:t>
            </a:fld>
            <a:endParaRPr lang="en-US" altLang="ko-KR" smtClean="0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Properties of m-LFSR(I)</a:t>
            </a: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Primitive Polynomials</a:t>
            </a:r>
            <a:endParaRPr lang="ko-KR" altLang="en-US" dirty="0"/>
          </a:p>
        </p:txBody>
      </p:sp>
      <p:sp>
        <p:nvSpPr>
          <p:cNvPr id="23555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7C69507-AC9B-4BAC-A34D-3B895CC74B68}" type="slidenum">
              <a:rPr lang="en-US" altLang="ko-KR" smtClean="0"/>
              <a:pPr/>
              <a:t>12</a:t>
            </a:fld>
            <a:endParaRPr lang="en-US" altLang="ko-KR" smtClean="0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1155700" y="5459413"/>
            <a:ext cx="6959600" cy="1128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Primitive polynomial over Z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2</a:t>
            </a:r>
            <a:r>
              <a:rPr lang="en-US" altLang="ko-KR" sz="1800">
                <a:latin typeface="Arial" pitchFamily="34" charset="0"/>
                <a:ea typeface="돋움" pitchFamily="50" charset="-127"/>
              </a:rPr>
              <a:t>: </a:t>
            </a:r>
          </a:p>
          <a:p>
            <a:pPr lvl="1" eaLnBrk="0" latinLnBrk="0" hangingPunct="0">
              <a:buFontTx/>
              <a:buChar char="-"/>
            </a:pPr>
            <a:r>
              <a:rPr lang="en-US" altLang="ko-KR" sz="1800">
                <a:latin typeface="Arial" pitchFamily="34" charset="0"/>
                <a:ea typeface="돋움" pitchFamily="50" charset="-127"/>
              </a:rPr>
              <a:t> x</a:t>
            </a:r>
            <a:r>
              <a:rPr lang="en-US" altLang="ko-KR" sz="1800" baseline="30000">
                <a:latin typeface="Arial" pitchFamily="34" charset="0"/>
                <a:ea typeface="돋움" pitchFamily="50" charset="-127"/>
              </a:rPr>
              <a:t>m</a:t>
            </a:r>
            <a:r>
              <a:rPr lang="en-US" altLang="ko-KR" sz="1800">
                <a:latin typeface="Arial" pitchFamily="34" charset="0"/>
                <a:ea typeface="돋움" pitchFamily="50" charset="-127"/>
              </a:rPr>
              <a:t>+x</a:t>
            </a:r>
            <a:r>
              <a:rPr lang="en-US" altLang="ko-KR" sz="1800" baseline="30000">
                <a:latin typeface="Arial" pitchFamily="34" charset="0"/>
                <a:ea typeface="돋움" pitchFamily="50" charset="-127"/>
              </a:rPr>
              <a:t>k</a:t>
            </a:r>
            <a:r>
              <a:rPr lang="en-US" altLang="ko-KR" sz="1800">
                <a:latin typeface="Arial" pitchFamily="34" charset="0"/>
                <a:ea typeface="돋움" pitchFamily="50" charset="-127"/>
              </a:rPr>
              <a:t>+1(trinomial)   for smallest </a:t>
            </a:r>
            <a:r>
              <a:rPr lang="en-US" altLang="ko-KR" sz="1800" i="1">
                <a:latin typeface="Arial" pitchFamily="34" charset="0"/>
                <a:ea typeface="돋움" pitchFamily="50" charset="-127"/>
              </a:rPr>
              <a:t>k</a:t>
            </a:r>
            <a:r>
              <a:rPr lang="en-US" altLang="ko-KR" sz="1800">
                <a:latin typeface="Arial" pitchFamily="34" charset="0"/>
                <a:ea typeface="돋움" pitchFamily="50" charset="-127"/>
              </a:rPr>
              <a:t> </a:t>
            </a:r>
          </a:p>
          <a:p>
            <a:pPr lvl="1" eaLnBrk="0" latinLnBrk="0" hangingPunct="0">
              <a:buFontTx/>
              <a:buChar char="-"/>
            </a:pPr>
            <a:r>
              <a:rPr lang="en-US" altLang="ko-KR" sz="1800">
                <a:latin typeface="Arial" pitchFamily="34" charset="0"/>
                <a:ea typeface="돋움" pitchFamily="50" charset="-127"/>
              </a:rPr>
              <a:t> x</a:t>
            </a:r>
            <a:r>
              <a:rPr lang="en-US" altLang="ko-KR" sz="1800" baseline="30000">
                <a:latin typeface="Arial" pitchFamily="34" charset="0"/>
                <a:ea typeface="돋움" pitchFamily="50" charset="-127"/>
              </a:rPr>
              <a:t>m</a:t>
            </a:r>
            <a:r>
              <a:rPr lang="en-US" altLang="ko-KR" sz="1800">
                <a:latin typeface="Arial" pitchFamily="34" charset="0"/>
                <a:ea typeface="돋움" pitchFamily="50" charset="-127"/>
              </a:rPr>
              <a:t> + x</a:t>
            </a:r>
            <a:r>
              <a:rPr lang="en-US" altLang="ko-KR" sz="1800" baseline="30000">
                <a:latin typeface="Arial" pitchFamily="34" charset="0"/>
                <a:ea typeface="돋움" pitchFamily="50" charset="-127"/>
              </a:rPr>
              <a:t>k1</a:t>
            </a:r>
            <a:r>
              <a:rPr lang="en-US" altLang="ko-KR" sz="1800">
                <a:latin typeface="Arial" pitchFamily="34" charset="0"/>
                <a:ea typeface="돋움" pitchFamily="50" charset="-127"/>
              </a:rPr>
              <a:t>+x</a:t>
            </a:r>
            <a:r>
              <a:rPr lang="en-US" altLang="ko-KR" sz="1800" baseline="30000">
                <a:latin typeface="Arial" pitchFamily="34" charset="0"/>
                <a:ea typeface="돋움" pitchFamily="50" charset="-127"/>
              </a:rPr>
              <a:t>k2</a:t>
            </a:r>
            <a:r>
              <a:rPr lang="en-US" altLang="ko-KR" sz="1800">
                <a:latin typeface="Arial" pitchFamily="34" charset="0"/>
                <a:ea typeface="돋움" pitchFamily="50" charset="-127"/>
              </a:rPr>
              <a:t>+x</a:t>
            </a:r>
            <a:r>
              <a:rPr lang="en-US" altLang="ko-KR" sz="1800" baseline="30000">
                <a:latin typeface="Arial" pitchFamily="34" charset="0"/>
                <a:ea typeface="돋움" pitchFamily="50" charset="-127"/>
              </a:rPr>
              <a:t>k3</a:t>
            </a:r>
            <a:r>
              <a:rPr lang="en-US" altLang="ko-KR" sz="1800">
                <a:latin typeface="Arial" pitchFamily="34" charset="0"/>
                <a:ea typeface="돋움" pitchFamily="50" charset="-127"/>
              </a:rPr>
              <a:t>+1(pentanomial)</a:t>
            </a:r>
          </a:p>
          <a:p>
            <a:pPr eaLnBrk="0" latinLnBrk="0" hangingPunct="0"/>
            <a:r>
              <a:rPr lang="en-US" altLang="ko-KR">
                <a:latin typeface="Arial" pitchFamily="34" charset="0"/>
                <a:ea typeface="돋움" pitchFamily="50" charset="-127"/>
              </a:rPr>
              <a:t>   </a:t>
            </a:r>
            <a:endParaRPr lang="en-US" altLang="ko-KR" sz="1800" b="0"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682625" y="1431925"/>
            <a:ext cx="6959600" cy="3914775"/>
            <a:chOff x="712" y="734"/>
            <a:chExt cx="4384" cy="2466"/>
          </a:xfrm>
        </p:grpSpPr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752" y="734"/>
              <a:ext cx="4344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m   k(k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)  m  k(k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)   m  k(k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)     m   k(k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,k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) </a:t>
              </a:r>
            </a:p>
          </p:txBody>
        </p:sp>
        <p:sp>
          <p:nvSpPr>
            <p:cNvPr id="23559" name="Text Box 6"/>
            <p:cNvSpPr txBox="1">
              <a:spLocks noChangeArrowheads="1"/>
            </p:cNvSpPr>
            <p:nvPr/>
          </p:nvSpPr>
          <p:spPr bwMode="auto">
            <a:xfrm>
              <a:off x="750" y="1043"/>
              <a:ext cx="276" cy="2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4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5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6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7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8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9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10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11</a:t>
              </a:r>
            </a:p>
          </p:txBody>
        </p:sp>
        <p:sp>
          <p:nvSpPr>
            <p:cNvPr id="23560" name="Text Box 7"/>
            <p:cNvSpPr txBox="1">
              <a:spLocks noChangeArrowheads="1"/>
            </p:cNvSpPr>
            <p:nvPr/>
          </p:nvSpPr>
          <p:spPr bwMode="auto">
            <a:xfrm>
              <a:off x="1198" y="1043"/>
              <a:ext cx="436" cy="2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6,5,1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4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</a:t>
              </a:r>
            </a:p>
          </p:txBody>
        </p:sp>
        <p:sp>
          <p:nvSpPr>
            <p:cNvPr id="23561" name="Text Box 8"/>
            <p:cNvSpPr txBox="1">
              <a:spLocks noChangeArrowheads="1"/>
            </p:cNvSpPr>
            <p:nvPr/>
          </p:nvSpPr>
          <p:spPr bwMode="auto">
            <a:xfrm>
              <a:off x="1742" y="1043"/>
              <a:ext cx="276" cy="2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12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13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14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15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16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17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18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19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20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21</a:t>
              </a:r>
            </a:p>
          </p:txBody>
        </p:sp>
        <p:sp>
          <p:nvSpPr>
            <p:cNvPr id="23562" name="Text Box 9"/>
            <p:cNvSpPr txBox="1">
              <a:spLocks noChangeArrowheads="1"/>
            </p:cNvSpPr>
            <p:nvPr/>
          </p:nvSpPr>
          <p:spPr bwMode="auto">
            <a:xfrm>
              <a:off x="2078" y="1043"/>
              <a:ext cx="596" cy="2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7,4,3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4,3,1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12,11,1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5,3,2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7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6,5,1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</a:t>
              </a:r>
            </a:p>
          </p:txBody>
        </p:sp>
        <p:sp>
          <p:nvSpPr>
            <p:cNvPr id="23563" name="Text Box 10"/>
            <p:cNvSpPr txBox="1">
              <a:spLocks noChangeArrowheads="1"/>
            </p:cNvSpPr>
            <p:nvPr/>
          </p:nvSpPr>
          <p:spPr bwMode="auto">
            <a:xfrm>
              <a:off x="2814" y="1043"/>
              <a:ext cx="276" cy="2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22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23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24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25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26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27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28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29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30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31</a:t>
              </a:r>
            </a:p>
          </p:txBody>
        </p:sp>
        <p:sp>
          <p:nvSpPr>
            <p:cNvPr id="23564" name="Text Box 11"/>
            <p:cNvSpPr txBox="1">
              <a:spLocks noChangeArrowheads="1"/>
            </p:cNvSpPr>
            <p:nvPr/>
          </p:nvSpPr>
          <p:spPr bwMode="auto">
            <a:xfrm>
              <a:off x="3198" y="1043"/>
              <a:ext cx="596" cy="2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5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4,3,1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8,7,1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8,7,1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16,15,1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</a:t>
              </a:r>
            </a:p>
          </p:txBody>
        </p:sp>
        <p:sp>
          <p:nvSpPr>
            <p:cNvPr id="23565" name="Text Box 12"/>
            <p:cNvSpPr txBox="1">
              <a:spLocks noChangeArrowheads="1"/>
            </p:cNvSpPr>
            <p:nvPr/>
          </p:nvSpPr>
          <p:spPr bwMode="auto">
            <a:xfrm>
              <a:off x="3966" y="1043"/>
              <a:ext cx="276" cy="2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32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33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34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35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36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37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38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39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40</a:t>
              </a:r>
            </a:p>
            <a:p>
              <a:pPr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41</a:t>
              </a:r>
            </a:p>
          </p:txBody>
        </p:sp>
        <p:sp>
          <p:nvSpPr>
            <p:cNvPr id="23566" name="Text Box 13"/>
            <p:cNvSpPr txBox="1">
              <a:spLocks noChangeArrowheads="1"/>
            </p:cNvSpPr>
            <p:nvPr/>
          </p:nvSpPr>
          <p:spPr bwMode="auto">
            <a:xfrm>
              <a:off x="4358" y="1043"/>
              <a:ext cx="596" cy="213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28,27,1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13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15,14,1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12,10,2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6,5,1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4</a:t>
              </a:r>
              <a:br>
                <a:rPr lang="en-US" altLang="ko-KR" sz="1800" b="0">
                  <a:latin typeface="Arial" pitchFamily="34" charset="0"/>
                  <a:ea typeface="돋움" pitchFamily="50" charset="-127"/>
                </a:rPr>
              </a:b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21,19,2</a:t>
              </a:r>
            </a:p>
            <a:p>
              <a:pPr algn="r" eaLnBrk="0" latinLnBrk="0" hangingPunct="0">
                <a:lnSpc>
                  <a:spcPct val="120000"/>
                </a:lnSpc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3</a:t>
              </a:r>
            </a:p>
          </p:txBody>
        </p:sp>
        <p:sp>
          <p:nvSpPr>
            <p:cNvPr id="23567" name="Line 14"/>
            <p:cNvSpPr>
              <a:spLocks noChangeShapeType="1"/>
            </p:cNvSpPr>
            <p:nvPr/>
          </p:nvSpPr>
          <p:spPr bwMode="auto">
            <a:xfrm>
              <a:off x="720" y="744"/>
              <a:ext cx="4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3568" name="Line 15"/>
            <p:cNvSpPr>
              <a:spLocks noChangeShapeType="1"/>
            </p:cNvSpPr>
            <p:nvPr/>
          </p:nvSpPr>
          <p:spPr bwMode="auto">
            <a:xfrm>
              <a:off x="728" y="1008"/>
              <a:ext cx="4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3569" name="Line 16"/>
            <p:cNvSpPr>
              <a:spLocks noChangeShapeType="1"/>
            </p:cNvSpPr>
            <p:nvPr/>
          </p:nvSpPr>
          <p:spPr bwMode="auto">
            <a:xfrm>
              <a:off x="712" y="3200"/>
              <a:ext cx="4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Well suited for H/W implementation</a:t>
            </a:r>
          </a:p>
          <a:p>
            <a:pPr eaLnBrk="1" hangingPunct="1"/>
            <a:r>
              <a:rPr lang="en-US" altLang="ko-KR" dirty="0" smtClean="0"/>
              <a:t>Produce seq. of large period</a:t>
            </a:r>
          </a:p>
          <a:p>
            <a:pPr eaLnBrk="1" hangingPunct="1"/>
            <a:r>
              <a:rPr lang="en-US" altLang="ko-KR" dirty="0" smtClean="0"/>
              <a:t>Good statistical properties</a:t>
            </a:r>
          </a:p>
          <a:p>
            <a:pPr eaLnBrk="1" hangingPunct="1"/>
            <a:r>
              <a:rPr lang="en-US" altLang="ko-KR" dirty="0" smtClean="0"/>
              <a:t>Readily analyzed by algebraic structure</a:t>
            </a:r>
          </a:p>
          <a:p>
            <a:pPr eaLnBrk="1" hangingPunct="1"/>
            <a:endParaRPr lang="en-US" altLang="ko-KR" u="sng" dirty="0" smtClean="0"/>
          </a:p>
          <a:p>
            <a:pPr eaLnBrk="1" hangingPunct="1"/>
            <a:r>
              <a:rPr lang="en-US" altLang="ko-KR" u="sng" dirty="0" smtClean="0">
                <a:solidFill>
                  <a:srgbClr val="FF0000"/>
                </a:solidFill>
              </a:rPr>
              <a:t>Breakable by consecutive 2 * </a:t>
            </a:r>
            <a:r>
              <a:rPr lang="en-US" altLang="ko-KR" i="1" u="sng" dirty="0" smtClean="0">
                <a:solidFill>
                  <a:srgbClr val="FF0000"/>
                </a:solidFill>
              </a:rPr>
              <a:t>L</a:t>
            </a:r>
            <a:r>
              <a:rPr lang="en-US" altLang="ko-KR" u="sng" dirty="0" smtClean="0">
                <a:solidFill>
                  <a:srgbClr val="FF0000"/>
                </a:solidFill>
              </a:rPr>
              <a:t> subsequence is known to attacker </a:t>
            </a:r>
          </a:p>
          <a:p>
            <a:pPr lvl="1" eaLnBrk="1" hangingPunct="1"/>
            <a:r>
              <a:rPr lang="en-US" altLang="ko-KR" dirty="0" smtClean="0"/>
              <a:t>Using </a:t>
            </a:r>
            <a:r>
              <a:rPr lang="en-US" altLang="ko-KR" dirty="0" err="1" smtClean="0"/>
              <a:t>Berlekamp</a:t>
            </a:r>
            <a:r>
              <a:rPr lang="en-US" altLang="ko-KR" dirty="0" smtClean="0"/>
              <a:t>-Massey algorithm, from any (short) subsequences having length at least 2*L, we can find the LFSR with length L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Properties of LFSR</a:t>
            </a:r>
            <a:endParaRPr lang="ko-KR" altLang="en-US" dirty="0"/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182CECE-FED2-4771-A819-9D15CF0B140B}" type="slidenum">
              <a:rPr lang="en-US" altLang="ko-KR" smtClean="0"/>
              <a:pPr/>
              <a:t>13</a:t>
            </a:fld>
            <a:endParaRPr lang="en-US" altLang="ko-KR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481138"/>
            <a:ext cx="8410575" cy="4948237"/>
          </a:xfrm>
        </p:spPr>
        <p:txBody>
          <a:bodyPr/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 dirty="0" smtClean="0"/>
              <a:t>(Def) Given an infinite sequence 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s</a:t>
            </a:r>
            <a:r>
              <a:rPr lang="en-US" altLang="ko-KR" sz="2400" dirty="0" smtClean="0"/>
              <a:t>, the shortest length of LFSR’s that generate </a:t>
            </a:r>
            <a:r>
              <a:rPr lang="en-US" altLang="ko-KR" sz="2400" i="1" dirty="0" smtClean="0">
                <a:solidFill>
                  <a:srgbClr val="FF0000"/>
                </a:solidFill>
              </a:rPr>
              <a:t>s</a:t>
            </a:r>
            <a:r>
              <a:rPr lang="en-US" altLang="ko-KR" sz="2400" dirty="0" smtClean="0"/>
              <a:t> is called </a:t>
            </a:r>
            <a:r>
              <a:rPr lang="en-US" altLang="ko-KR" sz="2400" i="1" dirty="0" smtClean="0"/>
              <a:t>Linear Complexity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ko-K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 dirty="0" smtClean="0"/>
              <a:t>Using </a:t>
            </a:r>
            <a:r>
              <a:rPr lang="en-US" altLang="ko-KR" sz="2400" i="1" dirty="0" err="1" smtClean="0"/>
              <a:t>Berlekamp</a:t>
            </a:r>
            <a:r>
              <a:rPr lang="en-US" altLang="ko-KR" sz="2400" i="1" dirty="0" smtClean="0"/>
              <a:t>-Massey algorithm</a:t>
            </a:r>
            <a:r>
              <a:rPr lang="en-US" altLang="ko-KR" sz="2400" dirty="0" smtClean="0"/>
              <a:t>, LC is computed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ko-KR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 dirty="0" smtClean="0"/>
              <a:t>(Properties of LC) </a:t>
            </a:r>
            <a:r>
              <a:rPr lang="en-US" altLang="ko-KR" sz="2400" dirty="0" err="1" smtClean="0"/>
              <a:t>s,t</a:t>
            </a:r>
            <a:r>
              <a:rPr lang="en-US" altLang="ko-KR" sz="2400" dirty="0" smtClean="0"/>
              <a:t> : binary seq.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ko-KR" sz="2000" dirty="0" smtClean="0"/>
              <a:t>For any n </a:t>
            </a:r>
            <a:r>
              <a:rPr lang="en-US" altLang="ko-KR" sz="2000" dirty="0" smtClean="0">
                <a:sym typeface="Symbol" pitchFamily="18" charset="2"/>
              </a:rPr>
              <a:t></a:t>
            </a:r>
            <a:r>
              <a:rPr lang="en-US" altLang="ko-KR" sz="2000" dirty="0" smtClean="0"/>
              <a:t>1, 0 </a:t>
            </a:r>
            <a:r>
              <a:rPr lang="en-US" altLang="ko-KR" sz="2000" dirty="0" smtClean="0">
                <a:sym typeface="Symbol" pitchFamily="18" charset="2"/>
              </a:rPr>
              <a:t></a:t>
            </a:r>
            <a:r>
              <a:rPr lang="en-US" altLang="ko-KR" sz="2000" dirty="0" smtClean="0"/>
              <a:t> L(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) </a:t>
            </a:r>
            <a:r>
              <a:rPr lang="en-US" altLang="ko-KR" sz="2000" dirty="0" smtClean="0">
                <a:sym typeface="Symbol" pitchFamily="18" charset="2"/>
              </a:rPr>
              <a:t></a:t>
            </a:r>
            <a:r>
              <a:rPr lang="en-US" altLang="ko-KR" sz="2000" dirty="0" smtClean="0"/>
              <a:t> n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ko-KR" sz="2000" dirty="0" smtClean="0"/>
              <a:t>LC(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) =0 </a:t>
            </a:r>
            <a:r>
              <a:rPr lang="en-US" altLang="ko-KR" sz="2000" dirty="0" err="1" smtClean="0"/>
              <a:t>iff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 is ‘0’ seq. of length n.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ko-KR" sz="2000" dirty="0" smtClean="0"/>
              <a:t>LC(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) =n </a:t>
            </a:r>
            <a:r>
              <a:rPr lang="en-US" altLang="ko-KR" sz="2000" dirty="0" err="1" smtClean="0"/>
              <a:t>iff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=0,0,…,0,1.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ko-KR" sz="2000" dirty="0" smtClean="0"/>
              <a:t>If s is periodic with period N, LC(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) </a:t>
            </a:r>
            <a:r>
              <a:rPr lang="en-US" altLang="ko-KR" sz="2000" dirty="0" smtClean="0">
                <a:sym typeface="Symbol" pitchFamily="18" charset="2"/>
              </a:rPr>
              <a:t></a:t>
            </a:r>
            <a:r>
              <a:rPr lang="en-US" altLang="ko-KR" sz="2000" dirty="0" smtClean="0"/>
              <a:t> N.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ko-KR" sz="2000" dirty="0" smtClean="0"/>
              <a:t>LC(</a:t>
            </a:r>
            <a:r>
              <a:rPr lang="en-US" altLang="ko-KR" sz="2000" dirty="0" err="1" smtClean="0"/>
              <a:t>s</a:t>
            </a:r>
            <a:r>
              <a:rPr lang="en-US" altLang="ko-KR" sz="2000" dirty="0" err="1" smtClean="0">
                <a:sym typeface="Symbol" pitchFamily="18" charset="2"/>
              </a:rPr>
              <a:t></a:t>
            </a:r>
            <a:r>
              <a:rPr lang="en-US" altLang="ko-KR" sz="2000" dirty="0" err="1" smtClean="0"/>
              <a:t>t</a:t>
            </a:r>
            <a:r>
              <a:rPr lang="en-US" altLang="ko-KR" sz="2000" dirty="0" smtClean="0"/>
              <a:t>) </a:t>
            </a:r>
            <a:r>
              <a:rPr lang="en-US" altLang="ko-KR" sz="2000" dirty="0" smtClean="0">
                <a:sym typeface="Symbol" pitchFamily="18" charset="2"/>
              </a:rPr>
              <a:t> LC(s) + LC(t) </a:t>
            </a:r>
          </a:p>
          <a:p>
            <a:pPr eaLnBrk="1" hangingPunct="1">
              <a:defRPr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Linear Complexity(I)</a:t>
            </a:r>
            <a:endParaRPr lang="ko-KR" altLang="en-US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175606-2BA0-4925-A034-01BD78F4B8AC}" type="slidenum">
              <a:rPr lang="en-US" altLang="ko-KR" smtClean="0"/>
              <a:pPr/>
              <a:t>14</a:t>
            </a:fld>
            <a:endParaRPr lang="en-US" altLang="ko-K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79550"/>
            <a:ext cx="7800975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dirty="0" err="1" smtClean="0"/>
              <a:t>s</a:t>
            </a:r>
            <a:r>
              <a:rPr lang="en-US" altLang="ko-KR" baseline="30000" dirty="0" err="1" smtClean="0"/>
              <a:t>n</a:t>
            </a:r>
            <a:r>
              <a:rPr lang="en-US" altLang="ko-KR" baseline="30000" dirty="0" smtClean="0"/>
              <a:t> </a:t>
            </a:r>
            <a:r>
              <a:rPr lang="en-US" altLang="ko-KR" dirty="0" smtClean="0"/>
              <a:t>: random seq. from all seq. of length n</a:t>
            </a:r>
            <a:r>
              <a:rPr lang="en-US" altLang="ko-KR" i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 smtClean="0"/>
              <a:t>Expectation value of LC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dirty="0" smtClean="0"/>
              <a:t>where B(n)=0 if even n, otherwise 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ko-KR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000" dirty="0" smtClean="0"/>
              <a:t>For large n,  E(L(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)) </a:t>
            </a:r>
            <a:r>
              <a:rPr lang="en-US" altLang="ko-KR" sz="2000" dirty="0" smtClean="0">
                <a:sym typeface="Symbol" pitchFamily="18" charset="2"/>
              </a:rPr>
              <a:t></a:t>
            </a:r>
            <a:r>
              <a:rPr lang="en-US" altLang="ko-KR" sz="2000" dirty="0" smtClean="0"/>
              <a:t> n/2 + 2/9 and </a:t>
            </a:r>
            <a:r>
              <a:rPr lang="en-US" altLang="ko-KR" sz="2000" dirty="0" err="1" smtClean="0"/>
              <a:t>Var</a:t>
            </a:r>
            <a:r>
              <a:rPr lang="en-US" altLang="ko-KR" sz="2000" dirty="0" smtClean="0"/>
              <a:t>(L(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)) </a:t>
            </a:r>
            <a:r>
              <a:rPr lang="en-US" altLang="ko-KR" sz="2000" dirty="0" smtClean="0">
                <a:sym typeface="Symbol" pitchFamily="18" charset="2"/>
              </a:rPr>
              <a:t></a:t>
            </a:r>
            <a:r>
              <a:rPr lang="en-US" altLang="ko-KR" sz="2000" dirty="0" smtClean="0"/>
              <a:t> 86/81</a:t>
            </a:r>
            <a:r>
              <a:rPr lang="en-US" altLang="ko-KR" sz="1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dirty="0" smtClean="0"/>
          </a:p>
          <a:p>
            <a:pPr eaLnBrk="1" hangingPunct="1">
              <a:lnSpc>
                <a:spcPct val="90000"/>
              </a:lnSpc>
            </a:pPr>
            <a:endParaRPr lang="en-US" altLang="ko-KR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ko-KR" sz="2400" dirty="0" smtClean="0"/>
              <a:t>(Def) LCP (Linear Complexity Profile)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dirty="0" smtClean="0"/>
              <a:t>  </a:t>
            </a:r>
            <a:r>
              <a:rPr lang="en-US" altLang="ko-KR" sz="2000" dirty="0" smtClean="0"/>
              <a:t>Denote</a:t>
            </a:r>
            <a:r>
              <a:rPr lang="en-US" altLang="ko-KR" sz="2400" dirty="0" smtClean="0"/>
              <a:t> </a:t>
            </a:r>
            <a:r>
              <a:rPr lang="en-US" altLang="ko-KR" sz="2000" dirty="0" smtClean="0"/>
              <a:t>L</a:t>
            </a:r>
            <a:r>
              <a:rPr lang="en-US" altLang="ko-KR" sz="2000" baseline="-25000" dirty="0" smtClean="0"/>
              <a:t>N</a:t>
            </a:r>
            <a:r>
              <a:rPr lang="en-US" altLang="ko-KR" sz="2000" dirty="0" smtClean="0"/>
              <a:t> is  LC of </a:t>
            </a:r>
            <a:r>
              <a:rPr lang="en-US" altLang="ko-KR" sz="2000" dirty="0" err="1" smtClean="0"/>
              <a:t>s</a:t>
            </a:r>
            <a:r>
              <a:rPr lang="en-US" altLang="ko-KR" sz="2000" baseline="30000" dirty="0" err="1" smtClean="0"/>
              <a:t>N</a:t>
            </a:r>
            <a:r>
              <a:rPr lang="en-US" altLang="ko-KR" sz="2000" dirty="0" smtClean="0"/>
              <a:t>=s</a:t>
            </a:r>
            <a:r>
              <a:rPr lang="en-US" altLang="ko-KR" sz="2000" baseline="-25000" dirty="0" smtClean="0"/>
              <a:t>0</a:t>
            </a:r>
            <a:r>
              <a:rPr lang="en-US" altLang="ko-KR" sz="2000" dirty="0" smtClean="0"/>
              <a:t>,s</a:t>
            </a:r>
            <a:r>
              <a:rPr lang="en-US" altLang="ko-KR" sz="2000" baseline="-25000" dirty="0" smtClean="0"/>
              <a:t>1</a:t>
            </a:r>
            <a:r>
              <a:rPr lang="en-US" altLang="ko-KR" sz="2000" dirty="0" smtClean="0"/>
              <a:t>,…s</a:t>
            </a:r>
            <a:r>
              <a:rPr lang="en-US" altLang="ko-KR" sz="2000" baseline="-25000" dirty="0" smtClean="0"/>
              <a:t>N-1</a:t>
            </a:r>
            <a:r>
              <a:rPr lang="en-US" altLang="ko-KR" sz="2000" dirty="0" smtClean="0"/>
              <a:t>, </a:t>
            </a:r>
            <a:r>
              <a:rPr lang="en-US" altLang="ko-KR" sz="1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1800" dirty="0" smtClean="0"/>
              <a:t>     L</a:t>
            </a:r>
            <a:r>
              <a:rPr lang="en-US" altLang="ko-KR" sz="1800" baseline="-25000" dirty="0" smtClean="0"/>
              <a:t>1</a:t>
            </a:r>
            <a:r>
              <a:rPr lang="en-US" altLang="ko-KR" sz="1800" dirty="0" smtClean="0"/>
              <a:t>, L</a:t>
            </a:r>
            <a:r>
              <a:rPr lang="en-US" altLang="ko-KR" sz="1800" baseline="-25000" dirty="0" smtClean="0"/>
              <a:t>2</a:t>
            </a:r>
            <a:r>
              <a:rPr lang="en-US" altLang="ko-KR" sz="1800" dirty="0" smtClean="0"/>
              <a:t>, … L</a:t>
            </a:r>
            <a:r>
              <a:rPr lang="en-US" altLang="ko-KR" sz="1800" baseline="-25000" dirty="0" smtClean="0"/>
              <a:t>N</a:t>
            </a:r>
            <a:r>
              <a:rPr lang="en-US" altLang="ko-KR" sz="1800" dirty="0" smtClean="0"/>
              <a:t> is LCP</a:t>
            </a:r>
            <a:endParaRPr lang="en-US" altLang="ko-KR" sz="2000" dirty="0" smtClean="0"/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1D77B4-387D-466F-AACB-3AF454CB142A}" type="slidenum">
              <a:rPr lang="en-US" altLang="ko-KR" smtClean="0"/>
              <a:pPr/>
              <a:t>15</a:t>
            </a:fld>
            <a:endParaRPr lang="en-US" altLang="ko-KR" smtClean="0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Linear Complexity(II)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765300" y="2327275"/>
          <a:ext cx="3619500" cy="658813"/>
        </p:xfrm>
        <a:graphic>
          <a:graphicData uri="http://schemas.openxmlformats.org/presentationml/2006/ole">
            <p:oleObj spid="_x0000_s4098" name="수식" r:id="rId4" imgW="2361960" imgH="431640" progId="Equation.3">
              <p:embed/>
            </p:oleObj>
          </a:graphicData>
        </a:graphic>
      </p:graphicFrame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244261D-99FA-43AC-B423-CE33A27A2DE1}" type="slidenum">
              <a:rPr lang="en-US" altLang="ko-KR" smtClean="0"/>
              <a:pPr/>
              <a:t>16</a:t>
            </a:fld>
            <a:endParaRPr lang="en-US" altLang="ko-KR" smtClean="0"/>
          </a:p>
        </p:txBody>
      </p:sp>
      <p:sp>
        <p:nvSpPr>
          <p:cNvPr id="161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66750" y="238125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Nonlinear FSR</a:t>
            </a:r>
          </a:p>
        </p:txBody>
      </p:sp>
      <p:grpSp>
        <p:nvGrpSpPr>
          <p:cNvPr id="26628" name="그룹 37"/>
          <p:cNvGrpSpPr>
            <a:grpSpLocks/>
          </p:cNvGrpSpPr>
          <p:nvPr/>
        </p:nvGrpSpPr>
        <p:grpSpPr bwMode="auto">
          <a:xfrm>
            <a:off x="958850" y="2305050"/>
            <a:ext cx="6781800" cy="2816225"/>
            <a:chOff x="1235075" y="2095500"/>
            <a:chExt cx="6781800" cy="2816225"/>
          </a:xfrm>
        </p:grpSpPr>
        <p:sp>
          <p:nvSpPr>
            <p:cNvPr id="26630" name="Rectangle 1027"/>
            <p:cNvSpPr>
              <a:spLocks noChangeArrowheads="1"/>
            </p:cNvSpPr>
            <p:nvPr/>
          </p:nvSpPr>
          <p:spPr bwMode="auto">
            <a:xfrm>
              <a:off x="1666875" y="3495675"/>
              <a:ext cx="698500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31" name="Text Box 1028"/>
            <p:cNvSpPr txBox="1">
              <a:spLocks noChangeArrowheads="1"/>
            </p:cNvSpPr>
            <p:nvPr/>
          </p:nvSpPr>
          <p:spPr bwMode="auto">
            <a:xfrm>
              <a:off x="1727200" y="3490913"/>
              <a:ext cx="5984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200">
                  <a:latin typeface="Arial" pitchFamily="34" charset="0"/>
                  <a:ea typeface="돋움" pitchFamily="50" charset="-127"/>
                </a:rPr>
                <a:t>Stage</a:t>
              </a:r>
            </a:p>
            <a:p>
              <a:pPr eaLnBrk="0" latinLnBrk="0" hangingPunct="0"/>
              <a:r>
                <a:rPr lang="en-US" altLang="ko-KR" sz="1200">
                  <a:latin typeface="Arial" pitchFamily="34" charset="0"/>
                  <a:ea typeface="돋움" pitchFamily="50" charset="-127"/>
                </a:rPr>
                <a:t>L-1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32" name="Rectangle 1029"/>
            <p:cNvSpPr>
              <a:spLocks noChangeArrowheads="1"/>
            </p:cNvSpPr>
            <p:nvPr/>
          </p:nvSpPr>
          <p:spPr bwMode="auto">
            <a:xfrm>
              <a:off x="4206875" y="3495675"/>
              <a:ext cx="698500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33" name="Text Box 1030"/>
            <p:cNvSpPr txBox="1">
              <a:spLocks noChangeArrowheads="1"/>
            </p:cNvSpPr>
            <p:nvPr/>
          </p:nvSpPr>
          <p:spPr bwMode="auto">
            <a:xfrm>
              <a:off x="4267200" y="3490913"/>
              <a:ext cx="5984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200">
                  <a:latin typeface="Arial" pitchFamily="34" charset="0"/>
                  <a:ea typeface="돋움" pitchFamily="50" charset="-127"/>
                </a:rPr>
                <a:t>Stage</a:t>
              </a:r>
            </a:p>
            <a:p>
              <a:pPr eaLnBrk="0" latinLnBrk="0" hangingPunct="0"/>
              <a:r>
                <a:rPr lang="en-US" altLang="ko-KR" sz="1200">
                  <a:latin typeface="Arial" pitchFamily="34" charset="0"/>
                  <a:ea typeface="돋움" pitchFamily="50" charset="-127"/>
                </a:rPr>
                <a:t>  1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34" name="Rectangle 1031"/>
            <p:cNvSpPr>
              <a:spLocks noChangeArrowheads="1"/>
            </p:cNvSpPr>
            <p:nvPr/>
          </p:nvSpPr>
          <p:spPr bwMode="auto">
            <a:xfrm>
              <a:off x="5527675" y="3495675"/>
              <a:ext cx="698500" cy="4445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35" name="Text Box 1032"/>
            <p:cNvSpPr txBox="1">
              <a:spLocks noChangeArrowheads="1"/>
            </p:cNvSpPr>
            <p:nvPr/>
          </p:nvSpPr>
          <p:spPr bwMode="auto">
            <a:xfrm>
              <a:off x="5588000" y="3490913"/>
              <a:ext cx="598488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200">
                  <a:latin typeface="Arial" pitchFamily="34" charset="0"/>
                  <a:ea typeface="돋움" pitchFamily="50" charset="-127"/>
                </a:rPr>
                <a:t>Stage</a:t>
              </a:r>
            </a:p>
            <a:p>
              <a:pPr eaLnBrk="0" latinLnBrk="0" hangingPunct="0"/>
              <a:r>
                <a:rPr lang="en-US" altLang="ko-KR" sz="1200">
                  <a:latin typeface="Arial" pitchFamily="34" charset="0"/>
                  <a:ea typeface="돋움" pitchFamily="50" charset="-127"/>
                </a:rPr>
                <a:t>  0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36" name="Line 1033"/>
            <p:cNvSpPr>
              <a:spLocks noChangeShapeType="1"/>
            </p:cNvSpPr>
            <p:nvPr/>
          </p:nvSpPr>
          <p:spPr bwMode="auto">
            <a:xfrm>
              <a:off x="2365375" y="3721100"/>
              <a:ext cx="5524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37" name="Line 1034"/>
            <p:cNvSpPr>
              <a:spLocks noChangeShapeType="1"/>
            </p:cNvSpPr>
            <p:nvPr/>
          </p:nvSpPr>
          <p:spPr bwMode="auto">
            <a:xfrm>
              <a:off x="4905375" y="3711575"/>
              <a:ext cx="622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38" name="Line 1035"/>
            <p:cNvSpPr>
              <a:spLocks noChangeShapeType="1"/>
            </p:cNvSpPr>
            <p:nvPr/>
          </p:nvSpPr>
          <p:spPr bwMode="auto">
            <a:xfrm>
              <a:off x="3609975" y="3717925"/>
              <a:ext cx="596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39" name="Line 1036"/>
            <p:cNvSpPr>
              <a:spLocks noChangeShapeType="1"/>
            </p:cNvSpPr>
            <p:nvPr/>
          </p:nvSpPr>
          <p:spPr bwMode="auto">
            <a:xfrm>
              <a:off x="1235075" y="3705225"/>
              <a:ext cx="419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40" name="Line 1037"/>
            <p:cNvSpPr>
              <a:spLocks noChangeShapeType="1"/>
            </p:cNvSpPr>
            <p:nvPr/>
          </p:nvSpPr>
          <p:spPr bwMode="auto">
            <a:xfrm flipV="1">
              <a:off x="6223000" y="3698875"/>
              <a:ext cx="908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41" name="Line 1038"/>
            <p:cNvSpPr>
              <a:spLocks noChangeShapeType="1"/>
            </p:cNvSpPr>
            <p:nvPr/>
          </p:nvSpPr>
          <p:spPr bwMode="auto">
            <a:xfrm flipV="1">
              <a:off x="3943350" y="2536825"/>
              <a:ext cx="0" cy="1196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42" name="Line 1039"/>
            <p:cNvSpPr>
              <a:spLocks noChangeShapeType="1"/>
            </p:cNvSpPr>
            <p:nvPr/>
          </p:nvSpPr>
          <p:spPr bwMode="auto">
            <a:xfrm flipV="1">
              <a:off x="5191125" y="2530475"/>
              <a:ext cx="0" cy="11969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43" name="Line 1040"/>
            <p:cNvSpPr>
              <a:spLocks noChangeShapeType="1"/>
            </p:cNvSpPr>
            <p:nvPr/>
          </p:nvSpPr>
          <p:spPr bwMode="auto">
            <a:xfrm flipV="1">
              <a:off x="1238250" y="2270125"/>
              <a:ext cx="0" cy="1438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44" name="Line 1041"/>
            <p:cNvSpPr>
              <a:spLocks noChangeShapeType="1"/>
            </p:cNvSpPr>
            <p:nvPr/>
          </p:nvSpPr>
          <p:spPr bwMode="auto">
            <a:xfrm>
              <a:off x="1247775" y="2270125"/>
              <a:ext cx="2730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45" name="Line 1042"/>
            <p:cNvSpPr>
              <a:spLocks noChangeShapeType="1"/>
            </p:cNvSpPr>
            <p:nvPr/>
          </p:nvSpPr>
          <p:spPr bwMode="auto">
            <a:xfrm flipV="1">
              <a:off x="6448425" y="2536825"/>
              <a:ext cx="0" cy="11525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46" name="Text Box 1043"/>
            <p:cNvSpPr txBox="1">
              <a:spLocks noChangeArrowheads="1"/>
            </p:cNvSpPr>
            <p:nvPr/>
          </p:nvSpPr>
          <p:spPr bwMode="auto">
            <a:xfrm>
              <a:off x="2041525" y="2732088"/>
              <a:ext cx="481013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600">
                  <a:latin typeface="Arial" pitchFamily="34" charset="0"/>
                  <a:ea typeface="돋움" pitchFamily="50" charset="-127"/>
                </a:rPr>
                <a:t>S</a:t>
              </a:r>
              <a:r>
                <a:rPr lang="en-US" altLang="ko-KR" sz="1600" baseline="-25000">
                  <a:latin typeface="Arial" pitchFamily="34" charset="0"/>
                  <a:ea typeface="돋움" pitchFamily="50" charset="-127"/>
                </a:rPr>
                <a:t>j-1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47" name="Text Box 1044"/>
            <p:cNvSpPr txBox="1">
              <a:spLocks noChangeArrowheads="1"/>
            </p:cNvSpPr>
            <p:nvPr/>
          </p:nvSpPr>
          <p:spPr bwMode="auto">
            <a:xfrm>
              <a:off x="4533900" y="2732088"/>
              <a:ext cx="671513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s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j-L+1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48" name="Text Box 1045"/>
            <p:cNvSpPr txBox="1">
              <a:spLocks noChangeArrowheads="1"/>
            </p:cNvSpPr>
            <p:nvPr/>
          </p:nvSpPr>
          <p:spPr bwMode="auto">
            <a:xfrm>
              <a:off x="3263900" y="2732088"/>
              <a:ext cx="647700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600">
                  <a:latin typeface="Arial" pitchFamily="34" charset="0"/>
                  <a:ea typeface="돋움" pitchFamily="50" charset="-127"/>
                </a:rPr>
                <a:t>S</a:t>
              </a:r>
              <a:r>
                <a:rPr lang="en-US" altLang="ko-KR" sz="1600" baseline="-25000">
                  <a:latin typeface="Arial" pitchFamily="34" charset="0"/>
                  <a:ea typeface="돋움" pitchFamily="50" charset="-127"/>
                </a:rPr>
                <a:t>j-L+2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49" name="Text Box 1046"/>
            <p:cNvSpPr txBox="1">
              <a:spLocks noChangeArrowheads="1"/>
            </p:cNvSpPr>
            <p:nvPr/>
          </p:nvSpPr>
          <p:spPr bwMode="auto">
            <a:xfrm>
              <a:off x="5711825" y="2732088"/>
              <a:ext cx="723900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latinLnBrk="0" hangingPunct="0"/>
              <a:r>
                <a:rPr lang="en-US" altLang="ko-KR" sz="1600">
                  <a:latin typeface="Arial" pitchFamily="34" charset="0"/>
                  <a:ea typeface="돋움" pitchFamily="50" charset="-127"/>
                </a:rPr>
                <a:t>S </a:t>
              </a:r>
              <a:r>
                <a:rPr lang="en-US" altLang="ko-KR" sz="1600" baseline="-25000">
                  <a:latin typeface="Arial" pitchFamily="34" charset="0"/>
                  <a:ea typeface="돋움" pitchFamily="50" charset="-127"/>
                </a:rPr>
                <a:t>j-L  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50" name="Text Box 1047"/>
            <p:cNvSpPr txBox="1">
              <a:spLocks noChangeArrowheads="1"/>
            </p:cNvSpPr>
            <p:nvPr/>
          </p:nvSpPr>
          <p:spPr bwMode="auto">
            <a:xfrm>
              <a:off x="1279525" y="2732088"/>
              <a:ext cx="357188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600">
                  <a:latin typeface="Arial" pitchFamily="34" charset="0"/>
                  <a:ea typeface="돋움" pitchFamily="50" charset="-127"/>
                </a:rPr>
                <a:t>S</a:t>
              </a:r>
              <a:r>
                <a:rPr lang="en-US" altLang="ko-KR" sz="1600" baseline="-25000">
                  <a:latin typeface="Arial" pitchFamily="34" charset="0"/>
                  <a:ea typeface="돋움" pitchFamily="50" charset="-127"/>
                </a:rPr>
                <a:t>j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51" name="Text Box 1048"/>
            <p:cNvSpPr txBox="1">
              <a:spLocks noChangeArrowheads="1"/>
            </p:cNvSpPr>
            <p:nvPr/>
          </p:nvSpPr>
          <p:spPr bwMode="auto">
            <a:xfrm>
              <a:off x="7165975" y="3540125"/>
              <a:ext cx="850900" cy="3365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600">
                  <a:latin typeface="Arial" pitchFamily="34" charset="0"/>
                  <a:ea typeface="돋움" pitchFamily="50" charset="-127"/>
                </a:rPr>
                <a:t>Output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6652" name="AutoShape 1049"/>
            <p:cNvSpPr>
              <a:spLocks noChangeArrowheads="1"/>
            </p:cNvSpPr>
            <p:nvPr/>
          </p:nvSpPr>
          <p:spPr bwMode="auto">
            <a:xfrm>
              <a:off x="1536700" y="2095500"/>
              <a:ext cx="5130800" cy="44450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53" name="Line 1050"/>
            <p:cNvSpPr>
              <a:spLocks noChangeShapeType="1"/>
            </p:cNvSpPr>
            <p:nvPr/>
          </p:nvSpPr>
          <p:spPr bwMode="auto">
            <a:xfrm flipV="1">
              <a:off x="2616200" y="2543175"/>
              <a:ext cx="0" cy="1184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6654" name="Text Box 1051"/>
            <p:cNvSpPr txBox="1">
              <a:spLocks noChangeArrowheads="1"/>
            </p:cNvSpPr>
            <p:nvPr/>
          </p:nvSpPr>
          <p:spPr bwMode="auto">
            <a:xfrm>
              <a:off x="2473325" y="2132013"/>
              <a:ext cx="2390775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f ( s 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j-1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 s 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j-2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, …, s </a:t>
              </a:r>
              <a:r>
                <a:rPr lang="en-US" altLang="ko-KR" sz="1800" baseline="-25000">
                  <a:latin typeface="Arial" pitchFamily="34" charset="0"/>
                  <a:ea typeface="돋움" pitchFamily="50" charset="-127"/>
                </a:rPr>
                <a:t>j-L</a:t>
              </a:r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)  </a:t>
              </a:r>
            </a:p>
          </p:txBody>
        </p:sp>
        <p:sp>
          <p:nvSpPr>
            <p:cNvPr id="26655" name="AutoShape 1052"/>
            <p:cNvSpPr>
              <a:spLocks noChangeArrowheads="1"/>
            </p:cNvSpPr>
            <p:nvPr/>
          </p:nvSpPr>
          <p:spPr bwMode="auto">
            <a:xfrm>
              <a:off x="3009900" y="3683000"/>
              <a:ext cx="76200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56" name="AutoShape 1053"/>
            <p:cNvSpPr>
              <a:spLocks noChangeArrowheads="1"/>
            </p:cNvSpPr>
            <p:nvPr/>
          </p:nvSpPr>
          <p:spPr bwMode="auto">
            <a:xfrm>
              <a:off x="3232150" y="3689350"/>
              <a:ext cx="76200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57" name="AutoShape 1054"/>
            <p:cNvSpPr>
              <a:spLocks noChangeArrowheads="1"/>
            </p:cNvSpPr>
            <p:nvPr/>
          </p:nvSpPr>
          <p:spPr bwMode="auto">
            <a:xfrm>
              <a:off x="3441700" y="3695700"/>
              <a:ext cx="76200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58" name="AutoShape 1055"/>
            <p:cNvSpPr>
              <a:spLocks noChangeArrowheads="1"/>
            </p:cNvSpPr>
            <p:nvPr/>
          </p:nvSpPr>
          <p:spPr bwMode="auto">
            <a:xfrm>
              <a:off x="2571750" y="3676650"/>
              <a:ext cx="76200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59" name="AutoShape 1056"/>
            <p:cNvSpPr>
              <a:spLocks noChangeArrowheads="1"/>
            </p:cNvSpPr>
            <p:nvPr/>
          </p:nvSpPr>
          <p:spPr bwMode="auto">
            <a:xfrm>
              <a:off x="3892550" y="3670300"/>
              <a:ext cx="76200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60" name="AutoShape 1057"/>
            <p:cNvSpPr>
              <a:spLocks noChangeArrowheads="1"/>
            </p:cNvSpPr>
            <p:nvPr/>
          </p:nvSpPr>
          <p:spPr bwMode="auto">
            <a:xfrm>
              <a:off x="5137150" y="3663950"/>
              <a:ext cx="76200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61" name="AutoShape 1058"/>
            <p:cNvSpPr>
              <a:spLocks noChangeArrowheads="1"/>
            </p:cNvSpPr>
            <p:nvPr/>
          </p:nvSpPr>
          <p:spPr bwMode="auto">
            <a:xfrm>
              <a:off x="6413500" y="3657600"/>
              <a:ext cx="76200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6662" name="Text Box 1059"/>
            <p:cNvSpPr txBox="1">
              <a:spLocks noChangeArrowheads="1"/>
            </p:cNvSpPr>
            <p:nvPr/>
          </p:nvSpPr>
          <p:spPr bwMode="auto">
            <a:xfrm>
              <a:off x="1901825" y="4545013"/>
              <a:ext cx="18605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f() : nonlinear ft</a:t>
              </a:r>
            </a:p>
          </p:txBody>
        </p:sp>
      </p:grpSp>
      <p:pic>
        <p:nvPicPr>
          <p:cNvPr id="26629" name="Picture 10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D4FA8C7-670F-423C-9820-094C857B9F90}" type="slidenum">
              <a:rPr lang="en-US" altLang="ko-KR" smtClean="0"/>
              <a:pPr/>
              <a:t>17</a:t>
            </a:fld>
            <a:endParaRPr lang="en-US" altLang="ko-KR" smtClean="0"/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1752600" y="1905000"/>
            <a:ext cx="5715000" cy="1143000"/>
          </a:xfrm>
          <a:prstGeom prst="rect">
            <a:avLst/>
          </a:prstGeom>
          <a:solidFill>
            <a:srgbClr val="FF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4000">
                <a:solidFill>
                  <a:srgbClr val="FF3300"/>
                </a:solidFill>
                <a:latin typeface="Arial" pitchFamily="34" charset="0"/>
              </a:rPr>
              <a:t>Design</a:t>
            </a:r>
            <a:endParaRPr lang="en-US" altLang="ko-KR" sz="2400">
              <a:solidFill>
                <a:srgbClr val="FF3300"/>
              </a:solidFill>
              <a:latin typeface="Arial" pitchFamily="34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6894513" y="4022725"/>
          <a:ext cx="1828800" cy="1911350"/>
        </p:xfrm>
        <a:graphic>
          <a:graphicData uri="http://schemas.openxmlformats.org/presentationml/2006/ole">
            <p:oleObj spid="_x0000_s5122" name="Microsoft ClipArt Gallery" r:id="rId4" imgW="2467080" imgH="2581200" progId="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ea typeface="돋움" pitchFamily="50" charset="-127"/>
              </a:rPr>
              <a:t>Synchronous Stream Cipher(I)</a:t>
            </a:r>
            <a:endParaRPr lang="ko-KR" altLang="en-US" dirty="0"/>
          </a:p>
        </p:txBody>
      </p:sp>
      <p:sp>
        <p:nvSpPr>
          <p:cNvPr id="27651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DAFE0E5-1245-4FE4-85C0-69075FFB3167}" type="slidenum">
              <a:rPr lang="en-US" altLang="ko-KR" smtClean="0"/>
              <a:pPr/>
              <a:t>18</a:t>
            </a:fld>
            <a:endParaRPr lang="en-US" altLang="ko-KR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325563"/>
            <a:ext cx="8216900" cy="5283200"/>
          </a:xfrm>
        </p:spPr>
        <p:txBody>
          <a:bodyPr lIns="92075" tIns="46038" rIns="92075" bIns="46038"/>
          <a:lstStyle/>
          <a:p>
            <a:pPr eaLnBrk="1" hangingPunct="1">
              <a:buSzPct val="60000"/>
              <a:buFont typeface="Wingdings" pitchFamily="2" charset="2"/>
              <a:buChar char="§"/>
            </a:pPr>
            <a:r>
              <a:rPr lang="en-US" altLang="ko-KR" sz="1800" smtClean="0">
                <a:sym typeface="Symbol" pitchFamily="18" charset="2"/>
              </a:rPr>
              <a:t> f : next state ft, </a:t>
            </a:r>
            <a:r>
              <a:rPr lang="en-US" altLang="ko-KR" sz="1800" baseline="-25000" smtClean="0">
                <a:sym typeface="Symbol" pitchFamily="18" charset="2"/>
              </a:rPr>
              <a:t>i+1 </a:t>
            </a:r>
            <a:r>
              <a:rPr lang="en-US" altLang="ko-KR" sz="1800" smtClean="0">
                <a:sym typeface="Symbol" pitchFamily="18" charset="2"/>
              </a:rPr>
              <a:t>= f(</a:t>
            </a:r>
            <a:r>
              <a:rPr lang="en-US" altLang="ko-KR" sz="1800" baseline="-25000" smtClean="0">
                <a:sym typeface="Symbol" pitchFamily="18" charset="2"/>
              </a:rPr>
              <a:t>i </a:t>
            </a:r>
            <a:r>
              <a:rPr lang="en-US" altLang="ko-KR" sz="1800" smtClean="0">
                <a:sym typeface="Symbol" pitchFamily="18" charset="2"/>
              </a:rPr>
              <a:t>, k), </a:t>
            </a:r>
            <a:r>
              <a:rPr lang="en-US" altLang="ko-KR" sz="1800" baseline="-25000" smtClean="0">
                <a:sym typeface="Symbol" pitchFamily="18" charset="2"/>
              </a:rPr>
              <a:t>0   </a:t>
            </a:r>
            <a:r>
              <a:rPr lang="en-US" altLang="ko-KR" sz="1800" smtClean="0">
                <a:sym typeface="Symbol" pitchFamily="18" charset="2"/>
              </a:rPr>
              <a:t>:  initial value</a:t>
            </a:r>
          </a:p>
          <a:p>
            <a:pPr eaLnBrk="1" hangingPunct="1">
              <a:buSzPct val="60000"/>
              <a:buFont typeface="Wingdings" pitchFamily="2" charset="2"/>
              <a:buChar char="§"/>
            </a:pPr>
            <a:r>
              <a:rPr lang="en-US" altLang="ko-KR" sz="1800" smtClean="0">
                <a:sym typeface="Symbol" pitchFamily="18" charset="2"/>
              </a:rPr>
              <a:t> g : keystream generating ft,  z</a:t>
            </a:r>
            <a:r>
              <a:rPr lang="en-US" altLang="ko-KR" sz="1800" baseline="-25000" smtClean="0">
                <a:sym typeface="Symbol" pitchFamily="18" charset="2"/>
              </a:rPr>
              <a:t>i </a:t>
            </a:r>
            <a:r>
              <a:rPr lang="en-US" altLang="ko-KR" sz="1800" smtClean="0">
                <a:sym typeface="Symbol" pitchFamily="18" charset="2"/>
              </a:rPr>
              <a:t>= g (</a:t>
            </a:r>
            <a:r>
              <a:rPr lang="en-US" altLang="ko-KR" sz="1800" baseline="-25000" smtClean="0">
                <a:sym typeface="Symbol" pitchFamily="18" charset="2"/>
              </a:rPr>
              <a:t>i </a:t>
            </a:r>
            <a:r>
              <a:rPr lang="en-US" altLang="ko-KR" sz="1800" smtClean="0">
                <a:sym typeface="Symbol" pitchFamily="18" charset="2"/>
              </a:rPr>
              <a:t>, k), k : key</a:t>
            </a:r>
          </a:p>
          <a:p>
            <a:pPr eaLnBrk="1" hangingPunct="1">
              <a:buSzPct val="60000"/>
              <a:buFont typeface="Wingdings" pitchFamily="2" charset="2"/>
              <a:buChar char="§"/>
            </a:pPr>
            <a:r>
              <a:rPr lang="en-US" altLang="ko-KR" sz="1800" baseline="-25000" smtClean="0">
                <a:sym typeface="Symbol" pitchFamily="18" charset="2"/>
              </a:rPr>
              <a:t>  </a:t>
            </a:r>
            <a:r>
              <a:rPr lang="en-US" altLang="ko-KR" sz="1800" smtClean="0">
                <a:sym typeface="Symbol" pitchFamily="18" charset="2"/>
              </a:rPr>
              <a:t>h : output ft,  c</a:t>
            </a:r>
            <a:r>
              <a:rPr lang="en-US" altLang="ko-KR" sz="1800" baseline="-25000" smtClean="0">
                <a:sym typeface="Symbol" pitchFamily="18" charset="2"/>
              </a:rPr>
              <a:t>i</a:t>
            </a:r>
            <a:r>
              <a:rPr lang="en-US" altLang="ko-KR" sz="1800" smtClean="0">
                <a:sym typeface="Symbol" pitchFamily="18" charset="2"/>
              </a:rPr>
              <a:t> = h (z</a:t>
            </a:r>
            <a:r>
              <a:rPr lang="en-US" altLang="ko-KR" sz="1800" baseline="-25000" smtClean="0">
                <a:sym typeface="Symbol" pitchFamily="18" charset="2"/>
              </a:rPr>
              <a:t>i</a:t>
            </a:r>
            <a:r>
              <a:rPr lang="en-US" altLang="ko-KR" sz="1800" smtClean="0">
                <a:sym typeface="Symbol" pitchFamily="18" charset="2"/>
              </a:rPr>
              <a:t>, m</a:t>
            </a:r>
            <a:r>
              <a:rPr lang="en-US" altLang="ko-KR" sz="1800" baseline="-25000" smtClean="0">
                <a:sym typeface="Symbol" pitchFamily="18" charset="2"/>
              </a:rPr>
              <a:t>i</a:t>
            </a:r>
            <a:r>
              <a:rPr lang="en-US" altLang="ko-KR" sz="1800" smtClean="0">
                <a:sym typeface="Symbol" pitchFamily="18" charset="2"/>
              </a:rPr>
              <a:t>) , m</a:t>
            </a:r>
            <a:r>
              <a:rPr lang="en-US" altLang="ko-KR" sz="1800" baseline="-25000" smtClean="0">
                <a:sym typeface="Symbol" pitchFamily="18" charset="2"/>
              </a:rPr>
              <a:t>i</a:t>
            </a:r>
            <a:r>
              <a:rPr lang="en-US" altLang="ko-KR" sz="1800" smtClean="0">
                <a:sym typeface="Symbol" pitchFamily="18" charset="2"/>
              </a:rPr>
              <a:t> : pt, z</a:t>
            </a:r>
            <a:r>
              <a:rPr lang="en-US" altLang="ko-KR" sz="1800" baseline="-25000" smtClean="0">
                <a:sym typeface="Symbol" pitchFamily="18" charset="2"/>
              </a:rPr>
              <a:t>i</a:t>
            </a:r>
            <a:r>
              <a:rPr lang="en-US" altLang="ko-KR" sz="1800" smtClean="0">
                <a:sym typeface="Symbol" pitchFamily="18" charset="2"/>
              </a:rPr>
              <a:t> : key stream, c</a:t>
            </a:r>
            <a:r>
              <a:rPr lang="en-US" altLang="ko-KR" sz="1800" baseline="-25000" smtClean="0">
                <a:sym typeface="Symbol" pitchFamily="18" charset="2"/>
              </a:rPr>
              <a:t>i</a:t>
            </a:r>
            <a:r>
              <a:rPr lang="en-US" altLang="ko-KR" sz="1800" smtClean="0">
                <a:sym typeface="Symbol" pitchFamily="18" charset="2"/>
              </a:rPr>
              <a:t>:ct</a:t>
            </a:r>
            <a:r>
              <a:rPr lang="en-US" altLang="ko-KR" sz="2000" b="1" smtClean="0">
                <a:ea typeface="돋움" pitchFamily="50" charset="-127"/>
                <a:sym typeface="Symbol" pitchFamily="18" charset="2"/>
              </a:rPr>
              <a:t> </a:t>
            </a:r>
          </a:p>
        </p:txBody>
      </p:sp>
      <p:grpSp>
        <p:nvGrpSpPr>
          <p:cNvPr id="27653" name="Group 4"/>
          <p:cNvGrpSpPr>
            <a:grpSpLocks/>
          </p:cNvGrpSpPr>
          <p:nvPr/>
        </p:nvGrpSpPr>
        <p:grpSpPr bwMode="auto">
          <a:xfrm flipH="1">
            <a:off x="6704013" y="3552825"/>
            <a:ext cx="457200" cy="457200"/>
            <a:chOff x="1104" y="1920"/>
            <a:chExt cx="288" cy="288"/>
          </a:xfrm>
        </p:grpSpPr>
        <p:sp>
          <p:nvSpPr>
            <p:cNvPr id="27706" name="Oval 5"/>
            <p:cNvSpPr>
              <a:spLocks noChangeArrowheads="1"/>
            </p:cNvSpPr>
            <p:nvPr/>
          </p:nvSpPr>
          <p:spPr bwMode="auto">
            <a:xfrm>
              <a:off x="1104" y="192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latinLnBrk="0" hangingPunct="0"/>
              <a:endParaRPr lang="ko-KR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7707" name="Text Box 6"/>
            <p:cNvSpPr txBox="1">
              <a:spLocks noChangeArrowheads="1"/>
            </p:cNvSpPr>
            <p:nvPr/>
          </p:nvSpPr>
          <p:spPr bwMode="auto">
            <a:xfrm>
              <a:off x="1164" y="1968"/>
              <a:ext cx="16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f</a:t>
              </a:r>
            </a:p>
          </p:txBody>
        </p:sp>
      </p:grpSp>
      <p:sp>
        <p:nvSpPr>
          <p:cNvPr id="27654" name="Oval 7"/>
          <p:cNvSpPr>
            <a:spLocks noChangeArrowheads="1"/>
          </p:cNvSpPr>
          <p:nvPr/>
        </p:nvSpPr>
        <p:spPr bwMode="auto">
          <a:xfrm flipH="1">
            <a:off x="5589588" y="542925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latinLnBrk="0" hangingPunct="0"/>
            <a:endParaRPr lang="ko-KR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55" name="Oval 8"/>
          <p:cNvSpPr>
            <a:spLocks noChangeArrowheads="1"/>
          </p:cNvSpPr>
          <p:nvPr/>
        </p:nvSpPr>
        <p:spPr bwMode="auto">
          <a:xfrm flipH="1">
            <a:off x="5580063" y="4314825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latinLnBrk="0" hangingPunct="0"/>
            <a:endParaRPr lang="ko-KR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 flipH="1">
            <a:off x="5427663" y="2857500"/>
            <a:ext cx="762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 flipH="1">
            <a:off x="5649913" y="2852738"/>
            <a:ext cx="3651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sz="1800">
                <a:latin typeface="Arial" pitchFamily="34" charset="0"/>
                <a:ea typeface="돋움" pitchFamily="50" charset="-127"/>
                <a:sym typeface="Symbol" pitchFamily="18" charset="2"/>
              </a:rPr>
              <a:t>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  <a:sym typeface="Symbol" pitchFamily="18" charset="2"/>
              </a:rPr>
              <a:t>i</a:t>
            </a:r>
          </a:p>
          <a:p>
            <a:pPr eaLnBrk="0" latinLnBrk="0" hangingPunct="0"/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 flipH="1">
            <a:off x="6915150" y="3071813"/>
            <a:ext cx="53816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  <a:sym typeface="Symbol" pitchFamily="18" charset="2"/>
              </a:rPr>
              <a:t>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  <a:sym typeface="Symbol" pitchFamily="18" charset="2"/>
              </a:rPr>
              <a:t>i+1</a:t>
            </a: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 flipH="1">
            <a:off x="5653088" y="43418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g</a:t>
            </a:r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 flipH="1">
            <a:off x="6037263" y="4549775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 flipH="1" flipV="1">
            <a:off x="6932613" y="3990975"/>
            <a:ext cx="0" cy="552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 flipH="1" flipV="1">
            <a:off x="6951663" y="30289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 flipH="1">
            <a:off x="6180138" y="3028950"/>
            <a:ext cx="77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4" name="Line 17"/>
          <p:cNvSpPr>
            <a:spLocks noChangeShapeType="1"/>
          </p:cNvSpPr>
          <p:nvPr/>
        </p:nvSpPr>
        <p:spPr bwMode="auto">
          <a:xfrm flipH="1">
            <a:off x="5808663" y="32385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 flipH="1">
            <a:off x="5605463" y="5465763"/>
            <a:ext cx="45878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h</a:t>
            </a:r>
            <a:r>
              <a:rPr lang="en-US" altLang="ko-KR" sz="1800" baseline="30000">
                <a:latin typeface="Arial" pitchFamily="34" charset="0"/>
                <a:ea typeface="돋움" pitchFamily="50" charset="-127"/>
              </a:rPr>
              <a:t>-1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 flipH="1">
            <a:off x="6056313" y="5638800"/>
            <a:ext cx="150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7" name="Line 20"/>
          <p:cNvSpPr>
            <a:spLocks noChangeShapeType="1"/>
          </p:cNvSpPr>
          <p:nvPr/>
        </p:nvSpPr>
        <p:spPr bwMode="auto">
          <a:xfrm flipH="1">
            <a:off x="5818188" y="4781550"/>
            <a:ext cx="0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 flipH="1">
            <a:off x="4827588" y="5648325"/>
            <a:ext cx="75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 flipH="1">
            <a:off x="7637463" y="43132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k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 flipH="1">
            <a:off x="7470775" y="5427663"/>
            <a:ext cx="4302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m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 flipH="1">
            <a:off x="4460875" y="5408613"/>
            <a:ext cx="3540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c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72" name="Text Box 25"/>
          <p:cNvSpPr txBox="1">
            <a:spLocks noChangeArrowheads="1"/>
          </p:cNvSpPr>
          <p:nvPr/>
        </p:nvSpPr>
        <p:spPr bwMode="auto">
          <a:xfrm flipH="1">
            <a:off x="5330825" y="4932363"/>
            <a:ext cx="3413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z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73" name="Text Box 26"/>
          <p:cNvSpPr txBox="1">
            <a:spLocks noChangeArrowheads="1"/>
          </p:cNvSpPr>
          <p:nvPr/>
        </p:nvSpPr>
        <p:spPr bwMode="auto">
          <a:xfrm>
            <a:off x="1295400" y="5862638"/>
            <a:ext cx="1530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Encryption</a:t>
            </a:r>
          </a:p>
        </p:txBody>
      </p:sp>
      <p:grpSp>
        <p:nvGrpSpPr>
          <p:cNvPr id="27674" name="Group 27"/>
          <p:cNvGrpSpPr>
            <a:grpSpLocks/>
          </p:cNvGrpSpPr>
          <p:nvPr/>
        </p:nvGrpSpPr>
        <p:grpSpPr bwMode="auto">
          <a:xfrm>
            <a:off x="1311275" y="3552825"/>
            <a:ext cx="457200" cy="457200"/>
            <a:chOff x="1104" y="1920"/>
            <a:chExt cx="288" cy="288"/>
          </a:xfrm>
        </p:grpSpPr>
        <p:sp>
          <p:nvSpPr>
            <p:cNvPr id="27704" name="Oval 28"/>
            <p:cNvSpPr>
              <a:spLocks noChangeArrowheads="1"/>
            </p:cNvSpPr>
            <p:nvPr/>
          </p:nvSpPr>
          <p:spPr bwMode="auto">
            <a:xfrm>
              <a:off x="1104" y="192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eaLnBrk="0" latinLnBrk="0" hangingPunct="0"/>
              <a:endParaRPr lang="ko-KR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27705" name="Text Box 29"/>
            <p:cNvSpPr txBox="1">
              <a:spLocks noChangeArrowheads="1"/>
            </p:cNvSpPr>
            <p:nvPr/>
          </p:nvSpPr>
          <p:spPr bwMode="auto">
            <a:xfrm>
              <a:off x="1164" y="1968"/>
              <a:ext cx="164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>
                  <a:latin typeface="Arial" pitchFamily="34" charset="0"/>
                  <a:ea typeface="돋움" pitchFamily="50" charset="-127"/>
                </a:rPr>
                <a:t>f</a:t>
              </a:r>
            </a:p>
          </p:txBody>
        </p:sp>
      </p:grpSp>
      <p:sp>
        <p:nvSpPr>
          <p:cNvPr id="27675" name="Oval 30"/>
          <p:cNvSpPr>
            <a:spLocks noChangeArrowheads="1"/>
          </p:cNvSpPr>
          <p:nvPr/>
        </p:nvSpPr>
        <p:spPr bwMode="auto">
          <a:xfrm>
            <a:off x="2425700" y="542925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latinLnBrk="0" hangingPunct="0"/>
            <a:endParaRPr lang="ko-KR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76" name="Oval 31"/>
          <p:cNvSpPr>
            <a:spLocks noChangeArrowheads="1"/>
          </p:cNvSpPr>
          <p:nvPr/>
        </p:nvSpPr>
        <p:spPr bwMode="auto">
          <a:xfrm>
            <a:off x="2435225" y="4314825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latinLnBrk="0" hangingPunct="0"/>
            <a:endParaRPr lang="ko-KR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77" name="Rectangle 32"/>
          <p:cNvSpPr>
            <a:spLocks noChangeArrowheads="1"/>
          </p:cNvSpPr>
          <p:nvPr/>
        </p:nvSpPr>
        <p:spPr bwMode="auto">
          <a:xfrm>
            <a:off x="2282825" y="2857500"/>
            <a:ext cx="7620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7678" name="Text Box 33"/>
          <p:cNvSpPr txBox="1">
            <a:spLocks noChangeArrowheads="1"/>
          </p:cNvSpPr>
          <p:nvPr/>
        </p:nvSpPr>
        <p:spPr bwMode="auto">
          <a:xfrm>
            <a:off x="2457450" y="2852738"/>
            <a:ext cx="3651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ko-KR" sz="1800">
                <a:latin typeface="Arial" pitchFamily="34" charset="0"/>
                <a:ea typeface="돋움" pitchFamily="50" charset="-127"/>
                <a:sym typeface="Symbol" pitchFamily="18" charset="2"/>
              </a:rPr>
              <a:t>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  <a:sym typeface="Symbol" pitchFamily="18" charset="2"/>
              </a:rPr>
              <a:t>i</a:t>
            </a:r>
          </a:p>
          <a:p>
            <a:pPr eaLnBrk="0" latinLnBrk="0" hangingPunct="0"/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79" name="Text Box 34"/>
          <p:cNvSpPr txBox="1">
            <a:spLocks noChangeArrowheads="1"/>
          </p:cNvSpPr>
          <p:nvPr/>
        </p:nvSpPr>
        <p:spPr bwMode="auto">
          <a:xfrm>
            <a:off x="1019175" y="3071813"/>
            <a:ext cx="53816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  <a:sym typeface="Symbol" pitchFamily="18" charset="2"/>
              </a:rPr>
              <a:t>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  <a:sym typeface="Symbol" pitchFamily="18" charset="2"/>
              </a:rPr>
              <a:t>i+1</a:t>
            </a:r>
          </a:p>
        </p:txBody>
      </p:sp>
      <p:sp>
        <p:nvSpPr>
          <p:cNvPr id="27680" name="Text Box 35"/>
          <p:cNvSpPr txBox="1">
            <a:spLocks noChangeArrowheads="1"/>
          </p:cNvSpPr>
          <p:nvPr/>
        </p:nvSpPr>
        <p:spPr bwMode="auto">
          <a:xfrm>
            <a:off x="2495550" y="434181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g</a:t>
            </a:r>
          </a:p>
        </p:txBody>
      </p:sp>
      <p:sp>
        <p:nvSpPr>
          <p:cNvPr id="27681" name="Line 36"/>
          <p:cNvSpPr>
            <a:spLocks noChangeShapeType="1"/>
          </p:cNvSpPr>
          <p:nvPr/>
        </p:nvSpPr>
        <p:spPr bwMode="auto">
          <a:xfrm>
            <a:off x="835025" y="45339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82" name="Line 37"/>
          <p:cNvSpPr>
            <a:spLocks noChangeShapeType="1"/>
          </p:cNvSpPr>
          <p:nvPr/>
        </p:nvSpPr>
        <p:spPr bwMode="auto">
          <a:xfrm flipV="1">
            <a:off x="1520825" y="30289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83" name="Line 38"/>
          <p:cNvSpPr>
            <a:spLocks noChangeShapeType="1"/>
          </p:cNvSpPr>
          <p:nvPr/>
        </p:nvSpPr>
        <p:spPr bwMode="auto">
          <a:xfrm>
            <a:off x="1520825" y="3028950"/>
            <a:ext cx="77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84" name="Line 39"/>
          <p:cNvSpPr>
            <a:spLocks noChangeShapeType="1"/>
          </p:cNvSpPr>
          <p:nvPr/>
        </p:nvSpPr>
        <p:spPr bwMode="auto">
          <a:xfrm>
            <a:off x="2663825" y="3248025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85" name="Text Box 40"/>
          <p:cNvSpPr txBox="1">
            <a:spLocks noChangeArrowheads="1"/>
          </p:cNvSpPr>
          <p:nvPr/>
        </p:nvSpPr>
        <p:spPr bwMode="auto">
          <a:xfrm>
            <a:off x="2495550" y="5465763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h</a:t>
            </a:r>
          </a:p>
        </p:txBody>
      </p:sp>
      <p:sp>
        <p:nvSpPr>
          <p:cNvPr id="27686" name="Line 41"/>
          <p:cNvSpPr>
            <a:spLocks noChangeShapeType="1"/>
          </p:cNvSpPr>
          <p:nvPr/>
        </p:nvSpPr>
        <p:spPr bwMode="auto">
          <a:xfrm>
            <a:off x="911225" y="5638800"/>
            <a:ext cx="150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87" name="Line 42"/>
          <p:cNvSpPr>
            <a:spLocks noChangeShapeType="1"/>
          </p:cNvSpPr>
          <p:nvPr/>
        </p:nvSpPr>
        <p:spPr bwMode="auto">
          <a:xfrm>
            <a:off x="2892425" y="5648325"/>
            <a:ext cx="75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88" name="Text Box 43"/>
          <p:cNvSpPr txBox="1">
            <a:spLocks noChangeArrowheads="1"/>
          </p:cNvSpPr>
          <p:nvPr/>
        </p:nvSpPr>
        <p:spPr bwMode="auto">
          <a:xfrm>
            <a:off x="523875" y="431323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k</a:t>
            </a:r>
          </a:p>
        </p:txBody>
      </p:sp>
      <p:sp>
        <p:nvSpPr>
          <p:cNvPr id="27689" name="Text Box 44"/>
          <p:cNvSpPr txBox="1">
            <a:spLocks noChangeArrowheads="1"/>
          </p:cNvSpPr>
          <p:nvPr/>
        </p:nvSpPr>
        <p:spPr bwMode="auto">
          <a:xfrm>
            <a:off x="571500" y="5427663"/>
            <a:ext cx="4302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m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90" name="Text Box 45"/>
          <p:cNvSpPr txBox="1">
            <a:spLocks noChangeArrowheads="1"/>
          </p:cNvSpPr>
          <p:nvPr/>
        </p:nvSpPr>
        <p:spPr bwMode="auto">
          <a:xfrm>
            <a:off x="3657600" y="5408613"/>
            <a:ext cx="3540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c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91" name="Text Box 46"/>
          <p:cNvSpPr txBox="1">
            <a:spLocks noChangeArrowheads="1"/>
          </p:cNvSpPr>
          <p:nvPr/>
        </p:nvSpPr>
        <p:spPr bwMode="auto">
          <a:xfrm>
            <a:off x="2695575" y="4932363"/>
            <a:ext cx="3413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z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7692" name="Text Box 47"/>
          <p:cNvSpPr txBox="1">
            <a:spLocks noChangeArrowheads="1"/>
          </p:cNvSpPr>
          <p:nvPr/>
        </p:nvSpPr>
        <p:spPr bwMode="auto">
          <a:xfrm>
            <a:off x="6254750" y="5710238"/>
            <a:ext cx="145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Decryption </a:t>
            </a:r>
          </a:p>
        </p:txBody>
      </p:sp>
      <p:sp>
        <p:nvSpPr>
          <p:cNvPr id="27693" name="Line 48"/>
          <p:cNvSpPr>
            <a:spLocks noChangeShapeType="1"/>
          </p:cNvSpPr>
          <p:nvPr/>
        </p:nvSpPr>
        <p:spPr bwMode="auto">
          <a:xfrm>
            <a:off x="2651125" y="477202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94" name="Line 49"/>
          <p:cNvSpPr>
            <a:spLocks noChangeShapeType="1"/>
          </p:cNvSpPr>
          <p:nvPr/>
        </p:nvSpPr>
        <p:spPr bwMode="auto">
          <a:xfrm flipV="1">
            <a:off x="1520825" y="40100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95" name="Line 50"/>
          <p:cNvSpPr>
            <a:spLocks noChangeShapeType="1"/>
          </p:cNvSpPr>
          <p:nvPr/>
        </p:nvSpPr>
        <p:spPr bwMode="auto">
          <a:xfrm>
            <a:off x="4086225" y="2828925"/>
            <a:ext cx="0" cy="307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96" name="Line 51"/>
          <p:cNvSpPr>
            <a:spLocks noChangeShapeType="1"/>
          </p:cNvSpPr>
          <p:nvPr/>
        </p:nvSpPr>
        <p:spPr bwMode="auto">
          <a:xfrm>
            <a:off x="4213225" y="2828925"/>
            <a:ext cx="0" cy="307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697" name="AutoShape 52"/>
          <p:cNvSpPr>
            <a:spLocks noChangeArrowheads="1"/>
          </p:cNvSpPr>
          <p:nvPr/>
        </p:nvSpPr>
        <p:spPr bwMode="auto">
          <a:xfrm>
            <a:off x="6883400" y="4524375"/>
            <a:ext cx="76200" cy="74613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7698" name="AutoShape 53"/>
          <p:cNvSpPr>
            <a:spLocks noChangeArrowheads="1"/>
          </p:cNvSpPr>
          <p:nvPr/>
        </p:nvSpPr>
        <p:spPr bwMode="auto">
          <a:xfrm>
            <a:off x="1473200" y="4505325"/>
            <a:ext cx="76200" cy="74613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7699" name="Line 54"/>
          <p:cNvSpPr>
            <a:spLocks noChangeShapeType="1"/>
          </p:cNvSpPr>
          <p:nvPr/>
        </p:nvSpPr>
        <p:spPr bwMode="auto">
          <a:xfrm flipH="1">
            <a:off x="1787525" y="3806825"/>
            <a:ext cx="86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700" name="AutoShape 55"/>
          <p:cNvSpPr>
            <a:spLocks noChangeArrowheads="1"/>
          </p:cNvSpPr>
          <p:nvPr/>
        </p:nvSpPr>
        <p:spPr bwMode="auto">
          <a:xfrm>
            <a:off x="2632075" y="3781425"/>
            <a:ext cx="74613" cy="74613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7701" name="AutoShape 56"/>
          <p:cNvSpPr>
            <a:spLocks noChangeArrowheads="1"/>
          </p:cNvSpPr>
          <p:nvPr/>
        </p:nvSpPr>
        <p:spPr bwMode="auto">
          <a:xfrm>
            <a:off x="5784850" y="3752850"/>
            <a:ext cx="74613" cy="74613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7702" name="Line 57"/>
          <p:cNvSpPr>
            <a:spLocks noChangeShapeType="1"/>
          </p:cNvSpPr>
          <p:nvPr/>
        </p:nvSpPr>
        <p:spPr bwMode="auto">
          <a:xfrm>
            <a:off x="5810250" y="3790950"/>
            <a:ext cx="885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7703" name="Picture 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8650" y="123825"/>
            <a:ext cx="771525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altLang="ko-KR" dirty="0" err="1" smtClean="0"/>
              <a:t>Keystream</a:t>
            </a:r>
            <a:r>
              <a:rPr lang="en-US" altLang="ko-KR" dirty="0" smtClean="0"/>
              <a:t> is independent of pt and ct</a:t>
            </a:r>
          </a:p>
          <a:p>
            <a:pPr marL="533400" indent="-533400" eaLnBrk="1" hangingPunct="1">
              <a:defRPr/>
            </a:pPr>
            <a:r>
              <a:rPr lang="en-US" altLang="ko-KR" dirty="0" smtClean="0"/>
              <a:t>Properties</a:t>
            </a:r>
          </a:p>
          <a:p>
            <a:pPr marL="914400" lvl="1" indent="-457200" eaLnBrk="1" hangingPunct="1">
              <a:defRPr/>
            </a:pPr>
            <a:r>
              <a:rPr lang="en-US" altLang="ko-KR" dirty="0" smtClean="0">
                <a:solidFill>
                  <a:srgbClr val="CF0E30"/>
                </a:solidFill>
              </a:rPr>
              <a:t>Synchronization requirement</a:t>
            </a:r>
            <a:r>
              <a:rPr lang="en-US" altLang="ko-KR" dirty="0" smtClean="0"/>
              <a:t> </a:t>
            </a:r>
          </a:p>
          <a:p>
            <a:pPr marL="914400" lvl="1" indent="-457200" eaLnBrk="1" hangingPunct="1">
              <a:defRPr/>
            </a:pPr>
            <a:r>
              <a:rPr lang="en-US" altLang="ko-KR" dirty="0" smtClean="0">
                <a:solidFill>
                  <a:srgbClr val="CF0E30"/>
                </a:solidFill>
              </a:rPr>
              <a:t>No error propagation</a:t>
            </a:r>
            <a:endParaRPr lang="en-US" altLang="ko-KR" dirty="0" smtClean="0"/>
          </a:p>
          <a:p>
            <a:pPr marL="914400" lvl="1" indent="-457200" eaLnBrk="1" hangingPunct="1">
              <a:defRPr/>
            </a:pPr>
            <a:r>
              <a:rPr lang="en-US" altLang="ko-KR" dirty="0" smtClean="0"/>
              <a:t>Active attack</a:t>
            </a:r>
          </a:p>
          <a:p>
            <a:pPr marL="1295400" lvl="2" indent="-381000" eaLnBrk="1" hangingPunct="1">
              <a:defRPr/>
            </a:pPr>
            <a:r>
              <a:rPr lang="en-US" altLang="ko-KR" dirty="0" smtClean="0">
                <a:solidFill>
                  <a:srgbClr val="CF0E30"/>
                </a:solidFill>
              </a:rPr>
              <a:t>Insertion, deletion or replay will lose synchronization </a:t>
            </a:r>
          </a:p>
          <a:p>
            <a:pPr marL="1295400" lvl="2" indent="-381000" eaLnBrk="1" hangingPunct="1">
              <a:defRPr/>
            </a:pPr>
            <a:r>
              <a:rPr lang="en-US" altLang="ko-KR" dirty="0" smtClean="0"/>
              <a:t>Change selected </a:t>
            </a:r>
            <a:r>
              <a:rPr lang="en-US" altLang="ko-KR" dirty="0" err="1" smtClean="0"/>
              <a:t>ciphertext</a:t>
            </a:r>
            <a:r>
              <a:rPr lang="en-US" altLang="ko-KR" dirty="0" smtClean="0"/>
              <a:t> digits </a:t>
            </a:r>
            <a:r>
              <a:rPr lang="en-US" altLang="ko-KR" dirty="0" smtClean="0">
                <a:sym typeface="Wingdings" pitchFamily="2" charset="2"/>
              </a:rPr>
              <a:t></a:t>
            </a:r>
            <a:r>
              <a:rPr lang="en-US" altLang="ko-KR" dirty="0" smtClean="0"/>
              <a:t> Need to have integrity check mechanisms</a:t>
            </a:r>
          </a:p>
          <a:p>
            <a:pPr eaLnBrk="1" hangingPunct="1">
              <a:defRPr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ea typeface="돋움" pitchFamily="50" charset="-127"/>
              </a:rPr>
              <a:t>Synchronous Stream Cipher(II)</a:t>
            </a:r>
            <a:endParaRPr lang="ko-KR" altLang="en-US" dirty="0"/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8B6472-03F9-4015-8CAC-526D794403BC}" type="slidenum">
              <a:rPr lang="en-US" altLang="ko-KR" smtClean="0"/>
              <a:pPr/>
              <a:t>19</a:t>
            </a:fld>
            <a:endParaRPr lang="en-US" altLang="ko-KR" smtClean="0"/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4850" y="57150"/>
            <a:ext cx="7239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altLang="ko-KR" sz="2400" dirty="0" smtClean="0"/>
              <a:t>Introduction 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Originate from </a:t>
            </a:r>
            <a:r>
              <a:rPr lang="en-US" altLang="ko-KR" sz="2000" dirty="0" smtClean="0">
                <a:solidFill>
                  <a:srgbClr val="CF0E30"/>
                </a:solidFill>
              </a:rPr>
              <a:t>one-time pad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</a:t>
            </a:r>
            <a:r>
              <a:rPr lang="en-US" altLang="ko-KR" sz="2000" dirty="0" smtClean="0">
                <a:solidFill>
                  <a:srgbClr val="CF0E30"/>
                </a:solidFill>
              </a:rPr>
              <a:t>bit-by-bit </a:t>
            </a:r>
            <a:r>
              <a:rPr lang="en-US" altLang="ko-KR" sz="2000" dirty="0" err="1" smtClean="0">
                <a:solidFill>
                  <a:srgbClr val="CF0E30"/>
                </a:solidFill>
              </a:rPr>
              <a:t>Exor</a:t>
            </a:r>
            <a:r>
              <a:rPr lang="en-US" altLang="ko-KR" sz="2000" dirty="0" smtClean="0"/>
              <a:t> with pt and key stream         </a:t>
            </a:r>
          </a:p>
          <a:p>
            <a:pPr lvl="1" eaLnBrk="1" hangingPunct="1"/>
            <a:r>
              <a:rPr lang="en-US" altLang="ko-KR" sz="2000" dirty="0" smtClean="0"/>
              <a:t>     (</a:t>
            </a:r>
            <a:r>
              <a:rPr lang="en-US" altLang="ko-KR" sz="2000" dirty="0" err="1" smtClean="0"/>
              <a:t>c</a:t>
            </a:r>
            <a:r>
              <a:rPr lang="en-US" altLang="ko-KR" sz="2000" baseline="-25000" dirty="0" err="1" smtClean="0"/>
              <a:t>i</a:t>
            </a:r>
            <a:r>
              <a:rPr lang="en-US" altLang="ko-KR" sz="2000" baseline="-25000" dirty="0" smtClean="0"/>
              <a:t> </a:t>
            </a:r>
            <a:r>
              <a:rPr lang="en-US" altLang="ko-KR" sz="2000" dirty="0" smtClean="0"/>
              <a:t>= m</a:t>
            </a:r>
            <a:r>
              <a:rPr lang="en-US" altLang="ko-KR" sz="2000" baseline="-25000" dirty="0" smtClean="0"/>
              <a:t>i </a:t>
            </a:r>
            <a:r>
              <a:rPr lang="en-US" altLang="ko-KR" sz="2000" dirty="0" smtClean="0">
                <a:sym typeface="Symbol" pitchFamily="18" charset="2"/>
              </a:rPr>
              <a:t> </a:t>
            </a:r>
            <a:r>
              <a:rPr lang="en-US" altLang="ko-KR" sz="2000" dirty="0" err="1" smtClean="0"/>
              <a:t>z</a:t>
            </a:r>
            <a:r>
              <a:rPr lang="en-US" altLang="ko-KR" sz="2000" baseline="-25000" dirty="0" err="1" smtClean="0"/>
              <a:t>i</a:t>
            </a:r>
            <a:r>
              <a:rPr lang="en-US" altLang="ko-KR" sz="2000" dirty="0" smtClean="0"/>
              <a:t>)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Encryption = Decryption  --&gt; Symmetric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Use </a:t>
            </a:r>
            <a:r>
              <a:rPr lang="en-US" altLang="ko-KR" sz="2000" dirty="0" smtClean="0">
                <a:solidFill>
                  <a:srgbClr val="CF0E30"/>
                </a:solidFill>
              </a:rPr>
              <a:t>LFSR</a:t>
            </a:r>
            <a:r>
              <a:rPr lang="en-US" altLang="ko-KR" sz="2000" dirty="0" smtClean="0"/>
              <a:t> (Linear Feedback Shift Register) 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(external) Synchronous or self-synchronous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altLang="ko-KR" sz="2400" dirty="0" smtClean="0"/>
              <a:t>Properties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</a:t>
            </a:r>
            <a:r>
              <a:rPr lang="en-US" altLang="ko-KR" sz="2000" dirty="0" smtClean="0">
                <a:solidFill>
                  <a:srgbClr val="CF0E30"/>
                </a:solidFill>
              </a:rPr>
              <a:t>Faster and Low Complexity in H/W -&gt; Lightweight !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Security measure : Period of key stream, 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n-US" altLang="ko-KR" sz="2000" dirty="0" smtClean="0"/>
              <a:t>   LC(Linear Complexity), Statistical properties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Vast amounts of theoretical knowledge</a:t>
            </a:r>
          </a:p>
          <a:p>
            <a:pPr lvl="1" eaLnBrk="1" hangingPunct="1">
              <a:buFontTx/>
              <a:buChar char="•"/>
            </a:pPr>
            <a:r>
              <a:rPr lang="en-US" altLang="ko-KR" sz="2000" dirty="0" smtClean="0"/>
              <a:t> Proprietary and Confidential for Military </a:t>
            </a:r>
          </a:p>
          <a:p>
            <a:pPr eaLnBrk="1" hangingPunct="1"/>
            <a:endParaRPr lang="ko-KR" altLang="en-US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Stream Cipher</a:t>
            </a:r>
            <a:endParaRPr lang="ko-KR" altLang="en-US" dirty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9CC741F-A1C5-40D7-97E7-6B55AAAB298F}" type="slidenum">
              <a:rPr lang="en-US" altLang="ko-KR" smtClean="0"/>
              <a:pPr/>
              <a:t>2</a:t>
            </a:fld>
            <a:endParaRPr lang="en-US" altLang="ko-KR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723900" y="1543050"/>
            <a:ext cx="7810500" cy="4533900"/>
          </a:xfrm>
        </p:spPr>
        <p:txBody>
          <a:bodyPr/>
          <a:lstStyle/>
          <a:p>
            <a:pPr eaLnBrk="1" hangingPunct="1">
              <a:buSzPct val="60000"/>
              <a:buFont typeface="Wingdings" pitchFamily="2" charset="2"/>
              <a:buChar char="§"/>
            </a:pP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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 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= (c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i-t 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, c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i-t+1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, …, c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i-1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),  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0   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= (c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-t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, c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-t+1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, …, c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-1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) : initial value</a:t>
            </a:r>
          </a:p>
          <a:p>
            <a:pPr eaLnBrk="1" hangingPunct="1">
              <a:buSzPct val="60000"/>
              <a:buFont typeface="Wingdings" pitchFamily="2" charset="2"/>
              <a:buChar char="§"/>
            </a:pP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g : keystream generating ft,  z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 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= g (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 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, k), k : key</a:t>
            </a:r>
          </a:p>
          <a:p>
            <a:pPr eaLnBrk="1" hangingPunct="1">
              <a:buSzPct val="60000"/>
              <a:buFont typeface="Wingdings" pitchFamily="2" charset="2"/>
              <a:buChar char="§"/>
            </a:pP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 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h : output ft,  c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 = h (z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, m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) , m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 : pt, z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 : keystream, c</a:t>
            </a:r>
            <a:r>
              <a:rPr lang="en-US" altLang="ko-KR" sz="1800" baseline="-25000" smtClean="0">
                <a:ea typeface="돋움" pitchFamily="50" charset="-127"/>
                <a:sym typeface="Symbol" pitchFamily="18" charset="2"/>
              </a:rPr>
              <a:t>i </a:t>
            </a:r>
            <a:r>
              <a:rPr lang="en-US" altLang="ko-KR" sz="1800" smtClean="0">
                <a:ea typeface="돋움" pitchFamily="50" charset="-127"/>
                <a:sym typeface="Symbol" pitchFamily="18" charset="2"/>
              </a:rPr>
              <a:t>: ct</a:t>
            </a:r>
          </a:p>
        </p:txBody>
      </p:sp>
      <p:sp>
        <p:nvSpPr>
          <p:cNvPr id="29699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E93192-937F-4F2B-ADF8-00E6A1343730}" type="slidenum">
              <a:rPr lang="en-US" altLang="ko-KR" smtClean="0"/>
              <a:pPr/>
              <a:t>20</a:t>
            </a:fld>
            <a:endParaRPr lang="en-US" altLang="ko-KR" smtClean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219075"/>
            <a:ext cx="7823200" cy="1092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돋움" pitchFamily="50" charset="-127"/>
              </a:rPr>
              <a:t>Self-Sync. </a:t>
            </a:r>
            <a:r>
              <a:rPr lang="en-US" altLang="ko-KR" dirty="0">
                <a:ea typeface="돋움" pitchFamily="50" charset="-127"/>
              </a:rPr>
              <a:t>Stream Cipher(I)</a:t>
            </a:r>
          </a:p>
        </p:txBody>
      </p:sp>
      <p:sp>
        <p:nvSpPr>
          <p:cNvPr id="29701" name="Oval 6"/>
          <p:cNvSpPr>
            <a:spLocks noChangeArrowheads="1"/>
          </p:cNvSpPr>
          <p:nvPr/>
        </p:nvSpPr>
        <p:spPr bwMode="auto">
          <a:xfrm>
            <a:off x="2517775" y="5191125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latinLnBrk="0" hangingPunct="0"/>
            <a:endParaRPr lang="ko-KR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02" name="Oval 7"/>
          <p:cNvSpPr>
            <a:spLocks noChangeArrowheads="1"/>
          </p:cNvSpPr>
          <p:nvPr/>
        </p:nvSpPr>
        <p:spPr bwMode="auto">
          <a:xfrm>
            <a:off x="2527300" y="40767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latinLnBrk="0" hangingPunct="0"/>
            <a:endParaRPr lang="ko-KR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2587625" y="41036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g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1803400" y="4295775"/>
            <a:ext cx="72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2587625" y="522763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h</a:t>
            </a:r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>
            <a:off x="1460500" y="5400675"/>
            <a:ext cx="1047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>
            <a:off x="2984500" y="5410200"/>
            <a:ext cx="1019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1492250" y="41132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k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1057275" y="5189538"/>
            <a:ext cx="4302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m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4016375" y="5221288"/>
            <a:ext cx="3540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c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2762250" y="4643438"/>
            <a:ext cx="3413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z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2743200" y="45339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 flipV="1">
            <a:off x="3568700" y="3187700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 flipH="1">
            <a:off x="3098800" y="31877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15" name="Oval 20"/>
          <p:cNvSpPr>
            <a:spLocks noChangeArrowheads="1"/>
          </p:cNvSpPr>
          <p:nvPr/>
        </p:nvSpPr>
        <p:spPr bwMode="auto">
          <a:xfrm flipH="1">
            <a:off x="6097588" y="5203825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latinLnBrk="0" hangingPunct="0"/>
            <a:endParaRPr lang="ko-KR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16" name="Oval 21"/>
          <p:cNvSpPr>
            <a:spLocks noChangeArrowheads="1"/>
          </p:cNvSpPr>
          <p:nvPr/>
        </p:nvSpPr>
        <p:spPr bwMode="auto">
          <a:xfrm flipH="1">
            <a:off x="6088063" y="408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latinLnBrk="0" hangingPunct="0"/>
            <a:endParaRPr lang="ko-KR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 flipH="1">
            <a:off x="6161088" y="4116388"/>
            <a:ext cx="3238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g</a:t>
            </a:r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 flipH="1">
            <a:off x="6545263" y="4308475"/>
            <a:ext cx="72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19" name="Text Box 24"/>
          <p:cNvSpPr txBox="1">
            <a:spLocks noChangeArrowheads="1"/>
          </p:cNvSpPr>
          <p:nvPr/>
        </p:nvSpPr>
        <p:spPr bwMode="auto">
          <a:xfrm flipH="1">
            <a:off x="6122988" y="5240338"/>
            <a:ext cx="45878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h</a:t>
            </a:r>
            <a:r>
              <a:rPr lang="en-US" altLang="ko-KR" sz="1800" baseline="30000">
                <a:latin typeface="Arial" pitchFamily="34" charset="0"/>
                <a:ea typeface="돋움" pitchFamily="50" charset="-127"/>
              </a:rPr>
              <a:t>-1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20" name="Line 25"/>
          <p:cNvSpPr>
            <a:spLocks noChangeShapeType="1"/>
          </p:cNvSpPr>
          <p:nvPr/>
        </p:nvSpPr>
        <p:spPr bwMode="auto">
          <a:xfrm flipH="1">
            <a:off x="6564313" y="5413375"/>
            <a:ext cx="1047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21" name="Line 26"/>
          <p:cNvSpPr>
            <a:spLocks noChangeShapeType="1"/>
          </p:cNvSpPr>
          <p:nvPr/>
        </p:nvSpPr>
        <p:spPr bwMode="auto">
          <a:xfrm flipH="1">
            <a:off x="5068888" y="5422900"/>
            <a:ext cx="1019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22" name="Text Box 27"/>
          <p:cNvSpPr txBox="1">
            <a:spLocks noChangeArrowheads="1"/>
          </p:cNvSpPr>
          <p:nvPr/>
        </p:nvSpPr>
        <p:spPr bwMode="auto">
          <a:xfrm flipH="1">
            <a:off x="7408863" y="41386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k</a:t>
            </a:r>
          </a:p>
        </p:txBody>
      </p:sp>
      <p:sp>
        <p:nvSpPr>
          <p:cNvPr id="29723" name="Text Box 28"/>
          <p:cNvSpPr txBox="1">
            <a:spLocks noChangeArrowheads="1"/>
          </p:cNvSpPr>
          <p:nvPr/>
        </p:nvSpPr>
        <p:spPr bwMode="auto">
          <a:xfrm flipH="1">
            <a:off x="7635875" y="5176838"/>
            <a:ext cx="4302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m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24" name="Text Box 29"/>
          <p:cNvSpPr txBox="1">
            <a:spLocks noChangeArrowheads="1"/>
          </p:cNvSpPr>
          <p:nvPr/>
        </p:nvSpPr>
        <p:spPr bwMode="auto">
          <a:xfrm flipH="1">
            <a:off x="4702175" y="5208588"/>
            <a:ext cx="3540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c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25" name="Text Box 30"/>
          <p:cNvSpPr txBox="1">
            <a:spLocks noChangeArrowheads="1"/>
          </p:cNvSpPr>
          <p:nvPr/>
        </p:nvSpPr>
        <p:spPr bwMode="auto">
          <a:xfrm flipH="1">
            <a:off x="5981700" y="4656138"/>
            <a:ext cx="3413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z</a:t>
            </a:r>
            <a:r>
              <a:rPr lang="en-US" altLang="ko-KR" sz="1800" baseline="-25000">
                <a:latin typeface="Arial" pitchFamily="34" charset="0"/>
                <a:ea typeface="돋움" pitchFamily="50" charset="-127"/>
              </a:rPr>
              <a:t>i</a:t>
            </a:r>
            <a:endParaRPr lang="en-US" altLang="ko-KR" sz="180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29726" name="Line 31"/>
          <p:cNvSpPr>
            <a:spLocks noChangeShapeType="1"/>
          </p:cNvSpPr>
          <p:nvPr/>
        </p:nvSpPr>
        <p:spPr bwMode="auto">
          <a:xfrm flipH="1">
            <a:off x="6329363" y="4546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27" name="Line 32"/>
          <p:cNvSpPr>
            <a:spLocks noChangeShapeType="1"/>
          </p:cNvSpPr>
          <p:nvPr/>
        </p:nvSpPr>
        <p:spPr bwMode="auto">
          <a:xfrm flipH="1" flipV="1">
            <a:off x="5503863" y="3200400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28" name="Line 33"/>
          <p:cNvSpPr>
            <a:spLocks noChangeShapeType="1"/>
          </p:cNvSpPr>
          <p:nvPr/>
        </p:nvSpPr>
        <p:spPr bwMode="auto">
          <a:xfrm>
            <a:off x="5503863" y="32004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29729" name="Group 34"/>
          <p:cNvGrpSpPr>
            <a:grpSpLocks/>
          </p:cNvGrpSpPr>
          <p:nvPr/>
        </p:nvGrpSpPr>
        <p:grpSpPr bwMode="auto">
          <a:xfrm>
            <a:off x="1536700" y="3022600"/>
            <a:ext cx="1562100" cy="1092200"/>
            <a:chOff x="968" y="1904"/>
            <a:chExt cx="984" cy="688"/>
          </a:xfrm>
        </p:grpSpPr>
        <p:sp>
          <p:nvSpPr>
            <p:cNvPr id="29744" name="Rectangle 35"/>
            <p:cNvSpPr>
              <a:spLocks noChangeArrowheads="1"/>
            </p:cNvSpPr>
            <p:nvPr/>
          </p:nvSpPr>
          <p:spPr bwMode="auto">
            <a:xfrm>
              <a:off x="968" y="1906"/>
              <a:ext cx="984" cy="2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29745" name="Line 36"/>
            <p:cNvSpPr>
              <a:spLocks noChangeShapeType="1"/>
            </p:cNvSpPr>
            <p:nvPr/>
          </p:nvSpPr>
          <p:spPr bwMode="auto">
            <a:xfrm flipH="1">
              <a:off x="1806" y="2170"/>
              <a:ext cx="56" cy="4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9746" name="Line 37"/>
            <p:cNvSpPr>
              <a:spLocks noChangeShapeType="1"/>
            </p:cNvSpPr>
            <p:nvPr/>
          </p:nvSpPr>
          <p:spPr bwMode="auto">
            <a:xfrm>
              <a:off x="1792" y="1904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9747" name="Line 38"/>
            <p:cNvSpPr>
              <a:spLocks noChangeShapeType="1"/>
            </p:cNvSpPr>
            <p:nvPr/>
          </p:nvSpPr>
          <p:spPr bwMode="auto">
            <a:xfrm>
              <a:off x="1112" y="1904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9748" name="Line 39"/>
            <p:cNvSpPr>
              <a:spLocks noChangeShapeType="1"/>
            </p:cNvSpPr>
            <p:nvPr/>
          </p:nvSpPr>
          <p:spPr bwMode="auto">
            <a:xfrm>
              <a:off x="1264" y="1912"/>
              <a:ext cx="0" cy="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9749" name="Line 40"/>
            <p:cNvSpPr>
              <a:spLocks noChangeShapeType="1"/>
            </p:cNvSpPr>
            <p:nvPr/>
          </p:nvSpPr>
          <p:spPr bwMode="auto">
            <a:xfrm>
              <a:off x="1032" y="2152"/>
              <a:ext cx="648" cy="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9750" name="Line 41"/>
            <p:cNvSpPr>
              <a:spLocks noChangeShapeType="1"/>
            </p:cNvSpPr>
            <p:nvPr/>
          </p:nvSpPr>
          <p:spPr bwMode="auto">
            <a:xfrm>
              <a:off x="1232" y="2152"/>
              <a:ext cx="464" cy="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29730" name="Rectangle 42"/>
          <p:cNvSpPr>
            <a:spLocks noChangeArrowheads="1"/>
          </p:cNvSpPr>
          <p:nvPr/>
        </p:nvSpPr>
        <p:spPr bwMode="auto">
          <a:xfrm>
            <a:off x="5981700" y="3025775"/>
            <a:ext cx="15621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9731" name="Line 43"/>
          <p:cNvSpPr>
            <a:spLocks noChangeShapeType="1"/>
          </p:cNvSpPr>
          <p:nvPr/>
        </p:nvSpPr>
        <p:spPr bwMode="auto">
          <a:xfrm flipH="1">
            <a:off x="6397625" y="3419475"/>
            <a:ext cx="965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32" name="Line 44"/>
          <p:cNvSpPr>
            <a:spLocks noChangeShapeType="1"/>
          </p:cNvSpPr>
          <p:nvPr/>
        </p:nvSpPr>
        <p:spPr bwMode="auto">
          <a:xfrm>
            <a:off x="7289800" y="3022600"/>
            <a:ext cx="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33" name="Line 45"/>
          <p:cNvSpPr>
            <a:spLocks noChangeShapeType="1"/>
          </p:cNvSpPr>
          <p:nvPr/>
        </p:nvSpPr>
        <p:spPr bwMode="auto">
          <a:xfrm>
            <a:off x="6210300" y="3022600"/>
            <a:ext cx="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34" name="Line 46"/>
          <p:cNvSpPr>
            <a:spLocks noChangeShapeType="1"/>
          </p:cNvSpPr>
          <p:nvPr/>
        </p:nvSpPr>
        <p:spPr bwMode="auto">
          <a:xfrm>
            <a:off x="6451600" y="3035300"/>
            <a:ext cx="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35" name="Line 47"/>
          <p:cNvSpPr>
            <a:spLocks noChangeShapeType="1"/>
          </p:cNvSpPr>
          <p:nvPr/>
        </p:nvSpPr>
        <p:spPr bwMode="auto">
          <a:xfrm>
            <a:off x="6045200" y="3416300"/>
            <a:ext cx="21590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36" name="Line 48"/>
          <p:cNvSpPr>
            <a:spLocks noChangeShapeType="1"/>
          </p:cNvSpPr>
          <p:nvPr/>
        </p:nvSpPr>
        <p:spPr bwMode="auto">
          <a:xfrm>
            <a:off x="6324600" y="3416300"/>
            <a:ext cx="0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37" name="Line 49"/>
          <p:cNvSpPr>
            <a:spLocks noChangeShapeType="1"/>
          </p:cNvSpPr>
          <p:nvPr/>
        </p:nvSpPr>
        <p:spPr bwMode="auto">
          <a:xfrm>
            <a:off x="4495800" y="30861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38" name="Line 50"/>
          <p:cNvSpPr>
            <a:spLocks noChangeShapeType="1"/>
          </p:cNvSpPr>
          <p:nvPr/>
        </p:nvSpPr>
        <p:spPr bwMode="auto">
          <a:xfrm>
            <a:off x="4622800" y="3073400"/>
            <a:ext cx="0" cy="2628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9739" name="AutoShape 51"/>
          <p:cNvSpPr>
            <a:spLocks noChangeArrowheads="1"/>
          </p:cNvSpPr>
          <p:nvPr/>
        </p:nvSpPr>
        <p:spPr bwMode="auto">
          <a:xfrm>
            <a:off x="3517900" y="5359400"/>
            <a:ext cx="76200" cy="74613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9740" name="AutoShape 52"/>
          <p:cNvSpPr>
            <a:spLocks noChangeArrowheads="1"/>
          </p:cNvSpPr>
          <p:nvPr/>
        </p:nvSpPr>
        <p:spPr bwMode="auto">
          <a:xfrm>
            <a:off x="5473700" y="5372100"/>
            <a:ext cx="76200" cy="74613"/>
          </a:xfrm>
          <a:prstGeom prst="flowChartConnector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29741" name="Text Box 53"/>
          <p:cNvSpPr txBox="1">
            <a:spLocks noChangeArrowheads="1"/>
          </p:cNvSpPr>
          <p:nvPr/>
        </p:nvSpPr>
        <p:spPr bwMode="auto">
          <a:xfrm>
            <a:off x="1428750" y="5691188"/>
            <a:ext cx="1530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Encryption</a:t>
            </a:r>
          </a:p>
        </p:txBody>
      </p:sp>
      <p:sp>
        <p:nvSpPr>
          <p:cNvPr id="29742" name="Text Box 54"/>
          <p:cNvSpPr txBox="1">
            <a:spLocks noChangeArrowheads="1"/>
          </p:cNvSpPr>
          <p:nvPr/>
        </p:nvSpPr>
        <p:spPr bwMode="auto">
          <a:xfrm>
            <a:off x="6254750" y="5710238"/>
            <a:ext cx="1454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sz="1800">
                <a:latin typeface="Arial" pitchFamily="34" charset="0"/>
                <a:ea typeface="돋움" pitchFamily="50" charset="-127"/>
              </a:rPr>
              <a:t>Decryption </a:t>
            </a:r>
          </a:p>
        </p:txBody>
      </p:sp>
      <p:pic>
        <p:nvPicPr>
          <p:cNvPr id="29743" name="Picture 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152400"/>
            <a:ext cx="647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736600" y="140335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ko-KR" smtClean="0"/>
              <a:t>Keystream is independent of pt and ct</a:t>
            </a:r>
          </a:p>
          <a:p>
            <a:pPr eaLnBrk="1" hangingPunct="1"/>
            <a:r>
              <a:rPr lang="en-US" altLang="ko-KR" smtClean="0"/>
              <a:t>Properties</a:t>
            </a:r>
          </a:p>
          <a:p>
            <a:pPr lvl="1" eaLnBrk="1" hangingPunct="1"/>
            <a:r>
              <a:rPr lang="en-US" altLang="ko-KR" smtClean="0">
                <a:solidFill>
                  <a:srgbClr val="CF0E30"/>
                </a:solidFill>
              </a:rPr>
              <a:t>Self-Synchronization</a:t>
            </a:r>
          </a:p>
          <a:p>
            <a:pPr lvl="1" eaLnBrk="1" hangingPunct="1"/>
            <a:r>
              <a:rPr lang="en-US" altLang="ko-KR" smtClean="0">
                <a:solidFill>
                  <a:srgbClr val="CF0E30"/>
                </a:solidFill>
              </a:rPr>
              <a:t>Limited error propagation</a:t>
            </a:r>
          </a:p>
          <a:p>
            <a:pPr lvl="1" eaLnBrk="1" hangingPunct="1"/>
            <a:r>
              <a:rPr lang="en-US" altLang="ko-KR" smtClean="0"/>
              <a:t>Active attack</a:t>
            </a:r>
          </a:p>
          <a:p>
            <a:pPr lvl="2" eaLnBrk="1" hangingPunct="1"/>
            <a:r>
              <a:rPr lang="en-US" altLang="ko-KR" smtClean="0"/>
              <a:t>Difficult to detect insertion, deletion, or replay</a:t>
            </a:r>
          </a:p>
          <a:p>
            <a:pPr lvl="2" eaLnBrk="1" hangingPunct="1"/>
            <a:r>
              <a:rPr lang="en-US" altLang="ko-KR" smtClean="0"/>
              <a:t>Easy to find passive modification</a:t>
            </a:r>
            <a:endParaRPr lang="en-US" altLang="ko-KR" smtClean="0">
              <a:sym typeface="Symbol" pitchFamily="18" charset="2"/>
            </a:endParaRPr>
          </a:p>
          <a:p>
            <a:pPr lvl="1" eaLnBrk="1" hangingPunct="1"/>
            <a:r>
              <a:rPr lang="en-US" altLang="ko-KR" smtClean="0">
                <a:sym typeface="Symbol" pitchFamily="18" charset="2"/>
              </a:rPr>
              <a:t>More diffusion </a:t>
            </a:r>
            <a:r>
              <a:rPr lang="en-US" altLang="ko-KR" smtClean="0">
                <a:sym typeface="Wingdings" pitchFamily="2" charset="2"/>
              </a:rPr>
              <a:t>more resistant against attacks based on plaintext redundancy</a:t>
            </a:r>
            <a:endParaRPr lang="en-US" altLang="ko-KR" smtClean="0">
              <a:sym typeface="Symbol" pitchFamily="18" charset="2"/>
            </a:endParaRPr>
          </a:p>
        </p:txBody>
      </p:sp>
      <p:sp>
        <p:nvSpPr>
          <p:cNvPr id="30723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D3CC292-D22D-4A9F-9C1A-F2778DD025BB}" type="slidenum">
              <a:rPr lang="en-US" altLang="ko-KR" smtClean="0"/>
              <a:pPr/>
              <a:t>21</a:t>
            </a:fld>
            <a:endParaRPr lang="en-US" altLang="ko-KR" smtClean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28600"/>
            <a:ext cx="80645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ea typeface="돋움" pitchFamily="50" charset="-127"/>
              </a:rPr>
              <a:t>Self-Sync. </a:t>
            </a:r>
            <a:r>
              <a:rPr lang="en-US" altLang="ko-KR" dirty="0">
                <a:ea typeface="돋움" pitchFamily="50" charset="-127"/>
              </a:rPr>
              <a:t>Stream Cipher(II)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152400"/>
            <a:ext cx="647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Nonlinear Combiner(I)</a:t>
            </a:r>
            <a:endParaRPr lang="ko-KR" altLang="en-US" dirty="0"/>
          </a:p>
        </p:txBody>
      </p:sp>
      <p:sp>
        <p:nvSpPr>
          <p:cNvPr id="31747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37212F9-5A26-4CFA-840B-8A0D364CE366}" type="slidenum">
              <a:rPr lang="en-US" altLang="ko-KR" smtClean="0"/>
              <a:pPr/>
              <a:t>22</a:t>
            </a:fld>
            <a:endParaRPr lang="en-US" altLang="ko-KR" smtClean="0"/>
          </a:p>
        </p:txBody>
      </p:sp>
      <p:grpSp>
        <p:nvGrpSpPr>
          <p:cNvPr id="31748" name="그룹 18"/>
          <p:cNvGrpSpPr>
            <a:grpSpLocks/>
          </p:cNvGrpSpPr>
          <p:nvPr/>
        </p:nvGrpSpPr>
        <p:grpSpPr bwMode="auto">
          <a:xfrm>
            <a:off x="1330325" y="1600200"/>
            <a:ext cx="6775450" cy="4364038"/>
            <a:chOff x="1330325" y="1600200"/>
            <a:chExt cx="6775450" cy="4364038"/>
          </a:xfrm>
        </p:grpSpPr>
        <p:sp>
          <p:nvSpPr>
            <p:cNvPr id="31750" name="Text Box 3"/>
            <p:cNvSpPr txBox="1">
              <a:spLocks noChangeArrowheads="1"/>
            </p:cNvSpPr>
            <p:nvPr/>
          </p:nvSpPr>
          <p:spPr bwMode="auto">
            <a:xfrm>
              <a:off x="2359025" y="1789113"/>
              <a:ext cx="971550" cy="379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1</a:t>
              </a:r>
            </a:p>
          </p:txBody>
        </p:sp>
        <p:sp>
          <p:nvSpPr>
            <p:cNvPr id="31751" name="Text Box 4"/>
            <p:cNvSpPr txBox="1">
              <a:spLocks noChangeArrowheads="1"/>
            </p:cNvSpPr>
            <p:nvPr/>
          </p:nvSpPr>
          <p:spPr bwMode="auto">
            <a:xfrm>
              <a:off x="2359025" y="2487613"/>
              <a:ext cx="971550" cy="379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2</a:t>
              </a:r>
            </a:p>
          </p:txBody>
        </p:sp>
        <p:sp>
          <p:nvSpPr>
            <p:cNvPr id="31752" name="Text Box 5"/>
            <p:cNvSpPr txBox="1">
              <a:spLocks noChangeArrowheads="1"/>
            </p:cNvSpPr>
            <p:nvPr/>
          </p:nvSpPr>
          <p:spPr bwMode="auto">
            <a:xfrm>
              <a:off x="2359025" y="3948113"/>
              <a:ext cx="971550" cy="3794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n</a:t>
              </a:r>
            </a:p>
          </p:txBody>
        </p:sp>
        <p:sp>
          <p:nvSpPr>
            <p:cNvPr id="31753" name="AutoShape 6"/>
            <p:cNvSpPr>
              <a:spLocks noChangeArrowheads="1"/>
            </p:cNvSpPr>
            <p:nvPr/>
          </p:nvSpPr>
          <p:spPr bwMode="auto">
            <a:xfrm>
              <a:off x="4267200" y="1600200"/>
              <a:ext cx="482600" cy="2921000"/>
            </a:xfrm>
            <a:prstGeom prst="roundRect">
              <a:avLst>
                <a:gd name="adj" fmla="val 16667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1754" name="Line 7"/>
            <p:cNvSpPr>
              <a:spLocks noChangeShapeType="1"/>
            </p:cNvSpPr>
            <p:nvPr/>
          </p:nvSpPr>
          <p:spPr bwMode="auto">
            <a:xfrm>
              <a:off x="3327400" y="1981200"/>
              <a:ext cx="927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755" name="Line 8"/>
            <p:cNvSpPr>
              <a:spLocks noChangeShapeType="1"/>
            </p:cNvSpPr>
            <p:nvPr/>
          </p:nvSpPr>
          <p:spPr bwMode="auto">
            <a:xfrm>
              <a:off x="3340100" y="2679700"/>
              <a:ext cx="927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756" name="Line 9"/>
            <p:cNvSpPr>
              <a:spLocks noChangeShapeType="1"/>
            </p:cNvSpPr>
            <p:nvPr/>
          </p:nvSpPr>
          <p:spPr bwMode="auto">
            <a:xfrm>
              <a:off x="3365500" y="4152900"/>
              <a:ext cx="9271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757" name="Text Box 10"/>
            <p:cNvSpPr txBox="1">
              <a:spLocks noChangeArrowheads="1"/>
            </p:cNvSpPr>
            <p:nvPr/>
          </p:nvSpPr>
          <p:spPr bwMode="auto">
            <a:xfrm>
              <a:off x="4416425" y="2881313"/>
              <a:ext cx="2476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f</a:t>
              </a:r>
            </a:p>
          </p:txBody>
        </p:sp>
        <p:sp>
          <p:nvSpPr>
            <p:cNvPr id="31758" name="Line 11"/>
            <p:cNvSpPr>
              <a:spLocks noChangeShapeType="1"/>
            </p:cNvSpPr>
            <p:nvPr/>
          </p:nvSpPr>
          <p:spPr bwMode="auto">
            <a:xfrm>
              <a:off x="4749800" y="3073400"/>
              <a:ext cx="977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1759" name="Text Box 12"/>
            <p:cNvSpPr txBox="1">
              <a:spLocks noChangeArrowheads="1"/>
            </p:cNvSpPr>
            <p:nvPr/>
          </p:nvSpPr>
          <p:spPr bwMode="auto">
            <a:xfrm>
              <a:off x="5775325" y="2881313"/>
              <a:ext cx="15176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Keystream, z</a:t>
              </a:r>
            </a:p>
          </p:txBody>
        </p:sp>
        <p:sp>
          <p:nvSpPr>
            <p:cNvPr id="31760" name="Text Box 13"/>
            <p:cNvSpPr txBox="1">
              <a:spLocks noChangeArrowheads="1"/>
            </p:cNvSpPr>
            <p:nvPr/>
          </p:nvSpPr>
          <p:spPr bwMode="auto">
            <a:xfrm>
              <a:off x="1330325" y="4773613"/>
              <a:ext cx="6775450" cy="119062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Algebraic Normal Form (ANF) : mod. 2 sum of distinct </a:t>
              </a:r>
              <a:r>
                <a:rPr lang="en-US" altLang="ko-KR" sz="1800" b="0" i="1">
                  <a:latin typeface="Arial" pitchFamily="34" charset="0"/>
                  <a:ea typeface="돋움" pitchFamily="50" charset="-127"/>
                </a:rPr>
                <a:t>m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-th order</a:t>
              </a:r>
            </a:p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product of its variable, 0 &lt;= m &lt;= n </a:t>
              </a:r>
            </a:p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Ex) f(x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,x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,x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,x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4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,x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5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)=1 +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+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+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4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+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4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5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+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4, 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deg(f) =4</a:t>
              </a:r>
            </a:p>
            <a:p>
              <a:pPr eaLnBrk="0" latinLnBrk="0" hangingPunct="0"/>
              <a:endParaRPr lang="en-US" altLang="ko-KR" sz="1800" b="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1761" name="AutoShape 14"/>
            <p:cNvSpPr>
              <a:spLocks noChangeArrowheads="1"/>
            </p:cNvSpPr>
            <p:nvPr/>
          </p:nvSpPr>
          <p:spPr bwMode="auto">
            <a:xfrm>
              <a:off x="2806700" y="3041650"/>
              <a:ext cx="74613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1762" name="AutoShape 15"/>
            <p:cNvSpPr>
              <a:spLocks noChangeArrowheads="1"/>
            </p:cNvSpPr>
            <p:nvPr/>
          </p:nvSpPr>
          <p:spPr bwMode="auto">
            <a:xfrm>
              <a:off x="2806700" y="3295650"/>
              <a:ext cx="74613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1763" name="AutoShape 16"/>
            <p:cNvSpPr>
              <a:spLocks noChangeArrowheads="1"/>
            </p:cNvSpPr>
            <p:nvPr/>
          </p:nvSpPr>
          <p:spPr bwMode="auto">
            <a:xfrm>
              <a:off x="2794000" y="3575050"/>
              <a:ext cx="74613" cy="74613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</p:grpSp>
      <p:pic>
        <p:nvPicPr>
          <p:cNvPr id="31749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4350" y="228600"/>
            <a:ext cx="795338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/>
              <a:t>Nonlinear Combiner(II)</a:t>
            </a:r>
            <a:endParaRPr lang="ko-KR" altLang="en-US" dirty="0"/>
          </a:p>
        </p:txBody>
      </p:sp>
      <p:sp>
        <p:nvSpPr>
          <p:cNvPr id="32771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E6EC84-60F8-49A5-8DD9-346420AAD3F9}" type="slidenum">
              <a:rPr lang="en-US" altLang="ko-KR" smtClean="0"/>
              <a:pPr/>
              <a:t>23</a:t>
            </a:fld>
            <a:endParaRPr lang="en-US" altLang="ko-KR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15950" y="1228725"/>
            <a:ext cx="3429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kumimoji="0" lang="en-US" altLang="ko-KR" sz="2700" b="0">
                <a:latin typeface="+mn-lt"/>
                <a:ea typeface="+mn-ea"/>
              </a:rPr>
              <a:t>Geffe generator</a:t>
            </a:r>
            <a:endParaRPr kumimoji="0" lang="en-US" altLang="ko-KR" sz="3200" b="0">
              <a:latin typeface="+mn-lt"/>
              <a:ea typeface="+mn-ea"/>
            </a:endParaRPr>
          </a:p>
        </p:txBody>
      </p:sp>
      <p:grpSp>
        <p:nvGrpSpPr>
          <p:cNvPr id="32773" name="그룹 5"/>
          <p:cNvGrpSpPr>
            <a:grpSpLocks/>
          </p:cNvGrpSpPr>
          <p:nvPr/>
        </p:nvGrpSpPr>
        <p:grpSpPr bwMode="auto">
          <a:xfrm>
            <a:off x="679450" y="1801813"/>
            <a:ext cx="7750175" cy="4376737"/>
            <a:chOff x="679450" y="1801813"/>
            <a:chExt cx="7750175" cy="4376737"/>
          </a:xfrm>
        </p:grpSpPr>
        <p:grpSp>
          <p:nvGrpSpPr>
            <p:cNvPr id="32775" name="Group 4"/>
            <p:cNvGrpSpPr>
              <a:grpSpLocks/>
            </p:cNvGrpSpPr>
            <p:nvPr/>
          </p:nvGrpSpPr>
          <p:grpSpPr bwMode="auto">
            <a:xfrm>
              <a:off x="974725" y="1801811"/>
              <a:ext cx="6064250" cy="2690810"/>
              <a:chOff x="1342" y="1535"/>
              <a:chExt cx="3820" cy="1695"/>
            </a:xfrm>
          </p:grpSpPr>
          <p:sp>
            <p:nvSpPr>
              <p:cNvPr id="32777" name="Text Box 5"/>
              <p:cNvSpPr txBox="1">
                <a:spLocks noChangeArrowheads="1"/>
              </p:cNvSpPr>
              <p:nvPr/>
            </p:nvSpPr>
            <p:spPr bwMode="auto">
              <a:xfrm>
                <a:off x="1342" y="1631"/>
                <a:ext cx="612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latinLnBrk="0" hangingPunct="0"/>
                <a:r>
                  <a:rPr lang="en-US" altLang="ko-KR" sz="1800" b="0">
                    <a:latin typeface="Arial" pitchFamily="34" charset="0"/>
                    <a:ea typeface="돋움" pitchFamily="50" charset="-127"/>
                  </a:rPr>
                  <a:t>LFSR 1</a:t>
                </a:r>
              </a:p>
            </p:txBody>
          </p:sp>
          <p:sp>
            <p:nvSpPr>
              <p:cNvPr id="32778" name="Text Box 6"/>
              <p:cNvSpPr txBox="1">
                <a:spLocks noChangeArrowheads="1"/>
              </p:cNvSpPr>
              <p:nvPr/>
            </p:nvSpPr>
            <p:spPr bwMode="auto">
              <a:xfrm>
                <a:off x="1350" y="2327"/>
                <a:ext cx="612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latinLnBrk="0" hangingPunct="0"/>
                <a:r>
                  <a:rPr lang="en-US" altLang="ko-KR" sz="1800" b="0">
                    <a:latin typeface="Arial" pitchFamily="34" charset="0"/>
                    <a:ea typeface="돋움" pitchFamily="50" charset="-127"/>
                  </a:rPr>
                  <a:t>LFSR 2</a:t>
                </a:r>
              </a:p>
            </p:txBody>
          </p:sp>
          <p:sp>
            <p:nvSpPr>
              <p:cNvPr id="32779" name="Text Box 7"/>
              <p:cNvSpPr txBox="1">
                <a:spLocks noChangeArrowheads="1"/>
              </p:cNvSpPr>
              <p:nvPr/>
            </p:nvSpPr>
            <p:spPr bwMode="auto">
              <a:xfrm>
                <a:off x="1342" y="2991"/>
                <a:ext cx="612" cy="2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latinLnBrk="0" hangingPunct="0"/>
                <a:r>
                  <a:rPr lang="en-US" altLang="ko-KR" sz="1800" b="0">
                    <a:latin typeface="Arial" pitchFamily="34" charset="0"/>
                    <a:ea typeface="돋움" pitchFamily="50" charset="-127"/>
                  </a:rPr>
                  <a:t>LFSR 3</a:t>
                </a:r>
              </a:p>
            </p:txBody>
          </p:sp>
          <p:sp>
            <p:nvSpPr>
              <p:cNvPr id="32780" name="Line 8"/>
              <p:cNvSpPr>
                <a:spLocks noChangeShapeType="1"/>
              </p:cNvSpPr>
              <p:nvPr/>
            </p:nvSpPr>
            <p:spPr bwMode="auto">
              <a:xfrm>
                <a:off x="1952" y="1752"/>
                <a:ext cx="7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81" name="Line 9"/>
              <p:cNvSpPr>
                <a:spLocks noChangeShapeType="1"/>
              </p:cNvSpPr>
              <p:nvPr/>
            </p:nvSpPr>
            <p:spPr bwMode="auto">
              <a:xfrm>
                <a:off x="1968" y="2448"/>
                <a:ext cx="2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82" name="Line 10"/>
              <p:cNvSpPr>
                <a:spLocks noChangeShapeType="1"/>
              </p:cNvSpPr>
              <p:nvPr/>
            </p:nvSpPr>
            <p:spPr bwMode="auto">
              <a:xfrm>
                <a:off x="1960" y="3176"/>
                <a:ext cx="7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83" name="Text Box 11"/>
              <p:cNvSpPr txBox="1">
                <a:spLocks noChangeArrowheads="1"/>
              </p:cNvSpPr>
              <p:nvPr/>
            </p:nvSpPr>
            <p:spPr bwMode="auto">
              <a:xfrm>
                <a:off x="4206" y="2343"/>
                <a:ext cx="9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latinLnBrk="0" hangingPunct="0"/>
                <a:r>
                  <a:rPr lang="en-US" altLang="ko-KR" sz="1800" b="0">
                    <a:latin typeface="Arial" pitchFamily="34" charset="0"/>
                    <a:ea typeface="돋움" pitchFamily="50" charset="-127"/>
                  </a:rPr>
                  <a:t>Keystream, z</a:t>
                </a:r>
              </a:p>
            </p:txBody>
          </p:sp>
          <p:sp>
            <p:nvSpPr>
              <p:cNvPr id="32784" name="AutoShape 12"/>
              <p:cNvSpPr>
                <a:spLocks noChangeArrowheads="1"/>
              </p:cNvSpPr>
              <p:nvPr/>
            </p:nvSpPr>
            <p:spPr bwMode="auto">
              <a:xfrm>
                <a:off x="3490" y="2376"/>
                <a:ext cx="136" cy="136"/>
              </a:xfrm>
              <a:prstGeom prst="flowChartOr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just">
                  <a:spcBef>
                    <a:spcPct val="50000"/>
                  </a:spcBef>
                  <a:buClr>
                    <a:srgbClr val="6600CC"/>
                  </a:buClr>
                  <a:buFont typeface="Wingdings" pitchFamily="2" charset="2"/>
                  <a:buNone/>
                </a:pPr>
                <a:endParaRPr lang="ko-KR" altLang="en-US"/>
              </a:p>
            </p:txBody>
          </p:sp>
          <p:sp>
            <p:nvSpPr>
              <p:cNvPr id="32785" name="AutoShape 13"/>
              <p:cNvSpPr>
                <a:spLocks noChangeArrowheads="1"/>
              </p:cNvSpPr>
              <p:nvPr/>
            </p:nvSpPr>
            <p:spPr bwMode="auto">
              <a:xfrm>
                <a:off x="2720" y="2992"/>
                <a:ext cx="240" cy="224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just">
                  <a:spcBef>
                    <a:spcPct val="50000"/>
                  </a:spcBef>
                  <a:buClr>
                    <a:srgbClr val="6600CC"/>
                  </a:buClr>
                  <a:buFont typeface="Wingdings" pitchFamily="2" charset="2"/>
                  <a:buNone/>
                </a:pPr>
                <a:endParaRPr lang="ko-KR" altLang="en-US"/>
              </a:p>
            </p:txBody>
          </p:sp>
          <p:sp>
            <p:nvSpPr>
              <p:cNvPr id="32786" name="AutoShape 14"/>
              <p:cNvSpPr>
                <a:spLocks noChangeArrowheads="1"/>
              </p:cNvSpPr>
              <p:nvPr/>
            </p:nvSpPr>
            <p:spPr bwMode="auto">
              <a:xfrm rot="10800000" flipV="1">
                <a:off x="2128" y="2680"/>
                <a:ext cx="120" cy="112"/>
              </a:xfrm>
              <a:prstGeom prst="flowChartMerg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just">
                  <a:spcBef>
                    <a:spcPct val="50000"/>
                  </a:spcBef>
                  <a:buClr>
                    <a:srgbClr val="6600CC"/>
                  </a:buClr>
                  <a:buFont typeface="Wingdings" pitchFamily="2" charset="2"/>
                  <a:buNone/>
                </a:pPr>
                <a:endParaRPr lang="ko-KR" altLang="en-US"/>
              </a:p>
            </p:txBody>
          </p:sp>
          <p:sp>
            <p:nvSpPr>
              <p:cNvPr id="32787" name="AutoShape 15"/>
              <p:cNvSpPr>
                <a:spLocks noChangeArrowheads="1"/>
              </p:cNvSpPr>
              <p:nvPr/>
            </p:nvSpPr>
            <p:spPr bwMode="auto">
              <a:xfrm>
                <a:off x="2736" y="1696"/>
                <a:ext cx="240" cy="224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just">
                  <a:spcBef>
                    <a:spcPct val="50000"/>
                  </a:spcBef>
                  <a:buClr>
                    <a:srgbClr val="6600CC"/>
                  </a:buClr>
                  <a:buFont typeface="Wingdings" pitchFamily="2" charset="2"/>
                  <a:buNone/>
                </a:pPr>
                <a:endParaRPr lang="ko-KR" altLang="en-US"/>
              </a:p>
            </p:txBody>
          </p:sp>
          <p:sp>
            <p:nvSpPr>
              <p:cNvPr id="32788" name="Line 16"/>
              <p:cNvSpPr>
                <a:spLocks noChangeShapeType="1"/>
              </p:cNvSpPr>
              <p:nvPr/>
            </p:nvSpPr>
            <p:spPr bwMode="auto">
              <a:xfrm>
                <a:off x="2178" y="1864"/>
                <a:ext cx="55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89" name="Line 17"/>
              <p:cNvSpPr>
                <a:spLocks noChangeShapeType="1"/>
              </p:cNvSpPr>
              <p:nvPr/>
            </p:nvSpPr>
            <p:spPr bwMode="auto">
              <a:xfrm>
                <a:off x="2184" y="3056"/>
                <a:ext cx="5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90" name="Line 18"/>
              <p:cNvSpPr>
                <a:spLocks noChangeShapeType="1"/>
              </p:cNvSpPr>
              <p:nvPr/>
            </p:nvSpPr>
            <p:spPr bwMode="auto">
              <a:xfrm>
                <a:off x="2976" y="3096"/>
                <a:ext cx="5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91" name="Line 19"/>
              <p:cNvSpPr>
                <a:spLocks noChangeShapeType="1"/>
              </p:cNvSpPr>
              <p:nvPr/>
            </p:nvSpPr>
            <p:spPr bwMode="auto">
              <a:xfrm>
                <a:off x="2986" y="1814"/>
                <a:ext cx="592" cy="0"/>
              </a:xfrm>
              <a:prstGeom prst="line">
                <a:avLst/>
              </a:prstGeom>
              <a:noFill/>
              <a:ln w="14748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92" name="Line 20"/>
              <p:cNvSpPr>
                <a:spLocks noChangeShapeType="1"/>
              </p:cNvSpPr>
              <p:nvPr/>
            </p:nvSpPr>
            <p:spPr bwMode="auto">
              <a:xfrm>
                <a:off x="3636" y="2448"/>
                <a:ext cx="48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93" name="AutoShape 21"/>
              <p:cNvSpPr>
                <a:spLocks noChangeArrowheads="1"/>
              </p:cNvSpPr>
              <p:nvPr/>
            </p:nvSpPr>
            <p:spPr bwMode="auto">
              <a:xfrm>
                <a:off x="2168" y="2420"/>
                <a:ext cx="47" cy="47"/>
              </a:xfrm>
              <a:prstGeom prst="flowChartConnector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just">
                  <a:spcBef>
                    <a:spcPct val="50000"/>
                  </a:spcBef>
                  <a:buClr>
                    <a:srgbClr val="6600CC"/>
                  </a:buClr>
                  <a:buFont typeface="Wingdings" pitchFamily="2" charset="2"/>
                  <a:buNone/>
                </a:pPr>
                <a:endParaRPr lang="ko-KR" altLang="en-US"/>
              </a:p>
            </p:txBody>
          </p:sp>
          <p:sp>
            <p:nvSpPr>
              <p:cNvPr id="32794" name="Line 22"/>
              <p:cNvSpPr>
                <a:spLocks noChangeShapeType="1"/>
              </p:cNvSpPr>
              <p:nvPr/>
            </p:nvSpPr>
            <p:spPr bwMode="auto">
              <a:xfrm>
                <a:off x="2184" y="2808"/>
                <a:ext cx="0" cy="2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95" name="Line 23"/>
              <p:cNvSpPr>
                <a:spLocks noChangeShapeType="1"/>
              </p:cNvSpPr>
              <p:nvPr/>
            </p:nvSpPr>
            <p:spPr bwMode="auto">
              <a:xfrm flipV="1">
                <a:off x="2184" y="1872"/>
                <a:ext cx="0" cy="80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96" name="Line 24"/>
              <p:cNvSpPr>
                <a:spLocks noChangeShapeType="1"/>
              </p:cNvSpPr>
              <p:nvPr/>
            </p:nvSpPr>
            <p:spPr bwMode="auto">
              <a:xfrm flipV="1">
                <a:off x="3568" y="2512"/>
                <a:ext cx="0" cy="5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97" name="Line 25"/>
              <p:cNvSpPr>
                <a:spLocks noChangeShapeType="1"/>
              </p:cNvSpPr>
              <p:nvPr/>
            </p:nvSpPr>
            <p:spPr bwMode="auto">
              <a:xfrm flipV="1">
                <a:off x="3568" y="1808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32798" name="Text Box 26"/>
              <p:cNvSpPr txBox="1">
                <a:spLocks noChangeArrowheads="1"/>
              </p:cNvSpPr>
              <p:nvPr/>
            </p:nvSpPr>
            <p:spPr bwMode="auto">
              <a:xfrm>
                <a:off x="1966" y="1535"/>
                <a:ext cx="24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latinLnBrk="0" hangingPunct="0"/>
                <a:r>
                  <a:rPr lang="en-US" altLang="ko-KR" sz="1800" b="0">
                    <a:latin typeface="Arial" pitchFamily="34" charset="0"/>
                    <a:ea typeface="돋움" pitchFamily="50" charset="-127"/>
                  </a:rPr>
                  <a:t>x</a:t>
                </a:r>
                <a:r>
                  <a:rPr lang="en-US" altLang="ko-KR" sz="1800" b="0" baseline="-25000">
                    <a:latin typeface="Arial" pitchFamily="34" charset="0"/>
                    <a:ea typeface="돋움" pitchFamily="50" charset="-127"/>
                  </a:rPr>
                  <a:t>1</a:t>
                </a:r>
                <a:endParaRPr lang="en-US" altLang="ko-KR" sz="1800" b="0"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32799" name="Text Box 27"/>
              <p:cNvSpPr txBox="1">
                <a:spLocks noChangeArrowheads="1"/>
              </p:cNvSpPr>
              <p:nvPr/>
            </p:nvSpPr>
            <p:spPr bwMode="auto">
              <a:xfrm>
                <a:off x="1966" y="2167"/>
                <a:ext cx="24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latinLnBrk="0" hangingPunct="0"/>
                <a:r>
                  <a:rPr lang="en-US" altLang="ko-KR" sz="1800" b="0">
                    <a:latin typeface="Arial" pitchFamily="34" charset="0"/>
                    <a:ea typeface="돋움" pitchFamily="50" charset="-127"/>
                  </a:rPr>
                  <a:t>x</a:t>
                </a:r>
                <a:r>
                  <a:rPr lang="en-US" altLang="ko-KR" sz="1800" b="0" baseline="-25000">
                    <a:latin typeface="Arial" pitchFamily="34" charset="0"/>
                    <a:ea typeface="돋움" pitchFamily="50" charset="-127"/>
                  </a:rPr>
                  <a:t>2</a:t>
                </a:r>
                <a:endParaRPr lang="en-US" altLang="ko-KR" sz="1800" b="0">
                  <a:latin typeface="Arial" pitchFamily="34" charset="0"/>
                  <a:ea typeface="돋움" pitchFamily="50" charset="-127"/>
                </a:endParaRPr>
              </a:p>
            </p:txBody>
          </p:sp>
          <p:sp>
            <p:nvSpPr>
              <p:cNvPr id="32800" name="Text Box 28"/>
              <p:cNvSpPr txBox="1">
                <a:spLocks noChangeArrowheads="1"/>
              </p:cNvSpPr>
              <p:nvPr/>
            </p:nvSpPr>
            <p:spPr bwMode="auto">
              <a:xfrm>
                <a:off x="1966" y="2943"/>
                <a:ext cx="241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eaLnBrk="0" latinLnBrk="0" hangingPunct="0"/>
                <a:r>
                  <a:rPr lang="en-US" altLang="ko-KR" sz="1800" b="0">
                    <a:latin typeface="Arial" pitchFamily="34" charset="0"/>
                    <a:ea typeface="돋움" pitchFamily="50" charset="-127"/>
                  </a:rPr>
                  <a:t>x</a:t>
                </a:r>
                <a:r>
                  <a:rPr lang="en-US" altLang="ko-KR" sz="1800" b="0" baseline="-25000">
                    <a:latin typeface="Arial" pitchFamily="34" charset="0"/>
                    <a:ea typeface="돋움" pitchFamily="50" charset="-127"/>
                  </a:rPr>
                  <a:t>3</a:t>
                </a:r>
                <a:endParaRPr lang="en-US" altLang="ko-KR" sz="1800" b="0">
                  <a:latin typeface="Arial" pitchFamily="34" charset="0"/>
                  <a:ea typeface="돋움" pitchFamily="50" charset="-127"/>
                </a:endParaRPr>
              </a:p>
            </p:txBody>
          </p:sp>
        </p:grpSp>
        <p:sp>
          <p:nvSpPr>
            <p:cNvPr id="32776" name="Text Box 29"/>
            <p:cNvSpPr txBox="1">
              <a:spLocks noChangeArrowheads="1"/>
            </p:cNvSpPr>
            <p:nvPr/>
          </p:nvSpPr>
          <p:spPr bwMode="auto">
            <a:xfrm>
              <a:off x="679450" y="4713288"/>
              <a:ext cx="7750175" cy="1465262"/>
            </a:xfrm>
            <a:prstGeom prst="rect">
              <a:avLst/>
            </a:prstGeom>
            <a:noFill/>
            <a:ln w="13468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latinLnBrk="0" hangingPunct="0">
                <a:buFontTx/>
                <a:buChar char="•"/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f(x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,x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,x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) =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  <a:sym typeface="Symbol" pitchFamily="18" charset="2"/>
                </a:rPr>
                <a:t>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(1+x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)x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=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  <a:sym typeface="Symbol" pitchFamily="18" charset="2"/>
                </a:rPr>
                <a:t>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  <a:sym typeface="Symbol" pitchFamily="18" charset="2"/>
                </a:rPr>
                <a:t>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</a:t>
              </a:r>
            </a:p>
            <a:p>
              <a:pPr eaLnBrk="0" latinLnBrk="0" hangingPunct="0"/>
              <a:endParaRPr lang="en-US" altLang="ko-KR" sz="1800" b="0">
                <a:latin typeface="Arial" pitchFamily="34" charset="0"/>
                <a:ea typeface="돋움" pitchFamily="50" charset="-127"/>
              </a:endParaRPr>
            </a:p>
            <a:p>
              <a:pPr eaLnBrk="0" latinLnBrk="0" hangingPunct="0">
                <a:buFontTx/>
                <a:buChar char="•"/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p(z) : (2</a:t>
              </a:r>
              <a:r>
                <a:rPr lang="en-US" altLang="ko-KR" sz="1800" b="0" baseline="30000">
                  <a:latin typeface="Arial" pitchFamily="34" charset="0"/>
                  <a:ea typeface="돋움" pitchFamily="50" charset="-127"/>
                </a:rPr>
                <a:t>L1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-1) (2</a:t>
              </a:r>
              <a:r>
                <a:rPr lang="en-US" altLang="ko-KR" sz="1800" b="0" baseline="30000">
                  <a:latin typeface="Arial" pitchFamily="34" charset="0"/>
                  <a:ea typeface="돋움" pitchFamily="50" charset="-127"/>
                </a:rPr>
                <a:t>L2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-1)(2</a:t>
              </a:r>
              <a:r>
                <a:rPr lang="en-US" altLang="ko-KR" sz="1800" b="0" baseline="30000">
                  <a:latin typeface="Arial" pitchFamily="34" charset="0"/>
                  <a:ea typeface="돋움" pitchFamily="50" charset="-127"/>
                </a:rPr>
                <a:t>L3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-1) where L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,L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and L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 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are relatively prime</a:t>
              </a:r>
            </a:p>
            <a:p>
              <a:pPr eaLnBrk="0" latinLnBrk="0" hangingPunct="0">
                <a:buFontTx/>
                <a:buChar char="•"/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L(z) = L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+ L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+ L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 </a:t>
              </a:r>
            </a:p>
            <a:p>
              <a:pPr eaLnBrk="0" latinLnBrk="0" hangingPunct="0">
                <a:buFontTx/>
                <a:buChar char="•"/>
              </a:pP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</a:t>
              </a:r>
              <a:r>
                <a:rPr lang="en-US" altLang="ko-KR" sz="1800" b="0" i="1">
                  <a:latin typeface="Arial" pitchFamily="34" charset="0"/>
                  <a:ea typeface="돋움" pitchFamily="50" charset="-127"/>
                </a:rPr>
                <a:t>Prob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(z(t)=x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(t)) =3/4 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  <a:sym typeface="Wingdings" pitchFamily="2" charset="2"/>
                </a:rPr>
                <a:t> </a:t>
              </a:r>
              <a:r>
                <a:rPr lang="en-US" altLang="ko-KR" sz="1800" b="0" u="sng">
                  <a:latin typeface="Arial" pitchFamily="34" charset="0"/>
                  <a:ea typeface="돋움" pitchFamily="50" charset="-127"/>
                </a:rPr>
                <a:t>Correlation attack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 is possible ! </a:t>
              </a:r>
            </a:p>
          </p:txBody>
        </p:sp>
      </p:grpSp>
      <p:pic>
        <p:nvPicPr>
          <p:cNvPr id="32774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6250" y="228600"/>
            <a:ext cx="833438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12800" y="1504950"/>
            <a:ext cx="5384800" cy="584200"/>
          </a:xfrm>
        </p:spPr>
        <p:txBody>
          <a:bodyPr/>
          <a:lstStyle/>
          <a:p>
            <a:pPr eaLnBrk="1" hangingPunct="1"/>
            <a:r>
              <a:rPr lang="en-US" altLang="ko-KR" sz="2400" smtClean="0"/>
              <a:t>Summation generator</a:t>
            </a:r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6F8CF69-52FB-4659-A3F8-0A4A40E22127}" type="slidenum">
              <a:rPr lang="en-US" altLang="ko-KR" smtClean="0"/>
              <a:pPr/>
              <a:t>24</a:t>
            </a:fld>
            <a:endParaRPr lang="en-US" altLang="ko-KR" smtClean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0588" y="515938"/>
            <a:ext cx="6810375" cy="542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Nonlinear Combiner(III)</a:t>
            </a:r>
            <a:endParaRPr lang="en-US" altLang="ko-KR" sz="440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4911725" y="4849813"/>
            <a:ext cx="1479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z, keystream</a:t>
            </a:r>
          </a:p>
        </p:txBody>
      </p:sp>
      <p:grpSp>
        <p:nvGrpSpPr>
          <p:cNvPr id="6151" name="Group 5"/>
          <p:cNvGrpSpPr>
            <a:grpSpLocks/>
          </p:cNvGrpSpPr>
          <p:nvPr/>
        </p:nvGrpSpPr>
        <p:grpSpPr bwMode="auto">
          <a:xfrm>
            <a:off x="911225" y="2246313"/>
            <a:ext cx="4143375" cy="3138487"/>
            <a:chOff x="1230" y="1447"/>
            <a:chExt cx="2610" cy="1977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1230" y="2031"/>
              <a:ext cx="612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1</a:t>
              </a:r>
            </a:p>
          </p:txBody>
        </p:sp>
        <p:sp>
          <p:nvSpPr>
            <p:cNvPr id="6155" name="Text Box 7"/>
            <p:cNvSpPr txBox="1">
              <a:spLocks noChangeArrowheads="1"/>
            </p:cNvSpPr>
            <p:nvPr/>
          </p:nvSpPr>
          <p:spPr bwMode="auto">
            <a:xfrm>
              <a:off x="1238" y="2383"/>
              <a:ext cx="612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2</a:t>
              </a:r>
            </a:p>
          </p:txBody>
        </p:sp>
        <p:sp>
          <p:nvSpPr>
            <p:cNvPr id="6156" name="Text Box 8"/>
            <p:cNvSpPr txBox="1">
              <a:spLocks noChangeArrowheads="1"/>
            </p:cNvSpPr>
            <p:nvPr/>
          </p:nvSpPr>
          <p:spPr bwMode="auto">
            <a:xfrm>
              <a:off x="1230" y="3119"/>
              <a:ext cx="612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n</a:t>
              </a:r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840" y="2152"/>
              <a:ext cx="7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1848" y="2504"/>
              <a:ext cx="752" cy="0"/>
            </a:xfrm>
            <a:prstGeom prst="line">
              <a:avLst/>
            </a:prstGeom>
            <a:noFill/>
            <a:ln w="13212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40" y="3256"/>
              <a:ext cx="7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60" name="Line 12"/>
            <p:cNvSpPr>
              <a:spLocks noChangeShapeType="1"/>
            </p:cNvSpPr>
            <p:nvPr/>
          </p:nvSpPr>
          <p:spPr bwMode="auto">
            <a:xfrm>
              <a:off x="3228" y="3192"/>
              <a:ext cx="48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61" name="Rectangle 13"/>
            <p:cNvSpPr>
              <a:spLocks noChangeArrowheads="1"/>
            </p:cNvSpPr>
            <p:nvPr/>
          </p:nvSpPr>
          <p:spPr bwMode="auto">
            <a:xfrm>
              <a:off x="2600" y="2016"/>
              <a:ext cx="608" cy="14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graphicFrame>
          <p:nvGraphicFramePr>
            <p:cNvPr id="6146" name="Object 14"/>
            <p:cNvGraphicFramePr>
              <a:graphicFrameLocks noChangeAspect="1"/>
            </p:cNvGraphicFramePr>
            <p:nvPr/>
          </p:nvGraphicFramePr>
          <p:xfrm>
            <a:off x="2660" y="2464"/>
            <a:ext cx="569" cy="495"/>
          </p:xfrm>
          <a:graphic>
            <a:graphicData uri="http://schemas.openxmlformats.org/presentationml/2006/ole">
              <p:oleObj spid="_x0000_s6146" name="수식" r:id="rId4" imgW="291960" imgH="253800" progId="Equation.3">
                <p:embed/>
              </p:oleObj>
            </a:graphicData>
          </a:graphic>
        </p:graphicFrame>
        <p:sp>
          <p:nvSpPr>
            <p:cNvPr id="6162" name="AutoShape 15"/>
            <p:cNvSpPr>
              <a:spLocks noChangeArrowheads="1"/>
            </p:cNvSpPr>
            <p:nvPr/>
          </p:nvSpPr>
          <p:spPr bwMode="auto">
            <a:xfrm>
              <a:off x="1528" y="2684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6163" name="AutoShape 16"/>
            <p:cNvSpPr>
              <a:spLocks noChangeArrowheads="1"/>
            </p:cNvSpPr>
            <p:nvPr/>
          </p:nvSpPr>
          <p:spPr bwMode="auto">
            <a:xfrm>
              <a:off x="1528" y="2844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6164" name="AutoShape 17"/>
            <p:cNvSpPr>
              <a:spLocks noChangeArrowheads="1"/>
            </p:cNvSpPr>
            <p:nvPr/>
          </p:nvSpPr>
          <p:spPr bwMode="auto">
            <a:xfrm>
              <a:off x="1528" y="2980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6165" name="Line 18"/>
            <p:cNvSpPr>
              <a:spLocks noChangeShapeType="1"/>
            </p:cNvSpPr>
            <p:nvPr/>
          </p:nvSpPr>
          <p:spPr bwMode="auto">
            <a:xfrm>
              <a:off x="3200" y="2144"/>
              <a:ext cx="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66" name="Line 19"/>
            <p:cNvSpPr>
              <a:spLocks noChangeShapeType="1"/>
            </p:cNvSpPr>
            <p:nvPr/>
          </p:nvSpPr>
          <p:spPr bwMode="auto">
            <a:xfrm>
              <a:off x="3224" y="2472"/>
              <a:ext cx="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67" name="AutoShape 20"/>
            <p:cNvSpPr>
              <a:spLocks/>
            </p:cNvSpPr>
            <p:nvPr/>
          </p:nvSpPr>
          <p:spPr bwMode="auto">
            <a:xfrm>
              <a:off x="3552" y="2088"/>
              <a:ext cx="47" cy="984"/>
            </a:xfrm>
            <a:prstGeom prst="rightBrace">
              <a:avLst>
                <a:gd name="adj1" fmla="val 174468"/>
                <a:gd name="adj2" fmla="val 50000"/>
              </a:avLst>
            </a:prstGeom>
            <a:noFill/>
            <a:ln w="13212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6168" name="Line 21"/>
            <p:cNvSpPr>
              <a:spLocks noChangeShapeType="1"/>
            </p:cNvSpPr>
            <p:nvPr/>
          </p:nvSpPr>
          <p:spPr bwMode="auto">
            <a:xfrm>
              <a:off x="3232" y="3008"/>
              <a:ext cx="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69" name="Text Box 22"/>
            <p:cNvSpPr txBox="1">
              <a:spLocks noChangeArrowheads="1"/>
            </p:cNvSpPr>
            <p:nvPr/>
          </p:nvSpPr>
          <p:spPr bwMode="auto">
            <a:xfrm>
              <a:off x="2646" y="1447"/>
              <a:ext cx="476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Carry</a:t>
              </a:r>
            </a:p>
          </p:txBody>
        </p:sp>
        <p:sp>
          <p:nvSpPr>
            <p:cNvPr id="6170" name="Line 23"/>
            <p:cNvSpPr>
              <a:spLocks noChangeShapeType="1"/>
            </p:cNvSpPr>
            <p:nvPr/>
          </p:nvSpPr>
          <p:spPr bwMode="auto">
            <a:xfrm>
              <a:off x="2872" y="1704"/>
              <a:ext cx="0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71" name="Line 24"/>
            <p:cNvSpPr>
              <a:spLocks noChangeShapeType="1"/>
            </p:cNvSpPr>
            <p:nvPr/>
          </p:nvSpPr>
          <p:spPr bwMode="auto">
            <a:xfrm>
              <a:off x="3128" y="1568"/>
              <a:ext cx="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72" name="Line 25"/>
            <p:cNvSpPr>
              <a:spLocks noChangeShapeType="1"/>
            </p:cNvSpPr>
            <p:nvPr/>
          </p:nvSpPr>
          <p:spPr bwMode="auto">
            <a:xfrm>
              <a:off x="3632" y="2568"/>
              <a:ext cx="2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73" name="Line 26"/>
            <p:cNvSpPr>
              <a:spLocks noChangeShapeType="1"/>
            </p:cNvSpPr>
            <p:nvPr/>
          </p:nvSpPr>
          <p:spPr bwMode="auto">
            <a:xfrm>
              <a:off x="3840" y="1568"/>
              <a:ext cx="0" cy="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174" name="AutoShape 27"/>
            <p:cNvSpPr>
              <a:spLocks noChangeArrowheads="1"/>
            </p:cNvSpPr>
            <p:nvPr/>
          </p:nvSpPr>
          <p:spPr bwMode="auto">
            <a:xfrm>
              <a:off x="3296" y="2572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6175" name="AutoShape 28"/>
            <p:cNvSpPr>
              <a:spLocks noChangeArrowheads="1"/>
            </p:cNvSpPr>
            <p:nvPr/>
          </p:nvSpPr>
          <p:spPr bwMode="auto">
            <a:xfrm>
              <a:off x="3296" y="2732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6176" name="AutoShape 29"/>
            <p:cNvSpPr>
              <a:spLocks noChangeArrowheads="1"/>
            </p:cNvSpPr>
            <p:nvPr/>
          </p:nvSpPr>
          <p:spPr bwMode="auto">
            <a:xfrm>
              <a:off x="3296" y="2868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6177" name="Text Box 30"/>
            <p:cNvSpPr txBox="1">
              <a:spLocks noChangeArrowheads="1"/>
            </p:cNvSpPr>
            <p:nvPr/>
          </p:nvSpPr>
          <p:spPr bwMode="auto">
            <a:xfrm>
              <a:off x="2094" y="1903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endParaRPr lang="en-US" altLang="ko-KR" sz="1800" b="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6178" name="Text Box 31"/>
            <p:cNvSpPr txBox="1">
              <a:spLocks noChangeArrowheads="1"/>
            </p:cNvSpPr>
            <p:nvPr/>
          </p:nvSpPr>
          <p:spPr bwMode="auto">
            <a:xfrm>
              <a:off x="2118" y="2279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endParaRPr lang="en-US" altLang="ko-KR" sz="1800" b="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6179" name="Text Box 32"/>
            <p:cNvSpPr txBox="1">
              <a:spLocks noChangeArrowheads="1"/>
            </p:cNvSpPr>
            <p:nvPr/>
          </p:nvSpPr>
          <p:spPr bwMode="auto">
            <a:xfrm>
              <a:off x="2134" y="3015"/>
              <a:ext cx="24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x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n</a:t>
              </a:r>
              <a:endParaRPr lang="en-US" altLang="ko-KR" sz="1800" b="0">
                <a:latin typeface="Arial" pitchFamily="34" charset="0"/>
                <a:ea typeface="돋움" pitchFamily="50" charset="-127"/>
              </a:endParaRPr>
            </a:p>
          </p:txBody>
        </p:sp>
      </p:grpSp>
      <p:sp>
        <p:nvSpPr>
          <p:cNvPr id="6152" name="Text Box 33"/>
          <p:cNvSpPr txBox="1">
            <a:spLocks noChangeArrowheads="1"/>
          </p:cNvSpPr>
          <p:nvPr/>
        </p:nvSpPr>
        <p:spPr bwMode="auto">
          <a:xfrm>
            <a:off x="5461000" y="2703513"/>
            <a:ext cx="348615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If 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i 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and 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j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are pairwise </a:t>
            </a:r>
          </a:p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relatively prime, then</a:t>
            </a:r>
          </a:p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p(z) = </a:t>
            </a:r>
            <a:r>
              <a:rPr lang="en-US" altLang="ko-KR" sz="1800" b="0">
                <a:latin typeface="Arial" pitchFamily="34" charset="0"/>
                <a:ea typeface="돋움" pitchFamily="50" charset="-127"/>
                <a:sym typeface="Symbol" pitchFamily="18" charset="2"/>
              </a:rPr>
              <a:t>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  <a:sym typeface="Symbol" pitchFamily="18" charset="2"/>
              </a:rPr>
              <a:t>i=1</a:t>
            </a:r>
            <a:r>
              <a:rPr lang="en-US" altLang="ko-KR" sz="1800" b="0">
                <a:latin typeface="Arial" pitchFamily="34" charset="0"/>
                <a:ea typeface="돋움" pitchFamily="50" charset="-127"/>
                <a:sym typeface="Symbol" pitchFamily="18" charset="2"/>
              </a:rPr>
              <a:t> 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  <a:sym typeface="Symbol" pitchFamily="18" charset="2"/>
              </a:rPr>
              <a:t>n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(2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Li 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-1) </a:t>
            </a:r>
          </a:p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LC  </a:t>
            </a:r>
            <a:r>
              <a:rPr lang="en-US" altLang="ko-KR" sz="1800" b="0">
                <a:latin typeface="Arial" pitchFamily="34" charset="0"/>
                <a:ea typeface="돋움" pitchFamily="50" charset="-127"/>
                <a:sym typeface="Symbol" pitchFamily="18" charset="2"/>
              </a:rPr>
              <a:t>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p(z) </a:t>
            </a:r>
          </a:p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But vulnerable to the correlation attack of carry and 2-adic span</a:t>
            </a:r>
          </a:p>
        </p:txBody>
      </p:sp>
      <p:pic>
        <p:nvPicPr>
          <p:cNvPr id="6153" name="Picture 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939800" y="1555750"/>
            <a:ext cx="6223000" cy="685800"/>
          </a:xfrm>
        </p:spPr>
        <p:txBody>
          <a:bodyPr/>
          <a:lstStyle/>
          <a:p>
            <a:pPr eaLnBrk="1" hangingPunct="1"/>
            <a:r>
              <a:rPr lang="en-US" altLang="ko-KR" smtClean="0"/>
              <a:t>Alternating step generator</a:t>
            </a:r>
            <a:endParaRPr lang="en-US" altLang="ko-KR" b="1" smtClean="0"/>
          </a:p>
          <a:p>
            <a:pPr eaLnBrk="1" hangingPunct="1"/>
            <a:endParaRPr lang="en-US" altLang="ko-KR" sz="2400" b="1" smtClean="0"/>
          </a:p>
        </p:txBody>
      </p:sp>
      <p:sp>
        <p:nvSpPr>
          <p:cNvPr id="33795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A4DAF9B-6F12-49E5-A34D-904E6DFF693F}" type="slidenum">
              <a:rPr lang="en-US" altLang="ko-KR" smtClean="0"/>
              <a:pPr/>
              <a:t>25</a:t>
            </a:fld>
            <a:endParaRPr lang="en-US" altLang="ko-KR" smtClean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0050"/>
            <a:ext cx="7693025" cy="5921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Clock-controlled generator(I)</a:t>
            </a:r>
            <a:endParaRPr lang="en-US" altLang="ko-KR" sz="4000" dirty="0"/>
          </a:p>
        </p:txBody>
      </p:sp>
      <p:grpSp>
        <p:nvGrpSpPr>
          <p:cNvPr id="33797" name="Group 4"/>
          <p:cNvGrpSpPr>
            <a:grpSpLocks/>
          </p:cNvGrpSpPr>
          <p:nvPr/>
        </p:nvGrpSpPr>
        <p:grpSpPr bwMode="auto">
          <a:xfrm>
            <a:off x="682625" y="2528888"/>
            <a:ext cx="6908800" cy="1801812"/>
            <a:chOff x="430" y="1593"/>
            <a:chExt cx="4352" cy="1135"/>
          </a:xfrm>
        </p:grpSpPr>
        <p:sp>
          <p:nvSpPr>
            <p:cNvPr id="33803" name="Text Box 5"/>
            <p:cNvSpPr txBox="1">
              <a:spLocks noChangeArrowheads="1"/>
            </p:cNvSpPr>
            <p:nvPr/>
          </p:nvSpPr>
          <p:spPr bwMode="auto">
            <a:xfrm>
              <a:off x="1182" y="2079"/>
              <a:ext cx="68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R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3804" name="Text Box 6"/>
            <p:cNvSpPr txBox="1">
              <a:spLocks noChangeArrowheads="1"/>
            </p:cNvSpPr>
            <p:nvPr/>
          </p:nvSpPr>
          <p:spPr bwMode="auto">
            <a:xfrm>
              <a:off x="3206" y="1593"/>
              <a:ext cx="68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R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3805" name="Text Box 7"/>
            <p:cNvSpPr txBox="1">
              <a:spLocks noChangeArrowheads="1"/>
            </p:cNvSpPr>
            <p:nvPr/>
          </p:nvSpPr>
          <p:spPr bwMode="auto">
            <a:xfrm>
              <a:off x="3198" y="2483"/>
              <a:ext cx="68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R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3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3806" name="AutoShape 8"/>
            <p:cNvSpPr>
              <a:spLocks noChangeArrowheads="1"/>
            </p:cNvSpPr>
            <p:nvPr/>
          </p:nvSpPr>
          <p:spPr bwMode="auto">
            <a:xfrm>
              <a:off x="4386" y="2096"/>
              <a:ext cx="136" cy="136"/>
            </a:xfrm>
            <a:prstGeom prst="flowChartOr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3807" name="AutoShape 9"/>
            <p:cNvSpPr>
              <a:spLocks noChangeArrowheads="1"/>
            </p:cNvSpPr>
            <p:nvPr/>
          </p:nvSpPr>
          <p:spPr bwMode="auto">
            <a:xfrm>
              <a:off x="2656" y="2504"/>
              <a:ext cx="240" cy="224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3808" name="AutoShape 10"/>
            <p:cNvSpPr>
              <a:spLocks noChangeArrowheads="1"/>
            </p:cNvSpPr>
            <p:nvPr/>
          </p:nvSpPr>
          <p:spPr bwMode="auto">
            <a:xfrm rot="-5400000">
              <a:off x="2296" y="2504"/>
              <a:ext cx="120" cy="112"/>
            </a:xfrm>
            <a:prstGeom prst="flowChartMerg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3809" name="AutoShape 11"/>
            <p:cNvSpPr>
              <a:spLocks noChangeArrowheads="1"/>
            </p:cNvSpPr>
            <p:nvPr/>
          </p:nvSpPr>
          <p:spPr bwMode="auto">
            <a:xfrm>
              <a:off x="2680" y="1616"/>
              <a:ext cx="240" cy="224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3810" name="Line 12"/>
            <p:cNvSpPr>
              <a:spLocks noChangeShapeType="1"/>
            </p:cNvSpPr>
            <p:nvPr/>
          </p:nvSpPr>
          <p:spPr bwMode="auto">
            <a:xfrm>
              <a:off x="2122" y="1792"/>
              <a:ext cx="5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1" name="Line 13"/>
            <p:cNvSpPr>
              <a:spLocks noChangeShapeType="1"/>
            </p:cNvSpPr>
            <p:nvPr/>
          </p:nvSpPr>
          <p:spPr bwMode="auto">
            <a:xfrm>
              <a:off x="998" y="2680"/>
              <a:ext cx="16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2" name="Line 14"/>
            <p:cNvSpPr>
              <a:spLocks noChangeShapeType="1"/>
            </p:cNvSpPr>
            <p:nvPr/>
          </p:nvSpPr>
          <p:spPr bwMode="auto">
            <a:xfrm>
              <a:off x="2408" y="2560"/>
              <a:ext cx="2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3" name="Line 15"/>
            <p:cNvSpPr>
              <a:spLocks noChangeShapeType="1"/>
            </p:cNvSpPr>
            <p:nvPr/>
          </p:nvSpPr>
          <p:spPr bwMode="auto">
            <a:xfrm>
              <a:off x="998" y="1680"/>
              <a:ext cx="16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4" name="Line 16"/>
            <p:cNvSpPr>
              <a:spLocks noChangeShapeType="1"/>
            </p:cNvSpPr>
            <p:nvPr/>
          </p:nvSpPr>
          <p:spPr bwMode="auto">
            <a:xfrm>
              <a:off x="996" y="1680"/>
              <a:ext cx="0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5" name="Line 17"/>
            <p:cNvSpPr>
              <a:spLocks noChangeShapeType="1"/>
            </p:cNvSpPr>
            <p:nvPr/>
          </p:nvSpPr>
          <p:spPr bwMode="auto">
            <a:xfrm>
              <a:off x="706" y="2200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6" name="Line 18"/>
            <p:cNvSpPr>
              <a:spLocks noChangeShapeType="1"/>
            </p:cNvSpPr>
            <p:nvPr/>
          </p:nvSpPr>
          <p:spPr bwMode="auto">
            <a:xfrm>
              <a:off x="2122" y="2566"/>
              <a:ext cx="18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7" name="Line 19"/>
            <p:cNvSpPr>
              <a:spLocks noChangeShapeType="1"/>
            </p:cNvSpPr>
            <p:nvPr/>
          </p:nvSpPr>
          <p:spPr bwMode="auto">
            <a:xfrm>
              <a:off x="2124" y="1790"/>
              <a:ext cx="0" cy="7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8" name="Line 20"/>
            <p:cNvSpPr>
              <a:spLocks noChangeShapeType="1"/>
            </p:cNvSpPr>
            <p:nvPr/>
          </p:nvSpPr>
          <p:spPr bwMode="auto">
            <a:xfrm>
              <a:off x="1896" y="2186"/>
              <a:ext cx="2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19" name="Line 21"/>
            <p:cNvSpPr>
              <a:spLocks noChangeShapeType="1"/>
            </p:cNvSpPr>
            <p:nvPr/>
          </p:nvSpPr>
          <p:spPr bwMode="auto">
            <a:xfrm>
              <a:off x="2916" y="171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20" name="Line 22"/>
            <p:cNvSpPr>
              <a:spLocks noChangeShapeType="1"/>
            </p:cNvSpPr>
            <p:nvPr/>
          </p:nvSpPr>
          <p:spPr bwMode="auto">
            <a:xfrm>
              <a:off x="2904" y="2612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21" name="Line 23"/>
            <p:cNvSpPr>
              <a:spLocks noChangeShapeType="1"/>
            </p:cNvSpPr>
            <p:nvPr/>
          </p:nvSpPr>
          <p:spPr bwMode="auto">
            <a:xfrm>
              <a:off x="3912" y="2600"/>
              <a:ext cx="5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22" name="Line 24"/>
            <p:cNvSpPr>
              <a:spLocks noChangeShapeType="1"/>
            </p:cNvSpPr>
            <p:nvPr/>
          </p:nvSpPr>
          <p:spPr bwMode="auto">
            <a:xfrm>
              <a:off x="3930" y="171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23" name="Line 25"/>
            <p:cNvSpPr>
              <a:spLocks noChangeShapeType="1"/>
            </p:cNvSpPr>
            <p:nvPr/>
          </p:nvSpPr>
          <p:spPr bwMode="auto">
            <a:xfrm>
              <a:off x="4452" y="2230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24" name="Line 26"/>
            <p:cNvSpPr>
              <a:spLocks noChangeShapeType="1"/>
            </p:cNvSpPr>
            <p:nvPr/>
          </p:nvSpPr>
          <p:spPr bwMode="auto">
            <a:xfrm>
              <a:off x="4452" y="1724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25" name="Line 27"/>
            <p:cNvSpPr>
              <a:spLocks noChangeShapeType="1"/>
            </p:cNvSpPr>
            <p:nvPr/>
          </p:nvSpPr>
          <p:spPr bwMode="auto">
            <a:xfrm>
              <a:off x="4524" y="2168"/>
              <a:ext cx="2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3826" name="AutoShape 28"/>
            <p:cNvSpPr>
              <a:spLocks noChangeArrowheads="1"/>
            </p:cNvSpPr>
            <p:nvPr/>
          </p:nvSpPr>
          <p:spPr bwMode="auto">
            <a:xfrm>
              <a:off x="2104" y="2156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3827" name="AutoShape 29"/>
            <p:cNvSpPr>
              <a:spLocks noChangeArrowheads="1"/>
            </p:cNvSpPr>
            <p:nvPr/>
          </p:nvSpPr>
          <p:spPr bwMode="auto">
            <a:xfrm>
              <a:off x="972" y="2176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3828" name="Text Box 30"/>
            <p:cNvSpPr txBox="1">
              <a:spLocks noChangeArrowheads="1"/>
            </p:cNvSpPr>
            <p:nvPr/>
          </p:nvSpPr>
          <p:spPr bwMode="auto">
            <a:xfrm>
              <a:off x="430" y="2015"/>
              <a:ext cx="39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b="0">
                  <a:latin typeface="Arial" pitchFamily="34" charset="0"/>
                  <a:ea typeface="돋움" pitchFamily="50" charset="-127"/>
                </a:rPr>
                <a:t>Clock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</p:grpSp>
      <p:sp>
        <p:nvSpPr>
          <p:cNvPr id="33798" name="Text Box 31"/>
          <p:cNvSpPr txBox="1">
            <a:spLocks noChangeArrowheads="1"/>
          </p:cNvSpPr>
          <p:nvPr/>
        </p:nvSpPr>
        <p:spPr bwMode="auto">
          <a:xfrm>
            <a:off x="7656513" y="3148013"/>
            <a:ext cx="1238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z, </a:t>
            </a:r>
          </a:p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keystream</a:t>
            </a:r>
          </a:p>
        </p:txBody>
      </p:sp>
      <p:sp>
        <p:nvSpPr>
          <p:cNvPr id="33799" name="Text Box 32"/>
          <p:cNvSpPr txBox="1">
            <a:spLocks noChangeArrowheads="1"/>
          </p:cNvSpPr>
          <p:nvPr/>
        </p:nvSpPr>
        <p:spPr bwMode="auto">
          <a:xfrm>
            <a:off x="581025" y="4710113"/>
            <a:ext cx="3397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R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1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: de Brujin seq. of period 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L1</a:t>
            </a:r>
            <a:endParaRPr lang="en-US" altLang="ko-KR" sz="1800" b="0">
              <a:latin typeface="Arial" pitchFamily="34" charset="0"/>
              <a:ea typeface="돋움" pitchFamily="50" charset="-127"/>
            </a:endParaRPr>
          </a:p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R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2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,R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3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: m-seq s.t., gcd(L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2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, 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3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)=1</a:t>
            </a:r>
          </a:p>
        </p:txBody>
      </p:sp>
      <p:sp>
        <p:nvSpPr>
          <p:cNvPr id="33800" name="Text Box 33"/>
          <p:cNvSpPr txBox="1">
            <a:spLocks noChangeArrowheads="1"/>
          </p:cNvSpPr>
          <p:nvPr/>
        </p:nvSpPr>
        <p:spPr bwMode="auto">
          <a:xfrm>
            <a:off x="4162425" y="4710113"/>
            <a:ext cx="4502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p(z) = 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L1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(2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L2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-1)(2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L3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-1)</a:t>
            </a:r>
          </a:p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L(z) : (L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2 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+ 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3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) 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L1-1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&lt; L(z) &lt;= (L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2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+L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3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) 2L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1</a:t>
            </a:r>
            <a:endParaRPr lang="en-US" altLang="ko-KR" sz="1800" b="0"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3801" name="Text Box 34"/>
          <p:cNvSpPr txBox="1">
            <a:spLocks noChangeArrowheads="1"/>
          </p:cNvSpPr>
          <p:nvPr/>
        </p:nvSpPr>
        <p:spPr bwMode="auto">
          <a:xfrm>
            <a:off x="495300" y="5438775"/>
            <a:ext cx="812482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Char char="m"/>
            </a:pPr>
            <a:r>
              <a:rPr lang="en-US" altLang="ko-KR" sz="1800" b="0"/>
              <a:t> Best known attack is a divide-and-conquer attack on the control register R</a:t>
            </a:r>
            <a:r>
              <a:rPr lang="en-US" altLang="ko-KR" sz="1800" b="0" baseline="-25000"/>
              <a:t>1</a:t>
            </a:r>
            <a:r>
              <a:rPr lang="en-US" altLang="ko-KR" sz="1800" b="0"/>
              <a:t> in 2</a:t>
            </a:r>
            <a:r>
              <a:rPr lang="en-US" altLang="ko-KR" sz="1800" b="0" baseline="30000"/>
              <a:t>L</a:t>
            </a:r>
          </a:p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Char char="m"/>
            </a:pPr>
            <a:r>
              <a:rPr lang="en-US" altLang="ko-KR" sz="1800" b="0"/>
              <a:t> L should be about 128 (de Brujin = maximal period)</a:t>
            </a:r>
          </a:p>
        </p:txBody>
      </p:sp>
      <p:pic>
        <p:nvPicPr>
          <p:cNvPr id="33802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1346200"/>
            <a:ext cx="7634288" cy="885825"/>
          </a:xfrm>
        </p:spPr>
        <p:txBody>
          <a:bodyPr/>
          <a:lstStyle/>
          <a:p>
            <a:pPr eaLnBrk="1" hangingPunct="1"/>
            <a:r>
              <a:rPr lang="en-US" altLang="ko-KR" smtClean="0"/>
              <a:t>Shrinking generator</a:t>
            </a:r>
          </a:p>
        </p:txBody>
      </p:sp>
      <p:sp>
        <p:nvSpPr>
          <p:cNvPr id="34819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BB082DD-B907-4DE8-B694-D5E8AA1D69F9}" type="slidenum">
              <a:rPr lang="en-US" altLang="ko-KR" smtClean="0"/>
              <a:pPr/>
              <a:t>26</a:t>
            </a:fld>
            <a:endParaRPr lang="en-US" altLang="ko-KR" smtClean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0"/>
            <a:ext cx="77343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Clock-controlled generator(II)</a:t>
            </a:r>
          </a:p>
        </p:txBody>
      </p:sp>
      <p:grpSp>
        <p:nvGrpSpPr>
          <p:cNvPr id="34821" name="Group 4"/>
          <p:cNvGrpSpPr>
            <a:grpSpLocks/>
          </p:cNvGrpSpPr>
          <p:nvPr/>
        </p:nvGrpSpPr>
        <p:grpSpPr bwMode="auto">
          <a:xfrm>
            <a:off x="631825" y="1922463"/>
            <a:ext cx="5513388" cy="2589212"/>
            <a:chOff x="1182" y="1951"/>
            <a:chExt cx="3473" cy="1631"/>
          </a:xfrm>
        </p:grpSpPr>
        <p:sp>
          <p:nvSpPr>
            <p:cNvPr id="34824" name="Text Box 5"/>
            <p:cNvSpPr txBox="1">
              <a:spLocks noChangeArrowheads="1"/>
            </p:cNvSpPr>
            <p:nvPr/>
          </p:nvSpPr>
          <p:spPr bwMode="auto">
            <a:xfrm>
              <a:off x="2078" y="2041"/>
              <a:ext cx="72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 R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1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4825" name="Text Box 6"/>
            <p:cNvSpPr txBox="1">
              <a:spLocks noChangeArrowheads="1"/>
            </p:cNvSpPr>
            <p:nvPr/>
          </p:nvSpPr>
          <p:spPr bwMode="auto">
            <a:xfrm>
              <a:off x="2070" y="2931"/>
              <a:ext cx="689" cy="2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LFSR R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2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4826" name="Line 7"/>
            <p:cNvSpPr>
              <a:spLocks noChangeShapeType="1"/>
            </p:cNvSpPr>
            <p:nvPr/>
          </p:nvSpPr>
          <p:spPr bwMode="auto">
            <a:xfrm>
              <a:off x="1306" y="261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27" name="Line 8"/>
            <p:cNvSpPr>
              <a:spLocks noChangeShapeType="1"/>
            </p:cNvSpPr>
            <p:nvPr/>
          </p:nvSpPr>
          <p:spPr bwMode="auto">
            <a:xfrm>
              <a:off x="1788" y="216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28" name="Line 9"/>
            <p:cNvSpPr>
              <a:spLocks noChangeShapeType="1"/>
            </p:cNvSpPr>
            <p:nvPr/>
          </p:nvSpPr>
          <p:spPr bwMode="auto">
            <a:xfrm>
              <a:off x="1776" y="306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29" name="Line 10"/>
            <p:cNvSpPr>
              <a:spLocks noChangeShapeType="1"/>
            </p:cNvSpPr>
            <p:nvPr/>
          </p:nvSpPr>
          <p:spPr bwMode="auto">
            <a:xfrm>
              <a:off x="2760" y="3048"/>
              <a:ext cx="5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30" name="Line 11"/>
            <p:cNvSpPr>
              <a:spLocks noChangeShapeType="1"/>
            </p:cNvSpPr>
            <p:nvPr/>
          </p:nvSpPr>
          <p:spPr bwMode="auto">
            <a:xfrm>
              <a:off x="2850" y="216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31" name="Text Box 12"/>
            <p:cNvSpPr txBox="1">
              <a:spLocks noChangeArrowheads="1"/>
            </p:cNvSpPr>
            <p:nvPr/>
          </p:nvSpPr>
          <p:spPr bwMode="auto">
            <a:xfrm>
              <a:off x="1182" y="2359"/>
              <a:ext cx="396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b="0">
                  <a:latin typeface="Arial" pitchFamily="34" charset="0"/>
                  <a:ea typeface="돋움" pitchFamily="50" charset="-127"/>
                </a:rPr>
                <a:t>Clock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4832" name="Line 13"/>
            <p:cNvSpPr>
              <a:spLocks noChangeShapeType="1"/>
            </p:cNvSpPr>
            <p:nvPr/>
          </p:nvSpPr>
          <p:spPr bwMode="auto">
            <a:xfrm>
              <a:off x="1784" y="2168"/>
              <a:ext cx="0" cy="8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33" name="AutoShape 14"/>
            <p:cNvSpPr>
              <a:spLocks noChangeArrowheads="1"/>
            </p:cNvSpPr>
            <p:nvPr/>
          </p:nvSpPr>
          <p:spPr bwMode="auto">
            <a:xfrm>
              <a:off x="3336" y="3028"/>
              <a:ext cx="47" cy="47"/>
            </a:xfrm>
            <a:prstGeom prst="flowChartConnector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4834" name="Line 15"/>
            <p:cNvSpPr>
              <a:spLocks noChangeShapeType="1"/>
            </p:cNvSpPr>
            <p:nvPr/>
          </p:nvSpPr>
          <p:spPr bwMode="auto">
            <a:xfrm>
              <a:off x="3360" y="2176"/>
              <a:ext cx="0" cy="8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35" name="Line 16"/>
            <p:cNvSpPr>
              <a:spLocks noChangeShapeType="1"/>
            </p:cNvSpPr>
            <p:nvPr/>
          </p:nvSpPr>
          <p:spPr bwMode="auto">
            <a:xfrm>
              <a:off x="3392" y="305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36" name="Line 17"/>
            <p:cNvSpPr>
              <a:spLocks noChangeShapeType="1"/>
            </p:cNvSpPr>
            <p:nvPr/>
          </p:nvSpPr>
          <p:spPr bwMode="auto">
            <a:xfrm>
              <a:off x="3360" y="308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37" name="Line 18"/>
            <p:cNvSpPr>
              <a:spLocks noChangeShapeType="1"/>
            </p:cNvSpPr>
            <p:nvPr/>
          </p:nvSpPr>
          <p:spPr bwMode="auto">
            <a:xfrm>
              <a:off x="3360" y="3272"/>
              <a:ext cx="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4838" name="Text Box 19"/>
            <p:cNvSpPr txBox="1">
              <a:spLocks noChangeArrowheads="1"/>
            </p:cNvSpPr>
            <p:nvPr/>
          </p:nvSpPr>
          <p:spPr bwMode="auto">
            <a:xfrm>
              <a:off x="2950" y="1951"/>
              <a:ext cx="2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a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i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4839" name="Text Box 20"/>
            <p:cNvSpPr txBox="1">
              <a:spLocks noChangeArrowheads="1"/>
            </p:cNvSpPr>
            <p:nvPr/>
          </p:nvSpPr>
          <p:spPr bwMode="auto">
            <a:xfrm>
              <a:off x="2990" y="2775"/>
              <a:ext cx="21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b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i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4840" name="Text Box 21"/>
            <p:cNvSpPr txBox="1">
              <a:spLocks noChangeArrowheads="1"/>
            </p:cNvSpPr>
            <p:nvPr/>
          </p:nvSpPr>
          <p:spPr bwMode="auto">
            <a:xfrm>
              <a:off x="3462" y="2759"/>
              <a:ext cx="3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a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i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=1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4841" name="Text Box 22"/>
            <p:cNvSpPr txBox="1">
              <a:spLocks noChangeArrowheads="1"/>
            </p:cNvSpPr>
            <p:nvPr/>
          </p:nvSpPr>
          <p:spPr bwMode="auto">
            <a:xfrm>
              <a:off x="3470" y="3351"/>
              <a:ext cx="38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a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i</a:t>
              </a:r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=0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4842" name="Text Box 23"/>
            <p:cNvSpPr txBox="1">
              <a:spLocks noChangeArrowheads="1"/>
            </p:cNvSpPr>
            <p:nvPr/>
          </p:nvSpPr>
          <p:spPr bwMode="auto">
            <a:xfrm>
              <a:off x="3886" y="2919"/>
              <a:ext cx="657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output b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i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34843" name="Text Box 24"/>
            <p:cNvSpPr txBox="1">
              <a:spLocks noChangeArrowheads="1"/>
            </p:cNvSpPr>
            <p:nvPr/>
          </p:nvSpPr>
          <p:spPr bwMode="auto">
            <a:xfrm>
              <a:off x="3934" y="3239"/>
              <a:ext cx="721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lang="en-US" altLang="ko-KR" sz="1800" b="0">
                  <a:latin typeface="Arial" pitchFamily="34" charset="0"/>
                  <a:ea typeface="돋움" pitchFamily="50" charset="-127"/>
                </a:rPr>
                <a:t>discard b</a:t>
              </a:r>
              <a:r>
                <a:rPr lang="en-US" altLang="ko-KR" sz="1800" b="0" baseline="-25000">
                  <a:latin typeface="Arial" pitchFamily="34" charset="0"/>
                  <a:ea typeface="돋움" pitchFamily="50" charset="-127"/>
                </a:rPr>
                <a:t>i</a:t>
              </a:r>
              <a:endParaRPr lang="en-US" altLang="ko-KR" sz="1800">
                <a:latin typeface="Arial" pitchFamily="34" charset="0"/>
                <a:ea typeface="돋움" pitchFamily="50" charset="-127"/>
              </a:endParaRPr>
            </a:p>
          </p:txBody>
        </p:sp>
      </p:grpSp>
      <p:sp>
        <p:nvSpPr>
          <p:cNvPr id="34822" name="Text Box 25"/>
          <p:cNvSpPr txBox="1">
            <a:spLocks noChangeArrowheads="1"/>
          </p:cNvSpPr>
          <p:nvPr/>
        </p:nvSpPr>
        <p:spPr bwMode="auto">
          <a:xfrm>
            <a:off x="777875" y="4567238"/>
            <a:ext cx="7078663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latinLnBrk="0" hangingPunct="0">
              <a:buFontTx/>
              <a:buChar char="•"/>
            </a:pPr>
            <a:r>
              <a:rPr lang="en-US" altLang="ko-KR" sz="1800" b="0">
                <a:latin typeface="Arial" pitchFamily="34" charset="0"/>
                <a:ea typeface="돋움" pitchFamily="50" charset="-127"/>
              </a:rPr>
              <a:t> If gcd(L1, L2) =1, p(z) = (2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L2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-1) 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L1-1</a:t>
            </a:r>
            <a:endParaRPr lang="en-US" altLang="ko-KR" sz="1800" b="0">
              <a:latin typeface="Arial" pitchFamily="34" charset="0"/>
              <a:ea typeface="돋움" pitchFamily="50" charset="-127"/>
            </a:endParaRPr>
          </a:p>
          <a:p>
            <a:pPr eaLnBrk="0" latinLnBrk="0" hangingPunct="0">
              <a:buFontTx/>
              <a:buChar char="•"/>
            </a:pPr>
            <a:r>
              <a:rPr lang="en-US" altLang="ko-KR" sz="1800" b="0">
                <a:latin typeface="Arial" pitchFamily="34" charset="0"/>
                <a:ea typeface="돋움" pitchFamily="50" charset="-127"/>
              </a:rPr>
              <a:t> 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2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2 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L1-2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&lt; L(z) &lt; 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2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2 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L1-1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</a:t>
            </a:r>
          </a:p>
          <a:p>
            <a:pPr eaLnBrk="0" latinLnBrk="0" hangingPunct="0">
              <a:buFontTx/>
              <a:buChar char="•"/>
            </a:pPr>
            <a:r>
              <a:rPr lang="en-US" altLang="ko-KR" sz="1800" b="0">
                <a:latin typeface="Arial" pitchFamily="34" charset="0"/>
                <a:ea typeface="돋움" pitchFamily="50" charset="-127"/>
              </a:rPr>
              <a:t> Best known attack takes O(2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L1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2</a:t>
            </a:r>
            <a:r>
              <a:rPr lang="en-US" altLang="ko-KR" sz="1800" b="0" baseline="30000">
                <a:latin typeface="Arial" pitchFamily="34" charset="0"/>
                <a:ea typeface="돋움" pitchFamily="50" charset="-127"/>
              </a:rPr>
              <a:t>3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). L</a:t>
            </a:r>
            <a:r>
              <a:rPr lang="en-US" altLang="ko-KR" sz="1800" b="0" baseline="-25000">
                <a:latin typeface="Arial" pitchFamily="34" charset="0"/>
                <a:ea typeface="돋움" pitchFamily="50" charset="-127"/>
              </a:rPr>
              <a:t>i</a:t>
            </a:r>
            <a:r>
              <a:rPr lang="en-US" altLang="ko-KR" sz="1800" b="0">
                <a:latin typeface="Arial" pitchFamily="34" charset="0"/>
                <a:ea typeface="돋움" pitchFamily="50" charset="-127"/>
              </a:rPr>
              <a:t> is about 64 </a:t>
            </a:r>
          </a:p>
        </p:txBody>
      </p:sp>
      <p:pic>
        <p:nvPicPr>
          <p:cNvPr id="34823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723900" y="1466850"/>
            <a:ext cx="7962900" cy="4981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mtClean="0"/>
              <a:t>Cascade Generator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CSPRBG(Cryptographically Secure Pseudo Random Bit Generator)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RSA LSB Generator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BBS Generator (p.336)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Pseudo-noise Generator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Noise Diode or Noise Transistor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Feedback with Carry Shift Register (FCSR)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2-adic span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  A5/1, A5/2, HC-256, RC4, PKZIP, Py, Rabbit, FISH, SEAL, Salsa20, SOBER, etc. </a:t>
            </a:r>
          </a:p>
        </p:txBody>
      </p:sp>
      <p:sp>
        <p:nvSpPr>
          <p:cNvPr id="35843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511CA48-3107-43AC-9538-B0A98C1C173A}" type="slidenum">
              <a:rPr lang="en-US" altLang="ko-KR" smtClean="0"/>
              <a:pPr/>
              <a:t>27</a:t>
            </a:fld>
            <a:endParaRPr lang="en-US" altLang="ko-KR" smtClean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Other generators</a:t>
            </a:r>
          </a:p>
        </p:txBody>
      </p:sp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442362-F573-40F9-87CB-97B7DF18BA43}" type="slidenum">
              <a:rPr lang="en-US" altLang="ko-KR" smtClean="0"/>
              <a:pPr/>
              <a:t>28</a:t>
            </a:fld>
            <a:endParaRPr lang="en-US" altLang="ko-KR" smtClean="0"/>
          </a:p>
        </p:txBody>
      </p:sp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1752600" y="1905000"/>
            <a:ext cx="5715000" cy="1143000"/>
          </a:xfrm>
          <a:prstGeom prst="rect">
            <a:avLst/>
          </a:prstGeom>
          <a:solidFill>
            <a:srgbClr val="FF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4000">
                <a:solidFill>
                  <a:srgbClr val="FF3300"/>
                </a:solidFill>
                <a:latin typeface="Arial" pitchFamily="34" charset="0"/>
              </a:rPr>
              <a:t>Correlation Attack</a:t>
            </a:r>
            <a:endParaRPr lang="en-US" altLang="ko-KR" sz="2400">
              <a:solidFill>
                <a:srgbClr val="FF330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22275" y="1371600"/>
            <a:ext cx="8299450" cy="2209800"/>
          </a:xfrm>
        </p:spPr>
        <p:txBody>
          <a:bodyPr/>
          <a:lstStyle/>
          <a:p>
            <a:pPr eaLnBrk="1" hangingPunct="1"/>
            <a:r>
              <a:rPr lang="en-US" altLang="ko-KR" sz="2400" smtClean="0"/>
              <a:t>Siegenthaler, 1984</a:t>
            </a:r>
          </a:p>
          <a:p>
            <a:pPr lvl="1" eaLnBrk="1" hangingPunct="1"/>
            <a:r>
              <a:rPr lang="en-US" altLang="ko-KR" sz="2000" smtClean="0"/>
              <a:t>The complexity of a Combining Generator depends on the correlation of the combining function F.</a:t>
            </a:r>
          </a:p>
          <a:p>
            <a:pPr lvl="1" eaLnBrk="1" hangingPunct="1"/>
            <a:r>
              <a:rPr lang="en-US" altLang="ko-KR" sz="2000" smtClean="0">
                <a:solidFill>
                  <a:srgbClr val="CF0E30"/>
                </a:solidFill>
              </a:rPr>
              <a:t>Divide-and-Conquer Attack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ko-KR" sz="2000" smtClean="0"/>
              <a:t> 	- If the output of F has a correlation with the output of KSG1, we can find the initial vector of the KSG1 </a:t>
            </a:r>
          </a:p>
        </p:txBody>
      </p:sp>
      <p:sp>
        <p:nvSpPr>
          <p:cNvPr id="37891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3BB644D-7615-455A-9305-C155226A0B21}" type="slidenum">
              <a:rPr lang="en-US" altLang="ko-KR" smtClean="0"/>
              <a:pPr/>
              <a:t>29</a:t>
            </a:fld>
            <a:endParaRPr lang="en-US" altLang="ko-KR" smtClean="0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Correlation Attack (I)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2673350" y="4114800"/>
            <a:ext cx="8429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/>
              <a:t>  KSG 1</a:t>
            </a:r>
          </a:p>
        </p:txBody>
      </p:sp>
      <p:sp>
        <p:nvSpPr>
          <p:cNvPr id="37894" name="Text Box 5"/>
          <p:cNvSpPr txBox="1">
            <a:spLocks noChangeArrowheads="1"/>
          </p:cNvSpPr>
          <p:nvPr/>
        </p:nvSpPr>
        <p:spPr bwMode="auto">
          <a:xfrm>
            <a:off x="2673350" y="4724400"/>
            <a:ext cx="8429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/>
              <a:t>  KSG 2</a:t>
            </a:r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2673350" y="5943600"/>
            <a:ext cx="8429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/>
              <a:t>  KSG n</a:t>
            </a:r>
          </a:p>
        </p:txBody>
      </p:sp>
      <p:sp>
        <p:nvSpPr>
          <p:cNvPr id="37896" name="Oval 7"/>
          <p:cNvSpPr>
            <a:spLocks noChangeArrowheads="1"/>
          </p:cNvSpPr>
          <p:nvPr/>
        </p:nvSpPr>
        <p:spPr bwMode="auto">
          <a:xfrm>
            <a:off x="3024188" y="5181600"/>
            <a:ext cx="71437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37897" name="Oval 8"/>
          <p:cNvSpPr>
            <a:spLocks noChangeArrowheads="1"/>
          </p:cNvSpPr>
          <p:nvPr/>
        </p:nvSpPr>
        <p:spPr bwMode="auto">
          <a:xfrm>
            <a:off x="3024188" y="5410200"/>
            <a:ext cx="71437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37898" name="Oval 9"/>
          <p:cNvSpPr>
            <a:spLocks noChangeArrowheads="1"/>
          </p:cNvSpPr>
          <p:nvPr/>
        </p:nvSpPr>
        <p:spPr bwMode="auto">
          <a:xfrm>
            <a:off x="3024188" y="5638800"/>
            <a:ext cx="71437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4572000" y="4724400"/>
            <a:ext cx="35242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en-US" altLang="ko-KR"/>
          </a:p>
          <a:p>
            <a:pPr algn="ctr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/>
              <a:t>F</a:t>
            </a:r>
          </a:p>
          <a:p>
            <a:pPr algn="ctr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en-US" altLang="ko-KR"/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>
            <a:off x="3516313" y="4267200"/>
            <a:ext cx="105568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3516313" y="4876800"/>
            <a:ext cx="10556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 flipV="1">
            <a:off x="3516313" y="5410200"/>
            <a:ext cx="105568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4924425" y="5181600"/>
            <a:ext cx="4921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37904" name="Rectangle 15"/>
          <p:cNvSpPr>
            <a:spLocks noChangeArrowheads="1"/>
          </p:cNvSpPr>
          <p:nvPr/>
        </p:nvSpPr>
        <p:spPr bwMode="auto">
          <a:xfrm>
            <a:off x="561975" y="5181600"/>
            <a:ext cx="79835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endParaRPr lang="ko-KR" altLang="ko-KR" sz="2400" b="0"/>
          </a:p>
        </p:txBody>
      </p:sp>
      <p:sp>
        <p:nvSpPr>
          <p:cNvPr id="37905" name="Text Box 16"/>
          <p:cNvSpPr txBox="1">
            <a:spLocks noChangeArrowheads="1"/>
          </p:cNvSpPr>
          <p:nvPr/>
        </p:nvSpPr>
        <p:spPr bwMode="auto">
          <a:xfrm>
            <a:off x="5508625" y="490855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2400" b="0">
                <a:sym typeface="Symbol" pitchFamily="18" charset="2"/>
              </a:rPr>
              <a:t>z</a:t>
            </a:r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4013200" y="41941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2400" b="0">
                <a:sym typeface="Symbol" pitchFamily="18" charset="2"/>
              </a:rPr>
              <a:t>x</a:t>
            </a:r>
            <a:r>
              <a:rPr lang="en-US" altLang="ko-KR" sz="2400" b="0" baseline="-25000">
                <a:sym typeface="Symbol" pitchFamily="18" charset="2"/>
              </a:rPr>
              <a:t>1</a:t>
            </a: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3975100" y="563245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2400" b="0">
                <a:sym typeface="Symbol" pitchFamily="18" charset="2"/>
              </a:rPr>
              <a:t>x</a:t>
            </a:r>
            <a:r>
              <a:rPr lang="en-US" altLang="ko-KR" sz="2400" b="0" baseline="-25000">
                <a:sym typeface="Symbol" pitchFamily="18" charset="2"/>
              </a:rPr>
              <a:t>n</a:t>
            </a:r>
          </a:p>
        </p:txBody>
      </p:sp>
      <p:sp>
        <p:nvSpPr>
          <p:cNvPr id="37908" name="Text Box 19"/>
          <p:cNvSpPr txBox="1">
            <a:spLocks noChangeArrowheads="1"/>
          </p:cNvSpPr>
          <p:nvPr/>
        </p:nvSpPr>
        <p:spPr bwMode="auto">
          <a:xfrm>
            <a:off x="3794125" y="4879975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altLang="ko-KR" sz="2400" b="0">
                <a:sym typeface="Symbol" pitchFamily="18" charset="2"/>
              </a:rPr>
              <a:t>x</a:t>
            </a:r>
            <a:r>
              <a:rPr lang="en-US" altLang="ko-KR" sz="2400" b="0" baseline="-25000">
                <a:sym typeface="Symbol" pitchFamily="18" charset="2"/>
              </a:rPr>
              <a:t>2</a:t>
            </a:r>
          </a:p>
        </p:txBody>
      </p:sp>
      <p:pic>
        <p:nvPicPr>
          <p:cNvPr id="37909" name="Picture 20" descr="j029084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6238" y="236538"/>
            <a:ext cx="812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673100" y="177165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ko-KR" sz="3200" smtClean="0"/>
              <a:t>Def)  </a:t>
            </a:r>
          </a:p>
          <a:p>
            <a:pPr lvl="1" eaLnBrk="1" hangingPunct="1"/>
            <a:r>
              <a:rPr lang="en-US" altLang="ko-KR" sz="2800" smtClean="0"/>
              <a:t>s=s</a:t>
            </a:r>
            <a:r>
              <a:rPr lang="en-US" altLang="ko-KR" sz="2800" baseline="-25000" smtClean="0"/>
              <a:t>0</a:t>
            </a:r>
            <a:r>
              <a:rPr lang="en-US" altLang="ko-KR" sz="2800" smtClean="0"/>
              <a:t>,s</a:t>
            </a:r>
            <a:r>
              <a:rPr lang="en-US" altLang="ko-KR" sz="2800" baseline="-25000" smtClean="0"/>
              <a:t>1</a:t>
            </a:r>
            <a:r>
              <a:rPr lang="en-US" altLang="ko-KR" sz="2800" smtClean="0"/>
              <a:t>,… : infinite seq., </a:t>
            </a:r>
          </a:p>
          <a:p>
            <a:pPr lvl="1" eaLnBrk="1" hangingPunct="1"/>
            <a:r>
              <a:rPr lang="en-US" altLang="ko-KR" sz="2800" smtClean="0"/>
              <a:t>s</a:t>
            </a:r>
            <a:r>
              <a:rPr lang="en-US" altLang="ko-KR" sz="2800" i="1" baseline="30000" smtClean="0"/>
              <a:t>n</a:t>
            </a:r>
            <a:r>
              <a:rPr lang="en-US" altLang="ko-KR" sz="2800" smtClean="0"/>
              <a:t>=s</a:t>
            </a:r>
            <a:r>
              <a:rPr lang="en-US" altLang="ko-KR" sz="2800" baseline="-25000" smtClean="0"/>
              <a:t>0</a:t>
            </a:r>
            <a:r>
              <a:rPr lang="en-US" altLang="ko-KR" sz="2800" smtClean="0"/>
              <a:t>,s</a:t>
            </a:r>
            <a:r>
              <a:rPr lang="en-US" altLang="ko-KR" sz="2800" baseline="-25000" smtClean="0"/>
              <a:t>1</a:t>
            </a:r>
            <a:r>
              <a:rPr lang="en-US" altLang="ko-KR" sz="2800" smtClean="0"/>
              <a:t>,…,s</a:t>
            </a:r>
            <a:r>
              <a:rPr lang="en-US" altLang="ko-KR" sz="2800" i="1" baseline="-25000" smtClean="0"/>
              <a:t>n</a:t>
            </a:r>
            <a:r>
              <a:rPr lang="en-US" altLang="ko-KR" sz="2800" baseline="-25000" smtClean="0"/>
              <a:t>-1</a:t>
            </a:r>
            <a:r>
              <a:rPr lang="en-US" altLang="ko-KR" sz="2800" smtClean="0"/>
              <a:t>:</a:t>
            </a:r>
            <a:r>
              <a:rPr lang="en-US" altLang="ko-KR" sz="2800" baseline="-25000" smtClean="0"/>
              <a:t> </a:t>
            </a:r>
            <a:r>
              <a:rPr lang="en-US" altLang="ko-KR" sz="2800" i="1" smtClean="0"/>
              <a:t>n</a:t>
            </a:r>
            <a:r>
              <a:rPr lang="en-US" altLang="ko-KR" sz="2800" smtClean="0"/>
              <a:t> term of s </a:t>
            </a:r>
          </a:p>
          <a:p>
            <a:pPr lvl="1" eaLnBrk="1" hangingPunct="1"/>
            <a:r>
              <a:rPr lang="en-US" altLang="ko-KR" sz="2800" smtClean="0"/>
              <a:t>if s</a:t>
            </a:r>
            <a:r>
              <a:rPr lang="en-US" altLang="ko-KR" sz="2800" i="1" baseline="-25000" smtClean="0"/>
              <a:t>i</a:t>
            </a:r>
            <a:r>
              <a:rPr lang="en-US" altLang="ko-KR" sz="2800" i="1" smtClean="0"/>
              <a:t> </a:t>
            </a:r>
            <a:r>
              <a:rPr lang="en-US" altLang="ko-KR" sz="2800" smtClean="0"/>
              <a:t>= s</a:t>
            </a:r>
            <a:r>
              <a:rPr lang="en-US" altLang="ko-KR" sz="2800" i="1" baseline="-25000" smtClean="0"/>
              <a:t>i+n</a:t>
            </a:r>
            <a:r>
              <a:rPr lang="en-US" altLang="ko-KR" sz="2800" smtClean="0"/>
              <a:t> for all </a:t>
            </a:r>
            <a:r>
              <a:rPr lang="en-US" altLang="ko-KR" sz="2800" i="1" smtClean="0"/>
              <a:t>i </a:t>
            </a:r>
            <a:r>
              <a:rPr lang="en-US" altLang="ko-KR" sz="2800" smtClean="0"/>
              <a:t>&gt;=0, s is periodic seq. having period n.</a:t>
            </a:r>
          </a:p>
          <a:p>
            <a:pPr lvl="1" eaLnBrk="1" hangingPunct="1"/>
            <a:r>
              <a:rPr lang="en-US" altLang="ko-KR" sz="2800" smtClean="0">
                <a:solidFill>
                  <a:srgbClr val="CF0E30"/>
                </a:solidFill>
              </a:rPr>
              <a:t>run : subsequence of consecutive ‘0’(gap) or consecutive ‘1’(block)</a:t>
            </a:r>
            <a:r>
              <a:rPr lang="en-US" altLang="ko-KR" sz="2800" smtClean="0"/>
              <a:t>  </a:t>
            </a:r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A10E30-5F44-49DD-945C-8F287D57A838}" type="slidenum">
              <a:rPr lang="en-US" altLang="ko-KR" smtClean="0"/>
              <a:pPr/>
              <a:t>3</a:t>
            </a:fld>
            <a:endParaRPr lang="en-US" altLang="ko-KR" smtClean="0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4525" y="17145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Sequence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257175" y="146685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mtClean="0"/>
              <a:t>Assume </a:t>
            </a:r>
            <a:r>
              <a:rPr lang="en-US" altLang="ko-KR" i="1" smtClean="0"/>
              <a:t>Prob</a:t>
            </a:r>
            <a:r>
              <a:rPr lang="en-US" altLang="ko-KR" smtClean="0"/>
              <a:t>(z=0|x</a:t>
            </a:r>
            <a:r>
              <a:rPr lang="en-US" altLang="ko-KR" baseline="-25000" smtClean="0"/>
              <a:t>i</a:t>
            </a:r>
            <a:r>
              <a:rPr lang="en-US" altLang="ko-KR" smtClean="0"/>
              <a:t>=0)=1/2-</a:t>
            </a:r>
            <a:r>
              <a:rPr lang="en-US" altLang="ko-KR" i="1" smtClean="0"/>
              <a:t>e</a:t>
            </a:r>
            <a:r>
              <a:rPr lang="en-US" altLang="ko-KR" smtClean="0"/>
              <a:t>, </a:t>
            </a:r>
            <a:r>
              <a:rPr lang="en-US" altLang="ko-KR" i="1" smtClean="0"/>
              <a:t>e</a:t>
            </a:r>
            <a:r>
              <a:rPr lang="en-US" altLang="ko-KR" smtClean="0"/>
              <a:t>&gt;0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Identify the initial vector of the KSG</a:t>
            </a:r>
            <a:r>
              <a:rPr lang="en-US" altLang="ko-KR" baseline="-25000" smtClean="0"/>
              <a:t>i</a:t>
            </a:r>
            <a:r>
              <a:rPr lang="en-US" altLang="ko-KR" smtClean="0"/>
              <a:t> by Divide and Conquer</a:t>
            </a:r>
          </a:p>
          <a:p>
            <a:pPr eaLnBrk="1" hangingPunct="1">
              <a:lnSpc>
                <a:spcPct val="90000"/>
              </a:lnSpc>
            </a:pPr>
            <a:endParaRPr lang="en-US" altLang="ko-KR" smtClean="0"/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 Known ciphertext attack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Assume an </a:t>
            </a:r>
            <a:r>
              <a:rPr lang="en-US" altLang="ko-KR" smtClean="0">
                <a:solidFill>
                  <a:srgbClr val="CF0E30"/>
                </a:solidFill>
              </a:rPr>
              <a:t>initial vector</a:t>
            </a:r>
            <a:r>
              <a:rPr lang="en-US" altLang="ko-KR" smtClean="0"/>
              <a:t> of KSG</a:t>
            </a:r>
            <a:r>
              <a:rPr lang="en-US" altLang="ko-KR" baseline="-25000" smtClean="0"/>
              <a:t>i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Generate </a:t>
            </a:r>
            <a:r>
              <a:rPr lang="en-US" altLang="ko-KR" i="1" smtClean="0"/>
              <a:t>x</a:t>
            </a:r>
            <a:r>
              <a:rPr lang="en-US" altLang="ko-KR" baseline="-25000" smtClean="0"/>
              <a:t>i</a:t>
            </a:r>
            <a:r>
              <a:rPr lang="en-US" altLang="ko-KR" smtClean="0"/>
              <a:t>’ from KSG</a:t>
            </a:r>
            <a:r>
              <a:rPr lang="en-US" altLang="ko-KR" baseline="-25000" smtClean="0"/>
              <a:t>i</a:t>
            </a:r>
            <a:endParaRPr lang="en-US" altLang="ko-KR" smtClean="0"/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Compute </a:t>
            </a:r>
            <a:r>
              <a:rPr lang="en-US" altLang="ko-KR" i="1" smtClean="0"/>
              <a:t>e</a:t>
            </a:r>
            <a:r>
              <a:rPr lang="en-US" altLang="ko-KR" smtClean="0"/>
              <a:t>’=1/2- </a:t>
            </a:r>
            <a:r>
              <a:rPr lang="en-US" altLang="ko-KR" i="1" smtClean="0"/>
              <a:t>Prob</a:t>
            </a:r>
            <a:r>
              <a:rPr lang="en-US" altLang="ko-KR" smtClean="0"/>
              <a:t>(z=0|</a:t>
            </a:r>
            <a:r>
              <a:rPr lang="en-US" altLang="ko-KR" i="1" smtClean="0"/>
              <a:t>x</a:t>
            </a:r>
            <a:r>
              <a:rPr lang="en-US" altLang="ko-KR" baseline="-25000" smtClean="0"/>
              <a:t>i</a:t>
            </a:r>
            <a:r>
              <a:rPr lang="en-US" altLang="ko-KR" smtClean="0"/>
              <a:t>’=0)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>
                <a:solidFill>
                  <a:srgbClr val="CF0E30"/>
                </a:solidFill>
              </a:rPr>
              <a:t>If the initial vector is correct, we must have </a:t>
            </a:r>
            <a:r>
              <a:rPr lang="en-US" altLang="ko-KR" i="1" smtClean="0">
                <a:solidFill>
                  <a:srgbClr val="CF0E30"/>
                </a:solidFill>
              </a:rPr>
              <a:t>e</a:t>
            </a:r>
            <a:r>
              <a:rPr lang="en-US" altLang="ko-KR" smtClean="0">
                <a:solidFill>
                  <a:srgbClr val="CF0E30"/>
                </a:solidFill>
              </a:rPr>
              <a:t>’=</a:t>
            </a:r>
            <a:r>
              <a:rPr lang="en-US" altLang="ko-KR" i="1" smtClean="0">
                <a:solidFill>
                  <a:srgbClr val="CF0E30"/>
                </a:solidFill>
              </a:rPr>
              <a:t>e</a:t>
            </a:r>
            <a:r>
              <a:rPr lang="en-US" altLang="ko-KR" smtClean="0">
                <a:solidFill>
                  <a:srgbClr val="CF0E30"/>
                </a:solidFill>
              </a:rPr>
              <a:t>. If not, we have </a:t>
            </a:r>
            <a:r>
              <a:rPr lang="en-US" altLang="ko-KR" i="1" smtClean="0">
                <a:solidFill>
                  <a:srgbClr val="CF0E30"/>
                </a:solidFill>
              </a:rPr>
              <a:t>e</a:t>
            </a:r>
            <a:r>
              <a:rPr lang="en-US" altLang="ko-KR" smtClean="0">
                <a:solidFill>
                  <a:srgbClr val="CF0E30"/>
                </a:solidFill>
                <a:sym typeface="Symbol" pitchFamily="18" charset="2"/>
              </a:rPr>
              <a:t></a:t>
            </a:r>
            <a:r>
              <a:rPr lang="en-US" altLang="ko-KR" smtClean="0">
                <a:solidFill>
                  <a:srgbClr val="CF0E30"/>
                </a:solidFill>
              </a:rPr>
              <a:t>0 since x’ has no correlation with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This attack is very effective. So </a:t>
            </a:r>
            <a:r>
              <a:rPr lang="en-US" altLang="ko-KR" i="1" smtClean="0"/>
              <a:t>e</a:t>
            </a:r>
            <a:r>
              <a:rPr lang="en-US" altLang="ko-KR" smtClean="0"/>
              <a:t> must be zero.</a:t>
            </a:r>
          </a:p>
        </p:txBody>
      </p:sp>
      <p:sp>
        <p:nvSpPr>
          <p:cNvPr id="38915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48467A6-35DC-4B18-A682-B83751E49154}" type="slidenum">
              <a:rPr lang="en-US" altLang="ko-KR" smtClean="0"/>
              <a:pPr/>
              <a:t>30</a:t>
            </a:fld>
            <a:endParaRPr lang="en-US" altLang="ko-KR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Correlation Attack (II)</a:t>
            </a:r>
          </a:p>
        </p:txBody>
      </p:sp>
      <p:grpSp>
        <p:nvGrpSpPr>
          <p:cNvPr id="38917" name="Group 21"/>
          <p:cNvGrpSpPr>
            <a:grpSpLocks/>
          </p:cNvGrpSpPr>
          <p:nvPr/>
        </p:nvGrpSpPr>
        <p:grpSpPr bwMode="auto">
          <a:xfrm>
            <a:off x="6143625" y="2628900"/>
            <a:ext cx="2900363" cy="2009775"/>
            <a:chOff x="3786" y="1656"/>
            <a:chExt cx="1827" cy="1266"/>
          </a:xfrm>
        </p:grpSpPr>
        <p:sp>
          <p:nvSpPr>
            <p:cNvPr id="38919" name="Text Box 4"/>
            <p:cNvSpPr txBox="1">
              <a:spLocks noChangeArrowheads="1"/>
            </p:cNvSpPr>
            <p:nvPr/>
          </p:nvSpPr>
          <p:spPr bwMode="auto">
            <a:xfrm>
              <a:off x="3860" y="1727"/>
              <a:ext cx="479" cy="1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r>
                <a:rPr lang="en-US" altLang="ko-KR" sz="1200"/>
                <a:t>KSG 1</a:t>
              </a:r>
            </a:p>
          </p:txBody>
        </p:sp>
        <p:sp>
          <p:nvSpPr>
            <p:cNvPr id="38920" name="Text Box 5"/>
            <p:cNvSpPr txBox="1">
              <a:spLocks noChangeArrowheads="1"/>
            </p:cNvSpPr>
            <p:nvPr/>
          </p:nvSpPr>
          <p:spPr bwMode="auto">
            <a:xfrm>
              <a:off x="3860" y="2052"/>
              <a:ext cx="479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r>
                <a:rPr lang="en-US" altLang="ko-KR"/>
                <a:t> </a:t>
              </a:r>
              <a:r>
                <a:rPr lang="en-US" altLang="ko-KR" sz="1200"/>
                <a:t>KSG 2</a:t>
              </a:r>
            </a:p>
          </p:txBody>
        </p:sp>
        <p:sp>
          <p:nvSpPr>
            <p:cNvPr id="38921" name="Text Box 6"/>
            <p:cNvSpPr txBox="1">
              <a:spLocks noChangeArrowheads="1"/>
            </p:cNvSpPr>
            <p:nvPr/>
          </p:nvSpPr>
          <p:spPr bwMode="auto">
            <a:xfrm>
              <a:off x="3860" y="2707"/>
              <a:ext cx="479" cy="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r>
                <a:rPr lang="en-US" altLang="ko-KR"/>
                <a:t> </a:t>
              </a:r>
              <a:r>
                <a:rPr lang="en-US" altLang="ko-KR" sz="1200"/>
                <a:t>KSG n</a:t>
              </a:r>
            </a:p>
          </p:txBody>
        </p:sp>
        <p:sp>
          <p:nvSpPr>
            <p:cNvPr id="38922" name="Oval 7"/>
            <p:cNvSpPr>
              <a:spLocks noChangeArrowheads="1"/>
            </p:cNvSpPr>
            <p:nvPr/>
          </p:nvSpPr>
          <p:spPr bwMode="auto">
            <a:xfrm>
              <a:off x="4059" y="2299"/>
              <a:ext cx="40" cy="4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8923" name="Oval 8"/>
            <p:cNvSpPr>
              <a:spLocks noChangeArrowheads="1"/>
            </p:cNvSpPr>
            <p:nvPr/>
          </p:nvSpPr>
          <p:spPr bwMode="auto">
            <a:xfrm>
              <a:off x="4059" y="2422"/>
              <a:ext cx="40" cy="4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8924" name="Oval 9"/>
            <p:cNvSpPr>
              <a:spLocks noChangeArrowheads="1"/>
            </p:cNvSpPr>
            <p:nvPr/>
          </p:nvSpPr>
          <p:spPr bwMode="auto">
            <a:xfrm>
              <a:off x="4059" y="2544"/>
              <a:ext cx="40" cy="4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  <p:sp>
          <p:nvSpPr>
            <p:cNvPr id="38925" name="Text Box 10"/>
            <p:cNvSpPr txBox="1">
              <a:spLocks noChangeArrowheads="1"/>
            </p:cNvSpPr>
            <p:nvPr/>
          </p:nvSpPr>
          <p:spPr bwMode="auto">
            <a:xfrm>
              <a:off x="4936" y="2055"/>
              <a:ext cx="202" cy="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en-US" altLang="ko-KR"/>
            </a:p>
            <a:p>
              <a:pPr algn="ctr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r>
                <a:rPr lang="en-US" altLang="ko-KR"/>
                <a:t>F</a:t>
              </a:r>
            </a:p>
            <a:p>
              <a:pPr algn="ctr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en-US" altLang="ko-KR"/>
            </a:p>
          </p:txBody>
        </p:sp>
        <p:sp>
          <p:nvSpPr>
            <p:cNvPr id="38926" name="Line 11"/>
            <p:cNvSpPr>
              <a:spLocks noChangeShapeType="1"/>
            </p:cNvSpPr>
            <p:nvPr/>
          </p:nvSpPr>
          <p:spPr bwMode="auto">
            <a:xfrm>
              <a:off x="4338" y="1809"/>
              <a:ext cx="599" cy="3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38927" name="Line 12"/>
            <p:cNvSpPr>
              <a:spLocks noChangeShapeType="1"/>
            </p:cNvSpPr>
            <p:nvPr/>
          </p:nvSpPr>
          <p:spPr bwMode="auto">
            <a:xfrm>
              <a:off x="4338" y="2136"/>
              <a:ext cx="599" cy="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38928" name="Line 13"/>
            <p:cNvSpPr>
              <a:spLocks noChangeShapeType="1"/>
            </p:cNvSpPr>
            <p:nvPr/>
          </p:nvSpPr>
          <p:spPr bwMode="auto">
            <a:xfrm flipV="1">
              <a:off x="4338" y="2422"/>
              <a:ext cx="599" cy="3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38929" name="Line 14"/>
            <p:cNvSpPr>
              <a:spLocks noChangeShapeType="1"/>
            </p:cNvSpPr>
            <p:nvPr/>
          </p:nvSpPr>
          <p:spPr bwMode="auto">
            <a:xfrm>
              <a:off x="5137" y="2299"/>
              <a:ext cx="27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38930" name="Text Box 15"/>
            <p:cNvSpPr txBox="1">
              <a:spLocks noChangeArrowheads="1"/>
            </p:cNvSpPr>
            <p:nvPr/>
          </p:nvSpPr>
          <p:spPr bwMode="auto">
            <a:xfrm>
              <a:off x="5394" y="2151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sz="2400" b="0">
                  <a:sym typeface="Symbol" pitchFamily="18" charset="2"/>
                </a:rPr>
                <a:t>z</a:t>
              </a:r>
            </a:p>
          </p:txBody>
        </p:sp>
        <p:sp>
          <p:nvSpPr>
            <p:cNvPr id="38931" name="Text Box 16"/>
            <p:cNvSpPr txBox="1">
              <a:spLocks noChangeArrowheads="1"/>
            </p:cNvSpPr>
            <p:nvPr/>
          </p:nvSpPr>
          <p:spPr bwMode="auto">
            <a:xfrm>
              <a:off x="4620" y="1769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sz="2400" b="0">
                  <a:sym typeface="Symbol" pitchFamily="18" charset="2"/>
                </a:rPr>
                <a:t>x</a:t>
              </a:r>
              <a:r>
                <a:rPr lang="en-US" altLang="ko-KR" sz="2400" b="0" baseline="-25000">
                  <a:sym typeface="Symbol" pitchFamily="18" charset="2"/>
                </a:rPr>
                <a:t>1</a:t>
              </a:r>
            </a:p>
          </p:txBody>
        </p:sp>
        <p:sp>
          <p:nvSpPr>
            <p:cNvPr id="38932" name="Text Box 17"/>
            <p:cNvSpPr txBox="1">
              <a:spLocks noChangeArrowheads="1"/>
            </p:cNvSpPr>
            <p:nvPr/>
          </p:nvSpPr>
          <p:spPr bwMode="auto">
            <a:xfrm>
              <a:off x="4597" y="2539"/>
              <a:ext cx="276" cy="289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sz="2400" b="0">
                  <a:sym typeface="Symbol" pitchFamily="18" charset="2"/>
                </a:rPr>
                <a:t>x</a:t>
              </a:r>
              <a:r>
                <a:rPr lang="en-US" altLang="ko-KR" sz="2400" b="0" baseline="-25000">
                  <a:sym typeface="Symbol" pitchFamily="18" charset="2"/>
                </a:rPr>
                <a:t>n</a:t>
              </a:r>
            </a:p>
          </p:txBody>
        </p:sp>
        <p:sp>
          <p:nvSpPr>
            <p:cNvPr id="38933" name="Text Box 18"/>
            <p:cNvSpPr txBox="1">
              <a:spLocks noChangeArrowheads="1"/>
            </p:cNvSpPr>
            <p:nvPr/>
          </p:nvSpPr>
          <p:spPr bwMode="auto">
            <a:xfrm>
              <a:off x="4494" y="2137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None/>
              </a:pPr>
              <a:r>
                <a:rPr lang="en-US" altLang="ko-KR" sz="2400" b="0">
                  <a:sym typeface="Symbol" pitchFamily="18" charset="2"/>
                </a:rPr>
                <a:t>x</a:t>
              </a:r>
              <a:r>
                <a:rPr lang="en-US" altLang="ko-KR" sz="2400" b="0" baseline="-25000">
                  <a:sym typeface="Symbol" pitchFamily="18" charset="2"/>
                </a:rPr>
                <a:t>2</a:t>
              </a:r>
            </a:p>
          </p:txBody>
        </p:sp>
        <p:sp>
          <p:nvSpPr>
            <p:cNvPr id="38934" name="Rectangle 19"/>
            <p:cNvSpPr>
              <a:spLocks noChangeArrowheads="1"/>
            </p:cNvSpPr>
            <p:nvPr/>
          </p:nvSpPr>
          <p:spPr bwMode="auto">
            <a:xfrm>
              <a:off x="3786" y="1656"/>
              <a:ext cx="1827" cy="126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just">
                <a:spcBef>
                  <a:spcPct val="50000"/>
                </a:spcBef>
                <a:buClr>
                  <a:srgbClr val="6600CC"/>
                </a:buClr>
                <a:buFont typeface="Wingdings" pitchFamily="2" charset="2"/>
                <a:buNone/>
              </a:pPr>
              <a:endParaRPr lang="ko-KR" altLang="en-US"/>
            </a:p>
          </p:txBody>
        </p:sp>
      </p:grpSp>
      <p:pic>
        <p:nvPicPr>
          <p:cNvPr id="38918" name="Picture 24" descr="j029084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6238" y="236538"/>
            <a:ext cx="812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/>
              <a:t>A balanced function {0,1}</a:t>
            </a:r>
            <a:r>
              <a:rPr lang="en-US" altLang="ko-KR" sz="2400" i="1" baseline="30000"/>
              <a:t>n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</a:t>
            </a:r>
            <a:r>
              <a:rPr lang="en-US" altLang="ko-KR" sz="2400"/>
              <a:t>{0,1}</a:t>
            </a:r>
            <a:r>
              <a:rPr lang="en-US" altLang="ko-KR" sz="2400" i="1" baseline="30000"/>
              <a:t>m</a:t>
            </a:r>
            <a:r>
              <a:rPr lang="en-US" altLang="ko-KR" sz="2400" baseline="3000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2400"/>
              <a:t>	- every possible output </a:t>
            </a:r>
            <a:r>
              <a:rPr lang="en-US" altLang="ko-KR" sz="2400" i="1"/>
              <a:t>m</a:t>
            </a:r>
            <a:r>
              <a:rPr lang="en-US" altLang="ko-KR" sz="2400"/>
              <a:t>-tuple is equally likely to occur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/>
              <a:t>A </a:t>
            </a:r>
            <a:r>
              <a:rPr lang="en-US" altLang="ko-KR" sz="2400" i="1">
                <a:solidFill>
                  <a:srgbClr val="CF0E30"/>
                </a:solidFill>
              </a:rPr>
              <a:t>k</a:t>
            </a:r>
            <a:r>
              <a:rPr lang="en-US" altLang="ko-KR" sz="2400">
                <a:solidFill>
                  <a:srgbClr val="CF0E30"/>
                </a:solidFill>
              </a:rPr>
              <a:t>-resilient function</a:t>
            </a:r>
            <a:r>
              <a:rPr lang="en-US" altLang="ko-KR" sz="2400"/>
              <a:t> f : {0,1}</a:t>
            </a:r>
            <a:r>
              <a:rPr lang="en-US" altLang="ko-KR" sz="2400" i="1" baseline="30000"/>
              <a:t>n</a:t>
            </a:r>
            <a:r>
              <a:rPr lang="en-US" altLang="ko-KR" sz="2400"/>
              <a:t> </a:t>
            </a:r>
            <a:r>
              <a:rPr lang="en-US" altLang="ko-KR" sz="2400">
                <a:sym typeface="Symbol" pitchFamily="18" charset="2"/>
              </a:rPr>
              <a:t></a:t>
            </a:r>
            <a:r>
              <a:rPr lang="en-US" altLang="ko-KR" sz="2400"/>
              <a:t>{0,1}</a:t>
            </a:r>
            <a:r>
              <a:rPr lang="en-US" altLang="ko-KR" sz="2400" i="1" baseline="30000"/>
              <a:t>m</a:t>
            </a:r>
            <a:r>
              <a:rPr lang="en-US" altLang="ko-KR" sz="2400" baseline="3000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2400"/>
              <a:t>	- </a:t>
            </a:r>
            <a:r>
              <a:rPr lang="en-US" altLang="ko-KR" sz="2400">
                <a:solidFill>
                  <a:srgbClr val="CF0E30"/>
                </a:solidFill>
              </a:rPr>
              <a:t>every possible output </a:t>
            </a:r>
            <a:r>
              <a:rPr lang="en-US" altLang="ko-KR" sz="2400" i="1">
                <a:solidFill>
                  <a:srgbClr val="CF0E30"/>
                </a:solidFill>
              </a:rPr>
              <a:t>m</a:t>
            </a:r>
            <a:r>
              <a:rPr lang="en-US" altLang="ko-KR" sz="2400">
                <a:solidFill>
                  <a:srgbClr val="CF0E30"/>
                </a:solidFill>
              </a:rPr>
              <a:t>-tuple is equally likely to occur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2400">
                <a:solidFill>
                  <a:srgbClr val="CF0E30"/>
                </a:solidFill>
              </a:rPr>
              <a:t>	when the values of </a:t>
            </a:r>
            <a:r>
              <a:rPr lang="en-US" altLang="ko-KR" sz="2400" i="1">
                <a:solidFill>
                  <a:srgbClr val="CF0E30"/>
                </a:solidFill>
              </a:rPr>
              <a:t>k</a:t>
            </a:r>
            <a:r>
              <a:rPr lang="en-US" altLang="ko-KR" sz="2400">
                <a:solidFill>
                  <a:srgbClr val="CF0E30"/>
                </a:solidFill>
              </a:rPr>
              <a:t> arbitrary inputs are fixed  and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ko-KR" sz="2400">
                <a:solidFill>
                  <a:srgbClr val="CF0E30"/>
                </a:solidFill>
              </a:rPr>
              <a:t>	the remaining </a:t>
            </a:r>
            <a:r>
              <a:rPr lang="en-US" altLang="ko-KR" sz="2400" i="1">
                <a:solidFill>
                  <a:srgbClr val="CF0E30"/>
                </a:solidFill>
              </a:rPr>
              <a:t>n</a:t>
            </a:r>
            <a:r>
              <a:rPr lang="en-US" altLang="ko-KR" sz="2400">
                <a:solidFill>
                  <a:srgbClr val="CF0E30"/>
                </a:solidFill>
              </a:rPr>
              <a:t>-</a:t>
            </a:r>
            <a:r>
              <a:rPr lang="en-US" altLang="ko-KR" sz="2400" i="1">
                <a:solidFill>
                  <a:srgbClr val="CF0E30"/>
                </a:solidFill>
              </a:rPr>
              <a:t>k</a:t>
            </a:r>
            <a:r>
              <a:rPr lang="en-US" altLang="ko-KR" sz="2400">
                <a:solidFill>
                  <a:srgbClr val="CF0E30"/>
                </a:solidFill>
              </a:rPr>
              <a:t> input bits are chosen independently at random</a:t>
            </a:r>
            <a:r>
              <a:rPr lang="en-US" altLang="ko-KR" sz="240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altLang="ko-KR" sz="240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/>
              <a:t>A </a:t>
            </a:r>
            <a:r>
              <a:rPr lang="en-US" altLang="ko-KR" sz="2400" i="1"/>
              <a:t>0</a:t>
            </a:r>
            <a:r>
              <a:rPr lang="en-US" altLang="ko-KR" sz="2400"/>
              <a:t>-resilient function is just a balanced function.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/>
              <a:t>A </a:t>
            </a:r>
            <a:r>
              <a:rPr lang="en-US" altLang="ko-KR" sz="2400" i="1"/>
              <a:t>k</a:t>
            </a:r>
            <a:r>
              <a:rPr lang="en-US" altLang="ko-KR" sz="2400"/>
              <a:t>-resilient function is (</a:t>
            </a:r>
            <a:r>
              <a:rPr lang="en-US" altLang="ko-KR" sz="2400" i="1"/>
              <a:t>k</a:t>
            </a:r>
            <a:r>
              <a:rPr lang="en-US" altLang="ko-KR" sz="2400"/>
              <a:t>-1)-resilient.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ko-KR" sz="2400"/>
              <a:t>E.g.) f(x</a:t>
            </a:r>
            <a:r>
              <a:rPr lang="en-US" altLang="ko-KR" sz="2400" baseline="-25000"/>
              <a:t>1</a:t>
            </a:r>
            <a:r>
              <a:rPr lang="en-US" altLang="ko-KR" sz="2400"/>
              <a:t>,x</a:t>
            </a:r>
            <a:r>
              <a:rPr lang="en-US" altLang="ko-KR" sz="2400" baseline="-25000"/>
              <a:t>2</a:t>
            </a:r>
            <a:r>
              <a:rPr lang="en-US" altLang="ko-KR" sz="2400"/>
              <a:t>)=x</a:t>
            </a:r>
            <a:r>
              <a:rPr lang="en-US" altLang="ko-KR" sz="2400" baseline="-25000"/>
              <a:t>1</a:t>
            </a:r>
            <a:r>
              <a:rPr lang="en-US" altLang="ko-KR" sz="2400"/>
              <a:t>+x</a:t>
            </a:r>
            <a:r>
              <a:rPr lang="en-US" altLang="ko-KR" sz="2400" baseline="-25000"/>
              <a:t>2</a:t>
            </a:r>
            <a:r>
              <a:rPr lang="en-US" altLang="ko-KR" sz="2400"/>
              <a:t> is 1-resilient.  </a:t>
            </a:r>
          </a:p>
        </p:txBody>
      </p:sp>
      <p:sp>
        <p:nvSpPr>
          <p:cNvPr id="39939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8B1F8E8-C387-4AA0-8890-27C9FA45D841}" type="slidenum">
              <a:rPr lang="en-US" altLang="ko-KR" smtClean="0"/>
              <a:pPr/>
              <a:t>31</a:t>
            </a:fld>
            <a:endParaRPr lang="en-US" altLang="ko-KR" smtClean="0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Resilient Functions</a:t>
            </a:r>
          </a:p>
        </p:txBody>
      </p:sp>
      <p:pic>
        <p:nvPicPr>
          <p:cNvPr id="39941" name="Picture 5" descr="j029084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6238" y="236538"/>
            <a:ext cx="812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422275" y="1371600"/>
            <a:ext cx="8369300" cy="2590800"/>
          </a:xfrm>
        </p:spPr>
        <p:txBody>
          <a:bodyPr/>
          <a:lstStyle/>
          <a:p>
            <a:pPr eaLnBrk="1" hangingPunct="1"/>
            <a:r>
              <a:rPr lang="en-US" altLang="ko-KR" sz="2400" smtClean="0"/>
              <a:t> To design a multi-output stream cipher based on a combining generator, we need a </a:t>
            </a:r>
            <a:r>
              <a:rPr lang="en-US" altLang="ko-KR" sz="2400" smtClean="0">
                <a:solidFill>
                  <a:srgbClr val="CF0E30"/>
                </a:solidFill>
              </a:rPr>
              <a:t>resilient function</a:t>
            </a:r>
            <a:r>
              <a:rPr lang="en-US" altLang="ko-KR" sz="2400" smtClean="0"/>
              <a:t> which</a:t>
            </a:r>
          </a:p>
          <a:p>
            <a:pPr lvl="1" eaLnBrk="1" hangingPunct="1"/>
            <a:r>
              <a:rPr lang="en-US" altLang="ko-KR" sz="2000" smtClean="0">
                <a:solidFill>
                  <a:srgbClr val="CF0E30"/>
                </a:solidFill>
              </a:rPr>
              <a:t>is nonlinear</a:t>
            </a:r>
          </a:p>
          <a:p>
            <a:pPr lvl="1" eaLnBrk="1" hangingPunct="1"/>
            <a:r>
              <a:rPr lang="en-US" altLang="ko-KR" sz="2000" smtClean="0">
                <a:solidFill>
                  <a:srgbClr val="CF0E30"/>
                </a:solidFill>
              </a:rPr>
              <a:t>has algebraic degree as large as possible (for large LC)</a:t>
            </a:r>
          </a:p>
          <a:p>
            <a:pPr lvl="1" eaLnBrk="1" hangingPunct="1"/>
            <a:r>
              <a:rPr lang="en-US" altLang="ko-KR" sz="2000" smtClean="0">
                <a:solidFill>
                  <a:srgbClr val="CF0E30"/>
                </a:solidFill>
              </a:rPr>
              <a:t>has nonlinearity as large as possible</a:t>
            </a:r>
          </a:p>
          <a:p>
            <a:pPr lvl="1" eaLnBrk="1" hangingPunct="1"/>
            <a:r>
              <a:rPr lang="en-US" altLang="ko-KR" sz="2000" smtClean="0">
                <a:solidFill>
                  <a:srgbClr val="CF0E30"/>
                </a:solidFill>
              </a:rPr>
              <a:t>has resiliency as large as possible</a:t>
            </a:r>
          </a:p>
          <a:p>
            <a:pPr lvl="1" eaLnBrk="1" hangingPunct="1"/>
            <a:endParaRPr lang="en-US" altLang="ko-KR" sz="2000" smtClean="0"/>
          </a:p>
        </p:txBody>
      </p:sp>
      <p:sp>
        <p:nvSpPr>
          <p:cNvPr id="40963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EF91C9-DF6C-4CE0-BBCB-9767B5303A64}" type="slidenum">
              <a:rPr lang="en-US" altLang="ko-KR" smtClean="0"/>
              <a:pPr/>
              <a:t>32</a:t>
            </a:fld>
            <a:endParaRPr lang="en-US" altLang="ko-KR" smtClean="0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95275"/>
            <a:ext cx="8188325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Multi-output Stream Ciphers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2673350" y="4114800"/>
            <a:ext cx="8429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/>
              <a:t>  KSG 1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2673350" y="4724400"/>
            <a:ext cx="8429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/>
              <a:t>  KSG 2</a:t>
            </a: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2673350" y="5943600"/>
            <a:ext cx="8429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/>
              <a:t>  KSG n</a:t>
            </a:r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3024188" y="5181600"/>
            <a:ext cx="71437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3024188" y="5410200"/>
            <a:ext cx="71437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3024188" y="5638800"/>
            <a:ext cx="71437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ko-KR" altLang="en-US"/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4572000" y="4724400"/>
            <a:ext cx="35242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en-US" altLang="ko-KR"/>
          </a:p>
          <a:p>
            <a:pPr algn="ctr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r>
              <a:rPr lang="en-US" altLang="ko-KR"/>
              <a:t>F</a:t>
            </a:r>
          </a:p>
          <a:p>
            <a:pPr algn="ctr">
              <a:spcBef>
                <a:spcPct val="50000"/>
              </a:spcBef>
              <a:buClr>
                <a:srgbClr val="6600CC"/>
              </a:buClr>
              <a:buFont typeface="Wingdings" pitchFamily="2" charset="2"/>
              <a:buNone/>
            </a:pPr>
            <a:endParaRPr lang="en-US" altLang="ko-KR"/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>
            <a:off x="3516313" y="4267200"/>
            <a:ext cx="105568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3516313" y="4876800"/>
            <a:ext cx="10556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V="1">
            <a:off x="3516313" y="5410200"/>
            <a:ext cx="105568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40975" name="Line 14"/>
          <p:cNvSpPr>
            <a:spLocks noChangeShapeType="1"/>
          </p:cNvSpPr>
          <p:nvPr/>
        </p:nvSpPr>
        <p:spPr bwMode="auto">
          <a:xfrm>
            <a:off x="4924425" y="5181600"/>
            <a:ext cx="49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40976" name="Line 15"/>
          <p:cNvSpPr>
            <a:spLocks noChangeShapeType="1"/>
          </p:cNvSpPr>
          <p:nvPr/>
        </p:nvSpPr>
        <p:spPr bwMode="auto">
          <a:xfrm>
            <a:off x="4924425" y="4953000"/>
            <a:ext cx="49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>
            <a:off x="4924425" y="5410200"/>
            <a:ext cx="492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  <p:pic>
        <p:nvPicPr>
          <p:cNvPr id="40978" name="Picture 18" descr="j029084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6238" y="236538"/>
            <a:ext cx="812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749300" y="1352550"/>
            <a:ext cx="8013700" cy="49403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CF0E30"/>
                </a:solidFill>
              </a:rPr>
              <a:t>Period</a:t>
            </a:r>
            <a:r>
              <a:rPr lang="en-US" altLang="ko-KR" dirty="0" smtClean="0"/>
              <a:t> : Depends on </a:t>
            </a:r>
            <a:r>
              <a:rPr lang="en-US" altLang="ko-KR" dirty="0" err="1" smtClean="0"/>
              <a:t>req’d</a:t>
            </a:r>
            <a:r>
              <a:rPr lang="en-US" altLang="ko-KR" dirty="0" smtClean="0"/>
              <a:t> level of security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>
                <a:solidFill>
                  <a:srgbClr val="CF0E30"/>
                </a:solidFill>
              </a:rPr>
              <a:t>Linear Complexity</a:t>
            </a:r>
          </a:p>
          <a:p>
            <a:pPr lvl="1" eaLnBrk="1" hangingPunct="1"/>
            <a:r>
              <a:rPr lang="en-US" altLang="ko-KR" dirty="0" smtClean="0"/>
              <a:t>shortest LFSR that generates a given seq.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Measure against </a:t>
            </a:r>
            <a:r>
              <a:rPr lang="en-US" altLang="ko-KR" dirty="0" smtClean="0">
                <a:solidFill>
                  <a:srgbClr val="CF0E30"/>
                </a:solidFill>
              </a:rPr>
              <a:t>Correlation Attack</a:t>
            </a:r>
          </a:p>
          <a:p>
            <a:pPr lvl="1" eaLnBrk="1" hangingPunct="1"/>
            <a:r>
              <a:rPr lang="en-US" altLang="ko-KR" dirty="0" smtClean="0"/>
              <a:t>Correlation Immune function </a:t>
            </a:r>
          </a:p>
          <a:p>
            <a:pPr lvl="1" eaLnBrk="1" hangingPunct="1"/>
            <a:r>
              <a:rPr lang="en-US" altLang="ko-KR" dirty="0" smtClean="0"/>
              <a:t>Nonlinear function</a:t>
            </a:r>
          </a:p>
          <a:p>
            <a:pPr eaLnBrk="1" hangingPunct="1"/>
            <a:endParaRPr lang="en-US" altLang="ko-KR" sz="1600" dirty="0" smtClean="0"/>
          </a:p>
          <a:p>
            <a:pPr eaLnBrk="1" hangingPunct="1"/>
            <a:endParaRPr lang="en-US" altLang="ko-KR" sz="1600" dirty="0" smtClean="0"/>
          </a:p>
        </p:txBody>
      </p:sp>
      <p:sp>
        <p:nvSpPr>
          <p:cNvPr id="41987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02072D-5626-4D2D-B207-B2823B88D6FA}" type="slidenum">
              <a:rPr lang="en-US" altLang="ko-KR" smtClean="0"/>
              <a:pPr/>
              <a:t>33</a:t>
            </a:fld>
            <a:endParaRPr lang="en-US" altLang="ko-KR" smtClean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/>
              <a:t>Summary of a Stream Cipher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963" y="185738"/>
            <a:ext cx="7620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4540313-CF4C-4C47-AF3E-AA21546AD7F5}" type="slidenum">
              <a:rPr lang="en-US" altLang="ko-KR" smtClean="0"/>
              <a:pPr/>
              <a:t>4</a:t>
            </a:fld>
            <a:endParaRPr lang="en-US" altLang="ko-KR" smtClean="0"/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1752600" y="1905000"/>
            <a:ext cx="5715000" cy="1143000"/>
          </a:xfrm>
          <a:prstGeom prst="rect">
            <a:avLst/>
          </a:prstGeom>
          <a:solidFill>
            <a:srgbClr val="FF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4000">
                <a:solidFill>
                  <a:srgbClr val="FF3300"/>
                </a:solidFill>
              </a:rPr>
              <a:t>Pseudorandomness</a:t>
            </a:r>
            <a:endParaRPr lang="en-US" altLang="ko-KR" sz="2400">
              <a:solidFill>
                <a:srgbClr val="FF3300"/>
              </a:solidFill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894513" y="4022725"/>
          <a:ext cx="1828800" cy="1911350"/>
        </p:xfrm>
        <a:graphic>
          <a:graphicData uri="http://schemas.openxmlformats.org/presentationml/2006/ole">
            <p:oleObj spid="_x0000_s1026" name="Microsoft ClipArt Gallery" r:id="rId4" imgW="2467080" imgH="2581200" progId="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err="1" smtClean="0"/>
              <a:t>Golomb’s</a:t>
            </a:r>
            <a:r>
              <a:rPr lang="en-US" altLang="ko-KR" dirty="0" smtClean="0"/>
              <a:t> postulates(I)</a:t>
            </a:r>
            <a:endParaRPr lang="ko-KR" altLang="en-US" dirty="0"/>
          </a:p>
        </p:txBody>
      </p:sp>
      <p:sp>
        <p:nvSpPr>
          <p:cNvPr id="2052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9AF9AA-3660-483D-BB01-489C4FEC3BF6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87375" y="1682750"/>
            <a:ext cx="78486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400" b="0" dirty="0" err="1">
                <a:latin typeface="+mn-lt"/>
                <a:ea typeface="+mn-ea"/>
              </a:rPr>
              <a:t>s</a:t>
            </a:r>
            <a:r>
              <a:rPr kumimoji="0" lang="en-US" altLang="ko-KR" sz="2400" b="0" baseline="30000" dirty="0" err="1">
                <a:latin typeface="+mn-lt"/>
                <a:ea typeface="+mn-ea"/>
              </a:rPr>
              <a:t>N</a:t>
            </a:r>
            <a:r>
              <a:rPr kumimoji="0" lang="en-US" altLang="ko-KR" sz="2400" b="0" baseline="30000" dirty="0">
                <a:latin typeface="+mn-lt"/>
                <a:ea typeface="+mn-ea"/>
              </a:rPr>
              <a:t> </a:t>
            </a:r>
            <a:r>
              <a:rPr kumimoji="0" lang="en-US" altLang="ko-KR" sz="2400" b="0" dirty="0">
                <a:latin typeface="+mn-lt"/>
                <a:ea typeface="+mn-ea"/>
              </a:rPr>
              <a:t>: periodic seq. of period N </a:t>
            </a:r>
          </a:p>
          <a:p>
            <a:pPr marL="533400" indent="-5334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AutoNum type="arabicParenBoth"/>
              <a:defRPr/>
            </a:pPr>
            <a:r>
              <a:rPr kumimoji="0" lang="en-US" altLang="ko-KR" sz="2400" b="0" dirty="0">
                <a:latin typeface="+mn-lt"/>
                <a:ea typeface="+mn-ea"/>
              </a:rPr>
              <a:t>For a cycle of </a:t>
            </a:r>
            <a:r>
              <a:rPr kumimoji="0" lang="en-US" altLang="ko-KR" sz="2400" b="0" i="1" dirty="0" err="1">
                <a:latin typeface="+mn-lt"/>
                <a:ea typeface="+mn-ea"/>
              </a:rPr>
              <a:t>s</a:t>
            </a:r>
            <a:r>
              <a:rPr kumimoji="0" lang="en-US" altLang="ko-KR" sz="2400" b="0" baseline="30000" dirty="0" err="1">
                <a:latin typeface="+mn-lt"/>
                <a:ea typeface="+mn-ea"/>
              </a:rPr>
              <a:t>N</a:t>
            </a:r>
            <a:r>
              <a:rPr kumimoji="0" lang="en-US" altLang="ko-KR" sz="2400" b="0" dirty="0">
                <a:latin typeface="+mn-lt"/>
                <a:ea typeface="+mn-ea"/>
              </a:rPr>
              <a:t>, </a:t>
            </a:r>
            <a:r>
              <a:rPr kumimoji="0" lang="en-US" altLang="ko-KR" sz="2400" b="0" dirty="0">
                <a:solidFill>
                  <a:srgbClr val="CF0E30"/>
                </a:solidFill>
                <a:latin typeface="+mn-lt"/>
                <a:ea typeface="+mn-ea"/>
              </a:rPr>
              <a:t>0~1 </a:t>
            </a:r>
            <a:r>
              <a:rPr kumimoji="0" lang="en-US" altLang="ko-KR" sz="2400" b="0" dirty="0" err="1">
                <a:solidFill>
                  <a:srgbClr val="CF0E30"/>
                </a:solidFill>
                <a:latin typeface="+mn-lt"/>
                <a:ea typeface="+mn-ea"/>
              </a:rPr>
              <a:t>balanceness</a:t>
            </a:r>
            <a:r>
              <a:rPr kumimoji="0" lang="en-US" altLang="ko-KR" sz="2400" b="0" dirty="0">
                <a:latin typeface="+mn-lt"/>
                <a:ea typeface="+mn-ea"/>
              </a:rPr>
              <a:t>, </a:t>
            </a:r>
            <a:r>
              <a:rPr kumimoji="0" lang="en-US" altLang="ko-KR" sz="2400" b="0" dirty="0" err="1">
                <a:latin typeface="+mn-lt"/>
                <a:ea typeface="+mn-ea"/>
              </a:rPr>
              <a:t>i.e</a:t>
            </a:r>
            <a:r>
              <a:rPr kumimoji="0" lang="en-US" altLang="ko-KR" sz="2400" b="0" dirty="0">
                <a:latin typeface="+mn-lt"/>
                <a:ea typeface="+mn-ea"/>
              </a:rPr>
              <a:t>, </a:t>
            </a:r>
          </a:p>
          <a:p>
            <a:pPr marL="533400" indent="-5334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400" b="0" dirty="0">
                <a:latin typeface="+mn-lt"/>
                <a:ea typeface="+mn-ea"/>
              </a:rPr>
              <a:t>	| #{</a:t>
            </a:r>
            <a:r>
              <a:rPr kumimoji="0" lang="en-US" altLang="ko-KR" sz="2400" b="0" i="1" dirty="0" err="1">
                <a:latin typeface="+mn-lt"/>
                <a:ea typeface="+mn-ea"/>
              </a:rPr>
              <a:t>s</a:t>
            </a:r>
            <a:r>
              <a:rPr kumimoji="0" lang="en-US" altLang="ko-KR" sz="2400" b="0" baseline="-25000" dirty="0" err="1">
                <a:latin typeface="+mn-lt"/>
                <a:ea typeface="+mn-ea"/>
              </a:rPr>
              <a:t>i</a:t>
            </a:r>
            <a:r>
              <a:rPr kumimoji="0" lang="en-US" altLang="ko-KR" sz="2400" b="0" dirty="0">
                <a:latin typeface="+mn-lt"/>
                <a:ea typeface="+mn-ea"/>
              </a:rPr>
              <a:t>=1} - #{</a:t>
            </a:r>
            <a:r>
              <a:rPr kumimoji="0" lang="en-US" altLang="ko-KR" sz="2400" b="0" i="1" dirty="0" err="1">
                <a:latin typeface="+mn-lt"/>
                <a:ea typeface="+mn-ea"/>
              </a:rPr>
              <a:t>s</a:t>
            </a:r>
            <a:r>
              <a:rPr kumimoji="0" lang="en-US" altLang="ko-KR" sz="2400" b="0" baseline="-25000" dirty="0" err="1">
                <a:latin typeface="+mn-lt"/>
                <a:ea typeface="+mn-ea"/>
              </a:rPr>
              <a:t>j</a:t>
            </a:r>
            <a:r>
              <a:rPr kumimoji="0" lang="en-US" altLang="ko-KR" sz="2400" b="0" dirty="0">
                <a:latin typeface="+mn-lt"/>
                <a:ea typeface="+mn-ea"/>
              </a:rPr>
              <a:t>=0} | =&lt;1</a:t>
            </a:r>
          </a:p>
          <a:p>
            <a:pPr marL="533400" indent="-5334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400" b="0" dirty="0">
                <a:latin typeface="+mn-lt"/>
                <a:ea typeface="+mn-ea"/>
              </a:rPr>
              <a:t>(2)  For a cycle of </a:t>
            </a:r>
            <a:r>
              <a:rPr kumimoji="0" lang="en-US" altLang="ko-KR" sz="2400" b="0" dirty="0" err="1">
                <a:latin typeface="+mn-lt"/>
                <a:ea typeface="+mn-ea"/>
              </a:rPr>
              <a:t>s</a:t>
            </a:r>
            <a:r>
              <a:rPr kumimoji="0" lang="en-US" altLang="ko-KR" sz="2400" b="0" baseline="30000" dirty="0" err="1">
                <a:latin typeface="+mn-lt"/>
                <a:ea typeface="+mn-ea"/>
              </a:rPr>
              <a:t>N</a:t>
            </a:r>
            <a:r>
              <a:rPr kumimoji="0" lang="en-US" altLang="ko-KR" sz="2400" b="0" dirty="0">
                <a:latin typeface="+mn-lt"/>
                <a:ea typeface="+mn-ea"/>
              </a:rPr>
              <a:t>, </a:t>
            </a:r>
            <a:r>
              <a:rPr kumimoji="0" lang="en-US" altLang="ko-KR" sz="2400" b="0" dirty="0">
                <a:solidFill>
                  <a:srgbClr val="CF0E30"/>
                </a:solidFill>
                <a:latin typeface="+mn-lt"/>
                <a:ea typeface="+mn-ea"/>
              </a:rPr>
              <a:t>half the runs have length 1, 1/4 have the length 2,</a:t>
            </a:r>
            <a:r>
              <a:rPr kumimoji="0" lang="en-US" altLang="ko-KR" sz="2400" b="0" dirty="0">
                <a:latin typeface="+mn-lt"/>
                <a:ea typeface="+mn-ea"/>
              </a:rPr>
              <a:t> …, etc.  </a:t>
            </a:r>
          </a:p>
          <a:p>
            <a:pPr marL="533400" indent="-5334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400" b="0" dirty="0">
                <a:latin typeface="+mn-lt"/>
                <a:ea typeface="+mn-ea"/>
              </a:rPr>
              <a:t>(3)  Autocorrelation* function is two-valued</a:t>
            </a:r>
            <a:endParaRPr kumimoji="0" lang="en-US" altLang="ko-KR" sz="2700" b="0" dirty="0">
              <a:latin typeface="+mn-lt"/>
              <a:ea typeface="+mn-ea"/>
            </a:endParaRPr>
          </a:p>
          <a:p>
            <a:pPr marL="533400" indent="-533400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endParaRPr kumimoji="0" lang="en-US" altLang="ko-KR" sz="2700" b="0" dirty="0">
              <a:latin typeface="+mn-lt"/>
              <a:ea typeface="+mn-ea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009650" y="4308475"/>
          <a:ext cx="5775325" cy="779463"/>
        </p:xfrm>
        <a:graphic>
          <a:graphicData uri="http://schemas.openxmlformats.org/presentationml/2006/ole">
            <p:oleObj spid="_x0000_s2050" name="수식" r:id="rId4" imgW="3390840" imgH="457200" progId="Equation.3">
              <p:embed/>
            </p:oleObj>
          </a:graphicData>
        </a:graphic>
      </p:graphicFrame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044575" y="5243513"/>
            <a:ext cx="72580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* </a:t>
            </a:r>
            <a:r>
              <a:rPr lang="en-US" altLang="ko-KR" sz="1800" b="0">
                <a:solidFill>
                  <a:srgbClr val="CF0E30"/>
                </a:solidFill>
                <a:latin typeface="Arial" pitchFamily="34" charset="0"/>
                <a:ea typeface="돋움" pitchFamily="50" charset="-127"/>
              </a:rPr>
              <a:t>Measuring similarity between original and t-shifted sequences</a:t>
            </a:r>
          </a:p>
          <a:p>
            <a:pPr eaLnBrk="0" latinLnBrk="0" hangingPunct="0"/>
            <a:r>
              <a:rPr lang="en-US" altLang="ko-KR" sz="1800" b="0">
                <a:latin typeface="Arial" pitchFamily="34" charset="0"/>
                <a:ea typeface="돋움" pitchFamily="50" charset="-127"/>
              </a:rPr>
              <a:t>** A sequence satisfying them is called Pseudo-Noise(PN) sequence.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(Ex) s</a:t>
            </a:r>
            <a:r>
              <a:rPr lang="en-US" altLang="ko-KR" baseline="30000" smtClean="0"/>
              <a:t>15</a:t>
            </a:r>
            <a:r>
              <a:rPr lang="en-US" altLang="ko-KR" smtClean="0"/>
              <a:t> = 0,1,1,0,0,1,0,0,0,1,1,1,1,0,1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(1) </a:t>
            </a:r>
            <a:r>
              <a:rPr lang="en-US" altLang="ko-KR" smtClean="0">
                <a:solidFill>
                  <a:srgbClr val="CF0E30"/>
                </a:solidFill>
              </a:rPr>
              <a:t>#{0} = 7, #{1}=8 (why ?)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(2) 8 runs, 4 runs with length 1 (2 gaps, 2 blocks),  2 runs with length 2 (1 gap, 1 block), 1 run with length 3 (1 gap), 1 run with length 4 (1 block)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(3) Autocorrelation function, C(0)=1, C(t)= -1/15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ko-KR" smtClean="0"/>
              <a:t>Thus, PN-seq. </a:t>
            </a:r>
          </a:p>
          <a:p>
            <a:pPr eaLnBrk="1" hangingPunct="1"/>
            <a:endParaRPr lang="ko-KR" altLang="en-US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err="1" smtClean="0"/>
              <a:t>Golomb’s</a:t>
            </a:r>
            <a:r>
              <a:rPr lang="en-US" altLang="ko-KR" dirty="0" smtClean="0"/>
              <a:t> postulates(II)</a:t>
            </a:r>
            <a:endParaRPr lang="ko-KR" altLang="en-US" dirty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9728CE2-3CEC-4D44-9E22-E6BD52BE1F2A}" type="slidenum">
              <a:rPr lang="en-US" altLang="ko-KR" smtClean="0"/>
              <a:pPr/>
              <a:t>6</a:t>
            </a:fld>
            <a:endParaRPr lang="en-US" altLang="ko-K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390650"/>
            <a:ext cx="7877175" cy="5038725"/>
          </a:xfrm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CF0E30"/>
                </a:solidFill>
              </a:rPr>
              <a:t>Five Basic Tests</a:t>
            </a:r>
          </a:p>
          <a:p>
            <a:pPr lvl="1" eaLnBrk="1" hangingPunct="1"/>
            <a:r>
              <a:rPr lang="en-US" altLang="ko-KR" smtClean="0"/>
              <a:t>Frequency Test (monobit)</a:t>
            </a:r>
          </a:p>
          <a:p>
            <a:pPr lvl="1" eaLnBrk="1" hangingPunct="1"/>
            <a:r>
              <a:rPr lang="en-US" altLang="ko-KR" smtClean="0"/>
              <a:t>Serial Test (twobit; Overlapping is allowed)</a:t>
            </a:r>
          </a:p>
          <a:p>
            <a:pPr lvl="1" eaLnBrk="1" hangingPunct="1"/>
            <a:r>
              <a:rPr lang="en-US" altLang="ko-KR" smtClean="0"/>
              <a:t>Poker Test (Frequency of m-bit subsequences)</a:t>
            </a:r>
          </a:p>
          <a:p>
            <a:pPr lvl="1" eaLnBrk="1" hangingPunct="1"/>
            <a:r>
              <a:rPr lang="en-US" altLang="ko-KR" smtClean="0"/>
              <a:t>Runs Test </a:t>
            </a:r>
          </a:p>
          <a:p>
            <a:pPr lvl="1" eaLnBrk="1" hangingPunct="1"/>
            <a:r>
              <a:rPr lang="en-US" altLang="ko-KR" smtClean="0"/>
              <a:t>Autocorrelation Test</a:t>
            </a:r>
          </a:p>
          <a:p>
            <a:pPr eaLnBrk="1" hangingPunct="1"/>
            <a:r>
              <a:rPr lang="en-US" altLang="ko-KR" smtClean="0">
                <a:solidFill>
                  <a:srgbClr val="CF0E30"/>
                </a:solidFill>
              </a:rPr>
              <a:t>Others</a:t>
            </a:r>
          </a:p>
          <a:p>
            <a:pPr lvl="1" eaLnBrk="1" hangingPunct="1"/>
            <a:r>
              <a:rPr lang="en-US" altLang="ko-KR" smtClean="0"/>
              <a:t>Spectral Test</a:t>
            </a:r>
          </a:p>
          <a:p>
            <a:pPr lvl="1" eaLnBrk="1" hangingPunct="1"/>
            <a:r>
              <a:rPr lang="en-US" altLang="ko-KR" smtClean="0"/>
              <a:t>Linear Complexity Profile</a:t>
            </a:r>
          </a:p>
          <a:p>
            <a:pPr lvl="1" eaLnBrk="1" hangingPunct="1"/>
            <a:r>
              <a:rPr lang="en-US" altLang="ko-KR" smtClean="0"/>
              <a:t>Quadratic Complexity</a:t>
            </a:r>
          </a:p>
          <a:p>
            <a:pPr lvl="1" eaLnBrk="1" hangingPunct="1"/>
            <a:r>
              <a:rPr lang="en-US" altLang="ko-KR" smtClean="0"/>
              <a:t>Universal Test</a:t>
            </a:r>
          </a:p>
        </p:txBody>
      </p:sp>
      <p:sp>
        <p:nvSpPr>
          <p:cNvPr id="19459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8747D3D-6C9B-4658-B523-EEA0F025D809}" type="slidenum">
              <a:rPr lang="en-US" altLang="ko-KR" smtClean="0"/>
              <a:pPr/>
              <a:t>7</a:t>
            </a:fld>
            <a:endParaRPr lang="en-US" altLang="ko-KR" smtClean="0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420688"/>
            <a:ext cx="7439025" cy="508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/>
              <a:t>Statistical Randomness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77188" y="228600"/>
            <a:ext cx="9525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4400" dirty="0" smtClean="0"/>
              <a:t>Statistical Test by FIPS 140-1</a:t>
            </a:r>
            <a:endParaRPr lang="ko-KR" altLang="en-US" dirty="0"/>
          </a:p>
        </p:txBody>
      </p:sp>
      <p:sp>
        <p:nvSpPr>
          <p:cNvPr id="3076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5BE36D-8213-498B-9C9D-6AE1150F585D}" type="slidenum">
              <a:rPr lang="en-US" altLang="ko-KR" smtClean="0"/>
              <a:pPr/>
              <a:t>8</a:t>
            </a:fld>
            <a:endParaRPr lang="en-US" altLang="ko-KR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8105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700" b="0" dirty="0">
                <a:latin typeface="+mn-lt"/>
                <a:ea typeface="+mn-ea"/>
              </a:rPr>
              <a:t>For a given 20,000bit sample seq.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700" b="0" dirty="0">
                <a:latin typeface="+mn-lt"/>
                <a:ea typeface="+mn-ea"/>
              </a:rPr>
              <a:t>(I) </a:t>
            </a:r>
            <a:r>
              <a:rPr kumimoji="0" lang="en-US" altLang="ko-KR" sz="2700" b="0" dirty="0" err="1">
                <a:latin typeface="+mn-lt"/>
                <a:ea typeface="+mn-ea"/>
              </a:rPr>
              <a:t>monobit</a:t>
            </a:r>
            <a:r>
              <a:rPr kumimoji="0" lang="en-US" altLang="ko-KR" sz="2700" b="0" dirty="0">
                <a:latin typeface="+mn-lt"/>
                <a:ea typeface="+mn-ea"/>
              </a:rPr>
              <a:t> test : 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700" b="0" dirty="0">
                <a:latin typeface="+mn-lt"/>
                <a:ea typeface="+mn-ea"/>
              </a:rPr>
              <a:t> The number of ‘1’=n</a:t>
            </a:r>
            <a:r>
              <a:rPr kumimoji="0" lang="en-US" altLang="ko-KR" sz="2700" b="0" baseline="-25000" dirty="0">
                <a:latin typeface="+mn-lt"/>
                <a:ea typeface="+mn-ea"/>
              </a:rPr>
              <a:t>1</a:t>
            </a:r>
            <a:r>
              <a:rPr kumimoji="0" lang="en-US" altLang="ko-KR" sz="2700" b="0" dirty="0">
                <a:latin typeface="+mn-lt"/>
                <a:ea typeface="+mn-ea"/>
              </a:rPr>
              <a:t>, 9,654 &lt; n</a:t>
            </a:r>
            <a:r>
              <a:rPr kumimoji="0" lang="en-US" altLang="ko-KR" sz="2700" b="0" baseline="-25000" dirty="0">
                <a:latin typeface="+mn-lt"/>
                <a:ea typeface="+mn-ea"/>
              </a:rPr>
              <a:t>1</a:t>
            </a:r>
            <a:r>
              <a:rPr kumimoji="0" lang="en-US" altLang="ko-KR" sz="2700" b="0" dirty="0">
                <a:latin typeface="+mn-lt"/>
                <a:ea typeface="+mn-ea"/>
              </a:rPr>
              <a:t> &lt; 10,346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700" b="0" dirty="0">
                <a:latin typeface="+mn-lt"/>
                <a:ea typeface="+mn-ea"/>
              </a:rPr>
              <a:t>(2) poker test :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700" b="0" dirty="0">
                <a:latin typeface="+mn-lt"/>
                <a:ea typeface="+mn-ea"/>
              </a:rPr>
              <a:t> m=4, 1.03 &lt; X</a:t>
            </a:r>
            <a:r>
              <a:rPr kumimoji="0" lang="en-US" altLang="ko-KR" sz="2700" b="0" baseline="-25000" dirty="0">
                <a:latin typeface="+mn-lt"/>
                <a:ea typeface="+mn-ea"/>
              </a:rPr>
              <a:t>3</a:t>
            </a:r>
            <a:r>
              <a:rPr kumimoji="0" lang="en-US" altLang="ko-KR" sz="2700" b="0" dirty="0">
                <a:latin typeface="+mn-lt"/>
                <a:ea typeface="+mn-ea"/>
              </a:rPr>
              <a:t> &lt; 57.4 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700" b="0" dirty="0">
                <a:latin typeface="+mn-lt"/>
                <a:ea typeface="+mn-ea"/>
              </a:rPr>
              <a:t>(3) runs test : for length 1 </a:t>
            </a:r>
            <a:r>
              <a:rPr kumimoji="0" lang="en-US" altLang="ko-KR" sz="2700" b="0" dirty="0">
                <a:latin typeface="+mn-lt"/>
                <a:ea typeface="+mn-ea"/>
                <a:sym typeface="Symbol" pitchFamily="18" charset="2"/>
              </a:rPr>
              <a:t></a:t>
            </a:r>
            <a:r>
              <a:rPr kumimoji="0" lang="en-US" altLang="ko-KR" sz="2700" b="0" dirty="0">
                <a:latin typeface="+mn-lt"/>
                <a:ea typeface="+mn-ea"/>
              </a:rPr>
              <a:t> </a:t>
            </a:r>
            <a:r>
              <a:rPr kumimoji="0" lang="en-US" altLang="ko-KR" sz="2700" b="0" dirty="0" err="1">
                <a:latin typeface="+mn-lt"/>
                <a:ea typeface="+mn-ea"/>
              </a:rPr>
              <a:t>i</a:t>
            </a:r>
            <a:r>
              <a:rPr kumimoji="0" lang="en-US" altLang="ko-KR" sz="2700" b="0" dirty="0">
                <a:latin typeface="+mn-lt"/>
                <a:ea typeface="+mn-ea"/>
              </a:rPr>
              <a:t> </a:t>
            </a:r>
            <a:r>
              <a:rPr kumimoji="0" lang="en-US" altLang="ko-KR" sz="2700" b="0" dirty="0">
                <a:latin typeface="+mn-lt"/>
                <a:ea typeface="+mn-ea"/>
                <a:sym typeface="Symbol" pitchFamily="18" charset="2"/>
              </a:rPr>
              <a:t> </a:t>
            </a:r>
            <a:r>
              <a:rPr kumimoji="0" lang="en-US" altLang="ko-KR" sz="2700" b="0" dirty="0">
                <a:latin typeface="+mn-lt"/>
                <a:ea typeface="+mn-ea"/>
              </a:rPr>
              <a:t>6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None/>
              <a:defRPr/>
            </a:pPr>
            <a:r>
              <a:rPr kumimoji="0" lang="en-US" altLang="ko-KR" sz="2700" b="0" dirty="0">
                <a:latin typeface="+mn-lt"/>
                <a:ea typeface="+mn-ea"/>
              </a:rPr>
              <a:t>(4) long run test : no run greater than 34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265738" y="3041650"/>
          <a:ext cx="2797175" cy="646113"/>
        </p:xfrm>
        <a:graphic>
          <a:graphicData uri="http://schemas.openxmlformats.org/presentationml/2006/ole">
            <p:oleObj spid="_x0000_s3074" name="수식" r:id="rId4" imgW="21970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002F9C-095A-4BA5-9DF5-E7DCFF323059}" type="slidenum">
              <a:rPr lang="en-US" altLang="ko-KR" smtClean="0"/>
              <a:pPr/>
              <a:t>9</a:t>
            </a:fld>
            <a:endParaRPr lang="en-US" altLang="ko-KR" smtClean="0"/>
          </a:p>
        </p:txBody>
      </p:sp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1752600" y="1905000"/>
            <a:ext cx="5715000" cy="1143000"/>
          </a:xfrm>
          <a:prstGeom prst="rect">
            <a:avLst/>
          </a:prstGeom>
          <a:solidFill>
            <a:srgbClr val="FF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ko-KR" sz="4000">
                <a:solidFill>
                  <a:srgbClr val="FF3300"/>
                </a:solidFill>
              </a:rPr>
              <a:t>LFSR</a:t>
            </a:r>
            <a:endParaRPr lang="en-US" altLang="ko-KR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</TotalTime>
  <Pages>22</Pages>
  <Words>2140</Words>
  <Application>Microsoft Office PowerPoint</Application>
  <PresentationFormat>화면 슬라이드 쇼(4:3)</PresentationFormat>
  <Paragraphs>508</Paragraphs>
  <Slides>33</Slides>
  <Notes>33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33</vt:i4>
      </vt:variant>
    </vt:vector>
  </HeadingPairs>
  <TitlesOfParts>
    <vt:vector size="36" baseType="lpstr">
      <vt:lpstr>광장</vt:lpstr>
      <vt:lpstr>Microsoft ClipArt Gallery</vt:lpstr>
      <vt:lpstr>수식</vt:lpstr>
      <vt:lpstr>Stream Cipher</vt:lpstr>
      <vt:lpstr>Stream Cipher</vt:lpstr>
      <vt:lpstr>Sequence</vt:lpstr>
      <vt:lpstr>슬라이드 4</vt:lpstr>
      <vt:lpstr>Golomb’s postulates(I)</vt:lpstr>
      <vt:lpstr>Golomb’s postulates(II)</vt:lpstr>
      <vt:lpstr>Statistical Randomness</vt:lpstr>
      <vt:lpstr>Statistical Test by FIPS 140-1</vt:lpstr>
      <vt:lpstr>슬라이드 9</vt:lpstr>
      <vt:lpstr>Notation of LFSR</vt:lpstr>
      <vt:lpstr>Properties of m-LFSR(I)</vt:lpstr>
      <vt:lpstr>Primitive Polynomials</vt:lpstr>
      <vt:lpstr>Properties of LFSR</vt:lpstr>
      <vt:lpstr>Linear Complexity(I)</vt:lpstr>
      <vt:lpstr>Linear Complexity(II)</vt:lpstr>
      <vt:lpstr>Nonlinear FSR</vt:lpstr>
      <vt:lpstr>슬라이드 17</vt:lpstr>
      <vt:lpstr>Synchronous Stream Cipher(I)</vt:lpstr>
      <vt:lpstr>Synchronous Stream Cipher(II)</vt:lpstr>
      <vt:lpstr>Self-Sync. Stream Cipher(I)</vt:lpstr>
      <vt:lpstr>Self-Sync. Stream Cipher(II)</vt:lpstr>
      <vt:lpstr>Nonlinear Combiner(I)</vt:lpstr>
      <vt:lpstr>Nonlinear Combiner(II)</vt:lpstr>
      <vt:lpstr>Nonlinear Combiner(III)</vt:lpstr>
      <vt:lpstr>Clock-controlled generator(I)</vt:lpstr>
      <vt:lpstr>Clock-controlled generator(II)</vt:lpstr>
      <vt:lpstr>Other generators</vt:lpstr>
      <vt:lpstr>슬라이드 28</vt:lpstr>
      <vt:lpstr>Correlation Attack (I)</vt:lpstr>
      <vt:lpstr>Correlation Attack (II)</vt:lpstr>
      <vt:lpstr>Resilient Functions</vt:lpstr>
      <vt:lpstr>Multi-output Stream Ciphers</vt:lpstr>
      <vt:lpstr>Summary of a Stream Cipher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ETRI CIS  OHP Form</dc:title>
  <dc:subject/>
  <dc:creator/>
  <cp:keywords/>
  <dc:description/>
  <cp:lastModifiedBy>Kwangjo Kim</cp:lastModifiedBy>
  <cp:revision>279</cp:revision>
  <cp:lastPrinted>1998-05-06T02:23:12Z</cp:lastPrinted>
  <dcterms:created xsi:type="dcterms:W3CDTF">1995-06-15T10:08:06Z</dcterms:created>
  <dcterms:modified xsi:type="dcterms:W3CDTF">2010-02-09T12:09:03Z</dcterms:modified>
</cp:coreProperties>
</file>