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5" r:id="rId1"/>
  </p:sldMasterIdLst>
  <p:notesMasterIdLst>
    <p:notesMasterId r:id="rId22"/>
  </p:notesMasterIdLst>
  <p:handoutMasterIdLst>
    <p:handoutMasterId r:id="rId23"/>
  </p:handoutMasterIdLst>
  <p:sldIdLst>
    <p:sldId id="368" r:id="rId2"/>
    <p:sldId id="369" r:id="rId3"/>
    <p:sldId id="371" r:id="rId4"/>
    <p:sldId id="394" r:id="rId5"/>
    <p:sldId id="372" r:id="rId6"/>
    <p:sldId id="382" r:id="rId7"/>
    <p:sldId id="373" r:id="rId8"/>
    <p:sldId id="367" r:id="rId9"/>
    <p:sldId id="374" r:id="rId10"/>
    <p:sldId id="370" r:id="rId11"/>
    <p:sldId id="376" r:id="rId12"/>
    <p:sldId id="378" r:id="rId13"/>
    <p:sldId id="379" r:id="rId14"/>
    <p:sldId id="391" r:id="rId15"/>
    <p:sldId id="384" r:id="rId16"/>
    <p:sldId id="385" r:id="rId17"/>
    <p:sldId id="375" r:id="rId18"/>
    <p:sldId id="380" r:id="rId19"/>
    <p:sldId id="392" r:id="rId20"/>
    <p:sldId id="381" r:id="rId21"/>
  </p:sldIdLst>
  <p:sldSz cx="9144000" cy="6858000" type="screen4x3"/>
  <p:notesSz cx="6797675" cy="9926638"/>
  <p:defaultTextStyle>
    <a:defPPr>
      <a:defRPr lang="ko-KR"/>
    </a:defPPr>
    <a:lvl1pPr algn="l" rtl="0" fontAlgn="base" latinLnBrk="1">
      <a:spcBef>
        <a:spcPct val="20000"/>
      </a:spcBef>
      <a:spcAft>
        <a:spcPct val="0"/>
      </a:spcAft>
      <a:buClr>
        <a:schemeClr val="tx1"/>
      </a:buClr>
      <a:buFont typeface="Wingdings" pitchFamily="2" charset="2"/>
      <a:buChar char="q"/>
      <a:defRPr kumimoji="1" sz="2400" kern="1200">
        <a:solidFill>
          <a:schemeClr val="tx1"/>
        </a:solidFill>
        <a:latin typeface="Times New Roman" pitchFamily="18" charset="0"/>
        <a:ea typeface="굴림" pitchFamily="50" charset="-127"/>
        <a:cs typeface="+mn-cs"/>
        <a:sym typeface="Symbol" pitchFamily="18" charset="2"/>
      </a:defRPr>
    </a:lvl1pPr>
    <a:lvl2pPr marL="457200" algn="l" rtl="0" fontAlgn="base" latinLnBrk="1">
      <a:spcBef>
        <a:spcPct val="20000"/>
      </a:spcBef>
      <a:spcAft>
        <a:spcPct val="0"/>
      </a:spcAft>
      <a:buClr>
        <a:schemeClr val="tx1"/>
      </a:buClr>
      <a:buFont typeface="Wingdings" pitchFamily="2" charset="2"/>
      <a:buChar char="q"/>
      <a:defRPr kumimoji="1" sz="2400" kern="1200">
        <a:solidFill>
          <a:schemeClr val="tx1"/>
        </a:solidFill>
        <a:latin typeface="Times New Roman" pitchFamily="18" charset="0"/>
        <a:ea typeface="굴림" pitchFamily="50" charset="-127"/>
        <a:cs typeface="+mn-cs"/>
        <a:sym typeface="Symbol" pitchFamily="18" charset="2"/>
      </a:defRPr>
    </a:lvl2pPr>
    <a:lvl3pPr marL="914400" algn="l" rtl="0" fontAlgn="base" latinLnBrk="1">
      <a:spcBef>
        <a:spcPct val="20000"/>
      </a:spcBef>
      <a:spcAft>
        <a:spcPct val="0"/>
      </a:spcAft>
      <a:buClr>
        <a:schemeClr val="tx1"/>
      </a:buClr>
      <a:buFont typeface="Wingdings" pitchFamily="2" charset="2"/>
      <a:buChar char="q"/>
      <a:defRPr kumimoji="1" sz="2400" kern="1200">
        <a:solidFill>
          <a:schemeClr val="tx1"/>
        </a:solidFill>
        <a:latin typeface="Times New Roman" pitchFamily="18" charset="0"/>
        <a:ea typeface="굴림" pitchFamily="50" charset="-127"/>
        <a:cs typeface="+mn-cs"/>
        <a:sym typeface="Symbol" pitchFamily="18" charset="2"/>
      </a:defRPr>
    </a:lvl3pPr>
    <a:lvl4pPr marL="1371600" algn="l" rtl="0" fontAlgn="base" latinLnBrk="1">
      <a:spcBef>
        <a:spcPct val="20000"/>
      </a:spcBef>
      <a:spcAft>
        <a:spcPct val="0"/>
      </a:spcAft>
      <a:buClr>
        <a:schemeClr val="tx1"/>
      </a:buClr>
      <a:buFont typeface="Wingdings" pitchFamily="2" charset="2"/>
      <a:buChar char="q"/>
      <a:defRPr kumimoji="1" sz="2400" kern="1200">
        <a:solidFill>
          <a:schemeClr val="tx1"/>
        </a:solidFill>
        <a:latin typeface="Times New Roman" pitchFamily="18" charset="0"/>
        <a:ea typeface="굴림" pitchFamily="50" charset="-127"/>
        <a:cs typeface="+mn-cs"/>
        <a:sym typeface="Symbol" pitchFamily="18" charset="2"/>
      </a:defRPr>
    </a:lvl4pPr>
    <a:lvl5pPr marL="1828800" algn="l" rtl="0" fontAlgn="base" latinLnBrk="1">
      <a:spcBef>
        <a:spcPct val="20000"/>
      </a:spcBef>
      <a:spcAft>
        <a:spcPct val="0"/>
      </a:spcAft>
      <a:buClr>
        <a:schemeClr val="tx1"/>
      </a:buClr>
      <a:buFont typeface="Wingdings" pitchFamily="2" charset="2"/>
      <a:buChar char="q"/>
      <a:defRPr kumimoji="1" sz="2400" kern="1200">
        <a:solidFill>
          <a:schemeClr val="tx1"/>
        </a:solidFill>
        <a:latin typeface="Times New Roman" pitchFamily="18" charset="0"/>
        <a:ea typeface="굴림" pitchFamily="50" charset="-127"/>
        <a:cs typeface="+mn-cs"/>
        <a:sym typeface="Symbol" pitchFamily="18" charset="2"/>
      </a:defRPr>
    </a:lvl5pPr>
    <a:lvl6pPr marL="2286000" algn="l" defTabSz="914400" rtl="0" eaLnBrk="1" latinLnBrk="1" hangingPunct="1">
      <a:defRPr kumimoji="1" sz="2400" kern="1200">
        <a:solidFill>
          <a:schemeClr val="tx1"/>
        </a:solidFill>
        <a:latin typeface="Times New Roman" pitchFamily="18" charset="0"/>
        <a:ea typeface="굴림" pitchFamily="50" charset="-127"/>
        <a:cs typeface="+mn-cs"/>
        <a:sym typeface="Symbol" pitchFamily="18" charset="2"/>
      </a:defRPr>
    </a:lvl6pPr>
    <a:lvl7pPr marL="2743200" algn="l" defTabSz="914400" rtl="0" eaLnBrk="1" latinLnBrk="1" hangingPunct="1">
      <a:defRPr kumimoji="1" sz="2400" kern="1200">
        <a:solidFill>
          <a:schemeClr val="tx1"/>
        </a:solidFill>
        <a:latin typeface="Times New Roman" pitchFamily="18" charset="0"/>
        <a:ea typeface="굴림" pitchFamily="50" charset="-127"/>
        <a:cs typeface="+mn-cs"/>
        <a:sym typeface="Symbol" pitchFamily="18" charset="2"/>
      </a:defRPr>
    </a:lvl7pPr>
    <a:lvl8pPr marL="3200400" algn="l" defTabSz="914400" rtl="0" eaLnBrk="1" latinLnBrk="1" hangingPunct="1">
      <a:defRPr kumimoji="1" sz="2400" kern="1200">
        <a:solidFill>
          <a:schemeClr val="tx1"/>
        </a:solidFill>
        <a:latin typeface="Times New Roman" pitchFamily="18" charset="0"/>
        <a:ea typeface="굴림" pitchFamily="50" charset="-127"/>
        <a:cs typeface="+mn-cs"/>
        <a:sym typeface="Symbol" pitchFamily="18" charset="2"/>
      </a:defRPr>
    </a:lvl8pPr>
    <a:lvl9pPr marL="3657600" algn="l" defTabSz="914400" rtl="0" eaLnBrk="1" latinLnBrk="1" hangingPunct="1">
      <a:defRPr kumimoji="1" sz="2400" kern="1200">
        <a:solidFill>
          <a:schemeClr val="tx1"/>
        </a:solidFill>
        <a:latin typeface="Times New Roman" pitchFamily="18" charset="0"/>
        <a:ea typeface="굴림" pitchFamily="50" charset="-127"/>
        <a:cs typeface="+mn-cs"/>
        <a:sym typeface="Symbol" pitchFamily="18" charset="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CF0E30"/>
    <a:srgbClr val="8901F3"/>
    <a:srgbClr val="714400"/>
    <a:srgbClr val="919191"/>
    <a:srgbClr val="500093"/>
    <a:srgbClr val="280049"/>
    <a:srgbClr val="183400"/>
    <a:srgbClr val="282900"/>
  </p:clrMru>
</p:presentationPr>
</file>

<file path=ppt/tableStyles.xml><?xml version="1.0" encoding="utf-8"?>
<a:tblStyleLst xmlns:a="http://schemas.openxmlformats.org/drawingml/2006/main" def="{5C22544A-7EE6-4342-B048-85BDC9FD1C3A}">
  <a:tblStyle styleId="{D03447BB-5D67-496B-8E87-E561075AD55C}" styleName="어두운 스타일 1 - 강조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8" autoAdjust="0"/>
    <p:restoredTop sz="94660"/>
  </p:normalViewPr>
  <p:slideViewPr>
    <p:cSldViewPr snapToGrid="0">
      <p:cViewPr varScale="1">
        <p:scale>
          <a:sx n="117" d="100"/>
          <a:sy n="117" d="100"/>
        </p:scale>
        <p:origin x="-14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980" y="-78"/>
      </p:cViewPr>
      <p:guideLst>
        <p:guide orient="horz" pos="2182"/>
        <p:guide pos="288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588" y="-1588"/>
            <a:ext cx="2947988" cy="523876"/>
          </a:xfrm>
          <a:prstGeom prst="rect">
            <a:avLst/>
          </a:prstGeom>
          <a:noFill/>
          <a:ln w="9525">
            <a:noFill/>
            <a:miter lim="800000"/>
            <a:headEnd/>
            <a:tailEnd/>
          </a:ln>
          <a:effectLst/>
        </p:spPr>
        <p:txBody>
          <a:bodyPr vert="horz" wrap="square" lIns="19143" tIns="0" rIns="19143" bIns="0" numCol="1" anchor="t" anchorCtr="0" compatLnSpc="1">
            <a:prstTxWarp prst="textNoShape">
              <a:avLst/>
            </a:prstTxWarp>
          </a:bodyPr>
          <a:lstStyle>
            <a:lvl1pPr defTabSz="954088" eaLnBrk="0" latinLnBrk="0" hangingPunct="0">
              <a:spcBef>
                <a:spcPct val="0"/>
              </a:spcBef>
              <a:buClrTx/>
              <a:buFontTx/>
              <a:buNone/>
              <a:defRPr sz="1000" i="1">
                <a:latin typeface="Arial" pitchFamily="34" charset="0"/>
                <a:ea typeface="돋움" pitchFamily="50" charset="-127"/>
              </a:defRPr>
            </a:lvl1pPr>
          </a:lstStyle>
          <a:p>
            <a:pPr>
              <a:defRPr/>
            </a:pPr>
            <a:endParaRPr lang="en-US" altLang="ko-KR"/>
          </a:p>
        </p:txBody>
      </p:sp>
      <p:sp>
        <p:nvSpPr>
          <p:cNvPr id="4099" name="Rectangle 3"/>
          <p:cNvSpPr>
            <a:spLocks noGrp="1" noChangeArrowheads="1"/>
          </p:cNvSpPr>
          <p:nvPr>
            <p:ph type="dt" sz="quarter" idx="1"/>
          </p:nvPr>
        </p:nvSpPr>
        <p:spPr bwMode="auto">
          <a:xfrm>
            <a:off x="3851275" y="-1588"/>
            <a:ext cx="2947988" cy="523876"/>
          </a:xfrm>
          <a:prstGeom prst="rect">
            <a:avLst/>
          </a:prstGeom>
          <a:noFill/>
          <a:ln w="9525">
            <a:noFill/>
            <a:miter lim="800000"/>
            <a:headEnd/>
            <a:tailEnd/>
          </a:ln>
          <a:effectLst/>
        </p:spPr>
        <p:txBody>
          <a:bodyPr vert="horz" wrap="square" lIns="19143" tIns="0" rIns="19143" bIns="0" numCol="1" anchor="t" anchorCtr="0" compatLnSpc="1">
            <a:prstTxWarp prst="textNoShape">
              <a:avLst/>
            </a:prstTxWarp>
          </a:bodyPr>
          <a:lstStyle>
            <a:lvl1pPr algn="r" defTabSz="954088" eaLnBrk="0" latinLnBrk="0" hangingPunct="0">
              <a:spcBef>
                <a:spcPct val="0"/>
              </a:spcBef>
              <a:buClrTx/>
              <a:buFontTx/>
              <a:buNone/>
              <a:defRPr sz="1000" i="1">
                <a:latin typeface="Arial" pitchFamily="34" charset="0"/>
                <a:ea typeface="돋움" pitchFamily="50" charset="-127"/>
              </a:defRPr>
            </a:lvl1pPr>
          </a:lstStyle>
          <a:p>
            <a:pPr>
              <a:defRPr/>
            </a:pPr>
            <a:endParaRPr lang="en-US" altLang="ko-KR"/>
          </a:p>
        </p:txBody>
      </p:sp>
      <p:sp>
        <p:nvSpPr>
          <p:cNvPr id="4100" name="Rectangle 4"/>
          <p:cNvSpPr>
            <a:spLocks noGrp="1" noChangeArrowheads="1"/>
          </p:cNvSpPr>
          <p:nvPr>
            <p:ph type="ftr" sz="quarter" idx="2"/>
          </p:nvPr>
        </p:nvSpPr>
        <p:spPr bwMode="auto">
          <a:xfrm>
            <a:off x="-1588" y="9402763"/>
            <a:ext cx="2947988" cy="523875"/>
          </a:xfrm>
          <a:prstGeom prst="rect">
            <a:avLst/>
          </a:prstGeom>
          <a:noFill/>
          <a:ln w="9525">
            <a:noFill/>
            <a:miter lim="800000"/>
            <a:headEnd/>
            <a:tailEnd/>
          </a:ln>
          <a:effectLst/>
        </p:spPr>
        <p:txBody>
          <a:bodyPr vert="horz" wrap="square" lIns="19143" tIns="0" rIns="19143" bIns="0" numCol="1" anchor="b" anchorCtr="0" compatLnSpc="1">
            <a:prstTxWarp prst="textNoShape">
              <a:avLst/>
            </a:prstTxWarp>
          </a:bodyPr>
          <a:lstStyle>
            <a:lvl1pPr defTabSz="954088" eaLnBrk="0" latinLnBrk="0" hangingPunct="0">
              <a:spcBef>
                <a:spcPct val="0"/>
              </a:spcBef>
              <a:buClrTx/>
              <a:buFontTx/>
              <a:buNone/>
              <a:defRPr sz="1000" i="1">
                <a:latin typeface="Arial" pitchFamily="34" charset="0"/>
                <a:ea typeface="돋움" pitchFamily="50" charset="-127"/>
              </a:defRPr>
            </a:lvl1pPr>
          </a:lstStyle>
          <a:p>
            <a:pPr>
              <a:defRPr/>
            </a:pPr>
            <a:endParaRPr lang="en-US" altLang="ko-KR"/>
          </a:p>
        </p:txBody>
      </p:sp>
      <p:sp>
        <p:nvSpPr>
          <p:cNvPr id="4101" name="Rectangle 5"/>
          <p:cNvSpPr>
            <a:spLocks noGrp="1" noChangeArrowheads="1"/>
          </p:cNvSpPr>
          <p:nvPr>
            <p:ph type="sldNum" sz="quarter" idx="3"/>
          </p:nvPr>
        </p:nvSpPr>
        <p:spPr bwMode="auto">
          <a:xfrm>
            <a:off x="3851275" y="9402763"/>
            <a:ext cx="2947988" cy="523875"/>
          </a:xfrm>
          <a:prstGeom prst="rect">
            <a:avLst/>
          </a:prstGeom>
          <a:noFill/>
          <a:ln w="9525">
            <a:noFill/>
            <a:miter lim="800000"/>
            <a:headEnd/>
            <a:tailEnd/>
          </a:ln>
          <a:effectLst/>
        </p:spPr>
        <p:txBody>
          <a:bodyPr vert="horz" wrap="square" lIns="19143" tIns="0" rIns="19143" bIns="0" numCol="1" anchor="b" anchorCtr="0" compatLnSpc="1">
            <a:prstTxWarp prst="textNoShape">
              <a:avLst/>
            </a:prstTxWarp>
          </a:bodyPr>
          <a:lstStyle>
            <a:lvl1pPr algn="r" defTabSz="954088" eaLnBrk="0" latinLnBrk="0" hangingPunct="0">
              <a:spcBef>
                <a:spcPct val="0"/>
              </a:spcBef>
              <a:buClrTx/>
              <a:buFontTx/>
              <a:buNone/>
              <a:defRPr sz="1000" i="1">
                <a:latin typeface="Arial" pitchFamily="34" charset="0"/>
                <a:ea typeface="돋움" pitchFamily="50" charset="-127"/>
              </a:defRPr>
            </a:lvl1pPr>
          </a:lstStyle>
          <a:p>
            <a:pPr>
              <a:defRPr/>
            </a:pPr>
            <a:fld id="{E6D0F262-0D8C-4A71-9489-64A1B9FC3226}"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2947988" cy="523876"/>
          </a:xfrm>
          <a:prstGeom prst="rect">
            <a:avLst/>
          </a:prstGeom>
          <a:noFill/>
          <a:ln w="9525">
            <a:noFill/>
            <a:miter lim="800000"/>
            <a:headEnd/>
            <a:tailEnd/>
          </a:ln>
          <a:effectLst/>
        </p:spPr>
        <p:txBody>
          <a:bodyPr vert="horz" wrap="square" lIns="19143" tIns="0" rIns="19143" bIns="0" numCol="1" anchor="t" anchorCtr="0" compatLnSpc="1">
            <a:prstTxWarp prst="textNoShape">
              <a:avLst/>
            </a:prstTxWarp>
          </a:bodyPr>
          <a:lstStyle>
            <a:lvl1pPr defTabSz="795338" latinLnBrk="0">
              <a:spcBef>
                <a:spcPct val="0"/>
              </a:spcBef>
              <a:buClrTx/>
              <a:buFontTx/>
              <a:buNone/>
              <a:defRPr sz="1000" i="1">
                <a:latin typeface="Arial" pitchFamily="34" charset="0"/>
                <a:ea typeface="돋움" pitchFamily="50" charset="-127"/>
              </a:defRPr>
            </a:lvl1pPr>
          </a:lstStyle>
          <a:p>
            <a:pPr>
              <a:defRPr/>
            </a:pPr>
            <a:endParaRPr lang="en-US" altLang="ko-KR"/>
          </a:p>
        </p:txBody>
      </p:sp>
      <p:sp>
        <p:nvSpPr>
          <p:cNvPr id="2051" name="Rectangle 3"/>
          <p:cNvSpPr>
            <a:spLocks noGrp="1" noChangeArrowheads="1"/>
          </p:cNvSpPr>
          <p:nvPr>
            <p:ph type="dt" idx="1"/>
          </p:nvPr>
        </p:nvSpPr>
        <p:spPr bwMode="auto">
          <a:xfrm>
            <a:off x="3851275" y="-1588"/>
            <a:ext cx="2947988" cy="523876"/>
          </a:xfrm>
          <a:prstGeom prst="rect">
            <a:avLst/>
          </a:prstGeom>
          <a:noFill/>
          <a:ln w="9525">
            <a:noFill/>
            <a:miter lim="800000"/>
            <a:headEnd/>
            <a:tailEnd/>
          </a:ln>
          <a:effectLst/>
        </p:spPr>
        <p:txBody>
          <a:bodyPr vert="horz" wrap="square" lIns="19143" tIns="0" rIns="19143" bIns="0" numCol="1" anchor="t" anchorCtr="0" compatLnSpc="1">
            <a:prstTxWarp prst="textNoShape">
              <a:avLst/>
            </a:prstTxWarp>
          </a:bodyPr>
          <a:lstStyle>
            <a:lvl1pPr algn="r" defTabSz="795338" latinLnBrk="0">
              <a:spcBef>
                <a:spcPct val="0"/>
              </a:spcBef>
              <a:buClrTx/>
              <a:buFontTx/>
              <a:buNone/>
              <a:defRPr sz="1000" i="1">
                <a:latin typeface="Arial" pitchFamily="34" charset="0"/>
                <a:ea typeface="돋움" pitchFamily="50" charset="-127"/>
              </a:defRPr>
            </a:lvl1pPr>
          </a:lstStyle>
          <a:p>
            <a:pPr>
              <a:defRPr/>
            </a:pPr>
            <a:endParaRPr lang="en-US" altLang="ko-KR"/>
          </a:p>
        </p:txBody>
      </p:sp>
      <p:sp>
        <p:nvSpPr>
          <p:cNvPr id="2052" name="Rectangle 4"/>
          <p:cNvSpPr>
            <a:spLocks noGrp="1" noChangeArrowheads="1"/>
          </p:cNvSpPr>
          <p:nvPr>
            <p:ph type="ftr" sz="quarter" idx="4"/>
          </p:nvPr>
        </p:nvSpPr>
        <p:spPr bwMode="auto">
          <a:xfrm>
            <a:off x="-1588" y="9402763"/>
            <a:ext cx="2947988" cy="523875"/>
          </a:xfrm>
          <a:prstGeom prst="rect">
            <a:avLst/>
          </a:prstGeom>
          <a:noFill/>
          <a:ln w="9525">
            <a:noFill/>
            <a:miter lim="800000"/>
            <a:headEnd/>
            <a:tailEnd/>
          </a:ln>
          <a:effectLst/>
        </p:spPr>
        <p:txBody>
          <a:bodyPr vert="horz" wrap="square" lIns="19143" tIns="0" rIns="19143" bIns="0" numCol="1" anchor="b" anchorCtr="0" compatLnSpc="1">
            <a:prstTxWarp prst="textNoShape">
              <a:avLst/>
            </a:prstTxWarp>
          </a:bodyPr>
          <a:lstStyle>
            <a:lvl1pPr defTabSz="795338" latinLnBrk="0">
              <a:spcBef>
                <a:spcPct val="0"/>
              </a:spcBef>
              <a:buClrTx/>
              <a:buFontTx/>
              <a:buNone/>
              <a:defRPr sz="1000" i="1">
                <a:latin typeface="Arial" pitchFamily="34" charset="0"/>
                <a:ea typeface="돋움" pitchFamily="50" charset="-127"/>
              </a:defRPr>
            </a:lvl1pPr>
          </a:lstStyle>
          <a:p>
            <a:pPr>
              <a:defRPr/>
            </a:pPr>
            <a:endParaRPr lang="en-US" altLang="ko-KR"/>
          </a:p>
        </p:txBody>
      </p:sp>
      <p:sp>
        <p:nvSpPr>
          <p:cNvPr id="2053" name="Rectangle 5"/>
          <p:cNvSpPr>
            <a:spLocks noGrp="1" noChangeArrowheads="1"/>
          </p:cNvSpPr>
          <p:nvPr>
            <p:ph type="sldNum" sz="quarter" idx="5"/>
          </p:nvPr>
        </p:nvSpPr>
        <p:spPr bwMode="auto">
          <a:xfrm>
            <a:off x="3851275" y="9402763"/>
            <a:ext cx="2947988" cy="523875"/>
          </a:xfrm>
          <a:prstGeom prst="rect">
            <a:avLst/>
          </a:prstGeom>
          <a:noFill/>
          <a:ln w="9525">
            <a:noFill/>
            <a:miter lim="800000"/>
            <a:headEnd/>
            <a:tailEnd/>
          </a:ln>
          <a:effectLst/>
        </p:spPr>
        <p:txBody>
          <a:bodyPr vert="horz" wrap="square" lIns="19143" tIns="0" rIns="19143" bIns="0" numCol="1" anchor="b" anchorCtr="0" compatLnSpc="1">
            <a:prstTxWarp prst="textNoShape">
              <a:avLst/>
            </a:prstTxWarp>
          </a:bodyPr>
          <a:lstStyle>
            <a:lvl1pPr algn="r" defTabSz="795338" latinLnBrk="0">
              <a:spcBef>
                <a:spcPct val="0"/>
              </a:spcBef>
              <a:buClrTx/>
              <a:buFontTx/>
              <a:buNone/>
              <a:defRPr sz="1000" i="1">
                <a:latin typeface="Arial" pitchFamily="34" charset="0"/>
                <a:ea typeface="돋움" pitchFamily="50" charset="-127"/>
              </a:defRPr>
            </a:lvl1pPr>
          </a:lstStyle>
          <a:p>
            <a:pPr>
              <a:defRPr/>
            </a:pPr>
            <a:fld id="{4E88450A-7603-42C4-BAED-4286CBDB2237}" type="slidenum">
              <a:rPr lang="en-US" altLang="ko-KR"/>
              <a:pPr>
                <a:defRPr/>
              </a:pPr>
              <a:t>‹#›</a:t>
            </a:fld>
            <a:endParaRPr lang="en-US" altLang="ko-KR"/>
          </a:p>
        </p:txBody>
      </p:sp>
      <p:sp>
        <p:nvSpPr>
          <p:cNvPr id="30726" name="Rectangle 6"/>
          <p:cNvSpPr>
            <a:spLocks noGrp="1" noRot="1" noChangeAspect="1" noChangeArrowheads="1" noTextEdit="1"/>
          </p:cNvSpPr>
          <p:nvPr>
            <p:ph type="sldImg" idx="2"/>
          </p:nvPr>
        </p:nvSpPr>
        <p:spPr bwMode="auto">
          <a:xfrm>
            <a:off x="788988" y="649288"/>
            <a:ext cx="5219700" cy="3914775"/>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908050" y="4713288"/>
            <a:ext cx="4981575" cy="4700587"/>
          </a:xfrm>
          <a:prstGeom prst="rect">
            <a:avLst/>
          </a:prstGeom>
          <a:noFill/>
          <a:ln w="9525">
            <a:noFill/>
            <a:miter lim="800000"/>
            <a:headEnd/>
            <a:tailEnd/>
          </a:ln>
          <a:effectLst/>
        </p:spPr>
        <p:txBody>
          <a:bodyPr vert="horz" wrap="square" lIns="94118" tIns="47857" rIns="94118" bIns="47857" numCol="1" anchor="t" anchorCtr="0" compatLnSpc="1">
            <a:prstTxWarp prst="textNoShape">
              <a:avLst/>
            </a:prstTxWarp>
          </a:bodyPr>
          <a:lstStyle/>
          <a:p>
            <a:pPr lvl="0"/>
            <a:r>
              <a:rPr lang="en-US" altLang="ko-KR" noProof="0" smtClean="0"/>
              <a:t>Click to edit Master notes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2056" name="Rectangle 8"/>
          <p:cNvSpPr>
            <a:spLocks noChangeArrowheads="1"/>
          </p:cNvSpPr>
          <p:nvPr/>
        </p:nvSpPr>
        <p:spPr bwMode="auto">
          <a:xfrm>
            <a:off x="6218238" y="9517063"/>
            <a:ext cx="514350" cy="309562"/>
          </a:xfrm>
          <a:prstGeom prst="rect">
            <a:avLst/>
          </a:prstGeom>
          <a:noFill/>
          <a:ln w="9525">
            <a:noFill/>
            <a:miter lim="800000"/>
            <a:headEnd/>
            <a:tailEnd/>
          </a:ln>
          <a:effectLst/>
        </p:spPr>
        <p:txBody>
          <a:bodyPr wrap="none" lIns="94118" tIns="47857" rIns="94118" bIns="47857" anchor="ctr">
            <a:spAutoFit/>
          </a:bodyPr>
          <a:lstStyle/>
          <a:p>
            <a:pPr algn="r" defTabSz="954088" eaLnBrk="0" latinLnBrk="0" hangingPunct="0">
              <a:spcBef>
                <a:spcPct val="0"/>
              </a:spcBef>
              <a:buClrTx/>
              <a:buFontTx/>
              <a:buNone/>
              <a:defRPr/>
            </a:pPr>
            <a:fld id="{94775E55-719F-4E6F-AC8C-3EEC9CBF7411}" type="slidenum">
              <a:rPr lang="en-US" altLang="ko-KR" sz="1400">
                <a:latin typeface="*ETRI CIS Elements" charset="0"/>
                <a:ea typeface="돋움" pitchFamily="50" charset="-127"/>
              </a:rPr>
              <a:pPr algn="r" defTabSz="954088" eaLnBrk="0" latinLnBrk="0" hangingPunct="0">
                <a:spcBef>
                  <a:spcPct val="0"/>
                </a:spcBef>
                <a:buClrTx/>
                <a:buFontTx/>
                <a:buNone/>
                <a:defRPr/>
              </a:pPr>
              <a:t>‹#›</a:t>
            </a:fld>
            <a:endParaRPr lang="en-US" altLang="ko-KR" sz="1400">
              <a:latin typeface="*ETRI CIS Elements" charset="0"/>
              <a:ea typeface="돋움" pitchFamily="50" charset="-127"/>
            </a:endParaRPr>
          </a:p>
        </p:txBody>
      </p:sp>
    </p:spTree>
  </p:cSld>
  <p:clrMap bg1="lt1" tx1="dk1" bg2="lt2" tx2="dk2" accent1="accent1" accent2="accent2" accent3="accent3" accent4="accent4" accent5="accent5" accent6="accent6" hlink="hlink" folHlink="folHlink"/>
  <p:notesStyle>
    <a:lvl1pPr algn="l" defTabSz="949325"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65138" algn="l" defTabSz="949325"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31863" algn="l" defTabSz="949325"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97000" algn="l" defTabSz="949325"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62138" algn="l" defTabSz="949325"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10" name="직각 삼각형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제목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ko-KR" altLang="en-US" smtClean="0"/>
              <a:t>마스터 제목 스타일 편집</a:t>
            </a:r>
            <a:endParaRPr kumimoji="0" lang="en-US"/>
          </a:p>
        </p:txBody>
      </p:sp>
      <p:sp>
        <p:nvSpPr>
          <p:cNvPr id="17" name="부제목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ko-KR" altLang="en-US" smtClean="0"/>
              <a:t>마스터 부제목 스타일 편집</a:t>
            </a:r>
            <a:endParaRPr kumimoji="0" lang="en-US"/>
          </a:p>
        </p:txBody>
      </p:sp>
      <p:grpSp>
        <p:nvGrpSpPr>
          <p:cNvPr id="2" name="그룹 1"/>
          <p:cNvGrpSpPr/>
          <p:nvPr/>
        </p:nvGrpSpPr>
        <p:grpSpPr>
          <a:xfrm>
            <a:off x="-3765" y="4953000"/>
            <a:ext cx="9147765" cy="1912088"/>
            <a:chOff x="-3765" y="4832896"/>
            <a:chExt cx="9147765" cy="2032192"/>
          </a:xfrm>
        </p:grpSpPr>
        <p:sp>
          <p:nvSpPr>
            <p:cNvPr id="7" name="자유형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자유형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자유형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직선 연결선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날짜 개체 틀 29"/>
          <p:cNvSpPr>
            <a:spLocks noGrp="1"/>
          </p:cNvSpPr>
          <p:nvPr>
            <p:ph type="dt" sz="half" idx="10"/>
          </p:nvPr>
        </p:nvSpPr>
        <p:spPr/>
        <p:txBody>
          <a:bodyPr/>
          <a:lstStyle>
            <a:lvl1pPr>
              <a:defRPr>
                <a:solidFill>
                  <a:srgbClr val="FFFFFF"/>
                </a:solidFill>
              </a:defRPr>
            </a:lvl1pPr>
            <a:extLst/>
          </a:lstStyle>
          <a:p>
            <a:pPr>
              <a:defRPr/>
            </a:pPr>
            <a:fld id="{3CCC18D5-596B-4369-B7AD-154D5E4DDFAB}" type="datetimeFigureOut">
              <a:rPr lang="en-US" smtClean="0"/>
              <a:pPr>
                <a:defRPr/>
              </a:pPr>
              <a:t>2/9/2010</a:t>
            </a:fld>
            <a:endParaRPr lang="en-US" sz="1100" dirty="0">
              <a:solidFill>
                <a:schemeClr val="tx2"/>
              </a:solidFill>
            </a:endParaRPr>
          </a:p>
        </p:txBody>
      </p:sp>
      <p:sp>
        <p:nvSpPr>
          <p:cNvPr id="19" name="바닥글 개체 틀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슬라이드 번호 개체 틀 26"/>
          <p:cNvSpPr>
            <a:spLocks noGrp="1"/>
          </p:cNvSpPr>
          <p:nvPr>
            <p:ph type="sldNum" sz="quarter" idx="12"/>
          </p:nvPr>
        </p:nvSpPr>
        <p:spPr/>
        <p:txBody>
          <a:bodyPr/>
          <a:lstStyle>
            <a:lvl1pPr>
              <a:defRPr>
                <a:solidFill>
                  <a:srgbClr val="FFFFFF"/>
                </a:solidFill>
              </a:defRPr>
            </a:lvl1pPr>
            <a:extLst/>
          </a:lstStyle>
          <a:p>
            <a:pPr>
              <a:defRPr/>
            </a:pPr>
            <a:fld id="{057D0D65-1B90-4803-8FE8-0B1093F7FAC0}" type="slidenum">
              <a:rPr lang="en-US" altLang="ko-KR" smtClean="0"/>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extLs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1481329"/>
            <a:ext cx="8229600" cy="4386071"/>
          </a:xfrm>
        </p:spPr>
        <p:txBody>
          <a:bodyPr vert="eaVert"/>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extLst/>
          </a:lstStyle>
          <a:p>
            <a:pPr>
              <a:defRPr/>
            </a:pPr>
            <a:fld id="{D446A5F7-F3BC-40DC-84D3-B53BA9BCF0D4}" type="datetimeFigureOut">
              <a:rPr lang="en-US" smtClean="0"/>
              <a:pPr>
                <a:defRPr/>
              </a:pPr>
              <a:t>2/9/2010</a:t>
            </a:fld>
            <a:endParaRPr lang="en-US" sz="1100" dirty="0">
              <a:solidFill>
                <a:schemeClr val="tx2"/>
              </a:solidFill>
            </a:endParaRPr>
          </a:p>
        </p:txBody>
      </p:sp>
      <p:sp>
        <p:nvSpPr>
          <p:cNvPr id="5" name="바닥글 개체 틀 4"/>
          <p:cNvSpPr>
            <a:spLocks noGrp="1"/>
          </p:cNvSpPr>
          <p:nvPr>
            <p:ph type="ftr" sz="quarter" idx="11"/>
          </p:nvPr>
        </p:nvSpPr>
        <p:spPr/>
        <p:txBody>
          <a:bodyPr/>
          <a:lstStyle>
            <a:extLst/>
          </a:lstStyle>
          <a:p>
            <a:pPr>
              <a:defRPr/>
            </a:pPr>
            <a:endParaRPr lang="en-US"/>
          </a:p>
        </p:txBody>
      </p:sp>
      <p:sp>
        <p:nvSpPr>
          <p:cNvPr id="6" name="슬라이드 번호 개체 틀 5"/>
          <p:cNvSpPr>
            <a:spLocks noGrp="1"/>
          </p:cNvSpPr>
          <p:nvPr>
            <p:ph type="sldNum" sz="quarter" idx="12"/>
          </p:nvPr>
        </p:nvSpPr>
        <p:spPr/>
        <p:txBody>
          <a:bodyPr/>
          <a:lstStyle>
            <a:extLst/>
          </a:lstStyle>
          <a:p>
            <a:pPr>
              <a:defRPr/>
            </a:pPr>
            <a:fld id="{F645329D-7A61-461D-8B71-697341EF065D}" type="slidenum">
              <a:rPr lang="en-US" altLang="ko-KR" smtClean="0"/>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844013" y="274640"/>
            <a:ext cx="1777470" cy="5592761"/>
          </a:xfrm>
        </p:spPr>
        <p:txBody>
          <a:bodyPr vert="eaVert"/>
          <a:lstStyle>
            <a:extLs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274641"/>
            <a:ext cx="6324600" cy="5592760"/>
          </a:xfrm>
        </p:spPr>
        <p:txBody>
          <a:bodyPr vert="eaVert"/>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extLst/>
          </a:lstStyle>
          <a:p>
            <a:pPr>
              <a:defRPr/>
            </a:pPr>
            <a:fld id="{3DCFE0AD-75F8-459D-B621-32CA2DE7FE68}" type="datetimeFigureOut">
              <a:rPr lang="en-US" smtClean="0"/>
              <a:pPr>
                <a:defRPr/>
              </a:pPr>
              <a:t>2/9/2010</a:t>
            </a:fld>
            <a:endParaRPr lang="en-US" sz="1100" dirty="0">
              <a:solidFill>
                <a:schemeClr val="tx2"/>
              </a:solidFill>
            </a:endParaRPr>
          </a:p>
        </p:txBody>
      </p:sp>
      <p:sp>
        <p:nvSpPr>
          <p:cNvPr id="5" name="바닥글 개체 틀 4"/>
          <p:cNvSpPr>
            <a:spLocks noGrp="1"/>
          </p:cNvSpPr>
          <p:nvPr>
            <p:ph type="ftr" sz="quarter" idx="11"/>
          </p:nvPr>
        </p:nvSpPr>
        <p:spPr/>
        <p:txBody>
          <a:bodyPr/>
          <a:lstStyle>
            <a:extLst/>
          </a:lstStyle>
          <a:p>
            <a:pPr>
              <a:defRPr/>
            </a:pPr>
            <a:endParaRPr lang="en-US"/>
          </a:p>
        </p:txBody>
      </p:sp>
      <p:sp>
        <p:nvSpPr>
          <p:cNvPr id="6" name="슬라이드 번호 개체 틀 5"/>
          <p:cNvSpPr>
            <a:spLocks noGrp="1"/>
          </p:cNvSpPr>
          <p:nvPr>
            <p:ph type="sldNum" sz="quarter" idx="12"/>
          </p:nvPr>
        </p:nvSpPr>
        <p:spPr/>
        <p:txBody>
          <a:bodyPr/>
          <a:lstStyle>
            <a:extLst/>
          </a:lstStyle>
          <a:p>
            <a:pPr>
              <a:defRPr/>
            </a:pPr>
            <a:fld id="{376E30F9-93F5-4271-AFDB-597E042BCC32}" type="slidenum">
              <a:rPr lang="en-US" altLang="ko-KR" smtClean="0"/>
              <a:pPr>
                <a:defRPr/>
              </a:pPr>
              <a:t>‹#›</a:t>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22275" y="304800"/>
            <a:ext cx="8188325" cy="762000"/>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457200" y="1371600"/>
            <a:ext cx="8153400" cy="4953000"/>
          </a:xfrm>
        </p:spPr>
        <p:txBody>
          <a:bodyPr>
            <a:normAutofit/>
          </a:bodyPr>
          <a:lstStyle/>
          <a:p>
            <a:pPr lvl="0"/>
            <a:endParaRPr lang="ko-KR" altLang="en-US" noProof="0" smtClean="0"/>
          </a:p>
        </p:txBody>
      </p:sp>
      <p:sp>
        <p:nvSpPr>
          <p:cNvPr id="4" name="Rectangle 7"/>
          <p:cNvSpPr>
            <a:spLocks noGrp="1" noChangeArrowheads="1"/>
          </p:cNvSpPr>
          <p:nvPr>
            <p:ph type="sldNum" sz="quarter" idx="10"/>
          </p:nvPr>
        </p:nvSpPr>
        <p:spPr/>
        <p:txBody>
          <a:bodyPr/>
          <a:lstStyle>
            <a:lvl1pPr>
              <a:defRPr/>
            </a:lvl1pPr>
          </a:lstStyle>
          <a:p>
            <a:pPr>
              <a:defRPr/>
            </a:pPr>
            <a:fld id="{D9FD1E10-D7EF-4CC8-8A61-2C34CD442CF2}"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a:xfrm>
            <a:off x="6702756" y="6387044"/>
            <a:ext cx="1920240" cy="365760"/>
          </a:xfrm>
        </p:spPr>
        <p:txBody>
          <a:bodyPr/>
          <a:lstStyle>
            <a:extLst/>
          </a:lstStyle>
          <a:p>
            <a:pPr>
              <a:defRPr/>
            </a:pPr>
            <a:fld id="{8578512C-8939-4707-91A4-9FCE08D1A90E}" type="datetimeFigureOut">
              <a:rPr lang="en-US" smtClean="0"/>
              <a:pPr>
                <a:defRPr/>
              </a:pPr>
              <a:t>2/9/2010</a:t>
            </a:fld>
            <a:endParaRPr lang="en-US" sz="1100" dirty="0">
              <a:solidFill>
                <a:schemeClr val="tx2"/>
              </a:solidFill>
            </a:endParaRPr>
          </a:p>
        </p:txBody>
      </p:sp>
      <p:sp>
        <p:nvSpPr>
          <p:cNvPr id="5" name="바닥글 개체 틀 4"/>
          <p:cNvSpPr>
            <a:spLocks noGrp="1"/>
          </p:cNvSpPr>
          <p:nvPr>
            <p:ph type="ftr" sz="quarter" idx="11"/>
          </p:nvPr>
        </p:nvSpPr>
        <p:spPr/>
        <p:txBody>
          <a:bodyPr/>
          <a:lstStyle>
            <a:extLst/>
          </a:lstStyle>
          <a:p>
            <a:pPr>
              <a:defRPr/>
            </a:pPr>
            <a:endParaRPr lang="en-US"/>
          </a:p>
        </p:txBody>
      </p:sp>
      <p:sp>
        <p:nvSpPr>
          <p:cNvPr id="6" name="슬라이드 번호 개체 틀 5"/>
          <p:cNvSpPr>
            <a:spLocks noGrp="1"/>
          </p:cNvSpPr>
          <p:nvPr>
            <p:ph type="sldNum" sz="quarter" idx="12"/>
          </p:nvPr>
        </p:nvSpPr>
        <p:spPr>
          <a:xfrm>
            <a:off x="8601834" y="6351300"/>
            <a:ext cx="542166" cy="365125"/>
          </a:xfrm>
        </p:spPr>
        <p:txBody>
          <a:bodyPr/>
          <a:lstStyle>
            <a:extLst/>
          </a:lstStyle>
          <a:p>
            <a:pPr>
              <a:defRPr/>
            </a:pPr>
            <a:fld id="{5045D34D-109B-49CD-9CCB-971D825AE284}" type="slidenum">
              <a:rPr lang="en-US" altLang="ko-KR" smtClean="0"/>
              <a:pPr>
                <a:defRPr/>
              </a:pPr>
              <a:t>‹#›</a:t>
            </a:fld>
            <a:endParaRPr lang="en-US" altLang="ko-KR" dirty="0"/>
          </a:p>
        </p:txBody>
      </p:sp>
      <p:sp>
        <p:nvSpPr>
          <p:cNvPr id="7" name="제목 6"/>
          <p:cNvSpPr>
            <a:spLocks noGrp="1"/>
          </p:cNvSpPr>
          <p:nvPr>
            <p:ph type="title"/>
          </p:nvPr>
        </p:nvSpPr>
        <p:spPr/>
        <p:txBody>
          <a:bodyPr rtlCol="0"/>
          <a:lstStyle>
            <a:extLst/>
          </a:lstStyle>
          <a:p>
            <a:r>
              <a:rPr kumimoji="0" lang="ko-KR" altLang="en-US" smtClean="0"/>
              <a:t>마스터 제목 스타일 편집</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bg>
      <p:bgRef idx="1002">
        <a:schemeClr val="bg1"/>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ko-KR" altLang="en-US" smtClean="0"/>
              <a:t>마스터 텍스트 스타일을 편집합니다</a:t>
            </a:r>
          </a:p>
        </p:txBody>
      </p:sp>
      <p:sp>
        <p:nvSpPr>
          <p:cNvPr id="4" name="날짜 개체 틀 3"/>
          <p:cNvSpPr>
            <a:spLocks noGrp="1"/>
          </p:cNvSpPr>
          <p:nvPr>
            <p:ph type="dt" sz="half" idx="10"/>
          </p:nvPr>
        </p:nvSpPr>
        <p:spPr/>
        <p:txBody>
          <a:bodyPr/>
          <a:lstStyle>
            <a:extLst/>
          </a:lstStyle>
          <a:p>
            <a:pPr>
              <a:defRPr/>
            </a:pPr>
            <a:fld id="{8A25574D-27FE-46B2-A633-D1EBA4E3F0C4}" type="datetimeFigureOut">
              <a:rPr lang="en-US" smtClean="0"/>
              <a:pPr>
                <a:defRPr/>
              </a:pPr>
              <a:t>2/9/2010</a:t>
            </a:fld>
            <a:endParaRPr lang="en-US" sz="1100" dirty="0">
              <a:solidFill>
                <a:schemeClr val="tx2"/>
              </a:solidFill>
            </a:endParaRPr>
          </a:p>
        </p:txBody>
      </p:sp>
      <p:sp>
        <p:nvSpPr>
          <p:cNvPr id="5" name="바닥글 개체 틀 4"/>
          <p:cNvSpPr>
            <a:spLocks noGrp="1"/>
          </p:cNvSpPr>
          <p:nvPr>
            <p:ph type="ftr" sz="quarter" idx="11"/>
          </p:nvPr>
        </p:nvSpPr>
        <p:spPr/>
        <p:txBody>
          <a:bodyPr/>
          <a:lstStyle>
            <a:extLst/>
          </a:lstStyle>
          <a:p>
            <a:pPr>
              <a:defRPr/>
            </a:pPr>
            <a:endParaRPr lang="en-US"/>
          </a:p>
        </p:txBody>
      </p:sp>
      <p:sp>
        <p:nvSpPr>
          <p:cNvPr id="6" name="슬라이드 번호 개체 틀 5"/>
          <p:cNvSpPr>
            <a:spLocks noGrp="1"/>
          </p:cNvSpPr>
          <p:nvPr>
            <p:ph type="sldNum" sz="quarter" idx="12"/>
          </p:nvPr>
        </p:nvSpPr>
        <p:spPr/>
        <p:txBody>
          <a:bodyPr/>
          <a:lstStyle>
            <a:extLst/>
          </a:lstStyle>
          <a:p>
            <a:pPr>
              <a:defRPr/>
            </a:pPr>
            <a:fld id="{74E19FE1-F14C-4F5E-ADFC-92B58739147E}" type="slidenum">
              <a:rPr lang="en-US" altLang="ko-KR" smtClean="0"/>
              <a:pPr>
                <a:defRPr/>
              </a:pPr>
              <a:t>‹#›</a:t>
            </a:fld>
            <a:endParaRPr lang="en-US" altLang="ko-KR"/>
          </a:p>
        </p:txBody>
      </p:sp>
      <p:sp>
        <p:nvSpPr>
          <p:cNvPr id="7" name="갈매기형 수장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갈매기형 수장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bg>
      <p:bgRef idx="1002">
        <a:schemeClr val="bg1"/>
      </p:bgRef>
    </p:bg>
    <p:spTree>
      <p:nvGrpSpPr>
        <p:cNvPr id="1" name=""/>
        <p:cNvGrpSpPr/>
        <p:nvPr/>
      </p:nvGrpSpPr>
      <p:grpSpPr>
        <a:xfrm>
          <a:off x="0" y="0"/>
          <a:ext cx="0" cy="0"/>
          <a:chOff x="0" y="0"/>
          <a:chExt cx="0" cy="0"/>
        </a:xfrm>
      </p:grpSpPr>
      <p:sp>
        <p:nvSpPr>
          <p:cNvPr id="3" name="내용 개체 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내용 개체 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extLst/>
          </a:lstStyle>
          <a:p>
            <a:pPr>
              <a:defRPr/>
            </a:pPr>
            <a:fld id="{FEC3D73D-25C2-43B1-8F61-6663D5FA75EF}" type="datetimeFigureOut">
              <a:rPr lang="en-US" smtClean="0"/>
              <a:pPr>
                <a:defRPr/>
              </a:pPr>
              <a:t>2/9/2010</a:t>
            </a:fld>
            <a:endParaRPr lang="en-US" sz="1100" dirty="0">
              <a:solidFill>
                <a:schemeClr val="tx2"/>
              </a:solidFill>
            </a:endParaRPr>
          </a:p>
        </p:txBody>
      </p:sp>
      <p:sp>
        <p:nvSpPr>
          <p:cNvPr id="6" name="바닥글 개체 틀 5"/>
          <p:cNvSpPr>
            <a:spLocks noGrp="1"/>
          </p:cNvSpPr>
          <p:nvPr>
            <p:ph type="ftr" sz="quarter" idx="11"/>
          </p:nvPr>
        </p:nvSpPr>
        <p:spPr/>
        <p:txBody>
          <a:bodyPr/>
          <a:lstStyle>
            <a:extLst/>
          </a:lstStyle>
          <a:p>
            <a:pPr>
              <a:defRPr/>
            </a:pPr>
            <a:endParaRPr lang="en-US"/>
          </a:p>
        </p:txBody>
      </p:sp>
      <p:sp>
        <p:nvSpPr>
          <p:cNvPr id="7" name="슬라이드 번호 개체 틀 6"/>
          <p:cNvSpPr>
            <a:spLocks noGrp="1"/>
          </p:cNvSpPr>
          <p:nvPr>
            <p:ph type="sldNum" sz="quarter" idx="12"/>
          </p:nvPr>
        </p:nvSpPr>
        <p:spPr/>
        <p:txBody>
          <a:bodyPr/>
          <a:lstStyle>
            <a:extLst/>
          </a:lstStyle>
          <a:p>
            <a:pPr>
              <a:defRPr/>
            </a:pPr>
            <a:fld id="{53CBAF13-D01C-449D-BCBC-AE84E1EBACEE}" type="slidenum">
              <a:rPr lang="en-US" altLang="ko-KR" smtClean="0"/>
              <a:pPr>
                <a:defRPr/>
              </a:pPr>
              <a:t>‹#›</a:t>
            </a:fld>
            <a:endParaRPr lang="en-US" altLang="ko-KR"/>
          </a:p>
        </p:txBody>
      </p:sp>
      <p:sp>
        <p:nvSpPr>
          <p:cNvPr id="8" name="제목 7"/>
          <p:cNvSpPr>
            <a:spLocks noGrp="1"/>
          </p:cNvSpPr>
          <p:nvPr>
            <p:ph type="title"/>
          </p:nvPr>
        </p:nvSpPr>
        <p:spPr/>
        <p:txBody>
          <a:bodyPr rtlCol="0"/>
          <a:lstStyle>
            <a:extLst/>
          </a:lstStyle>
          <a:p>
            <a:r>
              <a:rPr kumimoji="0" lang="ko-KR" altLang="en-US" smtClean="0"/>
              <a:t>마스터 제목 스타일 편집</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비교">
    <p:bg>
      <p:bgRef idx="1003">
        <a:schemeClr val="bg1"/>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8229600" cy="1143000"/>
          </a:xfrm>
        </p:spPr>
        <p:txBody>
          <a:bodyPr anchor="ctr"/>
          <a:lstStyle>
            <a:lvl1pPr>
              <a:defRPr/>
            </a:lvl1pPr>
            <a:extLst/>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ko-KR" altLang="en-US" smtClean="0"/>
              <a:t>마스터 텍스트 스타일을 편집합니다</a:t>
            </a:r>
          </a:p>
        </p:txBody>
      </p:sp>
      <p:sp>
        <p:nvSpPr>
          <p:cNvPr id="4" name="텍스트 개체 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ko-KR" altLang="en-US" smtClean="0"/>
              <a:t>마스터 텍스트 스타일을 편집합니다</a:t>
            </a:r>
          </a:p>
        </p:txBody>
      </p:sp>
      <p:sp>
        <p:nvSpPr>
          <p:cNvPr id="5" name="내용 개체 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6" name="내용 개체 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7" name="날짜 개체 틀 6"/>
          <p:cNvSpPr>
            <a:spLocks noGrp="1"/>
          </p:cNvSpPr>
          <p:nvPr>
            <p:ph type="dt" sz="half" idx="10"/>
          </p:nvPr>
        </p:nvSpPr>
        <p:spPr/>
        <p:txBody>
          <a:bodyPr/>
          <a:lstStyle>
            <a:extLst/>
          </a:lstStyle>
          <a:p>
            <a:pPr>
              <a:defRPr/>
            </a:pPr>
            <a:fld id="{120F8722-713A-482F-8E1B-583B2CCFD832}" type="datetimeFigureOut">
              <a:rPr lang="en-US" smtClean="0"/>
              <a:pPr>
                <a:defRPr/>
              </a:pPr>
              <a:t>2/9/2010</a:t>
            </a:fld>
            <a:endParaRPr lang="en-US" sz="1100" dirty="0">
              <a:solidFill>
                <a:schemeClr val="tx2"/>
              </a:solidFill>
            </a:endParaRPr>
          </a:p>
        </p:txBody>
      </p:sp>
      <p:sp>
        <p:nvSpPr>
          <p:cNvPr id="8" name="바닥글 개체 틀 7"/>
          <p:cNvSpPr>
            <a:spLocks noGrp="1"/>
          </p:cNvSpPr>
          <p:nvPr>
            <p:ph type="ftr" sz="quarter" idx="11"/>
          </p:nvPr>
        </p:nvSpPr>
        <p:spPr/>
        <p:txBody>
          <a:bodyPr/>
          <a:lstStyle>
            <a:extLst/>
          </a:lstStyle>
          <a:p>
            <a:pPr>
              <a:defRPr/>
            </a:pPr>
            <a:endParaRPr lang="en-US"/>
          </a:p>
        </p:txBody>
      </p:sp>
      <p:sp>
        <p:nvSpPr>
          <p:cNvPr id="9" name="슬라이드 번호 개체 틀 8"/>
          <p:cNvSpPr>
            <a:spLocks noGrp="1"/>
          </p:cNvSpPr>
          <p:nvPr>
            <p:ph type="sldNum" sz="quarter" idx="12"/>
          </p:nvPr>
        </p:nvSpPr>
        <p:spPr/>
        <p:txBody>
          <a:bodyPr/>
          <a:lstStyle>
            <a:extLst/>
          </a:lstStyle>
          <a:p>
            <a:pPr>
              <a:defRPr/>
            </a:pPr>
            <a:fld id="{E3500AEA-B44D-44E1-85BB-AB10ED75CA0C}" type="slidenum">
              <a:rPr lang="en-US" altLang="ko-KR" smtClean="0"/>
              <a:pPr>
                <a:defRPr/>
              </a:pPr>
              <a:t>‹#›</a:t>
            </a:fld>
            <a:endParaRPr lang="en-US" altLang="ko-K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bg>
      <p:bgRef idx="1002">
        <a:schemeClr val="bg1"/>
      </p:bgRef>
    </p:bg>
    <p:spTree>
      <p:nvGrpSpPr>
        <p:cNvPr id="1" name=""/>
        <p:cNvGrpSpPr/>
        <p:nvPr/>
      </p:nvGrpSpPr>
      <p:grpSpPr>
        <a:xfrm>
          <a:off x="0" y="0"/>
          <a:ext cx="0" cy="0"/>
          <a:chOff x="0" y="0"/>
          <a:chExt cx="0" cy="0"/>
        </a:xfrm>
      </p:grpSpPr>
      <p:sp>
        <p:nvSpPr>
          <p:cNvPr id="3" name="날짜 개체 틀 2"/>
          <p:cNvSpPr>
            <a:spLocks noGrp="1"/>
          </p:cNvSpPr>
          <p:nvPr>
            <p:ph type="dt" sz="half" idx="10"/>
          </p:nvPr>
        </p:nvSpPr>
        <p:spPr/>
        <p:txBody>
          <a:bodyPr/>
          <a:lstStyle>
            <a:extLst/>
          </a:lstStyle>
          <a:p>
            <a:pPr>
              <a:defRPr/>
            </a:pPr>
            <a:fld id="{4DDFFC85-CA01-4C19-852C-FDEFB78EE9D8}" type="datetimeFigureOut">
              <a:rPr lang="en-US" smtClean="0"/>
              <a:pPr>
                <a:defRPr/>
              </a:pPr>
              <a:t>2/9/2010</a:t>
            </a:fld>
            <a:endParaRPr lang="en-US" sz="1100" dirty="0">
              <a:solidFill>
                <a:schemeClr val="tx2"/>
              </a:solidFill>
            </a:endParaRPr>
          </a:p>
        </p:txBody>
      </p:sp>
      <p:sp>
        <p:nvSpPr>
          <p:cNvPr id="4" name="바닥글 개체 틀 3"/>
          <p:cNvSpPr>
            <a:spLocks noGrp="1"/>
          </p:cNvSpPr>
          <p:nvPr>
            <p:ph type="ftr" sz="quarter" idx="11"/>
          </p:nvPr>
        </p:nvSpPr>
        <p:spPr/>
        <p:txBody>
          <a:bodyPr/>
          <a:lstStyle>
            <a:extLst/>
          </a:lstStyle>
          <a:p>
            <a:pPr>
              <a:defRPr/>
            </a:pPr>
            <a:endParaRPr lang="en-US"/>
          </a:p>
        </p:txBody>
      </p:sp>
      <p:sp>
        <p:nvSpPr>
          <p:cNvPr id="5" name="슬라이드 번호 개체 틀 4"/>
          <p:cNvSpPr>
            <a:spLocks noGrp="1"/>
          </p:cNvSpPr>
          <p:nvPr>
            <p:ph type="sldNum" sz="quarter" idx="12"/>
          </p:nvPr>
        </p:nvSpPr>
        <p:spPr/>
        <p:txBody>
          <a:bodyPr/>
          <a:lstStyle>
            <a:extLst/>
          </a:lstStyle>
          <a:p>
            <a:pPr>
              <a:defRPr/>
            </a:pPr>
            <a:fld id="{A6DA106E-3E02-4DD7-9AD7-2720C8536ED0}" type="slidenum">
              <a:rPr lang="en-US" altLang="ko-KR" smtClean="0"/>
              <a:pPr>
                <a:defRPr/>
              </a:pPr>
              <a:t>‹#›</a:t>
            </a:fld>
            <a:endParaRPr lang="en-US" altLang="ko-KR"/>
          </a:p>
        </p:txBody>
      </p:sp>
      <p:sp>
        <p:nvSpPr>
          <p:cNvPr id="6" name="제목 5"/>
          <p:cNvSpPr>
            <a:spLocks noGrp="1"/>
          </p:cNvSpPr>
          <p:nvPr>
            <p:ph type="title"/>
          </p:nvPr>
        </p:nvSpPr>
        <p:spPr/>
        <p:txBody>
          <a:bodyPr rtlCol="0"/>
          <a:lstStyle>
            <a:extLst/>
          </a:lstStyle>
          <a:p>
            <a:r>
              <a:rPr kumimoji="0" lang="ko-KR" altLang="en-US" smtClean="0"/>
              <a:t>마스터 제목 스타일 편집</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extLst/>
          </a:lstStyle>
          <a:p>
            <a:pPr>
              <a:defRPr/>
            </a:pPr>
            <a:fld id="{15C7A7A5-7248-430C-9696-2EEA65BAF08A}" type="datetimeFigureOut">
              <a:rPr lang="en-US" smtClean="0"/>
              <a:pPr>
                <a:defRPr/>
              </a:pPr>
              <a:t>2/9/2010</a:t>
            </a:fld>
            <a:endParaRPr lang="en-US" sz="1100" dirty="0">
              <a:solidFill>
                <a:schemeClr val="tx2"/>
              </a:solidFill>
            </a:endParaRPr>
          </a:p>
        </p:txBody>
      </p:sp>
      <p:sp>
        <p:nvSpPr>
          <p:cNvPr id="3" name="바닥글 개체 틀 2"/>
          <p:cNvSpPr>
            <a:spLocks noGrp="1"/>
          </p:cNvSpPr>
          <p:nvPr>
            <p:ph type="ftr" sz="quarter" idx="11"/>
          </p:nvPr>
        </p:nvSpPr>
        <p:spPr/>
        <p:txBody>
          <a:bodyPr/>
          <a:lstStyle>
            <a:extLst/>
          </a:lstStyle>
          <a:p>
            <a:pPr>
              <a:defRPr/>
            </a:pPr>
            <a:endParaRPr lang="en-US"/>
          </a:p>
        </p:txBody>
      </p:sp>
      <p:sp>
        <p:nvSpPr>
          <p:cNvPr id="4" name="슬라이드 번호 개체 틀 3"/>
          <p:cNvSpPr>
            <a:spLocks noGrp="1"/>
          </p:cNvSpPr>
          <p:nvPr>
            <p:ph type="sldNum" sz="quarter" idx="12"/>
          </p:nvPr>
        </p:nvSpPr>
        <p:spPr/>
        <p:txBody>
          <a:bodyPr/>
          <a:lstStyle>
            <a:extLst/>
          </a:lstStyle>
          <a:p>
            <a:pPr>
              <a:defRPr/>
            </a:pPr>
            <a:fld id="{1CECA79E-F70B-47F7-94CB-E6C316172852}" type="slidenum">
              <a:rPr lang="en-US" altLang="ko-KR" smtClean="0"/>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bg>
      <p:bgRef idx="1003">
        <a:schemeClr val="bg1"/>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ko-KR" altLang="en-US" smtClean="0"/>
              <a:t>마스터 제목 스타일 편집</a:t>
            </a:r>
            <a:endParaRPr kumimoji="0" lang="en-US"/>
          </a:p>
        </p:txBody>
      </p:sp>
      <p:sp>
        <p:nvSpPr>
          <p:cNvPr id="3" name="텍스트 개체 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ko-KR" altLang="en-US" smtClean="0"/>
              <a:t>마스터 텍스트 스타일을 편집합니다</a:t>
            </a:r>
          </a:p>
        </p:txBody>
      </p:sp>
      <p:sp>
        <p:nvSpPr>
          <p:cNvPr id="4" name="내용 개체 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a:xfrm>
            <a:off x="6727032" y="6407944"/>
            <a:ext cx="1920240" cy="365760"/>
          </a:xfrm>
        </p:spPr>
        <p:txBody>
          <a:bodyPr/>
          <a:lstStyle>
            <a:extLst/>
          </a:lstStyle>
          <a:p>
            <a:pPr>
              <a:defRPr/>
            </a:pPr>
            <a:fld id="{68A87F54-08A2-479F-B9DF-2B4EAE1E4403}" type="datetimeFigureOut">
              <a:rPr lang="en-US" smtClean="0"/>
              <a:pPr>
                <a:defRPr/>
              </a:pPr>
              <a:t>2/9/2010</a:t>
            </a:fld>
            <a:endParaRPr lang="en-US" sz="1100" dirty="0">
              <a:solidFill>
                <a:schemeClr val="tx2"/>
              </a:solidFill>
            </a:endParaRPr>
          </a:p>
        </p:txBody>
      </p:sp>
      <p:sp>
        <p:nvSpPr>
          <p:cNvPr id="6" name="바닥글 개체 틀 5"/>
          <p:cNvSpPr>
            <a:spLocks noGrp="1"/>
          </p:cNvSpPr>
          <p:nvPr>
            <p:ph type="ftr" sz="quarter" idx="11"/>
          </p:nvPr>
        </p:nvSpPr>
        <p:spPr/>
        <p:txBody>
          <a:bodyPr/>
          <a:lstStyle>
            <a:extLst/>
          </a:lstStyle>
          <a:p>
            <a:pPr>
              <a:defRPr/>
            </a:pPr>
            <a:endParaRPr lang="en-US"/>
          </a:p>
        </p:txBody>
      </p:sp>
      <p:sp>
        <p:nvSpPr>
          <p:cNvPr id="7" name="슬라이드 번호 개체 틀 6"/>
          <p:cNvSpPr>
            <a:spLocks noGrp="1"/>
          </p:cNvSpPr>
          <p:nvPr>
            <p:ph type="sldNum" sz="quarter" idx="12"/>
          </p:nvPr>
        </p:nvSpPr>
        <p:spPr/>
        <p:txBody>
          <a:bodyPr/>
          <a:lstStyle>
            <a:extLst/>
          </a:lstStyle>
          <a:p>
            <a:pPr>
              <a:defRPr/>
            </a:pPr>
            <a:fld id="{1FA06FDE-A769-4FF4-934C-B932317F9518}" type="slidenum">
              <a:rPr lang="en-US" altLang="ko-KR" smtClean="0"/>
              <a:pPr>
                <a:defRPr/>
              </a:pPr>
              <a:t>‹#›</a:t>
            </a:fld>
            <a:endParaRPr lang="en-US" altLang="ko-K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bg>
      <p:bgRef idx="1002">
        <a:schemeClr val="bg1"/>
      </p:bgRef>
    </p:bg>
    <p:spTree>
      <p:nvGrpSpPr>
        <p:cNvPr id="1" name=""/>
        <p:cNvGrpSpPr/>
        <p:nvPr/>
      </p:nvGrpSpPr>
      <p:grpSpPr>
        <a:xfrm>
          <a:off x="0" y="0"/>
          <a:ext cx="0" cy="0"/>
          <a:chOff x="0" y="0"/>
          <a:chExt cx="0" cy="0"/>
        </a:xfrm>
      </p:grpSpPr>
      <p:sp>
        <p:nvSpPr>
          <p:cNvPr id="4" name="텍스트 개체 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ko-KR" altLang="en-US" smtClean="0"/>
              <a:t>마스터 텍스트 스타일을 편집합니다</a:t>
            </a:r>
          </a:p>
        </p:txBody>
      </p:sp>
      <p:sp>
        <p:nvSpPr>
          <p:cNvPr id="3" name="그림 개체 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ko-KR" altLang="en-US" smtClean="0"/>
              <a:t>그림을 추가하려면 아이콘을 클릭하십시오</a:t>
            </a:r>
            <a:endParaRPr kumimoji="0" lang="en-US" dirty="0"/>
          </a:p>
        </p:txBody>
      </p:sp>
      <p:sp>
        <p:nvSpPr>
          <p:cNvPr id="5" name="날짜 개체 틀 4"/>
          <p:cNvSpPr>
            <a:spLocks noGrp="1"/>
          </p:cNvSpPr>
          <p:nvPr>
            <p:ph type="dt" sz="half" idx="10"/>
          </p:nvPr>
        </p:nvSpPr>
        <p:spPr/>
        <p:txBody>
          <a:bodyPr/>
          <a:lstStyle>
            <a:lvl1pPr>
              <a:defRPr>
                <a:solidFill>
                  <a:schemeClr val="tx1"/>
                </a:solidFill>
              </a:defRPr>
            </a:lvl1pPr>
            <a:extLst/>
          </a:lstStyle>
          <a:p>
            <a:pPr>
              <a:defRPr/>
            </a:pPr>
            <a:fld id="{497011D3-92C6-4042-82A0-76BEA12862F9}" type="datetimeFigureOut">
              <a:rPr lang="en-US" smtClean="0"/>
              <a:pPr>
                <a:defRPr/>
              </a:pPr>
              <a:t>2/9/2010</a:t>
            </a:fld>
            <a:endParaRPr lang="en-US" sz="1100" dirty="0">
              <a:solidFill>
                <a:schemeClr val="tx2"/>
              </a:solidFill>
            </a:endParaRPr>
          </a:p>
        </p:txBody>
      </p:sp>
      <p:sp>
        <p:nvSpPr>
          <p:cNvPr id="6" name="바닥글 개체 틀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슬라이드 번호 개체 틀 6"/>
          <p:cNvSpPr>
            <a:spLocks noGrp="1"/>
          </p:cNvSpPr>
          <p:nvPr>
            <p:ph type="sldNum" sz="quarter" idx="12"/>
          </p:nvPr>
        </p:nvSpPr>
        <p:spPr/>
        <p:txBody>
          <a:bodyPr/>
          <a:lstStyle>
            <a:lvl1pPr>
              <a:defRPr>
                <a:solidFill>
                  <a:schemeClr val="tx1"/>
                </a:solidFill>
              </a:defRPr>
            </a:lvl1pPr>
            <a:extLst/>
          </a:lstStyle>
          <a:p>
            <a:pPr>
              <a:defRPr/>
            </a:pPr>
            <a:fld id="{2F8A9F24-9732-4301-B23E-51F5B82F2ECB}" type="slidenum">
              <a:rPr lang="en-US" altLang="ko-KR" smtClean="0"/>
              <a:pPr>
                <a:defRPr/>
              </a:pPr>
              <a:t>‹#›</a:t>
            </a:fld>
            <a:endParaRPr lang="en-US" altLang="ko-KR"/>
          </a:p>
        </p:txBody>
      </p:sp>
      <p:sp>
        <p:nvSpPr>
          <p:cNvPr id="2" name="제목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ko-KR" altLang="en-US" smtClean="0"/>
              <a:t>마스터 제목 스타일 편집</a:t>
            </a:r>
            <a:endParaRPr kumimoji="0" lang="en-US"/>
          </a:p>
        </p:txBody>
      </p:sp>
      <p:sp>
        <p:nvSpPr>
          <p:cNvPr id="8" name="자유형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자유형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직각 삼각형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직선 연결선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갈매기형 수장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갈매기형 수장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자유형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자유형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직각 삼각형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직선 연결선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제목 개체 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ko-KR" altLang="en-US" smtClean="0"/>
              <a:t>마스터 제목 스타일 편집</a:t>
            </a:r>
            <a:endParaRPr kumimoji="0" lang="en-US"/>
          </a:p>
        </p:txBody>
      </p:sp>
      <p:sp>
        <p:nvSpPr>
          <p:cNvPr id="30" name="텍스트 개체 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10" name="날짜 개체 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6DBC75D6-CE24-4D00-94F5-95D9F889FEFF}" type="datetimeFigureOut">
              <a:rPr lang="en-US" smtClean="0"/>
              <a:pPr>
                <a:defRPr/>
              </a:pPr>
              <a:t>2/9/2010</a:t>
            </a:fld>
            <a:endParaRPr lang="en-US" sz="1100" dirty="0">
              <a:solidFill>
                <a:schemeClr val="tx2"/>
              </a:solidFill>
            </a:endParaRPr>
          </a:p>
        </p:txBody>
      </p:sp>
      <p:sp>
        <p:nvSpPr>
          <p:cNvPr id="22" name="바닥글 개체 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슬라이드 번호 개체 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0F269DB8-588F-42A7-932D-B0482EF364C1}" type="slidenum">
              <a:rPr lang="en-US" altLang="ko-KR" smtClean="0"/>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hf hdr="0" ftr="0" dt="0"/>
  <p:txStyles>
    <p:titleStyle>
      <a:lvl1pPr algn="l" rtl="0" eaLnBrk="1" latinLnBrk="1"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1"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1"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1"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1"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1"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1"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1"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1"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1"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kiisc.or.kr/" TargetMode="External"/><Relationship Id="rId2" Type="http://schemas.openxmlformats.org/officeDocument/2006/relationships/hyperlink" Target="http://www.iacr.org/"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32707" y="1530314"/>
            <a:ext cx="8229600" cy="4525963"/>
          </a:xfrm>
        </p:spPr>
        <p:txBody>
          <a:bodyPr>
            <a:normAutofit/>
          </a:bodyPr>
          <a:lstStyle/>
          <a:p>
            <a:pPr marL="533400" indent="-533400">
              <a:lnSpc>
                <a:spcPct val="90000"/>
              </a:lnSpc>
            </a:pPr>
            <a:r>
              <a:rPr lang="en-US" altLang="ko-KR" dirty="0" smtClean="0"/>
              <a:t>Prof : Kwangjo Kim (Tel. x3550), kkj@kaist.ac.kr, http://vega.kaist.ac.kr/~kkj</a:t>
            </a:r>
          </a:p>
          <a:p>
            <a:pPr marL="533400" indent="-533400">
              <a:lnSpc>
                <a:spcPct val="90000"/>
              </a:lnSpc>
            </a:pPr>
            <a:r>
              <a:rPr lang="en-US" altLang="ko-KR" dirty="0" smtClean="0"/>
              <a:t>TA : </a:t>
            </a:r>
            <a:r>
              <a:rPr lang="it-IT" altLang="ko-KR" dirty="0" smtClean="0"/>
              <a:t>Mr. Junhyun Yim </a:t>
            </a:r>
          </a:p>
          <a:p>
            <a:pPr marL="533400" indent="-533400">
              <a:lnSpc>
                <a:spcPct val="90000"/>
              </a:lnSpc>
              <a:buNone/>
            </a:pPr>
            <a:r>
              <a:rPr lang="it-IT" altLang="ko-KR" dirty="0" smtClean="0"/>
              <a:t>     junhyunv@kaist.ac.kr, HP:011-569-5460</a:t>
            </a:r>
          </a:p>
          <a:p>
            <a:pPr marL="533400" indent="-533400">
              <a:lnSpc>
                <a:spcPct val="90000"/>
              </a:lnSpc>
              <a:buNone/>
            </a:pPr>
            <a:endParaRPr lang="en-US" altLang="ko-KR" dirty="0" smtClean="0"/>
          </a:p>
          <a:p>
            <a:pPr marL="533400" indent="-533400">
              <a:lnSpc>
                <a:spcPct val="90000"/>
              </a:lnSpc>
            </a:pPr>
            <a:r>
              <a:rPr lang="en-US" altLang="ko-KR" dirty="0" smtClean="0"/>
              <a:t>Hour :14:40-16:00 (Tu. &amp; Th.)</a:t>
            </a:r>
          </a:p>
          <a:p>
            <a:pPr marL="533400" indent="-533400">
              <a:lnSpc>
                <a:spcPct val="90000"/>
              </a:lnSpc>
            </a:pPr>
            <a:r>
              <a:rPr lang="en-US" altLang="ko-KR" dirty="0" smtClean="0"/>
              <a:t>Credit/Hour : 3/3 Code: CS548</a:t>
            </a:r>
          </a:p>
          <a:p>
            <a:pPr marL="533400" indent="-533400">
              <a:lnSpc>
                <a:spcPct val="90000"/>
              </a:lnSpc>
            </a:pPr>
            <a:r>
              <a:rPr lang="en-US" altLang="ko-KR" dirty="0" smtClean="0"/>
              <a:t>Web page : </a:t>
            </a:r>
            <a:r>
              <a:rPr lang="en-US" altLang="ko-KR" sz="2800" dirty="0" smtClean="0">
                <a:solidFill>
                  <a:srgbClr val="CF0E30"/>
                </a:solidFill>
              </a:rPr>
              <a:t>http://caislab.kaist.ac.kr/Lecture/data/2010/spring/cs548</a:t>
            </a:r>
            <a:endParaRPr lang="en-US" altLang="ko-KR" dirty="0" smtClean="0">
              <a:solidFill>
                <a:srgbClr val="CF0E30"/>
              </a:solidFill>
            </a:endParaRPr>
          </a:p>
          <a:p>
            <a:endParaRPr lang="ko-KR" altLang="en-US" dirty="0"/>
          </a:p>
        </p:txBody>
      </p:sp>
      <p:sp>
        <p:nvSpPr>
          <p:cNvPr id="4" name="슬라이드 번호 개체 틀 3"/>
          <p:cNvSpPr>
            <a:spLocks noGrp="1"/>
          </p:cNvSpPr>
          <p:nvPr>
            <p:ph type="sldNum" sz="quarter" idx="12"/>
          </p:nvPr>
        </p:nvSpPr>
        <p:spPr/>
        <p:txBody>
          <a:bodyPr>
            <a:normAutofit/>
          </a:bodyPr>
          <a:lstStyle/>
          <a:p>
            <a:pPr>
              <a:defRPr/>
            </a:pPr>
            <a:fld id="{5045D34D-109B-49CD-9CCB-971D825AE284}" type="slidenum">
              <a:rPr lang="en-US" altLang="ko-KR" smtClean="0"/>
              <a:pPr>
                <a:defRPr/>
              </a:pPr>
              <a:t>1</a:t>
            </a:fld>
            <a:endParaRPr lang="en-US" altLang="ko-KR"/>
          </a:p>
        </p:txBody>
      </p:sp>
      <p:sp>
        <p:nvSpPr>
          <p:cNvPr id="2" name="제목 1"/>
          <p:cNvSpPr>
            <a:spLocks noGrp="1"/>
          </p:cNvSpPr>
          <p:nvPr>
            <p:ph type="title"/>
          </p:nvPr>
        </p:nvSpPr>
        <p:spPr/>
        <p:txBody>
          <a:bodyPr/>
          <a:lstStyle/>
          <a:p>
            <a:r>
              <a:rPr lang="en-US" altLang="ko-KR" dirty="0" smtClean="0"/>
              <a:t>Advanced Information Security</a:t>
            </a:r>
            <a:endParaRPr lang="ko-KR" altLang="en-US" dirty="0"/>
          </a:p>
        </p:txBody>
      </p:sp>
      <p:pic>
        <p:nvPicPr>
          <p:cNvPr id="6" name="Picture 9"/>
          <p:cNvPicPr>
            <a:picLocks noChangeAspect="1" noChangeArrowheads="1"/>
          </p:cNvPicPr>
          <p:nvPr/>
        </p:nvPicPr>
        <p:blipFill>
          <a:blip r:embed="rId2" cstate="print"/>
          <a:srcRect/>
          <a:stretch>
            <a:fillRect/>
          </a:stretch>
        </p:blipFill>
        <p:spPr bwMode="auto">
          <a:xfrm>
            <a:off x="7878534" y="3092355"/>
            <a:ext cx="927951" cy="777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fontScale="92500" lnSpcReduction="10000"/>
          </a:bodyPr>
          <a:lstStyle/>
          <a:p>
            <a:r>
              <a:rPr lang="en-US" altLang="ko-KR" dirty="0" smtClean="0">
                <a:ea typeface="바탕체" pitchFamily="17" charset="-127"/>
              </a:rPr>
              <a:t>Term Project</a:t>
            </a:r>
          </a:p>
          <a:p>
            <a:pPr lvl="1"/>
            <a:r>
              <a:rPr lang="en-US" altLang="ko-KR" dirty="0" smtClean="0">
                <a:ea typeface="바탕체" pitchFamily="17" charset="-127"/>
              </a:rPr>
              <a:t>Try security problem related on your major</a:t>
            </a:r>
          </a:p>
          <a:p>
            <a:pPr lvl="1"/>
            <a:r>
              <a:rPr lang="en-US" altLang="ko-KR" dirty="0" smtClean="0">
                <a:ea typeface="바탕체" pitchFamily="17" charset="-127"/>
              </a:rPr>
              <a:t>Refer to previous web page.</a:t>
            </a:r>
          </a:p>
          <a:p>
            <a:pPr lvl="1"/>
            <a:r>
              <a:rPr lang="en-US" altLang="ko-KR" dirty="0" smtClean="0">
                <a:ea typeface="바탕체" pitchFamily="17" charset="-127"/>
              </a:rPr>
              <a:t>Term Project Proposal</a:t>
            </a:r>
          </a:p>
          <a:p>
            <a:pPr lvl="2"/>
            <a:r>
              <a:rPr lang="en-US" altLang="ko-KR" dirty="0" smtClean="0">
                <a:ea typeface="바탕체" pitchFamily="17" charset="-127"/>
              </a:rPr>
              <a:t>Problem Statement</a:t>
            </a:r>
          </a:p>
          <a:p>
            <a:pPr lvl="2"/>
            <a:r>
              <a:rPr lang="en-US" altLang="ko-KR" dirty="0" smtClean="0">
                <a:ea typeface="바탕체" pitchFamily="17" charset="-127"/>
              </a:rPr>
              <a:t>My Approach</a:t>
            </a:r>
          </a:p>
          <a:p>
            <a:pPr lvl="2"/>
            <a:r>
              <a:rPr lang="en-US" altLang="ko-KR" dirty="0" smtClean="0">
                <a:ea typeface="바탕체" pitchFamily="17" charset="-127"/>
              </a:rPr>
              <a:t>Time Schedule</a:t>
            </a:r>
          </a:p>
          <a:p>
            <a:pPr lvl="2"/>
            <a:r>
              <a:rPr lang="en-US" altLang="ko-KR" dirty="0" smtClean="0">
                <a:ea typeface="바탕체" pitchFamily="17" charset="-127"/>
              </a:rPr>
              <a:t>Expected outcome</a:t>
            </a:r>
          </a:p>
          <a:p>
            <a:pPr lvl="1"/>
            <a:r>
              <a:rPr lang="en-US" altLang="ko-KR" dirty="0" smtClean="0">
                <a:ea typeface="바탕체" pitchFamily="17" charset="-127"/>
              </a:rPr>
              <a:t>2 times presentation</a:t>
            </a:r>
          </a:p>
          <a:p>
            <a:pPr marL="594360" indent="-457200">
              <a:buFont typeface="Wingdings" pitchFamily="2" charset="2"/>
              <a:buChar char="u"/>
            </a:pPr>
            <a:r>
              <a:rPr lang="en-US" altLang="ko-KR" dirty="0" smtClean="0">
                <a:ea typeface="바탕체" pitchFamily="17" charset="-127"/>
              </a:rPr>
              <a:t>Paper Presentation</a:t>
            </a:r>
          </a:p>
          <a:p>
            <a:pPr marL="850392" lvl="1" indent="-457200">
              <a:buFont typeface="Wingdings" pitchFamily="2" charset="2"/>
              <a:buChar char="ü"/>
            </a:pPr>
            <a:r>
              <a:rPr lang="en-US" altLang="ko-KR" dirty="0" smtClean="0">
                <a:ea typeface="바탕체" pitchFamily="17" charset="-127"/>
              </a:rPr>
              <a:t>Many good papers suggested</a:t>
            </a:r>
          </a:p>
          <a:p>
            <a:pPr marL="850392" lvl="1" indent="-457200">
              <a:buFont typeface="Wingdings" pitchFamily="2" charset="2"/>
              <a:buChar char="ü"/>
            </a:pPr>
            <a:r>
              <a:rPr lang="en-US" altLang="ko-KR" dirty="0" smtClean="0">
                <a:ea typeface="바탕체" pitchFamily="17" charset="-127"/>
              </a:rPr>
              <a:t>You can select among basic and </a:t>
            </a:r>
            <a:r>
              <a:rPr lang="en-US" altLang="ko-KR" smtClean="0">
                <a:ea typeface="바탕체" pitchFamily="17" charset="-127"/>
              </a:rPr>
              <a:t>advanced papers</a:t>
            </a:r>
            <a:endParaRPr lang="en-US" altLang="ko-KR" dirty="0" smtClean="0">
              <a:ea typeface="바탕체" pitchFamily="17" charset="-127"/>
            </a:endParaRPr>
          </a:p>
          <a:p>
            <a:r>
              <a:rPr lang="en-US" altLang="ko-KR" dirty="0" smtClean="0">
                <a:ea typeface="바탕체" pitchFamily="17" charset="-127"/>
              </a:rPr>
              <a:t> Consult TA for details.</a:t>
            </a:r>
          </a:p>
          <a:p>
            <a:endParaRPr lang="ko-KR" altLang="en-US" dirty="0"/>
          </a:p>
        </p:txBody>
      </p:sp>
      <p:sp>
        <p:nvSpPr>
          <p:cNvPr id="4" name="슬라이드 번호 개체 틀 3"/>
          <p:cNvSpPr>
            <a:spLocks noGrp="1"/>
          </p:cNvSpPr>
          <p:nvPr>
            <p:ph type="sldNum" sz="quarter" idx="12"/>
          </p:nvPr>
        </p:nvSpPr>
        <p:spPr/>
        <p:txBody>
          <a:bodyPr>
            <a:normAutofit/>
          </a:bodyPr>
          <a:lstStyle/>
          <a:p>
            <a:pPr>
              <a:defRPr/>
            </a:pPr>
            <a:fld id="{5045D34D-109B-49CD-9CCB-971D825AE284}" type="slidenum">
              <a:rPr lang="en-US" altLang="ko-KR" smtClean="0"/>
              <a:pPr>
                <a:defRPr/>
              </a:pPr>
              <a:t>10</a:t>
            </a:fld>
            <a:endParaRPr lang="en-US" altLang="ko-KR"/>
          </a:p>
        </p:txBody>
      </p:sp>
      <p:sp>
        <p:nvSpPr>
          <p:cNvPr id="2" name="제목 1"/>
          <p:cNvSpPr>
            <a:spLocks noGrp="1"/>
          </p:cNvSpPr>
          <p:nvPr>
            <p:ph type="title"/>
          </p:nvPr>
        </p:nvSpPr>
        <p:spPr/>
        <p:txBody>
          <a:bodyPr>
            <a:normAutofit fontScale="90000"/>
          </a:bodyPr>
          <a:lstStyle/>
          <a:p>
            <a:r>
              <a:rPr lang="en-US" altLang="ko-KR" dirty="0" smtClean="0"/>
              <a:t>Term Project  &amp; Paper Presentation</a:t>
            </a:r>
            <a:endParaRPr lang="ko-KR"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p:txBody>
          <a:bodyPr/>
          <a:lstStyle/>
          <a:p>
            <a:pPr>
              <a:defRPr/>
            </a:pPr>
            <a:fld id="{5045D34D-109B-49CD-9CCB-971D825AE284}" type="slidenum">
              <a:rPr lang="en-US" altLang="ko-KR" smtClean="0"/>
              <a:pPr>
                <a:defRPr/>
              </a:pPr>
              <a:t>11</a:t>
            </a:fld>
            <a:endParaRPr lang="en-US" altLang="ko-KR"/>
          </a:p>
        </p:txBody>
      </p:sp>
      <p:sp>
        <p:nvSpPr>
          <p:cNvPr id="4" name="제목 3"/>
          <p:cNvSpPr>
            <a:spLocks noGrp="1"/>
          </p:cNvSpPr>
          <p:nvPr>
            <p:ph type="title"/>
          </p:nvPr>
        </p:nvSpPr>
        <p:spPr/>
        <p:txBody>
          <a:bodyPr/>
          <a:lstStyle/>
          <a:p>
            <a:r>
              <a:rPr lang="en-US" altLang="ko-KR" dirty="0" smtClean="0"/>
              <a:t>Basic Concepts(I)</a:t>
            </a:r>
            <a:endParaRPr lang="ko-KR" altLang="en-US" dirty="0"/>
          </a:p>
        </p:txBody>
      </p:sp>
      <p:sp>
        <p:nvSpPr>
          <p:cNvPr id="5" name="Rectangle 4"/>
          <p:cNvSpPr>
            <a:spLocks noGrp="1" noChangeArrowheads="1"/>
          </p:cNvSpPr>
          <p:nvPr>
            <p:ph idx="1"/>
          </p:nvPr>
        </p:nvSpPr>
        <p:spPr>
          <a:xfrm>
            <a:off x="704850" y="1293580"/>
            <a:ext cx="8077200" cy="2286000"/>
          </a:xfrm>
        </p:spPr>
        <p:txBody>
          <a:bodyPr lIns="92075" tIns="46038" rIns="92075" bIns="46038"/>
          <a:lstStyle/>
          <a:p>
            <a:pPr eaLnBrk="1" hangingPunct="1">
              <a:lnSpc>
                <a:spcPct val="90000"/>
              </a:lnSpc>
            </a:pPr>
            <a:r>
              <a:rPr lang="en-US" altLang="ko-KR" sz="2400" dirty="0" smtClean="0">
                <a:ea typeface="돋움체" pitchFamily="49" charset="-127"/>
              </a:rPr>
              <a:t>Cryptology</a:t>
            </a:r>
            <a:endParaRPr lang="en-US" altLang="ko-KR" dirty="0" smtClean="0">
              <a:ea typeface="돋움체" pitchFamily="49" charset="-127"/>
            </a:endParaRPr>
          </a:p>
          <a:p>
            <a:pPr eaLnBrk="1" hangingPunct="1">
              <a:lnSpc>
                <a:spcPct val="80000"/>
              </a:lnSpc>
              <a:buFont typeface="Wingdings" pitchFamily="2" charset="2"/>
              <a:buNone/>
            </a:pPr>
            <a:r>
              <a:rPr lang="en-US" altLang="ko-KR" sz="2000" dirty="0" smtClean="0">
                <a:ea typeface="돋움체" pitchFamily="49" charset="-127"/>
              </a:rPr>
              <a:t>    = Crypto(Hidden)    + Logos (word)</a:t>
            </a:r>
          </a:p>
          <a:p>
            <a:pPr eaLnBrk="1" hangingPunct="1">
              <a:lnSpc>
                <a:spcPct val="80000"/>
              </a:lnSpc>
              <a:buFont typeface="Wingdings" pitchFamily="2" charset="2"/>
              <a:buNone/>
            </a:pPr>
            <a:r>
              <a:rPr lang="en-US" altLang="ko-KR" dirty="0" smtClean="0">
                <a:ea typeface="돋움체" pitchFamily="49" charset="-127"/>
              </a:rPr>
              <a:t>   </a:t>
            </a:r>
            <a:r>
              <a:rPr lang="en-US" altLang="ko-KR" sz="2000" dirty="0" smtClean="0">
                <a:ea typeface="돋움체" pitchFamily="49" charset="-127"/>
              </a:rPr>
              <a:t>= Cryptography      + Cryptanalysis</a:t>
            </a:r>
          </a:p>
          <a:p>
            <a:pPr eaLnBrk="1" hangingPunct="1">
              <a:lnSpc>
                <a:spcPct val="80000"/>
              </a:lnSpc>
              <a:buFont typeface="Wingdings" pitchFamily="2" charset="2"/>
              <a:buNone/>
            </a:pPr>
            <a:r>
              <a:rPr lang="en-US" altLang="ko-KR" sz="2000" dirty="0" smtClean="0">
                <a:ea typeface="돋움체" pitchFamily="49" charset="-127"/>
              </a:rPr>
              <a:t>    = Code Writing      + Code Breaking</a:t>
            </a:r>
            <a:endParaRPr lang="en-US" altLang="ko-KR" dirty="0" smtClean="0">
              <a:ea typeface="돋움체" pitchFamily="49" charset="-127"/>
            </a:endParaRPr>
          </a:p>
          <a:p>
            <a:pPr eaLnBrk="1" hangingPunct="1">
              <a:lnSpc>
                <a:spcPct val="90000"/>
              </a:lnSpc>
            </a:pPr>
            <a:r>
              <a:rPr lang="en-US" altLang="ko-KR" sz="2400" dirty="0" smtClean="0">
                <a:solidFill>
                  <a:srgbClr val="CF0E30"/>
                </a:solidFill>
                <a:ea typeface="돋움체" pitchFamily="49" charset="-127"/>
              </a:rPr>
              <a:t>Encryption(Decryption),</a:t>
            </a:r>
            <a:r>
              <a:rPr lang="en-US" altLang="ko-KR" sz="2400" dirty="0" err="1" smtClean="0">
                <a:solidFill>
                  <a:srgbClr val="CF0E30"/>
                </a:solidFill>
                <a:ea typeface="돋움체" pitchFamily="49" charset="-127"/>
              </a:rPr>
              <a:t>Key,Plaintext,Ciphertext</a:t>
            </a:r>
            <a:r>
              <a:rPr lang="en-US" altLang="ko-KR" sz="2400" dirty="0" smtClean="0">
                <a:solidFill>
                  <a:srgbClr val="CF0E30"/>
                </a:solidFill>
                <a:ea typeface="돋움체" pitchFamily="49" charset="-127"/>
              </a:rPr>
              <a:t>, </a:t>
            </a:r>
            <a:r>
              <a:rPr lang="en-US" altLang="ko-KR" sz="2400" dirty="0" err="1" smtClean="0">
                <a:solidFill>
                  <a:srgbClr val="CF0E30"/>
                </a:solidFill>
                <a:ea typeface="돋움체" pitchFamily="49" charset="-127"/>
              </a:rPr>
              <a:t>Deciphertext</a:t>
            </a:r>
            <a:endParaRPr lang="en-US" altLang="ko-KR" dirty="0" smtClean="0">
              <a:solidFill>
                <a:srgbClr val="CF0E30"/>
              </a:solidFill>
              <a:ea typeface="돋움체" pitchFamily="49" charset="-127"/>
            </a:endParaRPr>
          </a:p>
        </p:txBody>
      </p:sp>
      <p:sp>
        <p:nvSpPr>
          <p:cNvPr id="6" name="Oval 2"/>
          <p:cNvSpPr>
            <a:spLocks noChangeArrowheads="1"/>
          </p:cNvSpPr>
          <p:nvPr/>
        </p:nvSpPr>
        <p:spPr bwMode="auto">
          <a:xfrm>
            <a:off x="682625" y="4332055"/>
            <a:ext cx="838200" cy="457200"/>
          </a:xfrm>
          <a:prstGeom prst="ellipse">
            <a:avLst/>
          </a:prstGeom>
          <a:solidFill>
            <a:schemeClr val="accent1"/>
          </a:solidFill>
          <a:ln w="12699">
            <a:solidFill>
              <a:schemeClr val="tx1"/>
            </a:solidFill>
            <a:round/>
            <a:headEnd type="none" w="sm" len="sm"/>
            <a:tailEnd type="none" w="sm" len="sm"/>
          </a:ln>
        </p:spPr>
        <p:txBody>
          <a:bodyPr wrap="none" anchor="ctr"/>
          <a:lstStyle/>
          <a:p>
            <a:pPr algn="ctr" eaLnBrk="0" latinLnBrk="0" hangingPunct="0">
              <a:spcBef>
                <a:spcPct val="0"/>
              </a:spcBef>
              <a:buClrTx/>
              <a:buFontTx/>
              <a:buNone/>
            </a:pPr>
            <a:endParaRPr lang="ko-KR" altLang="ko-KR" sz="1800">
              <a:latin typeface="Arial" pitchFamily="34" charset="0"/>
              <a:ea typeface="돋움" pitchFamily="50" charset="-127"/>
            </a:endParaRPr>
          </a:p>
        </p:txBody>
      </p:sp>
      <p:sp>
        <p:nvSpPr>
          <p:cNvPr id="7" name="Rectangle 6"/>
          <p:cNvSpPr>
            <a:spLocks noChangeArrowheads="1"/>
          </p:cNvSpPr>
          <p:nvPr/>
        </p:nvSpPr>
        <p:spPr bwMode="auto">
          <a:xfrm>
            <a:off x="2217738" y="4273318"/>
            <a:ext cx="1054100" cy="596900"/>
          </a:xfrm>
          <a:prstGeom prst="rect">
            <a:avLst/>
          </a:prstGeom>
          <a:solidFill>
            <a:schemeClr val="bg1"/>
          </a:solidFill>
          <a:ln w="12699">
            <a:solidFill>
              <a:schemeClr val="tx1"/>
            </a:solidFill>
            <a:miter lim="800000"/>
            <a:headEnd/>
            <a:tailEnd/>
          </a:ln>
        </p:spPr>
        <p:txBody>
          <a:bodyPr wrap="none" lIns="92075" tIns="46038" rIns="92075" bIns="46038" anchor="ctr"/>
          <a:lstStyle/>
          <a:p>
            <a:pPr algn="ctr" latinLnBrk="0">
              <a:spcBef>
                <a:spcPct val="0"/>
              </a:spcBef>
              <a:buClrTx/>
              <a:buFontTx/>
              <a:buNone/>
            </a:pPr>
            <a:r>
              <a:rPr lang="en-US" altLang="ko-KR" b="1">
                <a:latin typeface="Arial" pitchFamily="34" charset="0"/>
                <a:ea typeface="돋움체" pitchFamily="49" charset="-127"/>
              </a:rPr>
              <a:t>E()</a:t>
            </a:r>
            <a:endParaRPr lang="en-US" altLang="ko-KR">
              <a:latin typeface="Arial" pitchFamily="34" charset="0"/>
              <a:ea typeface="돋움체" pitchFamily="49" charset="-127"/>
            </a:endParaRPr>
          </a:p>
        </p:txBody>
      </p:sp>
      <p:sp>
        <p:nvSpPr>
          <p:cNvPr id="8" name="Rectangle 7"/>
          <p:cNvSpPr>
            <a:spLocks noChangeArrowheads="1"/>
          </p:cNvSpPr>
          <p:nvPr/>
        </p:nvSpPr>
        <p:spPr bwMode="auto">
          <a:xfrm>
            <a:off x="5646738" y="4273318"/>
            <a:ext cx="1054100" cy="596900"/>
          </a:xfrm>
          <a:prstGeom prst="rect">
            <a:avLst/>
          </a:prstGeom>
          <a:solidFill>
            <a:schemeClr val="bg1"/>
          </a:solidFill>
          <a:ln w="12699">
            <a:solidFill>
              <a:schemeClr val="tx1"/>
            </a:solidFill>
            <a:miter lim="800000"/>
            <a:headEnd/>
            <a:tailEnd/>
          </a:ln>
        </p:spPr>
        <p:txBody>
          <a:bodyPr wrap="none" lIns="92075" tIns="46038" rIns="92075" bIns="46038" anchor="ctr"/>
          <a:lstStyle/>
          <a:p>
            <a:pPr algn="ctr" latinLnBrk="0">
              <a:spcBef>
                <a:spcPct val="0"/>
              </a:spcBef>
              <a:buClrTx/>
              <a:buFontTx/>
              <a:buNone/>
            </a:pPr>
            <a:r>
              <a:rPr lang="en-US" altLang="ko-KR" b="1">
                <a:latin typeface="Arial" pitchFamily="34" charset="0"/>
                <a:ea typeface="돋움체" pitchFamily="49" charset="-127"/>
              </a:rPr>
              <a:t>D()</a:t>
            </a:r>
            <a:endParaRPr lang="en-US" altLang="ko-KR">
              <a:latin typeface="Arial" pitchFamily="34" charset="0"/>
              <a:ea typeface="돋움체" pitchFamily="49" charset="-127"/>
            </a:endParaRPr>
          </a:p>
        </p:txBody>
      </p:sp>
      <p:sp>
        <p:nvSpPr>
          <p:cNvPr id="9" name="Line 8"/>
          <p:cNvSpPr>
            <a:spLocks noChangeShapeType="1"/>
          </p:cNvSpPr>
          <p:nvPr/>
        </p:nvSpPr>
        <p:spPr bwMode="auto">
          <a:xfrm>
            <a:off x="3278188" y="4571768"/>
            <a:ext cx="2362200" cy="0"/>
          </a:xfrm>
          <a:prstGeom prst="line">
            <a:avLst/>
          </a:prstGeom>
          <a:noFill/>
          <a:ln w="12699">
            <a:solidFill>
              <a:schemeClr val="tx1"/>
            </a:solidFill>
            <a:prstDash val="dash"/>
            <a:round/>
            <a:headEnd type="none" w="sm" len="sm"/>
            <a:tailEnd type="stealth" w="med" len="lg"/>
          </a:ln>
        </p:spPr>
        <p:txBody>
          <a:bodyPr wrap="none" anchor="ctr"/>
          <a:lstStyle/>
          <a:p>
            <a:endParaRPr lang="ko-KR" altLang="en-US"/>
          </a:p>
        </p:txBody>
      </p:sp>
      <p:sp>
        <p:nvSpPr>
          <p:cNvPr id="10" name="Line 9"/>
          <p:cNvSpPr>
            <a:spLocks noChangeShapeType="1"/>
          </p:cNvSpPr>
          <p:nvPr/>
        </p:nvSpPr>
        <p:spPr bwMode="auto">
          <a:xfrm>
            <a:off x="2668588" y="4876568"/>
            <a:ext cx="0" cy="976312"/>
          </a:xfrm>
          <a:prstGeom prst="line">
            <a:avLst/>
          </a:prstGeom>
          <a:noFill/>
          <a:ln w="28575">
            <a:solidFill>
              <a:schemeClr val="tx1"/>
            </a:solidFill>
            <a:round/>
            <a:headEnd type="stealth" w="med" len="lg"/>
            <a:tailEnd type="none" w="sm" len="sm"/>
          </a:ln>
        </p:spPr>
        <p:txBody>
          <a:bodyPr wrap="none" anchor="ctr"/>
          <a:lstStyle/>
          <a:p>
            <a:endParaRPr lang="ko-KR" altLang="en-US"/>
          </a:p>
        </p:txBody>
      </p:sp>
      <p:sp>
        <p:nvSpPr>
          <p:cNvPr id="11" name="Line 10"/>
          <p:cNvSpPr>
            <a:spLocks noChangeShapeType="1"/>
          </p:cNvSpPr>
          <p:nvPr/>
        </p:nvSpPr>
        <p:spPr bwMode="auto">
          <a:xfrm>
            <a:off x="2668588" y="5562368"/>
            <a:ext cx="3505200" cy="0"/>
          </a:xfrm>
          <a:prstGeom prst="line">
            <a:avLst/>
          </a:prstGeom>
          <a:noFill/>
          <a:ln w="28575">
            <a:solidFill>
              <a:schemeClr val="tx1"/>
            </a:solidFill>
            <a:round/>
            <a:headEnd type="none" w="sm" len="sm"/>
            <a:tailEnd type="none" w="sm" len="sm"/>
          </a:ln>
        </p:spPr>
        <p:txBody>
          <a:bodyPr wrap="none" anchor="ctr"/>
          <a:lstStyle/>
          <a:p>
            <a:endParaRPr lang="ko-KR" altLang="en-US"/>
          </a:p>
        </p:txBody>
      </p:sp>
      <p:sp>
        <p:nvSpPr>
          <p:cNvPr id="12" name="Line 11"/>
          <p:cNvSpPr>
            <a:spLocks noChangeShapeType="1"/>
          </p:cNvSpPr>
          <p:nvPr/>
        </p:nvSpPr>
        <p:spPr bwMode="auto">
          <a:xfrm flipV="1">
            <a:off x="6173788" y="4876568"/>
            <a:ext cx="0" cy="685800"/>
          </a:xfrm>
          <a:prstGeom prst="line">
            <a:avLst/>
          </a:prstGeom>
          <a:noFill/>
          <a:ln w="28575">
            <a:solidFill>
              <a:schemeClr val="tx1"/>
            </a:solidFill>
            <a:round/>
            <a:headEnd type="none" w="sm" len="sm"/>
            <a:tailEnd type="stealth" w="med" len="lg"/>
          </a:ln>
        </p:spPr>
        <p:txBody>
          <a:bodyPr wrap="none" anchor="ctr"/>
          <a:lstStyle/>
          <a:p>
            <a:endParaRPr lang="ko-KR" altLang="en-US"/>
          </a:p>
        </p:txBody>
      </p:sp>
      <p:sp>
        <p:nvSpPr>
          <p:cNvPr id="13" name="Rectangle 12"/>
          <p:cNvSpPr>
            <a:spLocks noChangeArrowheads="1"/>
          </p:cNvSpPr>
          <p:nvPr/>
        </p:nvSpPr>
        <p:spPr bwMode="auto">
          <a:xfrm>
            <a:off x="2357438" y="5781443"/>
            <a:ext cx="596900" cy="368300"/>
          </a:xfrm>
          <a:prstGeom prst="rect">
            <a:avLst/>
          </a:prstGeom>
          <a:solidFill>
            <a:schemeClr val="bg1"/>
          </a:solidFill>
          <a:ln w="12699">
            <a:solidFill>
              <a:schemeClr val="tx1"/>
            </a:solidFill>
            <a:miter lim="800000"/>
            <a:headEnd/>
            <a:tailEnd/>
          </a:ln>
        </p:spPr>
        <p:txBody>
          <a:bodyPr wrap="none" lIns="92075" tIns="46038" rIns="92075" bIns="46038" anchor="ctr"/>
          <a:lstStyle/>
          <a:p>
            <a:pPr algn="ctr" latinLnBrk="0">
              <a:spcBef>
                <a:spcPct val="0"/>
              </a:spcBef>
              <a:buClrTx/>
              <a:buFontTx/>
              <a:buNone/>
            </a:pPr>
            <a:r>
              <a:rPr lang="en-US" altLang="ko-KR" b="1">
                <a:latin typeface="Arial" pitchFamily="34" charset="0"/>
                <a:ea typeface="돋움체" pitchFamily="49" charset="-127"/>
              </a:rPr>
              <a:t>Key</a:t>
            </a:r>
            <a:endParaRPr lang="en-US" altLang="ko-KR">
              <a:latin typeface="Arial" pitchFamily="34" charset="0"/>
              <a:ea typeface="돋움체" pitchFamily="49" charset="-127"/>
            </a:endParaRPr>
          </a:p>
        </p:txBody>
      </p:sp>
      <p:sp>
        <p:nvSpPr>
          <p:cNvPr id="14" name="Line 13"/>
          <p:cNvSpPr>
            <a:spLocks noChangeShapeType="1"/>
          </p:cNvSpPr>
          <p:nvPr/>
        </p:nvSpPr>
        <p:spPr bwMode="auto">
          <a:xfrm flipH="1">
            <a:off x="1525588" y="4571768"/>
            <a:ext cx="685800" cy="0"/>
          </a:xfrm>
          <a:prstGeom prst="line">
            <a:avLst/>
          </a:prstGeom>
          <a:noFill/>
          <a:ln w="28575">
            <a:solidFill>
              <a:schemeClr val="tx1"/>
            </a:solidFill>
            <a:round/>
            <a:headEnd type="stealth" w="med" len="lg"/>
            <a:tailEnd type="none" w="sm" len="sm"/>
          </a:ln>
        </p:spPr>
        <p:txBody>
          <a:bodyPr wrap="none" anchor="ctr"/>
          <a:lstStyle/>
          <a:p>
            <a:endParaRPr lang="ko-KR" altLang="en-US"/>
          </a:p>
        </p:txBody>
      </p:sp>
      <p:sp>
        <p:nvSpPr>
          <p:cNvPr id="15" name="Line 14"/>
          <p:cNvSpPr>
            <a:spLocks noChangeShapeType="1"/>
          </p:cNvSpPr>
          <p:nvPr/>
        </p:nvSpPr>
        <p:spPr bwMode="auto">
          <a:xfrm>
            <a:off x="6707188" y="4571768"/>
            <a:ext cx="723900" cy="0"/>
          </a:xfrm>
          <a:prstGeom prst="line">
            <a:avLst/>
          </a:prstGeom>
          <a:noFill/>
          <a:ln w="28575">
            <a:solidFill>
              <a:schemeClr val="tx1"/>
            </a:solidFill>
            <a:round/>
            <a:headEnd type="none" w="sm" len="sm"/>
            <a:tailEnd type="stealth" w="med" len="lg"/>
          </a:ln>
        </p:spPr>
        <p:txBody>
          <a:bodyPr wrap="none" anchor="ctr"/>
          <a:lstStyle/>
          <a:p>
            <a:endParaRPr lang="ko-KR" altLang="en-US"/>
          </a:p>
        </p:txBody>
      </p:sp>
      <p:sp>
        <p:nvSpPr>
          <p:cNvPr id="16" name="Line 15"/>
          <p:cNvSpPr>
            <a:spLocks noChangeShapeType="1"/>
          </p:cNvSpPr>
          <p:nvPr/>
        </p:nvSpPr>
        <p:spPr bwMode="auto">
          <a:xfrm flipV="1">
            <a:off x="4410075" y="3736743"/>
            <a:ext cx="0" cy="838200"/>
          </a:xfrm>
          <a:prstGeom prst="line">
            <a:avLst/>
          </a:prstGeom>
          <a:noFill/>
          <a:ln w="12699">
            <a:solidFill>
              <a:schemeClr val="tx1"/>
            </a:solidFill>
            <a:prstDash val="dash"/>
            <a:round/>
            <a:headEnd type="none" w="sm" len="sm"/>
            <a:tailEnd type="none" w="sm" len="sm"/>
          </a:ln>
        </p:spPr>
        <p:txBody>
          <a:bodyPr wrap="none" anchor="ctr"/>
          <a:lstStyle/>
          <a:p>
            <a:endParaRPr lang="ko-KR" altLang="en-US"/>
          </a:p>
        </p:txBody>
      </p:sp>
      <p:sp>
        <p:nvSpPr>
          <p:cNvPr id="17" name="Line 16"/>
          <p:cNvSpPr>
            <a:spLocks noChangeShapeType="1"/>
          </p:cNvSpPr>
          <p:nvPr/>
        </p:nvSpPr>
        <p:spPr bwMode="auto">
          <a:xfrm>
            <a:off x="4419600" y="3666893"/>
            <a:ext cx="2600325" cy="0"/>
          </a:xfrm>
          <a:prstGeom prst="line">
            <a:avLst/>
          </a:prstGeom>
          <a:noFill/>
          <a:ln w="12699">
            <a:solidFill>
              <a:schemeClr val="tx1"/>
            </a:solidFill>
            <a:prstDash val="dash"/>
            <a:round/>
            <a:headEnd type="none" w="sm" len="sm"/>
            <a:tailEnd type="stealth" w="med" len="lg"/>
          </a:ln>
        </p:spPr>
        <p:txBody>
          <a:bodyPr wrap="none" anchor="ctr"/>
          <a:lstStyle/>
          <a:p>
            <a:endParaRPr lang="ko-KR" altLang="en-US"/>
          </a:p>
        </p:txBody>
      </p:sp>
      <p:sp>
        <p:nvSpPr>
          <p:cNvPr id="18" name="Rectangle 17"/>
          <p:cNvSpPr>
            <a:spLocks noChangeArrowheads="1"/>
          </p:cNvSpPr>
          <p:nvPr/>
        </p:nvSpPr>
        <p:spPr bwMode="auto">
          <a:xfrm>
            <a:off x="6834188" y="3468455"/>
            <a:ext cx="1590675" cy="366713"/>
          </a:xfrm>
          <a:prstGeom prst="rect">
            <a:avLst/>
          </a:prstGeom>
          <a:noFill/>
          <a:ln w="9525">
            <a:noFill/>
            <a:miter lim="800000"/>
            <a:headEnd/>
            <a:tailEnd/>
          </a:ln>
        </p:spPr>
        <p:txBody>
          <a:bodyPr lIns="92075" tIns="46038" rIns="92075" bIns="46038">
            <a:spAutoFit/>
          </a:bodyPr>
          <a:lstStyle/>
          <a:p>
            <a:pPr algn="ctr" latinLnBrk="0">
              <a:spcBef>
                <a:spcPct val="0"/>
              </a:spcBef>
              <a:buClrTx/>
              <a:buFontTx/>
              <a:buNone/>
            </a:pPr>
            <a:r>
              <a:rPr lang="en-US" altLang="ko-KR" sz="1800" b="1" i="1">
                <a:solidFill>
                  <a:schemeClr val="accent2"/>
                </a:solidFill>
                <a:latin typeface="Arial" pitchFamily="34" charset="0"/>
                <a:ea typeface="돋움체" pitchFamily="49" charset="-127"/>
              </a:rPr>
              <a:t>Adversary</a:t>
            </a:r>
            <a:endParaRPr lang="en-US" altLang="ko-KR" sz="1800" i="1">
              <a:solidFill>
                <a:schemeClr val="accent2"/>
              </a:solidFill>
              <a:latin typeface="Arial" pitchFamily="34" charset="0"/>
              <a:ea typeface="돋움체" pitchFamily="49" charset="-127"/>
            </a:endParaRPr>
          </a:p>
        </p:txBody>
      </p:sp>
      <p:sp>
        <p:nvSpPr>
          <p:cNvPr id="19" name="Rectangle 18"/>
          <p:cNvSpPr>
            <a:spLocks noChangeArrowheads="1"/>
          </p:cNvSpPr>
          <p:nvPr/>
        </p:nvSpPr>
        <p:spPr bwMode="auto">
          <a:xfrm>
            <a:off x="2222500" y="5070243"/>
            <a:ext cx="463550" cy="366712"/>
          </a:xfrm>
          <a:prstGeom prst="rect">
            <a:avLst/>
          </a:prstGeom>
          <a:noFill/>
          <a:ln w="9525">
            <a:noFill/>
            <a:miter lim="800000"/>
            <a:headEnd/>
            <a:tailEnd/>
          </a:ln>
        </p:spPr>
        <p:txBody>
          <a:bodyPr wrap="none" lIns="92075" tIns="46038" rIns="92075" bIns="46038">
            <a:spAutoFit/>
          </a:bodyPr>
          <a:lstStyle/>
          <a:p>
            <a:pPr algn="ctr" latinLnBrk="0">
              <a:spcBef>
                <a:spcPct val="0"/>
              </a:spcBef>
              <a:buClrTx/>
              <a:buFontTx/>
              <a:buNone/>
            </a:pPr>
            <a:r>
              <a:rPr lang="en-US" altLang="ko-KR" sz="1800">
                <a:latin typeface="Arial" pitchFamily="34" charset="0"/>
                <a:ea typeface="돋움체" pitchFamily="49" charset="-127"/>
              </a:rPr>
              <a:t>Ke</a:t>
            </a:r>
          </a:p>
        </p:txBody>
      </p:sp>
      <p:sp>
        <p:nvSpPr>
          <p:cNvPr id="20" name="Rectangle 19"/>
          <p:cNvSpPr>
            <a:spLocks noChangeArrowheads="1"/>
          </p:cNvSpPr>
          <p:nvPr/>
        </p:nvSpPr>
        <p:spPr bwMode="auto">
          <a:xfrm>
            <a:off x="5688013" y="5057543"/>
            <a:ext cx="463550" cy="366712"/>
          </a:xfrm>
          <a:prstGeom prst="rect">
            <a:avLst/>
          </a:prstGeom>
          <a:noFill/>
          <a:ln w="9525">
            <a:noFill/>
            <a:miter lim="800000"/>
            <a:headEnd/>
            <a:tailEnd/>
          </a:ln>
        </p:spPr>
        <p:txBody>
          <a:bodyPr wrap="none" lIns="92075" tIns="46038" rIns="92075" bIns="46038">
            <a:spAutoFit/>
          </a:bodyPr>
          <a:lstStyle/>
          <a:p>
            <a:pPr algn="ctr" latinLnBrk="0">
              <a:spcBef>
                <a:spcPct val="0"/>
              </a:spcBef>
              <a:buClrTx/>
              <a:buFontTx/>
              <a:buNone/>
            </a:pPr>
            <a:r>
              <a:rPr lang="en-US" altLang="ko-KR" sz="1800">
                <a:latin typeface="Arial" pitchFamily="34" charset="0"/>
                <a:ea typeface="돋움체" pitchFamily="49" charset="-127"/>
              </a:rPr>
              <a:t>Kd</a:t>
            </a:r>
          </a:p>
        </p:txBody>
      </p:sp>
      <p:sp>
        <p:nvSpPr>
          <p:cNvPr id="21" name="Rectangle 20"/>
          <p:cNvSpPr>
            <a:spLocks noChangeArrowheads="1"/>
          </p:cNvSpPr>
          <p:nvPr/>
        </p:nvSpPr>
        <p:spPr bwMode="auto">
          <a:xfrm>
            <a:off x="3935413" y="4212993"/>
            <a:ext cx="349250" cy="366712"/>
          </a:xfrm>
          <a:prstGeom prst="rect">
            <a:avLst/>
          </a:prstGeom>
          <a:noFill/>
          <a:ln w="9525">
            <a:noFill/>
            <a:miter lim="800000"/>
            <a:headEnd/>
            <a:tailEnd/>
          </a:ln>
        </p:spPr>
        <p:txBody>
          <a:bodyPr wrap="none" lIns="92075" tIns="46038" rIns="92075" bIns="46038">
            <a:spAutoFit/>
          </a:bodyPr>
          <a:lstStyle/>
          <a:p>
            <a:pPr algn="ctr" latinLnBrk="0">
              <a:spcBef>
                <a:spcPct val="0"/>
              </a:spcBef>
              <a:buClrTx/>
              <a:buFontTx/>
              <a:buNone/>
            </a:pPr>
            <a:r>
              <a:rPr lang="en-US" altLang="ko-KR" sz="1800">
                <a:latin typeface="Arial" pitchFamily="34" charset="0"/>
                <a:ea typeface="돋움체" pitchFamily="49" charset="-127"/>
              </a:rPr>
              <a:t>C</a:t>
            </a:r>
          </a:p>
        </p:txBody>
      </p:sp>
      <p:sp>
        <p:nvSpPr>
          <p:cNvPr id="22" name="Rectangle 21"/>
          <p:cNvSpPr>
            <a:spLocks noChangeArrowheads="1"/>
          </p:cNvSpPr>
          <p:nvPr/>
        </p:nvSpPr>
        <p:spPr bwMode="auto">
          <a:xfrm>
            <a:off x="2136775" y="3758968"/>
            <a:ext cx="1282700" cy="366712"/>
          </a:xfrm>
          <a:prstGeom prst="rect">
            <a:avLst/>
          </a:prstGeom>
          <a:noFill/>
          <a:ln w="9525">
            <a:noFill/>
            <a:miter lim="800000"/>
            <a:headEnd/>
            <a:tailEnd/>
          </a:ln>
        </p:spPr>
        <p:txBody>
          <a:bodyPr wrap="none" lIns="92075" tIns="46038" rIns="92075" bIns="46038">
            <a:spAutoFit/>
          </a:bodyPr>
          <a:lstStyle/>
          <a:p>
            <a:pPr eaLnBrk="0" latinLnBrk="0" hangingPunct="0">
              <a:spcBef>
                <a:spcPct val="0"/>
              </a:spcBef>
              <a:buClrTx/>
              <a:buFontTx/>
              <a:buNone/>
            </a:pPr>
            <a:r>
              <a:rPr lang="en-US" altLang="ko-KR" sz="1800">
                <a:latin typeface="Arial" pitchFamily="34" charset="0"/>
                <a:ea typeface="돋움체" pitchFamily="49" charset="-127"/>
              </a:rPr>
              <a:t>C=E(P,Ke)</a:t>
            </a:r>
          </a:p>
        </p:txBody>
      </p:sp>
      <p:sp>
        <p:nvSpPr>
          <p:cNvPr id="23" name="Rectangle 22"/>
          <p:cNvSpPr>
            <a:spLocks noChangeArrowheads="1"/>
          </p:cNvSpPr>
          <p:nvPr/>
        </p:nvSpPr>
        <p:spPr bwMode="auto">
          <a:xfrm>
            <a:off x="5508625" y="3835168"/>
            <a:ext cx="1295400" cy="366712"/>
          </a:xfrm>
          <a:prstGeom prst="rect">
            <a:avLst/>
          </a:prstGeom>
          <a:noFill/>
          <a:ln w="9525">
            <a:noFill/>
            <a:miter lim="800000"/>
            <a:headEnd/>
            <a:tailEnd/>
          </a:ln>
        </p:spPr>
        <p:txBody>
          <a:bodyPr wrap="none" lIns="92075" tIns="46038" rIns="92075" bIns="46038">
            <a:spAutoFit/>
          </a:bodyPr>
          <a:lstStyle/>
          <a:p>
            <a:pPr eaLnBrk="0" latinLnBrk="0" hangingPunct="0">
              <a:spcBef>
                <a:spcPct val="0"/>
              </a:spcBef>
              <a:buClrTx/>
              <a:buFontTx/>
              <a:buNone/>
            </a:pPr>
            <a:r>
              <a:rPr lang="en-US" altLang="ko-KR" sz="1800">
                <a:latin typeface="Arial" pitchFamily="34" charset="0"/>
                <a:ea typeface="돋움체" pitchFamily="49" charset="-127"/>
              </a:rPr>
              <a:t>P=D(C,Kd)</a:t>
            </a:r>
          </a:p>
        </p:txBody>
      </p:sp>
      <p:sp>
        <p:nvSpPr>
          <p:cNvPr id="24" name="Rectangle 23"/>
          <p:cNvSpPr>
            <a:spLocks noChangeArrowheads="1"/>
          </p:cNvSpPr>
          <p:nvPr/>
        </p:nvSpPr>
        <p:spPr bwMode="auto">
          <a:xfrm>
            <a:off x="3384550" y="4593993"/>
            <a:ext cx="2051050" cy="366712"/>
          </a:xfrm>
          <a:prstGeom prst="rect">
            <a:avLst/>
          </a:prstGeom>
          <a:noFill/>
          <a:ln w="9525">
            <a:noFill/>
            <a:miter lim="800000"/>
            <a:headEnd/>
            <a:tailEnd/>
          </a:ln>
        </p:spPr>
        <p:txBody>
          <a:bodyPr wrap="none" lIns="92075" tIns="46038" rIns="92075" bIns="46038">
            <a:spAutoFit/>
          </a:bodyPr>
          <a:lstStyle/>
          <a:p>
            <a:pPr eaLnBrk="0" latinLnBrk="0" hangingPunct="0">
              <a:spcBef>
                <a:spcPct val="0"/>
              </a:spcBef>
              <a:buClrTx/>
              <a:buFontTx/>
              <a:buNone/>
            </a:pPr>
            <a:r>
              <a:rPr lang="en-US" altLang="ko-KR" sz="1800" b="1">
                <a:latin typeface="Arial" pitchFamily="34" charset="0"/>
                <a:ea typeface="돋움체" pitchFamily="49" charset="-127"/>
              </a:rPr>
              <a:t>Insecure channel</a:t>
            </a:r>
            <a:endParaRPr lang="en-US" altLang="ko-KR" sz="1800">
              <a:latin typeface="Arial" pitchFamily="34" charset="0"/>
              <a:ea typeface="돋움체" pitchFamily="49" charset="-127"/>
            </a:endParaRPr>
          </a:p>
        </p:txBody>
      </p:sp>
      <p:sp>
        <p:nvSpPr>
          <p:cNvPr id="25" name="Rectangle 24"/>
          <p:cNvSpPr>
            <a:spLocks noChangeArrowheads="1"/>
          </p:cNvSpPr>
          <p:nvPr/>
        </p:nvSpPr>
        <p:spPr bwMode="auto">
          <a:xfrm>
            <a:off x="3549650" y="5641743"/>
            <a:ext cx="1873250" cy="366712"/>
          </a:xfrm>
          <a:prstGeom prst="rect">
            <a:avLst/>
          </a:prstGeom>
          <a:noFill/>
          <a:ln w="9525">
            <a:noFill/>
            <a:miter lim="800000"/>
            <a:headEnd/>
            <a:tailEnd/>
          </a:ln>
        </p:spPr>
        <p:txBody>
          <a:bodyPr wrap="none" lIns="92075" tIns="46038" rIns="92075" bIns="46038">
            <a:spAutoFit/>
          </a:bodyPr>
          <a:lstStyle/>
          <a:p>
            <a:pPr eaLnBrk="0" latinLnBrk="0" hangingPunct="0">
              <a:spcBef>
                <a:spcPct val="0"/>
              </a:spcBef>
              <a:buClrTx/>
              <a:buFontTx/>
              <a:buNone/>
            </a:pPr>
            <a:r>
              <a:rPr lang="en-US" altLang="ko-KR" sz="1800" b="1">
                <a:latin typeface="Arial" pitchFamily="34" charset="0"/>
                <a:ea typeface="돋움체" pitchFamily="49" charset="-127"/>
              </a:rPr>
              <a:t>Secure channel</a:t>
            </a:r>
          </a:p>
        </p:txBody>
      </p:sp>
      <p:sp>
        <p:nvSpPr>
          <p:cNvPr id="26" name="Text Box 25"/>
          <p:cNvSpPr txBox="1">
            <a:spLocks noChangeArrowheads="1"/>
          </p:cNvSpPr>
          <p:nvPr/>
        </p:nvSpPr>
        <p:spPr bwMode="auto">
          <a:xfrm>
            <a:off x="914400" y="4354280"/>
            <a:ext cx="285750" cy="366713"/>
          </a:xfrm>
          <a:prstGeom prst="rect">
            <a:avLst/>
          </a:prstGeom>
          <a:noFill/>
          <a:ln w="12699">
            <a:noFill/>
            <a:miter lim="800000"/>
            <a:headEnd type="none" w="sm" len="sm"/>
            <a:tailEnd type="none" w="sm" len="sm"/>
          </a:ln>
        </p:spPr>
        <p:txBody>
          <a:bodyPr>
            <a:spAutoFit/>
          </a:bodyPr>
          <a:lstStyle/>
          <a:p>
            <a:pPr eaLnBrk="0" latinLnBrk="0" hangingPunct="0">
              <a:spcBef>
                <a:spcPct val="0"/>
              </a:spcBef>
              <a:buClrTx/>
              <a:buFontTx/>
              <a:buNone/>
            </a:pPr>
            <a:r>
              <a:rPr lang="en-US" altLang="ko-KR" sz="1800" b="1">
                <a:latin typeface="Arial" pitchFamily="34" charset="0"/>
                <a:ea typeface="돋움체" pitchFamily="49" charset="-127"/>
              </a:rPr>
              <a:t>P</a:t>
            </a:r>
          </a:p>
        </p:txBody>
      </p:sp>
      <p:sp>
        <p:nvSpPr>
          <p:cNvPr id="27" name="Oval 28"/>
          <p:cNvSpPr>
            <a:spLocks noChangeArrowheads="1"/>
          </p:cNvSpPr>
          <p:nvPr/>
        </p:nvSpPr>
        <p:spPr bwMode="auto">
          <a:xfrm>
            <a:off x="7413625" y="4319355"/>
            <a:ext cx="838200" cy="457200"/>
          </a:xfrm>
          <a:prstGeom prst="ellipse">
            <a:avLst/>
          </a:prstGeom>
          <a:solidFill>
            <a:schemeClr val="accent1"/>
          </a:solidFill>
          <a:ln w="12699">
            <a:solidFill>
              <a:schemeClr val="tx1"/>
            </a:solidFill>
            <a:round/>
            <a:headEnd type="none" w="sm" len="sm"/>
            <a:tailEnd type="none" w="sm" len="sm"/>
          </a:ln>
        </p:spPr>
        <p:txBody>
          <a:bodyPr wrap="none" anchor="ctr"/>
          <a:lstStyle/>
          <a:p>
            <a:pPr algn="ctr" eaLnBrk="0" latinLnBrk="0" hangingPunct="0">
              <a:spcBef>
                <a:spcPct val="0"/>
              </a:spcBef>
              <a:buClrTx/>
              <a:buFontTx/>
              <a:buNone/>
            </a:pPr>
            <a:endParaRPr lang="ko-KR" altLang="ko-KR" sz="1800">
              <a:latin typeface="Arial" pitchFamily="34" charset="0"/>
              <a:ea typeface="돋움" pitchFamily="50" charset="-127"/>
            </a:endParaRPr>
          </a:p>
        </p:txBody>
      </p:sp>
      <p:sp>
        <p:nvSpPr>
          <p:cNvPr id="28" name="Text Box 31"/>
          <p:cNvSpPr txBox="1">
            <a:spLocks noChangeArrowheads="1"/>
          </p:cNvSpPr>
          <p:nvPr/>
        </p:nvSpPr>
        <p:spPr bwMode="auto">
          <a:xfrm>
            <a:off x="7654925" y="4351105"/>
            <a:ext cx="285750" cy="366713"/>
          </a:xfrm>
          <a:prstGeom prst="rect">
            <a:avLst/>
          </a:prstGeom>
          <a:noFill/>
          <a:ln w="12699">
            <a:noFill/>
            <a:miter lim="800000"/>
            <a:headEnd type="none" w="sm" len="sm"/>
            <a:tailEnd type="none" w="sm" len="sm"/>
          </a:ln>
        </p:spPr>
        <p:txBody>
          <a:bodyPr>
            <a:spAutoFit/>
          </a:bodyPr>
          <a:lstStyle/>
          <a:p>
            <a:pPr eaLnBrk="0" latinLnBrk="0" hangingPunct="0">
              <a:spcBef>
                <a:spcPct val="0"/>
              </a:spcBef>
              <a:buClrTx/>
              <a:buFontTx/>
              <a:buNone/>
            </a:pPr>
            <a:r>
              <a:rPr lang="en-US" altLang="ko-KR" sz="1800" b="1">
                <a:latin typeface="Arial" pitchFamily="34" charset="0"/>
                <a:ea typeface="돋움체" pitchFamily="49" charset="-127"/>
              </a:rPr>
              <a:t>D</a:t>
            </a:r>
          </a:p>
        </p:txBody>
      </p:sp>
      <p:sp>
        <p:nvSpPr>
          <p:cNvPr id="29" name="WordArt 34"/>
          <p:cNvSpPr>
            <a:spLocks noChangeArrowheads="1" noChangeShapeType="1" noTextEdit="1"/>
          </p:cNvSpPr>
          <p:nvPr/>
        </p:nvSpPr>
        <p:spPr bwMode="auto">
          <a:xfrm>
            <a:off x="790575" y="4935305"/>
            <a:ext cx="885825" cy="209550"/>
          </a:xfrm>
          <a:prstGeom prst="rect">
            <a:avLst/>
          </a:prstGeom>
        </p:spPr>
        <p:txBody>
          <a:bodyPr wrap="none" fromWordArt="1">
            <a:prstTxWarp prst="textPlain">
              <a:avLst>
                <a:gd name="adj" fmla="val 50000"/>
              </a:avLst>
            </a:prstTxWarp>
          </a:bodyPr>
          <a:lstStyle/>
          <a:p>
            <a:pPr algn="ctr">
              <a:buNone/>
            </a:pPr>
            <a:r>
              <a:rPr lang="en-US" altLang="ko-KR" sz="3600" kern="10" dirty="0">
                <a:ln w="9525">
                  <a:solidFill>
                    <a:srgbClr val="000000"/>
                  </a:solidFill>
                  <a:round/>
                  <a:headEnd type="none" w="sm" len="sm"/>
                  <a:tailEnd type="none" w="sm" len="sm"/>
                </a:ln>
                <a:solidFill>
                  <a:srgbClr val="FFFFFF"/>
                </a:solidFill>
                <a:latin typeface="돋움"/>
                <a:ea typeface="돋움"/>
              </a:rPr>
              <a:t>ABCDEF</a:t>
            </a:r>
            <a:endParaRPr lang="ko-KR" altLang="en-US" sz="3600" kern="10" dirty="0">
              <a:ln w="9525">
                <a:solidFill>
                  <a:srgbClr val="000000"/>
                </a:solidFill>
                <a:round/>
                <a:headEnd type="none" w="sm" len="sm"/>
                <a:tailEnd type="none" w="sm" len="sm"/>
              </a:ln>
              <a:solidFill>
                <a:srgbClr val="FFFFFF"/>
              </a:solidFill>
              <a:latin typeface="돋움"/>
              <a:ea typeface="돋움"/>
            </a:endParaRPr>
          </a:p>
        </p:txBody>
      </p:sp>
      <p:sp>
        <p:nvSpPr>
          <p:cNvPr id="30" name="WordArt 35"/>
          <p:cNvSpPr>
            <a:spLocks noChangeArrowheads="1" noChangeShapeType="1" noTextEdit="1"/>
          </p:cNvSpPr>
          <p:nvPr/>
        </p:nvSpPr>
        <p:spPr bwMode="auto">
          <a:xfrm>
            <a:off x="7902575" y="4846405"/>
            <a:ext cx="885825" cy="209550"/>
          </a:xfrm>
          <a:prstGeom prst="rect">
            <a:avLst/>
          </a:prstGeom>
        </p:spPr>
        <p:txBody>
          <a:bodyPr wrap="none" fromWordArt="1">
            <a:prstTxWarp prst="textPlain">
              <a:avLst>
                <a:gd name="adj" fmla="val 50000"/>
              </a:avLst>
            </a:prstTxWarp>
          </a:bodyPr>
          <a:lstStyle/>
          <a:p>
            <a:pPr algn="ctr">
              <a:buNone/>
            </a:pPr>
            <a:r>
              <a:rPr lang="en-US" altLang="ko-KR" sz="3600" kern="10" dirty="0">
                <a:ln w="9525">
                  <a:solidFill>
                    <a:srgbClr val="000000"/>
                  </a:solidFill>
                  <a:round/>
                  <a:headEnd type="none" w="sm" len="sm"/>
                  <a:tailEnd type="none" w="sm" len="sm"/>
                </a:ln>
                <a:solidFill>
                  <a:srgbClr val="FFFFFF"/>
                </a:solidFill>
                <a:latin typeface="돋움"/>
                <a:ea typeface="돋움"/>
              </a:rPr>
              <a:t>ABCDEF</a:t>
            </a:r>
            <a:endParaRPr lang="ko-KR" altLang="en-US" sz="3600" kern="10" dirty="0">
              <a:ln w="9525">
                <a:solidFill>
                  <a:srgbClr val="000000"/>
                </a:solidFill>
                <a:round/>
                <a:headEnd type="none" w="sm" len="sm"/>
                <a:tailEnd type="none" w="sm" len="sm"/>
              </a:ln>
              <a:solidFill>
                <a:srgbClr val="FFFFFF"/>
              </a:solidFill>
              <a:latin typeface="돋움"/>
              <a:ea typeface="돋움"/>
            </a:endParaRPr>
          </a:p>
        </p:txBody>
      </p:sp>
      <p:sp>
        <p:nvSpPr>
          <p:cNvPr id="31" name="WordArt 36"/>
          <p:cNvSpPr>
            <a:spLocks noChangeArrowheads="1" noChangeShapeType="1" noTextEdit="1"/>
          </p:cNvSpPr>
          <p:nvPr/>
        </p:nvSpPr>
        <p:spPr bwMode="auto">
          <a:xfrm>
            <a:off x="4578350" y="4265380"/>
            <a:ext cx="885825" cy="209550"/>
          </a:xfrm>
          <a:prstGeom prst="rect">
            <a:avLst/>
          </a:prstGeom>
        </p:spPr>
        <p:txBody>
          <a:bodyPr wrap="none" fromWordArt="1">
            <a:prstTxWarp prst="textPlain">
              <a:avLst>
                <a:gd name="adj" fmla="val 50000"/>
              </a:avLst>
            </a:prstTxWarp>
          </a:bodyPr>
          <a:lstStyle/>
          <a:p>
            <a:pPr algn="ctr"/>
            <a:r>
              <a:rPr lang="en-US" altLang="ko-KR" sz="3600" kern="10">
                <a:ln w="9525">
                  <a:solidFill>
                    <a:srgbClr val="000000"/>
                  </a:solidFill>
                  <a:round/>
                  <a:headEnd type="none" w="sm" len="sm"/>
                  <a:tailEnd type="none" w="sm" len="sm"/>
                </a:ln>
                <a:solidFill>
                  <a:srgbClr val="FFFFFF"/>
                </a:solidFill>
                <a:latin typeface="돋움"/>
                <a:ea typeface="돋움"/>
              </a:rPr>
              <a:t>RQHZHV</a:t>
            </a:r>
            <a:endParaRPr lang="ko-KR" altLang="en-US" sz="3600" kern="10">
              <a:ln w="9525">
                <a:solidFill>
                  <a:srgbClr val="000000"/>
                </a:solidFill>
                <a:round/>
                <a:headEnd type="none" w="sm" len="sm"/>
                <a:tailEnd type="none" w="sm" len="sm"/>
              </a:ln>
              <a:solidFill>
                <a:srgbClr val="FFFFFF"/>
              </a:solidFill>
              <a:latin typeface="돋움"/>
              <a:ea typeface="돋움"/>
            </a:endParaRPr>
          </a:p>
        </p:txBody>
      </p:sp>
      <p:pic>
        <p:nvPicPr>
          <p:cNvPr id="32" name="Picture 37" descr="j0241003[1]"/>
          <p:cNvPicPr>
            <a:picLocks noChangeAspect="1" noChangeArrowheads="1"/>
          </p:cNvPicPr>
          <p:nvPr/>
        </p:nvPicPr>
        <p:blipFill>
          <a:blip r:embed="rId2" cstate="print"/>
          <a:srcRect/>
          <a:stretch>
            <a:fillRect/>
          </a:stretch>
        </p:blipFill>
        <p:spPr bwMode="auto">
          <a:xfrm>
            <a:off x="4148138" y="5035318"/>
            <a:ext cx="417512" cy="447675"/>
          </a:xfrm>
          <a:prstGeom prst="rect">
            <a:avLst/>
          </a:prstGeom>
          <a:noFill/>
          <a:ln w="9525">
            <a:noFill/>
            <a:miter lim="800000"/>
            <a:headEnd/>
            <a:tailEnd/>
          </a:ln>
        </p:spPr>
      </p:pic>
      <p:pic>
        <p:nvPicPr>
          <p:cNvPr id="33" name="Picture 27" descr="j0234687"/>
          <p:cNvPicPr>
            <a:picLocks noChangeAspect="1" noChangeArrowheads="1" noCrop="1"/>
          </p:cNvPicPr>
          <p:nvPr/>
        </p:nvPicPr>
        <p:blipFill>
          <a:blip r:embed="rId3" cstate="print"/>
          <a:srcRect/>
          <a:stretch>
            <a:fillRect/>
          </a:stretch>
        </p:blipFill>
        <p:spPr bwMode="auto">
          <a:xfrm>
            <a:off x="7669213" y="266700"/>
            <a:ext cx="1041400" cy="61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sz="2400" dirty="0" smtClean="0">
                <a:ea typeface="돋움" pitchFamily="50" charset="-127"/>
              </a:rPr>
              <a:t>Channel </a:t>
            </a:r>
            <a:endParaRPr lang="en-US" altLang="ko-KR" dirty="0" smtClean="0">
              <a:ea typeface="돋움" pitchFamily="50" charset="-127"/>
            </a:endParaRPr>
          </a:p>
          <a:p>
            <a:pPr lvl="1"/>
            <a:r>
              <a:rPr lang="en-US" altLang="ko-KR" sz="2000" dirty="0" smtClean="0">
                <a:ea typeface="돋움" pitchFamily="50" charset="-127"/>
              </a:rPr>
              <a:t>Secure : trust, registered mail, tamper-proof device</a:t>
            </a:r>
          </a:p>
          <a:p>
            <a:pPr lvl="1"/>
            <a:r>
              <a:rPr lang="en-US" altLang="ko-KR" sz="2000" dirty="0" smtClean="0">
                <a:ea typeface="돋움" pitchFamily="50" charset="-127"/>
              </a:rPr>
              <a:t>Insecure : open, public channel</a:t>
            </a:r>
          </a:p>
          <a:p>
            <a:pPr lvl="1">
              <a:buNone/>
            </a:pPr>
            <a:endParaRPr lang="en-US" altLang="ko-KR" sz="2000" dirty="0" smtClean="0">
              <a:ea typeface="돋움" pitchFamily="50" charset="-127"/>
            </a:endParaRPr>
          </a:p>
          <a:p>
            <a:r>
              <a:rPr lang="en-US" altLang="ko-KR" sz="2400" dirty="0" smtClean="0">
                <a:ea typeface="돋움" pitchFamily="50" charset="-127"/>
              </a:rPr>
              <a:t>Entity</a:t>
            </a:r>
            <a:r>
              <a:rPr lang="en-US" altLang="ko-KR" sz="2400" dirty="0" smtClean="0"/>
              <a:t> </a:t>
            </a:r>
            <a:endParaRPr lang="en-US" altLang="ko-KR" dirty="0" smtClean="0">
              <a:ea typeface="돋움" pitchFamily="50" charset="-127"/>
            </a:endParaRPr>
          </a:p>
          <a:p>
            <a:pPr lvl="1"/>
            <a:r>
              <a:rPr lang="en-US" altLang="ko-KR" sz="2000" dirty="0" smtClean="0">
                <a:ea typeface="돋움" pitchFamily="50" charset="-127"/>
              </a:rPr>
              <a:t>Sender (Alice)</a:t>
            </a:r>
          </a:p>
          <a:p>
            <a:pPr lvl="1"/>
            <a:r>
              <a:rPr lang="en-US" altLang="ko-KR" sz="2000" dirty="0" smtClean="0">
                <a:ea typeface="돋움" pitchFamily="50" charset="-127"/>
              </a:rPr>
              <a:t>Receiver (Bob)</a:t>
            </a:r>
          </a:p>
          <a:p>
            <a:pPr lvl="1"/>
            <a:r>
              <a:rPr lang="en-US" altLang="ko-KR" sz="2000" dirty="0" smtClean="0">
                <a:ea typeface="돋움" pitchFamily="50" charset="-127"/>
              </a:rPr>
              <a:t>Adversary (Charlie</a:t>
            </a:r>
            <a:r>
              <a:rPr lang="en-US" altLang="ko-KR" sz="2000" dirty="0" smtClean="0"/>
              <a:t>)</a:t>
            </a:r>
          </a:p>
          <a:p>
            <a:pPr lvl="2">
              <a:buFont typeface="Wingdings" pitchFamily="2" charset="2"/>
              <a:buChar char="ü"/>
            </a:pPr>
            <a:r>
              <a:rPr lang="en-US" altLang="ko-KR" dirty="0" smtClean="0"/>
              <a:t>Passive attack : wiretapping -&gt;Privacy</a:t>
            </a:r>
          </a:p>
          <a:p>
            <a:pPr lvl="2">
              <a:buFont typeface="Wingdings" pitchFamily="2" charset="2"/>
              <a:buChar char="ü"/>
            </a:pPr>
            <a:r>
              <a:rPr lang="en-US" altLang="ko-KR" dirty="0" smtClean="0"/>
              <a:t>Active attack : </a:t>
            </a:r>
            <a:r>
              <a:rPr lang="en-US" altLang="ko-KR" dirty="0" err="1" smtClean="0"/>
              <a:t>modification,impersonation</a:t>
            </a:r>
            <a:endParaRPr lang="en-US" altLang="ko-KR" dirty="0" smtClean="0"/>
          </a:p>
          <a:p>
            <a:pPr lvl="2">
              <a:buNone/>
            </a:pPr>
            <a:r>
              <a:rPr lang="en-US" altLang="ko-KR" dirty="0" smtClean="0"/>
              <a:t> -&gt; Authentication</a:t>
            </a:r>
          </a:p>
        </p:txBody>
      </p:sp>
      <p:sp>
        <p:nvSpPr>
          <p:cNvPr id="3" name="슬라이드 번호 개체 틀 2"/>
          <p:cNvSpPr>
            <a:spLocks noGrp="1"/>
          </p:cNvSpPr>
          <p:nvPr>
            <p:ph type="sldNum" sz="quarter" idx="12"/>
          </p:nvPr>
        </p:nvSpPr>
        <p:spPr/>
        <p:txBody>
          <a:bodyPr/>
          <a:lstStyle/>
          <a:p>
            <a:pPr>
              <a:defRPr/>
            </a:pPr>
            <a:fld id="{5045D34D-109B-49CD-9CCB-971D825AE284}" type="slidenum">
              <a:rPr lang="en-US" altLang="ko-KR" smtClean="0"/>
              <a:pPr>
                <a:defRPr/>
              </a:pPr>
              <a:t>12</a:t>
            </a:fld>
            <a:endParaRPr lang="en-US" altLang="ko-KR"/>
          </a:p>
        </p:txBody>
      </p:sp>
      <p:sp>
        <p:nvSpPr>
          <p:cNvPr id="4" name="제목 3"/>
          <p:cNvSpPr>
            <a:spLocks noGrp="1"/>
          </p:cNvSpPr>
          <p:nvPr>
            <p:ph type="title"/>
          </p:nvPr>
        </p:nvSpPr>
        <p:spPr/>
        <p:txBody>
          <a:bodyPr/>
          <a:lstStyle/>
          <a:p>
            <a:r>
              <a:rPr lang="en-US" altLang="ko-KR" dirty="0" smtClean="0"/>
              <a:t>Basic Concepts(II)</a:t>
            </a:r>
            <a:endParaRPr lang="ko-KR" altLang="en-US" dirty="0"/>
          </a:p>
        </p:txBody>
      </p:sp>
      <p:pic>
        <p:nvPicPr>
          <p:cNvPr id="5" name="Picture 4" descr="j0234687"/>
          <p:cNvPicPr>
            <a:picLocks noChangeAspect="1" noChangeArrowheads="1" noCrop="1"/>
          </p:cNvPicPr>
          <p:nvPr/>
        </p:nvPicPr>
        <p:blipFill>
          <a:blip r:embed="rId2" cstate="print"/>
          <a:srcRect/>
          <a:stretch>
            <a:fillRect/>
          </a:stretch>
        </p:blipFill>
        <p:spPr bwMode="auto">
          <a:xfrm>
            <a:off x="7821613" y="419100"/>
            <a:ext cx="1041400" cy="61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481693" y="1464999"/>
            <a:ext cx="8229600" cy="4525963"/>
          </a:xfrm>
        </p:spPr>
        <p:txBody>
          <a:bodyPr/>
          <a:lstStyle/>
          <a:p>
            <a:pPr marL="265176" indent="-265176">
              <a:lnSpc>
                <a:spcPct val="90000"/>
              </a:lnSpc>
              <a:buFont typeface="Wingdings 2"/>
              <a:buChar char=""/>
              <a:defRPr/>
            </a:pPr>
            <a:r>
              <a:rPr lang="en-US" altLang="ko-KR" dirty="0" smtClean="0">
                <a:ea typeface="돋움" pitchFamily="50" charset="-127"/>
              </a:rPr>
              <a:t>Classification of crypto algorithms</a:t>
            </a:r>
          </a:p>
          <a:p>
            <a:pPr marL="548640" lvl="1" indent="-201168">
              <a:lnSpc>
                <a:spcPct val="90000"/>
              </a:lnSpc>
              <a:defRPr/>
            </a:pPr>
            <a:r>
              <a:rPr lang="en-US" altLang="ko-KR" dirty="0" smtClean="0">
                <a:ea typeface="굴림체" pitchFamily="49" charset="-127"/>
              </a:rPr>
              <a:t>by date</a:t>
            </a:r>
          </a:p>
          <a:p>
            <a:pPr marL="786384" lvl="2" indent="-182880">
              <a:lnSpc>
                <a:spcPct val="90000"/>
              </a:lnSpc>
              <a:buClr>
                <a:schemeClr val="tx2"/>
              </a:buClr>
              <a:buFont typeface="Wingdings" pitchFamily="2" charset="2"/>
              <a:buChar char="ü"/>
              <a:defRPr/>
            </a:pPr>
            <a:r>
              <a:rPr lang="en-US" altLang="ko-KR" dirty="0" smtClean="0">
                <a:ea typeface="굴림체" pitchFamily="49" charset="-127"/>
              </a:rPr>
              <a:t>Traditional( ~19C): Caesar</a:t>
            </a:r>
          </a:p>
          <a:p>
            <a:pPr marL="786384" lvl="2" indent="-182880">
              <a:lnSpc>
                <a:spcPct val="90000"/>
              </a:lnSpc>
              <a:buClr>
                <a:schemeClr val="tx2"/>
              </a:buClr>
              <a:buFont typeface="Wingdings" pitchFamily="2" charset="2"/>
              <a:buChar char="ü"/>
              <a:defRPr/>
            </a:pPr>
            <a:r>
              <a:rPr lang="en-US" altLang="ko-KR" dirty="0" smtClean="0">
                <a:ea typeface="굴림체" pitchFamily="49" charset="-127"/>
              </a:rPr>
              <a:t>Mechanical(WW I, II ): Rotor Machine, Purple</a:t>
            </a:r>
          </a:p>
          <a:p>
            <a:pPr marL="786384" lvl="2" indent="-182880">
              <a:lnSpc>
                <a:spcPct val="90000"/>
              </a:lnSpc>
              <a:buClr>
                <a:schemeClr val="tx2"/>
              </a:buClr>
              <a:buFont typeface="Wingdings" pitchFamily="2" charset="2"/>
              <a:buChar char="ü"/>
              <a:defRPr/>
            </a:pPr>
            <a:r>
              <a:rPr lang="en-US" altLang="ko-KR" dirty="0" smtClean="0">
                <a:ea typeface="굴림체" pitchFamily="49" charset="-127"/>
              </a:rPr>
              <a:t>Modern(‘50~): DES, IDEA, AES and RSA, ECC</a:t>
            </a:r>
          </a:p>
          <a:p>
            <a:pPr marL="548640" lvl="1" indent="-201168">
              <a:lnSpc>
                <a:spcPct val="90000"/>
              </a:lnSpc>
              <a:defRPr/>
            </a:pPr>
            <a:r>
              <a:rPr lang="en-US" altLang="ko-KR" dirty="0" smtClean="0">
                <a:ea typeface="굴림체" pitchFamily="49" charset="-127"/>
              </a:rPr>
              <a:t>by number of keys</a:t>
            </a:r>
            <a:endParaRPr lang="en-US" altLang="ko-KR" sz="2800" dirty="0" smtClean="0">
              <a:ea typeface="굴림체" pitchFamily="49" charset="-127"/>
            </a:endParaRPr>
          </a:p>
          <a:p>
            <a:pPr marL="786384" lvl="2" indent="-182880">
              <a:lnSpc>
                <a:spcPct val="90000"/>
              </a:lnSpc>
              <a:buClr>
                <a:schemeClr val="tx2"/>
              </a:buClr>
              <a:buFont typeface="Wingdings" pitchFamily="2" charset="2"/>
              <a:buChar char="ü"/>
              <a:defRPr/>
            </a:pPr>
            <a:r>
              <a:rPr lang="en-US" altLang="ko-KR" dirty="0" smtClean="0">
                <a:ea typeface="굴림체" pitchFamily="49" charset="-127"/>
              </a:rPr>
              <a:t>Conventional: {1,single,common} key, symmetric  </a:t>
            </a:r>
          </a:p>
          <a:p>
            <a:pPr marL="786384" lvl="2" indent="-182880">
              <a:lnSpc>
                <a:spcPct val="90000"/>
              </a:lnSpc>
              <a:buClr>
                <a:schemeClr val="tx2"/>
              </a:buClr>
              <a:buFont typeface="Wingdings" pitchFamily="2" charset="2"/>
              <a:buChar char="ü"/>
              <a:defRPr/>
            </a:pPr>
            <a:r>
              <a:rPr lang="en-US" altLang="ko-KR" dirty="0" smtClean="0">
                <a:ea typeface="굴림체" pitchFamily="49" charset="-127"/>
              </a:rPr>
              <a:t>Public key cryptosystem: {2,dual} keys, asymmetric</a:t>
            </a:r>
          </a:p>
          <a:p>
            <a:pPr marL="548640" lvl="1" indent="-201168">
              <a:lnSpc>
                <a:spcPct val="90000"/>
              </a:lnSpc>
              <a:defRPr/>
            </a:pPr>
            <a:r>
              <a:rPr lang="en-US" altLang="ko-KR" dirty="0" smtClean="0"/>
              <a:t>by size of plaintext</a:t>
            </a:r>
            <a:endParaRPr lang="en-US" altLang="ko-KR" sz="2800" dirty="0" smtClean="0"/>
          </a:p>
          <a:p>
            <a:pPr marL="786384" lvl="2" indent="-182880">
              <a:lnSpc>
                <a:spcPct val="90000"/>
              </a:lnSpc>
              <a:buClr>
                <a:schemeClr val="tx2"/>
              </a:buClr>
              <a:buFont typeface="Wingdings" pitchFamily="2" charset="2"/>
              <a:buChar char="ü"/>
              <a:defRPr/>
            </a:pPr>
            <a:r>
              <a:rPr lang="en-US" altLang="ko-KR" dirty="0" smtClean="0">
                <a:ea typeface="굴림체" pitchFamily="49" charset="-127"/>
              </a:rPr>
              <a:t>Block Cipher</a:t>
            </a:r>
          </a:p>
          <a:p>
            <a:pPr marL="786384" lvl="2" indent="-182880">
              <a:lnSpc>
                <a:spcPct val="90000"/>
              </a:lnSpc>
              <a:buClr>
                <a:schemeClr val="tx2"/>
              </a:buClr>
              <a:buFont typeface="Wingdings" pitchFamily="2" charset="2"/>
              <a:buChar char="ü"/>
              <a:defRPr/>
            </a:pPr>
            <a:r>
              <a:rPr lang="en-US" altLang="ko-KR" dirty="0" smtClean="0">
                <a:ea typeface="굴림체" pitchFamily="49" charset="-127"/>
              </a:rPr>
              <a:t>Stream Cipher</a:t>
            </a:r>
          </a:p>
        </p:txBody>
      </p:sp>
      <p:sp>
        <p:nvSpPr>
          <p:cNvPr id="3" name="슬라이드 번호 개체 틀 2"/>
          <p:cNvSpPr>
            <a:spLocks noGrp="1"/>
          </p:cNvSpPr>
          <p:nvPr>
            <p:ph type="sldNum" sz="quarter" idx="12"/>
          </p:nvPr>
        </p:nvSpPr>
        <p:spPr/>
        <p:txBody>
          <a:bodyPr/>
          <a:lstStyle/>
          <a:p>
            <a:pPr>
              <a:defRPr/>
            </a:pPr>
            <a:fld id="{5045D34D-109B-49CD-9CCB-971D825AE284}" type="slidenum">
              <a:rPr lang="en-US" altLang="ko-KR" smtClean="0"/>
              <a:pPr>
                <a:defRPr/>
              </a:pPr>
              <a:t>13</a:t>
            </a:fld>
            <a:endParaRPr lang="en-US" altLang="ko-KR"/>
          </a:p>
        </p:txBody>
      </p:sp>
      <p:sp>
        <p:nvSpPr>
          <p:cNvPr id="4" name="제목 3"/>
          <p:cNvSpPr>
            <a:spLocks noGrp="1"/>
          </p:cNvSpPr>
          <p:nvPr>
            <p:ph type="title"/>
          </p:nvPr>
        </p:nvSpPr>
        <p:spPr/>
        <p:txBody>
          <a:bodyPr/>
          <a:lstStyle/>
          <a:p>
            <a:r>
              <a:rPr lang="en-US" altLang="ko-KR" dirty="0" smtClean="0"/>
              <a:t>Basic Concepts(III)</a:t>
            </a:r>
            <a:endParaRPr lang="ko-KR" altLang="en-US" dirty="0"/>
          </a:p>
        </p:txBody>
      </p:sp>
      <p:pic>
        <p:nvPicPr>
          <p:cNvPr id="5" name="Picture 4" descr="j0234687"/>
          <p:cNvPicPr>
            <a:picLocks noChangeAspect="1" noChangeArrowheads="1" noCrop="1"/>
          </p:cNvPicPr>
          <p:nvPr/>
        </p:nvPicPr>
        <p:blipFill>
          <a:blip r:embed="rId2" cstate="print"/>
          <a:srcRect/>
          <a:stretch>
            <a:fillRect/>
          </a:stretch>
        </p:blipFill>
        <p:spPr bwMode="auto">
          <a:xfrm>
            <a:off x="7669213" y="266700"/>
            <a:ext cx="1041400" cy="61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p:txBody>
          <a:bodyPr/>
          <a:lstStyle/>
          <a:p>
            <a:pPr>
              <a:defRPr/>
            </a:pPr>
            <a:fld id="{5045D34D-109B-49CD-9CCB-971D825AE284}" type="slidenum">
              <a:rPr lang="en-US" altLang="ko-KR" smtClean="0"/>
              <a:pPr>
                <a:defRPr/>
              </a:pPr>
              <a:t>14</a:t>
            </a:fld>
            <a:endParaRPr lang="en-US" altLang="ko-KR" dirty="0"/>
          </a:p>
        </p:txBody>
      </p:sp>
      <p:sp>
        <p:nvSpPr>
          <p:cNvPr id="4" name="제목 3"/>
          <p:cNvSpPr>
            <a:spLocks noGrp="1"/>
          </p:cNvSpPr>
          <p:nvPr>
            <p:ph type="title"/>
          </p:nvPr>
        </p:nvSpPr>
        <p:spPr/>
        <p:txBody>
          <a:bodyPr/>
          <a:lstStyle/>
          <a:p>
            <a:r>
              <a:rPr lang="en-US" altLang="ko-KR" dirty="0" smtClean="0"/>
              <a:t>Basic Security Requirements</a:t>
            </a:r>
            <a:endParaRPr lang="ko-KR" altLang="en-US" dirty="0"/>
          </a:p>
        </p:txBody>
      </p:sp>
      <p:pic>
        <p:nvPicPr>
          <p:cNvPr id="2052" name="Picture 4"/>
          <p:cNvPicPr>
            <a:picLocks noGrp="1" noChangeAspect="1" noChangeArrowheads="1"/>
          </p:cNvPicPr>
          <p:nvPr>
            <p:ph idx="1"/>
          </p:nvPr>
        </p:nvPicPr>
        <p:blipFill>
          <a:blip r:embed="rId2" cstate="print"/>
          <a:srcRect/>
          <a:stretch>
            <a:fillRect/>
          </a:stretch>
        </p:blipFill>
        <p:spPr bwMode="auto">
          <a:xfrm>
            <a:off x="769450" y="1481138"/>
            <a:ext cx="7605100" cy="452596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normAutofit fontScale="62500" lnSpcReduction="20000"/>
          </a:bodyPr>
          <a:lstStyle/>
          <a:p>
            <a:pPr marL="265176" indent="-265176">
              <a:lnSpc>
                <a:spcPct val="110000"/>
              </a:lnSpc>
              <a:buFont typeface="Wingdings 2"/>
              <a:buChar char=""/>
              <a:defRPr/>
            </a:pPr>
            <a:r>
              <a:rPr lang="en-US" altLang="ko-KR" sz="2800" dirty="0" smtClean="0">
                <a:solidFill>
                  <a:srgbClr val="CF0E30"/>
                </a:solidFill>
              </a:rPr>
              <a:t>Authorization</a:t>
            </a:r>
            <a:r>
              <a:rPr lang="en-US" altLang="ko-KR" sz="2800" dirty="0" smtClean="0"/>
              <a:t>:  conveyance, to another entity, of official sanction to do or be something. </a:t>
            </a:r>
          </a:p>
          <a:p>
            <a:pPr marL="265176" indent="-265176">
              <a:lnSpc>
                <a:spcPct val="110000"/>
              </a:lnSpc>
              <a:buFont typeface="Wingdings 2"/>
              <a:buChar char=""/>
              <a:defRPr/>
            </a:pPr>
            <a:r>
              <a:rPr lang="en-US" altLang="ko-KR" sz="2800" dirty="0" smtClean="0">
                <a:solidFill>
                  <a:srgbClr val="CF0E30"/>
                </a:solidFill>
              </a:rPr>
              <a:t>Validation</a:t>
            </a:r>
            <a:r>
              <a:rPr lang="en-US" altLang="ko-KR" sz="2800" dirty="0" smtClean="0"/>
              <a:t>: a means to provide timeliness of authorization to use or manipulate information or services</a:t>
            </a:r>
          </a:p>
          <a:p>
            <a:pPr marL="265176" indent="-265176">
              <a:lnSpc>
                <a:spcPct val="110000"/>
              </a:lnSpc>
              <a:buFont typeface="Wingdings 2"/>
              <a:buChar char=""/>
              <a:defRPr/>
            </a:pPr>
            <a:r>
              <a:rPr lang="en-US" altLang="ko-KR" sz="2800" dirty="0" smtClean="0">
                <a:solidFill>
                  <a:srgbClr val="CF0E30"/>
                </a:solidFill>
              </a:rPr>
              <a:t>Certification</a:t>
            </a:r>
            <a:r>
              <a:rPr lang="en-US" altLang="ko-KR" sz="2800" dirty="0" smtClean="0"/>
              <a:t>: endorsement of information by a trusted entity </a:t>
            </a:r>
          </a:p>
          <a:p>
            <a:pPr marL="265176" indent="-265176">
              <a:lnSpc>
                <a:spcPct val="110000"/>
              </a:lnSpc>
              <a:buFont typeface="Wingdings 2"/>
              <a:buChar char=""/>
              <a:defRPr/>
            </a:pPr>
            <a:r>
              <a:rPr lang="en-US" altLang="ko-KR" sz="2800" dirty="0" smtClean="0">
                <a:solidFill>
                  <a:srgbClr val="CF0E30"/>
                </a:solidFill>
              </a:rPr>
              <a:t>Revocation</a:t>
            </a:r>
            <a:r>
              <a:rPr lang="en-US" altLang="ko-KR" sz="2800" dirty="0" smtClean="0"/>
              <a:t>: retraction of certification or authorization</a:t>
            </a:r>
          </a:p>
          <a:p>
            <a:pPr marL="265176" indent="-265176">
              <a:lnSpc>
                <a:spcPct val="110000"/>
              </a:lnSpc>
              <a:buFont typeface="Wingdings 2"/>
              <a:buChar char=""/>
              <a:defRPr/>
            </a:pPr>
            <a:r>
              <a:rPr lang="en-US" altLang="ko-KR" sz="2800" dirty="0" smtClean="0">
                <a:solidFill>
                  <a:srgbClr val="CF0E30"/>
                </a:solidFill>
              </a:rPr>
              <a:t>Time stamping</a:t>
            </a:r>
            <a:r>
              <a:rPr lang="en-US" altLang="ko-KR" sz="2800" dirty="0" smtClean="0"/>
              <a:t>: recording the time of creation or existence of information </a:t>
            </a:r>
          </a:p>
          <a:p>
            <a:pPr marL="265176" indent="-265176">
              <a:lnSpc>
                <a:spcPct val="110000"/>
              </a:lnSpc>
              <a:buFont typeface="Wingdings 2"/>
              <a:buChar char=""/>
              <a:defRPr/>
            </a:pPr>
            <a:r>
              <a:rPr lang="en-US" altLang="ko-KR" sz="2800" dirty="0" smtClean="0">
                <a:solidFill>
                  <a:srgbClr val="CF0E30"/>
                </a:solidFill>
              </a:rPr>
              <a:t>Witnessing</a:t>
            </a:r>
            <a:r>
              <a:rPr lang="en-US" altLang="ko-KR" sz="2800" dirty="0" smtClean="0"/>
              <a:t> : verifying the creation or existence of information by an entity other than the creator</a:t>
            </a:r>
          </a:p>
          <a:p>
            <a:pPr marL="265176" indent="-265176">
              <a:lnSpc>
                <a:spcPct val="110000"/>
              </a:lnSpc>
              <a:buFont typeface="Wingdings 2"/>
              <a:buChar char=""/>
              <a:defRPr/>
            </a:pPr>
            <a:r>
              <a:rPr lang="en-US" altLang="ko-KR" sz="2800" dirty="0" smtClean="0">
                <a:solidFill>
                  <a:srgbClr val="CF0E30"/>
                </a:solidFill>
              </a:rPr>
              <a:t>Receipt</a:t>
            </a:r>
            <a:r>
              <a:rPr lang="en-US" altLang="ko-KR" sz="2800" dirty="0" smtClean="0"/>
              <a:t>:  acknowledgement that information has been received  </a:t>
            </a:r>
          </a:p>
          <a:p>
            <a:pPr marL="265176" indent="-265176">
              <a:lnSpc>
                <a:spcPct val="110000"/>
              </a:lnSpc>
              <a:buFont typeface="Wingdings 2"/>
              <a:buChar char=""/>
              <a:defRPr/>
            </a:pPr>
            <a:r>
              <a:rPr lang="en-US" altLang="ko-KR" sz="2800" dirty="0" smtClean="0">
                <a:solidFill>
                  <a:srgbClr val="CF0E30"/>
                </a:solidFill>
              </a:rPr>
              <a:t>Ownership</a:t>
            </a:r>
            <a:r>
              <a:rPr lang="en-US" altLang="ko-KR" sz="2800" dirty="0" smtClean="0"/>
              <a:t>: a means to provide an entity with the legal right to use or transfer a resource to others</a:t>
            </a:r>
          </a:p>
          <a:p>
            <a:pPr marL="265176" indent="-265176">
              <a:lnSpc>
                <a:spcPct val="110000"/>
              </a:lnSpc>
              <a:buFont typeface="Wingdings 2"/>
              <a:buChar char=""/>
              <a:defRPr/>
            </a:pPr>
            <a:r>
              <a:rPr lang="en-US" altLang="ko-KR" sz="2800" dirty="0" smtClean="0">
                <a:solidFill>
                  <a:srgbClr val="CF0E30"/>
                </a:solidFill>
              </a:rPr>
              <a:t>Anonymity</a:t>
            </a:r>
            <a:r>
              <a:rPr lang="en-US" altLang="ko-KR" sz="2800" dirty="0" smtClean="0"/>
              <a:t>: concealing the identity of an entity involved in some process</a:t>
            </a:r>
          </a:p>
          <a:p>
            <a:endParaRPr lang="ko-KR" altLang="en-US" dirty="0"/>
          </a:p>
        </p:txBody>
      </p:sp>
      <p:sp>
        <p:nvSpPr>
          <p:cNvPr id="3" name="슬라이드 번호 개체 틀 2"/>
          <p:cNvSpPr>
            <a:spLocks noGrp="1"/>
          </p:cNvSpPr>
          <p:nvPr>
            <p:ph type="sldNum" sz="quarter" idx="12"/>
          </p:nvPr>
        </p:nvSpPr>
        <p:spPr/>
        <p:txBody>
          <a:bodyPr/>
          <a:lstStyle/>
          <a:p>
            <a:pPr>
              <a:defRPr/>
            </a:pPr>
            <a:fld id="{5045D34D-109B-49CD-9CCB-971D825AE284}" type="slidenum">
              <a:rPr lang="en-US" altLang="ko-KR" smtClean="0"/>
              <a:pPr>
                <a:defRPr/>
              </a:pPr>
              <a:t>15</a:t>
            </a:fld>
            <a:endParaRPr lang="en-US" altLang="ko-KR"/>
          </a:p>
        </p:txBody>
      </p:sp>
      <p:sp>
        <p:nvSpPr>
          <p:cNvPr id="4" name="제목 3"/>
          <p:cNvSpPr>
            <a:spLocks noGrp="1"/>
          </p:cNvSpPr>
          <p:nvPr>
            <p:ph type="title"/>
          </p:nvPr>
        </p:nvSpPr>
        <p:spPr/>
        <p:txBody>
          <a:bodyPr>
            <a:normAutofit fontScale="90000"/>
          </a:bodyPr>
          <a:lstStyle/>
          <a:p>
            <a:r>
              <a:rPr lang="en-US" altLang="ko-KR" dirty="0" smtClean="0"/>
              <a:t>Advanced Security Requirements</a:t>
            </a:r>
            <a:endParaRPr lang="ko-KR" altLang="en-US" dirty="0"/>
          </a:p>
        </p:txBody>
      </p:sp>
      <p:pic>
        <p:nvPicPr>
          <p:cNvPr id="5" name="Picture 4" descr="j0299171"/>
          <p:cNvPicPr>
            <a:picLocks noChangeAspect="1" noChangeArrowheads="1"/>
          </p:cNvPicPr>
          <p:nvPr/>
        </p:nvPicPr>
        <p:blipFill>
          <a:blip r:embed="rId2" cstate="print"/>
          <a:srcRect/>
          <a:stretch>
            <a:fillRect/>
          </a:stretch>
        </p:blipFill>
        <p:spPr bwMode="auto">
          <a:xfrm>
            <a:off x="8299450" y="152400"/>
            <a:ext cx="706438" cy="83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p:txBody>
          <a:bodyPr/>
          <a:lstStyle/>
          <a:p>
            <a:pPr>
              <a:defRPr/>
            </a:pPr>
            <a:fld id="{5045D34D-109B-49CD-9CCB-971D825AE284}" type="slidenum">
              <a:rPr lang="en-US" altLang="ko-KR" smtClean="0"/>
              <a:pPr>
                <a:defRPr/>
              </a:pPr>
              <a:t>16</a:t>
            </a:fld>
            <a:endParaRPr lang="en-US" altLang="ko-KR"/>
          </a:p>
        </p:txBody>
      </p:sp>
      <p:sp>
        <p:nvSpPr>
          <p:cNvPr id="4" name="제목 3"/>
          <p:cNvSpPr>
            <a:spLocks noGrp="1"/>
          </p:cNvSpPr>
          <p:nvPr>
            <p:ph type="title"/>
          </p:nvPr>
        </p:nvSpPr>
        <p:spPr/>
        <p:txBody>
          <a:bodyPr>
            <a:normAutofit fontScale="90000"/>
          </a:bodyPr>
          <a:lstStyle/>
          <a:p>
            <a:r>
              <a:rPr lang="en-US" altLang="ko-KR" dirty="0" smtClean="0"/>
              <a:t>A taxonomy of cryptographic primitives</a:t>
            </a:r>
            <a:endParaRPr lang="ko-KR" altLang="en-US" dirty="0"/>
          </a:p>
        </p:txBody>
      </p:sp>
      <p:sp>
        <p:nvSpPr>
          <p:cNvPr id="8" name="Text Box 7"/>
          <p:cNvSpPr txBox="1">
            <a:spLocks noChangeArrowheads="1"/>
          </p:cNvSpPr>
          <p:nvPr/>
        </p:nvSpPr>
        <p:spPr bwMode="auto">
          <a:xfrm>
            <a:off x="4680856" y="1895477"/>
            <a:ext cx="2209800" cy="334963"/>
          </a:xfrm>
          <a:prstGeom prst="rect">
            <a:avLst/>
          </a:prstGeom>
          <a:noFill/>
          <a:ln w="9525">
            <a:solidFill>
              <a:schemeClr val="tx1"/>
            </a:solidFill>
            <a:miter lim="800000"/>
            <a:headEnd/>
            <a:tailEnd/>
          </a:ln>
        </p:spPr>
        <p:txBody>
          <a:bodyPr lIns="92075" tIns="46038" rIns="92075" bIns="46038">
            <a:spAutoFit/>
          </a:bodyPr>
          <a:lstStyle/>
          <a:p>
            <a:pPr eaLnBrk="0" latinLnBrk="0" hangingPunct="0">
              <a:lnSpc>
                <a:spcPct val="110000"/>
              </a:lnSpc>
              <a:buClr>
                <a:schemeClr val="tx2"/>
              </a:buClr>
              <a:buSzPct val="75000"/>
              <a:buFont typeface="Monotype Sorts" pitchFamily="2" charset="2"/>
              <a:buNone/>
            </a:pPr>
            <a:r>
              <a:rPr lang="en-US" altLang="ko-KR" sz="1400" b="1" dirty="0">
                <a:latin typeface="Arial" pitchFamily="34" charset="0"/>
                <a:ea typeface="휴먼옛체" pitchFamily="18" charset="-127"/>
              </a:rPr>
              <a:t>1-way permutations</a:t>
            </a:r>
            <a:endParaRPr lang="en-US" altLang="ko-KR" sz="2000" dirty="0">
              <a:latin typeface="Arial" pitchFamily="34" charset="0"/>
              <a:ea typeface="휴먼옛체" pitchFamily="18" charset="-127"/>
            </a:endParaRPr>
          </a:p>
        </p:txBody>
      </p:sp>
      <p:sp>
        <p:nvSpPr>
          <p:cNvPr id="9" name="Text Box 8"/>
          <p:cNvSpPr txBox="1">
            <a:spLocks noChangeArrowheads="1"/>
          </p:cNvSpPr>
          <p:nvPr/>
        </p:nvSpPr>
        <p:spPr bwMode="auto">
          <a:xfrm>
            <a:off x="4680856" y="2352677"/>
            <a:ext cx="2257425" cy="334963"/>
          </a:xfrm>
          <a:prstGeom prst="rect">
            <a:avLst/>
          </a:prstGeom>
          <a:noFill/>
          <a:ln w="9525">
            <a:solidFill>
              <a:schemeClr val="tx1"/>
            </a:solidFill>
            <a:miter lim="800000"/>
            <a:headEnd/>
            <a:tailEnd/>
          </a:ln>
        </p:spPr>
        <p:txBody>
          <a:bodyPr lIns="92075" tIns="46038" rIns="92075" bIns="46038">
            <a:spAutoFit/>
          </a:bodyPr>
          <a:lstStyle/>
          <a:p>
            <a:pPr eaLnBrk="0" latinLnBrk="0" hangingPunct="0">
              <a:lnSpc>
                <a:spcPct val="110000"/>
              </a:lnSpc>
              <a:buClr>
                <a:schemeClr val="tx2"/>
              </a:buClr>
              <a:buSzPct val="75000"/>
              <a:buFont typeface="Monotype Sorts" pitchFamily="2" charset="2"/>
              <a:buNone/>
            </a:pPr>
            <a:r>
              <a:rPr lang="en-US" altLang="ko-KR" sz="1400" b="1">
                <a:latin typeface="Arial" pitchFamily="34" charset="0"/>
                <a:ea typeface="휴먼옛체" pitchFamily="18" charset="-127"/>
              </a:rPr>
              <a:t>RNG, PUF</a:t>
            </a:r>
            <a:endParaRPr lang="en-US" altLang="ko-KR" sz="2000">
              <a:latin typeface="Arial" pitchFamily="34" charset="0"/>
              <a:ea typeface="휴먼옛체" pitchFamily="18" charset="-127"/>
            </a:endParaRPr>
          </a:p>
        </p:txBody>
      </p:sp>
      <p:sp>
        <p:nvSpPr>
          <p:cNvPr id="10" name="Text Box 9"/>
          <p:cNvSpPr txBox="1">
            <a:spLocks noChangeArrowheads="1"/>
          </p:cNvSpPr>
          <p:nvPr/>
        </p:nvSpPr>
        <p:spPr bwMode="auto">
          <a:xfrm>
            <a:off x="4680856" y="2811465"/>
            <a:ext cx="2247410" cy="311561"/>
          </a:xfrm>
          <a:prstGeom prst="rect">
            <a:avLst/>
          </a:prstGeom>
          <a:noFill/>
          <a:ln w="9525">
            <a:solidFill>
              <a:schemeClr val="tx1"/>
            </a:solidFill>
            <a:miter lim="800000"/>
            <a:headEnd/>
            <a:tailEnd/>
          </a:ln>
        </p:spPr>
        <p:txBody>
          <a:bodyPr wrap="none" lIns="92075" tIns="46038" rIns="92075" bIns="46038">
            <a:spAutoFit/>
          </a:bodyPr>
          <a:lstStyle/>
          <a:p>
            <a:pPr eaLnBrk="0" latinLnBrk="0" hangingPunct="0">
              <a:lnSpc>
                <a:spcPct val="110000"/>
              </a:lnSpc>
              <a:buClr>
                <a:schemeClr val="tx2"/>
              </a:buClr>
              <a:buSzPct val="75000"/>
              <a:buFont typeface="Monotype Sorts" pitchFamily="2" charset="2"/>
              <a:buNone/>
            </a:pPr>
            <a:r>
              <a:rPr lang="en-US" altLang="ko-KR" sz="1400" b="1" dirty="0" smtClean="0">
                <a:latin typeface="Arial" pitchFamily="34" charset="0"/>
                <a:ea typeface="휴먼옛체" pitchFamily="18" charset="-127"/>
              </a:rPr>
              <a:t>Symmetric-key </a:t>
            </a:r>
            <a:r>
              <a:rPr lang="en-US" altLang="ko-KR" sz="1400" b="1" dirty="0">
                <a:latin typeface="Arial" pitchFamily="34" charset="0"/>
                <a:ea typeface="휴먼옛체" pitchFamily="18" charset="-127"/>
              </a:rPr>
              <a:t>ciphers  </a:t>
            </a:r>
            <a:endParaRPr lang="en-US" altLang="ko-KR" sz="2000" dirty="0">
              <a:latin typeface="Arial" pitchFamily="34" charset="0"/>
              <a:ea typeface="휴먼옛체" pitchFamily="18" charset="-127"/>
            </a:endParaRPr>
          </a:p>
        </p:txBody>
      </p:sp>
      <p:sp>
        <p:nvSpPr>
          <p:cNvPr id="11" name="Text Box 10"/>
          <p:cNvSpPr txBox="1">
            <a:spLocks noChangeArrowheads="1"/>
          </p:cNvSpPr>
          <p:nvPr/>
        </p:nvSpPr>
        <p:spPr bwMode="auto">
          <a:xfrm>
            <a:off x="4680856" y="3190877"/>
            <a:ext cx="2209800" cy="568325"/>
          </a:xfrm>
          <a:prstGeom prst="rect">
            <a:avLst/>
          </a:prstGeom>
          <a:noFill/>
          <a:ln w="9525">
            <a:solidFill>
              <a:schemeClr val="tx1"/>
            </a:solidFill>
            <a:miter lim="800000"/>
            <a:headEnd/>
            <a:tailEnd/>
          </a:ln>
        </p:spPr>
        <p:txBody>
          <a:bodyPr lIns="92075" tIns="46038" rIns="92075" bIns="46038">
            <a:spAutoFit/>
          </a:bodyPr>
          <a:lstStyle/>
          <a:p>
            <a:pPr eaLnBrk="0" latinLnBrk="0" hangingPunct="0">
              <a:lnSpc>
                <a:spcPct val="110000"/>
              </a:lnSpc>
              <a:buClr>
                <a:schemeClr val="tx2"/>
              </a:buClr>
              <a:buSzPct val="75000"/>
              <a:buFont typeface="Monotype Sorts" pitchFamily="2" charset="2"/>
              <a:buNone/>
            </a:pPr>
            <a:r>
              <a:rPr lang="en-US" altLang="ko-KR" sz="1400" b="1" dirty="0" smtClean="0">
                <a:latin typeface="Arial" pitchFamily="34" charset="0"/>
                <a:ea typeface="휴먼옛체" pitchFamily="18" charset="-127"/>
              </a:rPr>
              <a:t>Arbitrary </a:t>
            </a:r>
            <a:r>
              <a:rPr lang="en-US" altLang="ko-KR" sz="1400" b="1" dirty="0">
                <a:latin typeface="Arial" pitchFamily="34" charset="0"/>
                <a:ea typeface="휴먼옛체" pitchFamily="18" charset="-127"/>
              </a:rPr>
              <a:t>length (keyed) hash functions(MAC)</a:t>
            </a:r>
            <a:endParaRPr lang="en-US" altLang="ko-KR" sz="2000" dirty="0">
              <a:latin typeface="Arial" pitchFamily="34" charset="0"/>
              <a:ea typeface="휴먼옛체" pitchFamily="18" charset="-127"/>
            </a:endParaRPr>
          </a:p>
        </p:txBody>
      </p:sp>
      <p:sp>
        <p:nvSpPr>
          <p:cNvPr id="12" name="Text Box 12"/>
          <p:cNvSpPr txBox="1">
            <a:spLocks noChangeArrowheads="1"/>
          </p:cNvSpPr>
          <p:nvPr/>
        </p:nvSpPr>
        <p:spPr bwMode="auto">
          <a:xfrm>
            <a:off x="4671331" y="4316415"/>
            <a:ext cx="2181225" cy="334962"/>
          </a:xfrm>
          <a:prstGeom prst="rect">
            <a:avLst/>
          </a:prstGeom>
          <a:noFill/>
          <a:ln w="9525">
            <a:solidFill>
              <a:schemeClr val="tx1"/>
            </a:solidFill>
            <a:miter lim="800000"/>
            <a:headEnd/>
            <a:tailEnd/>
          </a:ln>
        </p:spPr>
        <p:txBody>
          <a:bodyPr wrap="none" lIns="92075" tIns="46038" rIns="92075" bIns="46038">
            <a:spAutoFit/>
          </a:bodyPr>
          <a:lstStyle/>
          <a:p>
            <a:pPr eaLnBrk="0" latinLnBrk="0" hangingPunct="0">
              <a:lnSpc>
                <a:spcPct val="110000"/>
              </a:lnSpc>
              <a:buClr>
                <a:schemeClr val="tx2"/>
              </a:buClr>
              <a:buSzPct val="75000"/>
              <a:buFont typeface="Monotype Sorts" pitchFamily="2" charset="2"/>
              <a:buNone/>
            </a:pPr>
            <a:r>
              <a:rPr lang="en-US" altLang="ko-KR" sz="1400" b="1">
                <a:latin typeface="Arial" pitchFamily="34" charset="0"/>
                <a:ea typeface="휴먼옛체" pitchFamily="18" charset="-127"/>
              </a:rPr>
              <a:t>Identification primitives</a:t>
            </a:r>
            <a:endParaRPr lang="en-US" altLang="ko-KR" sz="2000">
              <a:latin typeface="Arial" pitchFamily="34" charset="0"/>
              <a:ea typeface="휴먼옛체" pitchFamily="18" charset="-127"/>
            </a:endParaRPr>
          </a:p>
        </p:txBody>
      </p:sp>
      <p:sp>
        <p:nvSpPr>
          <p:cNvPr id="13" name="Text Box 13"/>
          <p:cNvSpPr txBox="1">
            <a:spLocks noChangeArrowheads="1"/>
          </p:cNvSpPr>
          <p:nvPr/>
        </p:nvSpPr>
        <p:spPr bwMode="auto">
          <a:xfrm>
            <a:off x="4680856" y="5659440"/>
            <a:ext cx="2181225" cy="334962"/>
          </a:xfrm>
          <a:prstGeom prst="rect">
            <a:avLst/>
          </a:prstGeom>
          <a:noFill/>
          <a:ln w="9525">
            <a:solidFill>
              <a:schemeClr val="tx1"/>
            </a:solidFill>
            <a:miter lim="800000"/>
            <a:headEnd/>
            <a:tailEnd/>
          </a:ln>
        </p:spPr>
        <p:txBody>
          <a:bodyPr wrap="none" lIns="92075" tIns="46038" rIns="92075" bIns="46038">
            <a:spAutoFit/>
          </a:bodyPr>
          <a:lstStyle/>
          <a:p>
            <a:pPr eaLnBrk="0" latinLnBrk="0" hangingPunct="0">
              <a:lnSpc>
                <a:spcPct val="110000"/>
              </a:lnSpc>
              <a:buClr>
                <a:schemeClr val="tx2"/>
              </a:buClr>
              <a:buSzPct val="75000"/>
              <a:buFont typeface="Monotype Sorts" pitchFamily="2" charset="2"/>
              <a:buNone/>
            </a:pPr>
            <a:r>
              <a:rPr lang="en-US" altLang="ko-KR" sz="1400" b="1">
                <a:latin typeface="Arial" pitchFamily="34" charset="0"/>
                <a:ea typeface="휴먼옛체" pitchFamily="18" charset="-127"/>
              </a:rPr>
              <a:t>Identification primitives</a:t>
            </a:r>
            <a:endParaRPr lang="en-US" altLang="ko-KR" sz="2000">
              <a:latin typeface="Arial" pitchFamily="34" charset="0"/>
              <a:ea typeface="휴먼옛체" pitchFamily="18" charset="-127"/>
            </a:endParaRPr>
          </a:p>
        </p:txBody>
      </p:sp>
      <p:sp>
        <p:nvSpPr>
          <p:cNvPr id="14" name="Text Box 14"/>
          <p:cNvSpPr txBox="1">
            <a:spLocks noChangeArrowheads="1"/>
          </p:cNvSpPr>
          <p:nvPr/>
        </p:nvSpPr>
        <p:spPr bwMode="auto">
          <a:xfrm>
            <a:off x="4680856" y="5276852"/>
            <a:ext cx="2209800" cy="311561"/>
          </a:xfrm>
          <a:prstGeom prst="rect">
            <a:avLst/>
          </a:prstGeom>
          <a:noFill/>
          <a:ln w="9525">
            <a:solidFill>
              <a:schemeClr val="tx1"/>
            </a:solidFill>
            <a:miter lim="800000"/>
            <a:headEnd/>
            <a:tailEnd/>
          </a:ln>
        </p:spPr>
        <p:txBody>
          <a:bodyPr lIns="92075" tIns="46038" rIns="92075" bIns="46038">
            <a:spAutoFit/>
          </a:bodyPr>
          <a:lstStyle/>
          <a:p>
            <a:pPr eaLnBrk="0" latinLnBrk="0" hangingPunct="0">
              <a:lnSpc>
                <a:spcPct val="110000"/>
              </a:lnSpc>
              <a:buClr>
                <a:schemeClr val="tx2"/>
              </a:buClr>
              <a:buSzPct val="75000"/>
              <a:buFont typeface="Monotype Sorts" pitchFamily="2" charset="2"/>
              <a:buNone/>
            </a:pPr>
            <a:r>
              <a:rPr lang="en-US" altLang="ko-KR" sz="1400" b="1" dirty="0" smtClean="0">
                <a:latin typeface="Arial" pitchFamily="34" charset="0"/>
                <a:ea typeface="휴먼옛체" pitchFamily="18" charset="-127"/>
              </a:rPr>
              <a:t>Signatures</a:t>
            </a:r>
            <a:endParaRPr lang="en-US" altLang="ko-KR" sz="2000" dirty="0">
              <a:latin typeface="Arial" pitchFamily="34" charset="0"/>
              <a:ea typeface="휴먼옛체" pitchFamily="18" charset="-127"/>
            </a:endParaRPr>
          </a:p>
        </p:txBody>
      </p:sp>
      <p:sp>
        <p:nvSpPr>
          <p:cNvPr id="15" name="Text Box 15"/>
          <p:cNvSpPr txBox="1">
            <a:spLocks noChangeArrowheads="1"/>
          </p:cNvSpPr>
          <p:nvPr/>
        </p:nvSpPr>
        <p:spPr bwMode="auto">
          <a:xfrm>
            <a:off x="4680856" y="4895852"/>
            <a:ext cx="2209800" cy="311561"/>
          </a:xfrm>
          <a:prstGeom prst="rect">
            <a:avLst/>
          </a:prstGeom>
          <a:noFill/>
          <a:ln w="9525">
            <a:solidFill>
              <a:schemeClr val="tx1"/>
            </a:solidFill>
            <a:miter lim="800000"/>
            <a:headEnd/>
            <a:tailEnd/>
          </a:ln>
        </p:spPr>
        <p:txBody>
          <a:bodyPr lIns="92075" tIns="46038" rIns="92075" bIns="46038">
            <a:spAutoFit/>
          </a:bodyPr>
          <a:lstStyle/>
          <a:p>
            <a:pPr eaLnBrk="0" latinLnBrk="0" hangingPunct="0">
              <a:lnSpc>
                <a:spcPct val="110000"/>
              </a:lnSpc>
              <a:buClr>
                <a:schemeClr val="tx2"/>
              </a:buClr>
              <a:buSzPct val="75000"/>
              <a:buFont typeface="Monotype Sorts" pitchFamily="2" charset="2"/>
              <a:buNone/>
            </a:pPr>
            <a:r>
              <a:rPr lang="en-US" altLang="ko-KR" sz="1400" b="1" dirty="0" smtClean="0">
                <a:latin typeface="Arial" pitchFamily="34" charset="0"/>
                <a:ea typeface="휴먼옛체" pitchFamily="18" charset="-127"/>
              </a:rPr>
              <a:t>Public-key </a:t>
            </a:r>
            <a:r>
              <a:rPr lang="en-US" altLang="ko-KR" sz="1400" b="1" dirty="0">
                <a:latin typeface="Arial" pitchFamily="34" charset="0"/>
                <a:ea typeface="휴먼옛체" pitchFamily="18" charset="-127"/>
              </a:rPr>
              <a:t>ciphers</a:t>
            </a:r>
            <a:endParaRPr lang="en-US" altLang="ko-KR" sz="2000" dirty="0">
              <a:latin typeface="Arial" pitchFamily="34" charset="0"/>
              <a:ea typeface="휴먼옛체" pitchFamily="18" charset="-127"/>
            </a:endParaRPr>
          </a:p>
        </p:txBody>
      </p:sp>
      <p:sp>
        <p:nvSpPr>
          <p:cNvPr id="17" name="Text Box 17"/>
          <p:cNvSpPr txBox="1">
            <a:spLocks noChangeArrowheads="1"/>
          </p:cNvSpPr>
          <p:nvPr/>
        </p:nvSpPr>
        <p:spPr bwMode="auto">
          <a:xfrm>
            <a:off x="7195456" y="2581277"/>
            <a:ext cx="1447800" cy="311561"/>
          </a:xfrm>
          <a:prstGeom prst="rect">
            <a:avLst/>
          </a:prstGeom>
          <a:noFill/>
          <a:ln w="9525">
            <a:solidFill>
              <a:schemeClr val="tx1"/>
            </a:solidFill>
            <a:miter lim="800000"/>
            <a:headEnd/>
            <a:tailEnd/>
          </a:ln>
        </p:spPr>
        <p:txBody>
          <a:bodyPr lIns="92075" tIns="46038" rIns="92075" bIns="46038">
            <a:spAutoFit/>
          </a:bodyPr>
          <a:lstStyle/>
          <a:p>
            <a:pPr eaLnBrk="0" latinLnBrk="0" hangingPunct="0">
              <a:lnSpc>
                <a:spcPct val="110000"/>
              </a:lnSpc>
              <a:buClr>
                <a:schemeClr val="tx2"/>
              </a:buClr>
              <a:buSzPct val="75000"/>
              <a:buFont typeface="Monotype Sorts" pitchFamily="2" charset="2"/>
              <a:buNone/>
            </a:pPr>
            <a:r>
              <a:rPr lang="en-US" altLang="ko-KR" sz="1400" b="1" dirty="0" smtClean="0">
                <a:latin typeface="Arial" pitchFamily="34" charset="0"/>
                <a:ea typeface="휴먼옛체" pitchFamily="18" charset="-127"/>
              </a:rPr>
              <a:t>Block </a:t>
            </a:r>
            <a:r>
              <a:rPr lang="en-US" altLang="ko-KR" sz="1400" b="1" dirty="0">
                <a:latin typeface="Arial" pitchFamily="34" charset="0"/>
                <a:ea typeface="휴먼옛체" pitchFamily="18" charset="-127"/>
              </a:rPr>
              <a:t>ciphers</a:t>
            </a:r>
            <a:endParaRPr lang="en-US" altLang="ko-KR" sz="2000" dirty="0">
              <a:latin typeface="Arial" pitchFamily="34" charset="0"/>
              <a:ea typeface="휴먼옛체" pitchFamily="18" charset="-127"/>
            </a:endParaRPr>
          </a:p>
        </p:txBody>
      </p:sp>
      <p:sp>
        <p:nvSpPr>
          <p:cNvPr id="18" name="Text Box 18"/>
          <p:cNvSpPr txBox="1">
            <a:spLocks noChangeArrowheads="1"/>
          </p:cNvSpPr>
          <p:nvPr/>
        </p:nvSpPr>
        <p:spPr bwMode="auto">
          <a:xfrm>
            <a:off x="7195456" y="3040065"/>
            <a:ext cx="1481175" cy="311561"/>
          </a:xfrm>
          <a:prstGeom prst="rect">
            <a:avLst/>
          </a:prstGeom>
          <a:noFill/>
          <a:ln w="9525">
            <a:solidFill>
              <a:schemeClr val="tx1"/>
            </a:solidFill>
            <a:miter lim="800000"/>
            <a:headEnd/>
            <a:tailEnd/>
          </a:ln>
        </p:spPr>
        <p:txBody>
          <a:bodyPr wrap="none" lIns="92075" tIns="46038" rIns="92075" bIns="46038">
            <a:spAutoFit/>
          </a:bodyPr>
          <a:lstStyle/>
          <a:p>
            <a:pPr eaLnBrk="0" latinLnBrk="0" hangingPunct="0">
              <a:lnSpc>
                <a:spcPct val="110000"/>
              </a:lnSpc>
              <a:buClr>
                <a:schemeClr val="tx2"/>
              </a:buClr>
              <a:buSzPct val="75000"/>
              <a:buFont typeface="Monotype Sorts" pitchFamily="2" charset="2"/>
              <a:buNone/>
            </a:pPr>
            <a:r>
              <a:rPr lang="en-US" altLang="ko-KR" sz="1400" b="1" dirty="0" smtClean="0">
                <a:latin typeface="Arial" pitchFamily="34" charset="0"/>
                <a:ea typeface="휴먼옛체" pitchFamily="18" charset="-127"/>
              </a:rPr>
              <a:t>Stream </a:t>
            </a:r>
            <a:r>
              <a:rPr lang="en-US" altLang="ko-KR" sz="1400" b="1" dirty="0">
                <a:latin typeface="Arial" pitchFamily="34" charset="0"/>
                <a:ea typeface="휴먼옛체" pitchFamily="18" charset="-127"/>
              </a:rPr>
              <a:t>ciphers</a:t>
            </a:r>
            <a:endParaRPr lang="en-US" altLang="ko-KR" sz="2000" dirty="0">
              <a:latin typeface="Arial" pitchFamily="34" charset="0"/>
              <a:ea typeface="휴먼옛체" pitchFamily="18" charset="-127"/>
            </a:endParaRPr>
          </a:p>
        </p:txBody>
      </p:sp>
      <p:sp>
        <p:nvSpPr>
          <p:cNvPr id="19" name="Line 19"/>
          <p:cNvSpPr>
            <a:spLocks noChangeShapeType="1"/>
          </p:cNvSpPr>
          <p:nvPr/>
        </p:nvSpPr>
        <p:spPr bwMode="auto">
          <a:xfrm>
            <a:off x="6890656" y="2962277"/>
            <a:ext cx="304800" cy="304800"/>
          </a:xfrm>
          <a:prstGeom prst="line">
            <a:avLst/>
          </a:prstGeom>
          <a:noFill/>
          <a:ln w="9525">
            <a:solidFill>
              <a:schemeClr val="tx1"/>
            </a:solidFill>
            <a:round/>
            <a:headEnd/>
            <a:tailEnd type="triangle" w="med" len="med"/>
          </a:ln>
        </p:spPr>
        <p:txBody>
          <a:bodyPr wrap="none" lIns="92075" tIns="46038" rIns="92075" bIns="46038" anchor="ctr"/>
          <a:lstStyle/>
          <a:p>
            <a:endParaRPr lang="ko-KR" altLang="en-US"/>
          </a:p>
        </p:txBody>
      </p:sp>
      <p:sp>
        <p:nvSpPr>
          <p:cNvPr id="20" name="Line 21"/>
          <p:cNvSpPr>
            <a:spLocks noChangeShapeType="1"/>
          </p:cNvSpPr>
          <p:nvPr/>
        </p:nvSpPr>
        <p:spPr bwMode="auto">
          <a:xfrm>
            <a:off x="1766206" y="3462340"/>
            <a:ext cx="481013" cy="0"/>
          </a:xfrm>
          <a:prstGeom prst="line">
            <a:avLst/>
          </a:prstGeom>
          <a:noFill/>
          <a:ln w="9525">
            <a:solidFill>
              <a:schemeClr val="tx1"/>
            </a:solidFill>
            <a:round/>
            <a:headEnd/>
            <a:tailEnd type="triangle" w="med" len="med"/>
          </a:ln>
        </p:spPr>
        <p:txBody>
          <a:bodyPr wrap="none" lIns="92075" tIns="46038" rIns="92075" bIns="46038" anchor="ctr"/>
          <a:lstStyle/>
          <a:p>
            <a:endParaRPr lang="ko-KR" altLang="en-US"/>
          </a:p>
        </p:txBody>
      </p:sp>
      <p:sp>
        <p:nvSpPr>
          <p:cNvPr id="21" name="Line 22"/>
          <p:cNvSpPr>
            <a:spLocks noChangeShapeType="1"/>
          </p:cNvSpPr>
          <p:nvPr/>
        </p:nvSpPr>
        <p:spPr bwMode="auto">
          <a:xfrm flipV="1">
            <a:off x="1785256" y="2047877"/>
            <a:ext cx="600075" cy="1400175"/>
          </a:xfrm>
          <a:prstGeom prst="line">
            <a:avLst/>
          </a:prstGeom>
          <a:noFill/>
          <a:ln w="9525">
            <a:solidFill>
              <a:schemeClr val="tx1"/>
            </a:solidFill>
            <a:round/>
            <a:headEnd/>
            <a:tailEnd type="triangle" w="med" len="med"/>
          </a:ln>
        </p:spPr>
        <p:txBody>
          <a:bodyPr wrap="none" lIns="92075" tIns="46038" rIns="92075" bIns="46038" anchor="ctr"/>
          <a:lstStyle/>
          <a:p>
            <a:endParaRPr lang="ko-KR" altLang="en-US"/>
          </a:p>
        </p:txBody>
      </p:sp>
      <p:sp>
        <p:nvSpPr>
          <p:cNvPr id="22" name="Line 23"/>
          <p:cNvSpPr>
            <a:spLocks noChangeShapeType="1"/>
          </p:cNvSpPr>
          <p:nvPr/>
        </p:nvSpPr>
        <p:spPr bwMode="auto">
          <a:xfrm>
            <a:off x="1785256" y="3476627"/>
            <a:ext cx="604838" cy="1835150"/>
          </a:xfrm>
          <a:prstGeom prst="line">
            <a:avLst/>
          </a:prstGeom>
          <a:noFill/>
          <a:ln w="9525">
            <a:solidFill>
              <a:schemeClr val="tx1"/>
            </a:solidFill>
            <a:round/>
            <a:headEnd/>
            <a:tailEnd type="triangle" w="med" len="med"/>
          </a:ln>
        </p:spPr>
        <p:txBody>
          <a:bodyPr wrap="none" lIns="92075" tIns="46038" rIns="92075" bIns="46038" anchor="ctr"/>
          <a:lstStyle/>
          <a:p>
            <a:endParaRPr lang="ko-KR" altLang="en-US"/>
          </a:p>
        </p:txBody>
      </p:sp>
      <p:sp>
        <p:nvSpPr>
          <p:cNvPr id="23" name="Line 24"/>
          <p:cNvSpPr>
            <a:spLocks noChangeShapeType="1"/>
          </p:cNvSpPr>
          <p:nvPr/>
        </p:nvSpPr>
        <p:spPr bwMode="auto">
          <a:xfrm flipV="1">
            <a:off x="3842656" y="1514477"/>
            <a:ext cx="838200" cy="533400"/>
          </a:xfrm>
          <a:prstGeom prst="line">
            <a:avLst/>
          </a:prstGeom>
          <a:noFill/>
          <a:ln w="9525">
            <a:solidFill>
              <a:schemeClr val="tx1"/>
            </a:solidFill>
            <a:round/>
            <a:headEnd/>
            <a:tailEnd type="triangle" w="med" len="med"/>
          </a:ln>
        </p:spPr>
        <p:txBody>
          <a:bodyPr wrap="none" lIns="92075" tIns="46038" rIns="92075" bIns="46038" anchor="ctr"/>
          <a:lstStyle/>
          <a:p>
            <a:endParaRPr lang="ko-KR" altLang="en-US"/>
          </a:p>
        </p:txBody>
      </p:sp>
      <p:sp>
        <p:nvSpPr>
          <p:cNvPr id="24" name="Line 25"/>
          <p:cNvSpPr>
            <a:spLocks noChangeShapeType="1"/>
          </p:cNvSpPr>
          <p:nvPr/>
        </p:nvSpPr>
        <p:spPr bwMode="auto">
          <a:xfrm>
            <a:off x="3842656" y="2047877"/>
            <a:ext cx="838200" cy="0"/>
          </a:xfrm>
          <a:prstGeom prst="line">
            <a:avLst/>
          </a:prstGeom>
          <a:noFill/>
          <a:ln w="9525">
            <a:solidFill>
              <a:schemeClr val="tx1"/>
            </a:solidFill>
            <a:round/>
            <a:headEnd/>
            <a:tailEnd type="triangle" w="med" len="med"/>
          </a:ln>
        </p:spPr>
        <p:txBody>
          <a:bodyPr wrap="none" lIns="92075" tIns="46038" rIns="92075" bIns="46038" anchor="ctr"/>
          <a:lstStyle/>
          <a:p>
            <a:endParaRPr lang="ko-KR" altLang="en-US"/>
          </a:p>
        </p:txBody>
      </p:sp>
      <p:sp>
        <p:nvSpPr>
          <p:cNvPr id="25" name="Line 26"/>
          <p:cNvSpPr>
            <a:spLocks noChangeShapeType="1"/>
          </p:cNvSpPr>
          <p:nvPr/>
        </p:nvSpPr>
        <p:spPr bwMode="auto">
          <a:xfrm>
            <a:off x="3842656" y="2047877"/>
            <a:ext cx="838200" cy="457200"/>
          </a:xfrm>
          <a:prstGeom prst="line">
            <a:avLst/>
          </a:prstGeom>
          <a:noFill/>
          <a:ln w="9525">
            <a:solidFill>
              <a:schemeClr val="tx1"/>
            </a:solidFill>
            <a:round/>
            <a:headEnd/>
            <a:tailEnd type="triangle" w="med" len="med"/>
          </a:ln>
        </p:spPr>
        <p:txBody>
          <a:bodyPr wrap="none" lIns="92075" tIns="46038" rIns="92075" bIns="46038" anchor="ctr"/>
          <a:lstStyle/>
          <a:p>
            <a:endParaRPr lang="ko-KR" altLang="en-US"/>
          </a:p>
        </p:txBody>
      </p:sp>
      <p:sp>
        <p:nvSpPr>
          <p:cNvPr id="26" name="Line 27"/>
          <p:cNvSpPr>
            <a:spLocks noChangeShapeType="1"/>
          </p:cNvSpPr>
          <p:nvPr/>
        </p:nvSpPr>
        <p:spPr bwMode="auto">
          <a:xfrm flipV="1">
            <a:off x="6909706" y="2714627"/>
            <a:ext cx="298450" cy="246063"/>
          </a:xfrm>
          <a:prstGeom prst="line">
            <a:avLst/>
          </a:prstGeom>
          <a:noFill/>
          <a:ln w="9525">
            <a:solidFill>
              <a:schemeClr val="tx1"/>
            </a:solidFill>
            <a:round/>
            <a:headEnd/>
            <a:tailEnd type="triangle" w="med" len="med"/>
          </a:ln>
        </p:spPr>
        <p:txBody>
          <a:bodyPr wrap="none" lIns="92075" tIns="46038" rIns="92075" bIns="46038" anchor="ctr"/>
          <a:lstStyle/>
          <a:p>
            <a:endParaRPr lang="ko-KR" altLang="en-US"/>
          </a:p>
        </p:txBody>
      </p:sp>
      <p:sp>
        <p:nvSpPr>
          <p:cNvPr id="27" name="Line 28"/>
          <p:cNvSpPr>
            <a:spLocks noChangeShapeType="1"/>
          </p:cNvSpPr>
          <p:nvPr/>
        </p:nvSpPr>
        <p:spPr bwMode="auto">
          <a:xfrm>
            <a:off x="3956956" y="3495677"/>
            <a:ext cx="723900" cy="0"/>
          </a:xfrm>
          <a:prstGeom prst="line">
            <a:avLst/>
          </a:prstGeom>
          <a:noFill/>
          <a:ln w="9525">
            <a:solidFill>
              <a:schemeClr val="tx1"/>
            </a:solidFill>
            <a:round/>
            <a:headEnd/>
            <a:tailEnd type="triangle" w="med" len="med"/>
          </a:ln>
        </p:spPr>
        <p:txBody>
          <a:bodyPr wrap="none" lIns="92075" tIns="46038" rIns="92075" bIns="46038" anchor="ctr"/>
          <a:lstStyle/>
          <a:p>
            <a:endParaRPr lang="ko-KR" altLang="en-US"/>
          </a:p>
        </p:txBody>
      </p:sp>
      <p:sp>
        <p:nvSpPr>
          <p:cNvPr id="28" name="Line 29"/>
          <p:cNvSpPr>
            <a:spLocks noChangeShapeType="1"/>
          </p:cNvSpPr>
          <p:nvPr/>
        </p:nvSpPr>
        <p:spPr bwMode="auto">
          <a:xfrm>
            <a:off x="3945844" y="3505202"/>
            <a:ext cx="754062" cy="523875"/>
          </a:xfrm>
          <a:prstGeom prst="line">
            <a:avLst/>
          </a:prstGeom>
          <a:noFill/>
          <a:ln w="9525">
            <a:solidFill>
              <a:schemeClr val="tx1"/>
            </a:solidFill>
            <a:round/>
            <a:headEnd/>
            <a:tailEnd type="triangle" w="med" len="med"/>
          </a:ln>
        </p:spPr>
        <p:txBody>
          <a:bodyPr wrap="none" lIns="92075" tIns="46038" rIns="92075" bIns="46038" anchor="ctr"/>
          <a:lstStyle/>
          <a:p>
            <a:endParaRPr lang="ko-KR" altLang="en-US"/>
          </a:p>
        </p:txBody>
      </p:sp>
      <p:sp>
        <p:nvSpPr>
          <p:cNvPr id="29" name="Line 30"/>
          <p:cNvSpPr>
            <a:spLocks noChangeShapeType="1"/>
          </p:cNvSpPr>
          <p:nvPr/>
        </p:nvSpPr>
        <p:spPr bwMode="auto">
          <a:xfrm>
            <a:off x="3950606" y="3525840"/>
            <a:ext cx="730250" cy="960437"/>
          </a:xfrm>
          <a:prstGeom prst="line">
            <a:avLst/>
          </a:prstGeom>
          <a:noFill/>
          <a:ln w="9525">
            <a:solidFill>
              <a:schemeClr val="tx1"/>
            </a:solidFill>
            <a:round/>
            <a:headEnd/>
            <a:tailEnd type="triangle" w="med" len="med"/>
          </a:ln>
        </p:spPr>
        <p:txBody>
          <a:bodyPr wrap="none" lIns="92075" tIns="46038" rIns="92075" bIns="46038" anchor="ctr"/>
          <a:lstStyle/>
          <a:p>
            <a:endParaRPr lang="ko-KR" altLang="en-US"/>
          </a:p>
        </p:txBody>
      </p:sp>
      <p:sp>
        <p:nvSpPr>
          <p:cNvPr id="30" name="Text Box 31"/>
          <p:cNvSpPr txBox="1">
            <a:spLocks noChangeArrowheads="1"/>
          </p:cNvSpPr>
          <p:nvPr/>
        </p:nvSpPr>
        <p:spPr bwMode="auto">
          <a:xfrm>
            <a:off x="4680856" y="3876677"/>
            <a:ext cx="2209800" cy="311561"/>
          </a:xfrm>
          <a:prstGeom prst="rect">
            <a:avLst/>
          </a:prstGeom>
          <a:noFill/>
          <a:ln w="9525">
            <a:solidFill>
              <a:schemeClr val="tx1"/>
            </a:solidFill>
            <a:miter lim="800000"/>
            <a:headEnd/>
            <a:tailEnd/>
          </a:ln>
        </p:spPr>
        <p:txBody>
          <a:bodyPr lIns="92075" tIns="46038" rIns="92075" bIns="46038">
            <a:spAutoFit/>
          </a:bodyPr>
          <a:lstStyle/>
          <a:p>
            <a:pPr eaLnBrk="0" latinLnBrk="0" hangingPunct="0">
              <a:lnSpc>
                <a:spcPct val="110000"/>
              </a:lnSpc>
              <a:buClr>
                <a:schemeClr val="tx2"/>
              </a:buClr>
              <a:buSzPct val="75000"/>
              <a:buFont typeface="Monotype Sorts" pitchFamily="2" charset="2"/>
              <a:buNone/>
            </a:pPr>
            <a:r>
              <a:rPr lang="en-US" altLang="ko-KR" sz="1400" b="1" dirty="0" smtClean="0">
                <a:latin typeface="Arial" pitchFamily="34" charset="0"/>
                <a:ea typeface="휴먼옛체" pitchFamily="18" charset="-127"/>
              </a:rPr>
              <a:t>Signatures</a:t>
            </a:r>
            <a:endParaRPr lang="en-US" altLang="ko-KR" sz="2000" dirty="0">
              <a:latin typeface="Arial" pitchFamily="34" charset="0"/>
              <a:ea typeface="휴먼옛체" pitchFamily="18" charset="-127"/>
            </a:endParaRPr>
          </a:p>
        </p:txBody>
      </p:sp>
      <p:sp>
        <p:nvSpPr>
          <p:cNvPr id="31" name="Line 33"/>
          <p:cNvSpPr>
            <a:spLocks noChangeShapeType="1"/>
          </p:cNvSpPr>
          <p:nvPr/>
        </p:nvSpPr>
        <p:spPr bwMode="auto">
          <a:xfrm flipV="1">
            <a:off x="4024992" y="5057776"/>
            <a:ext cx="655863" cy="232680"/>
          </a:xfrm>
          <a:prstGeom prst="line">
            <a:avLst/>
          </a:prstGeom>
          <a:noFill/>
          <a:ln w="9525">
            <a:solidFill>
              <a:schemeClr val="tx1"/>
            </a:solidFill>
            <a:round/>
            <a:headEnd/>
            <a:tailEnd type="triangle" w="med" len="med"/>
          </a:ln>
        </p:spPr>
        <p:txBody>
          <a:bodyPr wrap="none" lIns="92075" tIns="46038" rIns="92075" bIns="46038" anchor="ctr"/>
          <a:lstStyle/>
          <a:p>
            <a:endParaRPr lang="ko-KR" altLang="en-US"/>
          </a:p>
        </p:txBody>
      </p:sp>
      <p:sp>
        <p:nvSpPr>
          <p:cNvPr id="32" name="Line 34"/>
          <p:cNvSpPr>
            <a:spLocks noChangeShapeType="1"/>
          </p:cNvSpPr>
          <p:nvPr/>
        </p:nvSpPr>
        <p:spPr bwMode="auto">
          <a:xfrm>
            <a:off x="4065814" y="5339442"/>
            <a:ext cx="615042" cy="108859"/>
          </a:xfrm>
          <a:prstGeom prst="line">
            <a:avLst/>
          </a:prstGeom>
          <a:noFill/>
          <a:ln w="9525">
            <a:solidFill>
              <a:schemeClr val="tx1"/>
            </a:solidFill>
            <a:round/>
            <a:headEnd/>
            <a:tailEnd type="triangle" w="med" len="med"/>
          </a:ln>
        </p:spPr>
        <p:txBody>
          <a:bodyPr wrap="none" lIns="92075" tIns="46038" rIns="92075" bIns="46038" anchor="ctr"/>
          <a:lstStyle/>
          <a:p>
            <a:endParaRPr lang="ko-KR" altLang="en-US"/>
          </a:p>
        </p:txBody>
      </p:sp>
      <p:sp>
        <p:nvSpPr>
          <p:cNvPr id="33" name="Line 35"/>
          <p:cNvSpPr>
            <a:spLocks noChangeShapeType="1"/>
          </p:cNvSpPr>
          <p:nvPr/>
        </p:nvSpPr>
        <p:spPr bwMode="auto">
          <a:xfrm>
            <a:off x="4065814" y="5363935"/>
            <a:ext cx="615042" cy="493941"/>
          </a:xfrm>
          <a:prstGeom prst="line">
            <a:avLst/>
          </a:prstGeom>
          <a:noFill/>
          <a:ln w="9525">
            <a:solidFill>
              <a:schemeClr val="tx1"/>
            </a:solidFill>
            <a:round/>
            <a:headEnd/>
            <a:tailEnd type="triangle" w="med" len="med"/>
          </a:ln>
        </p:spPr>
        <p:txBody>
          <a:bodyPr wrap="none" lIns="92075" tIns="46038" rIns="92075" bIns="46038" anchor="ctr"/>
          <a:lstStyle/>
          <a:p>
            <a:endParaRPr lang="ko-KR" altLang="en-US"/>
          </a:p>
        </p:txBody>
      </p:sp>
      <p:sp>
        <p:nvSpPr>
          <p:cNvPr id="34" name="Line 36"/>
          <p:cNvSpPr>
            <a:spLocks noChangeShapeType="1"/>
          </p:cNvSpPr>
          <p:nvPr/>
        </p:nvSpPr>
        <p:spPr bwMode="auto">
          <a:xfrm flipV="1">
            <a:off x="3941081" y="3006727"/>
            <a:ext cx="708025" cy="481013"/>
          </a:xfrm>
          <a:prstGeom prst="line">
            <a:avLst/>
          </a:prstGeom>
          <a:noFill/>
          <a:ln w="9525">
            <a:solidFill>
              <a:schemeClr val="tx1"/>
            </a:solidFill>
            <a:round/>
            <a:headEnd/>
            <a:tailEnd type="triangle" w="med" len="med"/>
          </a:ln>
        </p:spPr>
        <p:txBody>
          <a:bodyPr wrap="none" lIns="92075" tIns="46038" rIns="92075" bIns="46038" anchor="ctr"/>
          <a:lstStyle/>
          <a:p>
            <a:endParaRPr lang="ko-KR" altLang="en-US"/>
          </a:p>
        </p:txBody>
      </p:sp>
      <p:sp>
        <p:nvSpPr>
          <p:cNvPr id="35" name="Text Box 37"/>
          <p:cNvSpPr txBox="1">
            <a:spLocks noChangeArrowheads="1"/>
          </p:cNvSpPr>
          <p:nvPr/>
        </p:nvSpPr>
        <p:spPr bwMode="auto">
          <a:xfrm>
            <a:off x="2796947" y="6127525"/>
            <a:ext cx="5147563" cy="276999"/>
          </a:xfrm>
          <a:prstGeom prst="rect">
            <a:avLst/>
          </a:prstGeom>
          <a:noFill/>
          <a:ln w="9525">
            <a:noFill/>
            <a:miter lim="800000"/>
            <a:headEnd type="none" w="sm" len="sm"/>
            <a:tailEnd type="none" w="sm" len="sm"/>
          </a:ln>
        </p:spPr>
        <p:txBody>
          <a:bodyPr wrap="none">
            <a:spAutoFit/>
          </a:bodyPr>
          <a:lstStyle/>
          <a:p>
            <a:pPr marL="457200" indent="-457200">
              <a:buFont typeface="Wingdings" pitchFamily="2" charset="2"/>
              <a:buNone/>
            </a:pPr>
            <a:r>
              <a:rPr lang="en-US" altLang="ko-KR" sz="1200" dirty="0">
                <a:latin typeface="Arial" pitchFamily="34" charset="0"/>
              </a:rPr>
              <a:t>RNG(Random Number Generator), PUF(Physically </a:t>
            </a:r>
            <a:r>
              <a:rPr lang="en-US" altLang="ko-KR" sz="1200" dirty="0" err="1">
                <a:latin typeface="Arial" pitchFamily="34" charset="0"/>
              </a:rPr>
              <a:t>Unclonable</a:t>
            </a:r>
            <a:r>
              <a:rPr lang="en-US" altLang="ko-KR" sz="1200" dirty="0">
                <a:latin typeface="Arial" pitchFamily="34" charset="0"/>
              </a:rPr>
              <a:t> Function)</a:t>
            </a:r>
          </a:p>
        </p:txBody>
      </p:sp>
      <p:pic>
        <p:nvPicPr>
          <p:cNvPr id="36" name="Picture 38" descr="j0299171"/>
          <p:cNvPicPr>
            <a:picLocks noChangeAspect="1" noChangeArrowheads="1"/>
          </p:cNvPicPr>
          <p:nvPr/>
        </p:nvPicPr>
        <p:blipFill>
          <a:blip r:embed="rId2" cstate="print"/>
          <a:srcRect/>
          <a:stretch>
            <a:fillRect/>
          </a:stretch>
        </p:blipFill>
        <p:spPr bwMode="auto">
          <a:xfrm>
            <a:off x="8299450" y="171450"/>
            <a:ext cx="706438" cy="831850"/>
          </a:xfrm>
          <a:prstGeom prst="rect">
            <a:avLst/>
          </a:prstGeom>
          <a:noFill/>
          <a:ln w="9525">
            <a:noFill/>
            <a:miter lim="800000"/>
            <a:headEnd/>
            <a:tailEnd/>
          </a:ln>
        </p:spPr>
      </p:pic>
      <p:sp>
        <p:nvSpPr>
          <p:cNvPr id="38" name="모서리가 둥근 직사각형 37"/>
          <p:cNvSpPr/>
          <p:nvPr/>
        </p:nvSpPr>
        <p:spPr>
          <a:xfrm>
            <a:off x="375558" y="3118757"/>
            <a:ext cx="1363436" cy="628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latinLnBrk="0" hangingPunct="0">
              <a:lnSpc>
                <a:spcPct val="110000"/>
              </a:lnSpc>
              <a:buClr>
                <a:schemeClr val="tx2"/>
              </a:buClr>
              <a:buSzPct val="75000"/>
              <a:buFont typeface="Monotype Sorts" pitchFamily="2" charset="2"/>
              <a:buNone/>
            </a:pPr>
            <a:r>
              <a:rPr lang="en-US" altLang="ko-KR" sz="1800" b="1" dirty="0" smtClean="0">
                <a:solidFill>
                  <a:srgbClr val="FF0000"/>
                </a:solidFill>
                <a:latin typeface="Arial" pitchFamily="34" charset="0"/>
                <a:ea typeface="휴먼옛체" pitchFamily="18" charset="-127"/>
              </a:rPr>
              <a:t>Security</a:t>
            </a:r>
          </a:p>
          <a:p>
            <a:pPr eaLnBrk="0" latinLnBrk="0" hangingPunct="0">
              <a:lnSpc>
                <a:spcPct val="110000"/>
              </a:lnSpc>
              <a:buClr>
                <a:schemeClr val="tx2"/>
              </a:buClr>
              <a:buSzPct val="75000"/>
              <a:buFont typeface="Monotype Sorts" pitchFamily="2" charset="2"/>
              <a:buNone/>
            </a:pPr>
            <a:r>
              <a:rPr lang="en-US" altLang="ko-KR" sz="1800" b="1" dirty="0" smtClean="0">
                <a:solidFill>
                  <a:srgbClr val="FF0000"/>
                </a:solidFill>
                <a:latin typeface="Arial" pitchFamily="34" charset="0"/>
                <a:ea typeface="휴먼옛체" pitchFamily="18" charset="-127"/>
              </a:rPr>
              <a:t>Primitives</a:t>
            </a:r>
            <a:endParaRPr lang="en-US" altLang="ko-KR" sz="2000" dirty="0">
              <a:solidFill>
                <a:srgbClr val="FF0000"/>
              </a:solidFill>
              <a:latin typeface="Arial" pitchFamily="34" charset="0"/>
              <a:ea typeface="휴먼옛체" pitchFamily="18" charset="-127"/>
            </a:endParaRPr>
          </a:p>
        </p:txBody>
      </p:sp>
      <p:sp>
        <p:nvSpPr>
          <p:cNvPr id="39" name="Text Box 6"/>
          <p:cNvSpPr txBox="1">
            <a:spLocks noChangeArrowheads="1"/>
          </p:cNvSpPr>
          <p:nvPr/>
        </p:nvSpPr>
        <p:spPr bwMode="auto">
          <a:xfrm>
            <a:off x="4648200" y="1266825"/>
            <a:ext cx="2209800" cy="568325"/>
          </a:xfrm>
          <a:prstGeom prst="rect">
            <a:avLst/>
          </a:prstGeom>
          <a:noFill/>
          <a:ln w="9525">
            <a:solidFill>
              <a:schemeClr val="tx1"/>
            </a:solidFill>
            <a:miter lim="800000"/>
            <a:headEnd/>
            <a:tailEnd/>
          </a:ln>
        </p:spPr>
        <p:txBody>
          <a:bodyPr lIns="92075" tIns="46038" rIns="92075" bIns="46038">
            <a:spAutoFit/>
          </a:bodyPr>
          <a:lstStyle/>
          <a:p>
            <a:pPr eaLnBrk="0" latinLnBrk="0" hangingPunct="0">
              <a:lnSpc>
                <a:spcPct val="110000"/>
              </a:lnSpc>
              <a:buClr>
                <a:schemeClr val="tx2"/>
              </a:buClr>
              <a:buSzPct val="75000"/>
              <a:buFont typeface="Monotype Sorts" pitchFamily="2" charset="2"/>
              <a:buNone/>
            </a:pPr>
            <a:r>
              <a:rPr lang="en-US" altLang="ko-KR" sz="1400" b="1" dirty="0">
                <a:latin typeface="Arial" pitchFamily="34" charset="0"/>
                <a:ea typeface="휴먼옛체" pitchFamily="18" charset="-127"/>
              </a:rPr>
              <a:t>A</a:t>
            </a:r>
            <a:r>
              <a:rPr lang="en-US" altLang="ko-KR" sz="1400" b="1" dirty="0" smtClean="0">
                <a:latin typeface="Arial" pitchFamily="34" charset="0"/>
                <a:ea typeface="휴먼옛체" pitchFamily="18" charset="-127"/>
              </a:rPr>
              <a:t>rbitrary </a:t>
            </a:r>
            <a:r>
              <a:rPr lang="en-US" altLang="ko-KR" sz="1400" b="1" dirty="0">
                <a:latin typeface="Arial" pitchFamily="34" charset="0"/>
                <a:ea typeface="휴먼옛체" pitchFamily="18" charset="-127"/>
              </a:rPr>
              <a:t>length hash functions</a:t>
            </a:r>
            <a:endParaRPr lang="en-US" altLang="ko-KR" sz="2000" b="1" dirty="0">
              <a:latin typeface="Arial" pitchFamily="34" charset="0"/>
              <a:ea typeface="휴먼옛체" pitchFamily="18" charset="-127"/>
            </a:endParaRPr>
          </a:p>
        </p:txBody>
      </p:sp>
      <p:sp>
        <p:nvSpPr>
          <p:cNvPr id="41" name="모서리가 둥근 직사각형 40"/>
          <p:cNvSpPr/>
          <p:nvPr/>
        </p:nvSpPr>
        <p:spPr>
          <a:xfrm>
            <a:off x="2343151" y="1608365"/>
            <a:ext cx="1477736" cy="742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latinLnBrk="0" hangingPunct="0">
              <a:lnSpc>
                <a:spcPct val="110000"/>
              </a:lnSpc>
              <a:buClr>
                <a:schemeClr val="tx2"/>
              </a:buClr>
              <a:buSzPct val="75000"/>
              <a:buFont typeface="Monotype Sorts" pitchFamily="2" charset="2"/>
              <a:buNone/>
            </a:pPr>
            <a:r>
              <a:rPr lang="en-US" altLang="ko-KR" sz="1800" b="1" dirty="0" err="1" smtClean="0">
                <a:solidFill>
                  <a:srgbClr val="CF0E30"/>
                </a:solidFill>
                <a:latin typeface="Arial" pitchFamily="34" charset="0"/>
                <a:ea typeface="휴먼옛체" pitchFamily="18" charset="-127"/>
              </a:rPr>
              <a:t>Unkeyed</a:t>
            </a:r>
            <a:r>
              <a:rPr lang="en-US" altLang="ko-KR" sz="1800" b="1" dirty="0" smtClean="0">
                <a:solidFill>
                  <a:srgbClr val="CF0E30"/>
                </a:solidFill>
                <a:latin typeface="Arial" pitchFamily="34" charset="0"/>
                <a:ea typeface="휴먼옛체" pitchFamily="18" charset="-127"/>
              </a:rPr>
              <a:t> </a:t>
            </a:r>
          </a:p>
          <a:p>
            <a:pPr eaLnBrk="0" latinLnBrk="0" hangingPunct="0">
              <a:lnSpc>
                <a:spcPct val="110000"/>
              </a:lnSpc>
              <a:buClr>
                <a:schemeClr val="tx2"/>
              </a:buClr>
              <a:buSzPct val="75000"/>
              <a:buFont typeface="Monotype Sorts" pitchFamily="2" charset="2"/>
              <a:buNone/>
            </a:pPr>
            <a:r>
              <a:rPr lang="en-US" altLang="ko-KR" sz="1800" b="1" dirty="0" smtClean="0">
                <a:solidFill>
                  <a:srgbClr val="CF0E30"/>
                </a:solidFill>
                <a:latin typeface="Arial" pitchFamily="34" charset="0"/>
                <a:ea typeface="휴먼옛체" pitchFamily="18" charset="-127"/>
              </a:rPr>
              <a:t>Primitives</a:t>
            </a:r>
            <a:endParaRPr lang="en-US" altLang="ko-KR" sz="1800" dirty="0">
              <a:solidFill>
                <a:srgbClr val="CF0E30"/>
              </a:solidFill>
              <a:latin typeface="Arial" pitchFamily="34" charset="0"/>
              <a:ea typeface="휴먼옛체" pitchFamily="18" charset="-127"/>
            </a:endParaRPr>
          </a:p>
        </p:txBody>
      </p:sp>
      <p:sp>
        <p:nvSpPr>
          <p:cNvPr id="42" name="모서리가 둥근 직사각형 41"/>
          <p:cNvSpPr/>
          <p:nvPr/>
        </p:nvSpPr>
        <p:spPr>
          <a:xfrm>
            <a:off x="2275115" y="3140530"/>
            <a:ext cx="1619250" cy="742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latinLnBrk="0" hangingPunct="0">
              <a:lnSpc>
                <a:spcPct val="110000"/>
              </a:lnSpc>
              <a:buClr>
                <a:schemeClr val="tx2"/>
              </a:buClr>
              <a:buSzPct val="75000"/>
              <a:buFont typeface="Monotype Sorts" pitchFamily="2" charset="2"/>
              <a:buNone/>
            </a:pPr>
            <a:r>
              <a:rPr lang="en-US" altLang="ko-KR" sz="1400" b="1" dirty="0" smtClean="0">
                <a:solidFill>
                  <a:srgbClr val="CF0E30"/>
                </a:solidFill>
                <a:latin typeface="Arial" pitchFamily="34" charset="0"/>
                <a:ea typeface="휴먼옛체" pitchFamily="18" charset="-127"/>
              </a:rPr>
              <a:t>Symmetric-key  </a:t>
            </a:r>
          </a:p>
          <a:p>
            <a:pPr eaLnBrk="0" latinLnBrk="0" hangingPunct="0">
              <a:lnSpc>
                <a:spcPct val="110000"/>
              </a:lnSpc>
              <a:buClr>
                <a:schemeClr val="tx2"/>
              </a:buClr>
              <a:buSzPct val="75000"/>
              <a:buFont typeface="Monotype Sorts" pitchFamily="2" charset="2"/>
              <a:buNone/>
            </a:pPr>
            <a:r>
              <a:rPr lang="en-US" altLang="ko-KR" sz="1400" b="1" dirty="0" smtClean="0">
                <a:solidFill>
                  <a:srgbClr val="CF0E30"/>
                </a:solidFill>
                <a:latin typeface="Arial" pitchFamily="34" charset="0"/>
                <a:ea typeface="휴먼옛체" pitchFamily="18" charset="-127"/>
              </a:rPr>
              <a:t>Primitives</a:t>
            </a:r>
            <a:endParaRPr lang="en-US" altLang="ko-KR" sz="1400" dirty="0">
              <a:solidFill>
                <a:srgbClr val="CF0E30"/>
              </a:solidFill>
              <a:latin typeface="Arial" pitchFamily="34" charset="0"/>
              <a:ea typeface="휴먼옛체" pitchFamily="18" charset="-127"/>
            </a:endParaRPr>
          </a:p>
        </p:txBody>
      </p:sp>
      <p:sp>
        <p:nvSpPr>
          <p:cNvPr id="43" name="모서리가 둥근 직사각형 42"/>
          <p:cNvSpPr/>
          <p:nvPr/>
        </p:nvSpPr>
        <p:spPr>
          <a:xfrm>
            <a:off x="2354035" y="4876802"/>
            <a:ext cx="1670957" cy="742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latinLnBrk="0" hangingPunct="0">
              <a:lnSpc>
                <a:spcPct val="110000"/>
              </a:lnSpc>
              <a:buClr>
                <a:schemeClr val="tx2"/>
              </a:buClr>
              <a:buSzPct val="75000"/>
              <a:buFont typeface="Monotype Sorts" pitchFamily="2" charset="2"/>
              <a:buNone/>
            </a:pPr>
            <a:r>
              <a:rPr lang="en-US" altLang="ko-KR" sz="1400" b="1" dirty="0" smtClean="0">
                <a:solidFill>
                  <a:srgbClr val="CF0E30"/>
                </a:solidFill>
                <a:latin typeface="Arial" pitchFamily="34" charset="0"/>
                <a:ea typeface="휴먼옛체" pitchFamily="18" charset="-127"/>
              </a:rPr>
              <a:t>Asymmetric-key  </a:t>
            </a:r>
          </a:p>
          <a:p>
            <a:pPr eaLnBrk="0" latinLnBrk="0" hangingPunct="0">
              <a:lnSpc>
                <a:spcPct val="110000"/>
              </a:lnSpc>
              <a:buClr>
                <a:schemeClr val="tx2"/>
              </a:buClr>
              <a:buSzPct val="75000"/>
              <a:buFont typeface="Monotype Sorts" pitchFamily="2" charset="2"/>
              <a:buNone/>
            </a:pPr>
            <a:r>
              <a:rPr lang="en-US" altLang="ko-KR" sz="1400" b="1" dirty="0" smtClean="0">
                <a:solidFill>
                  <a:srgbClr val="CF0E30"/>
                </a:solidFill>
                <a:latin typeface="Arial" pitchFamily="34" charset="0"/>
                <a:ea typeface="휴먼옛체" pitchFamily="18" charset="-127"/>
              </a:rPr>
              <a:t>Primitives</a:t>
            </a:r>
            <a:endParaRPr lang="en-US" altLang="ko-KR" sz="1400" dirty="0">
              <a:solidFill>
                <a:srgbClr val="CF0E30"/>
              </a:solidFill>
              <a:latin typeface="Arial" pitchFamily="34" charset="0"/>
              <a:ea typeface="휴먼옛체" pitchFamily="18" charset="-127"/>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p:txBody>
          <a:bodyPr/>
          <a:lstStyle/>
          <a:p>
            <a:pPr>
              <a:defRPr/>
            </a:pPr>
            <a:fld id="{5045D34D-109B-49CD-9CCB-971D825AE284}" type="slidenum">
              <a:rPr lang="en-US" altLang="ko-KR" smtClean="0"/>
              <a:pPr>
                <a:defRPr/>
              </a:pPr>
              <a:t>17</a:t>
            </a:fld>
            <a:endParaRPr lang="en-US" altLang="ko-KR"/>
          </a:p>
        </p:txBody>
      </p:sp>
      <p:sp>
        <p:nvSpPr>
          <p:cNvPr id="4" name="제목 3"/>
          <p:cNvSpPr>
            <a:spLocks noGrp="1"/>
          </p:cNvSpPr>
          <p:nvPr>
            <p:ph type="title"/>
          </p:nvPr>
        </p:nvSpPr>
        <p:spPr/>
        <p:txBody>
          <a:bodyPr>
            <a:normAutofit fontScale="90000"/>
          </a:bodyPr>
          <a:lstStyle/>
          <a:p>
            <a:r>
              <a:rPr lang="en-US" altLang="ko-KR" dirty="0" smtClean="0"/>
              <a:t>History of Modern Cryptography</a:t>
            </a:r>
            <a:endParaRPr lang="ko-KR" altLang="en-US" dirty="0"/>
          </a:p>
        </p:txBody>
      </p:sp>
      <p:pic>
        <p:nvPicPr>
          <p:cNvPr id="3074" name="Picture 2"/>
          <p:cNvPicPr>
            <a:picLocks noChangeAspect="1" noChangeArrowheads="1"/>
          </p:cNvPicPr>
          <p:nvPr/>
        </p:nvPicPr>
        <p:blipFill>
          <a:blip r:embed="rId2" cstate="print"/>
          <a:srcRect/>
          <a:stretch>
            <a:fillRect/>
          </a:stretch>
        </p:blipFill>
        <p:spPr bwMode="auto">
          <a:xfrm>
            <a:off x="383725" y="1166115"/>
            <a:ext cx="8610145" cy="52533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a:lnSpc>
                <a:spcPct val="110000"/>
              </a:lnSpc>
            </a:pPr>
            <a:r>
              <a:rPr lang="en-US" altLang="ko-KR" dirty="0" smtClean="0">
                <a:ea typeface="돋움" pitchFamily="50" charset="-127"/>
              </a:rPr>
              <a:t>By available information to attacker </a:t>
            </a:r>
          </a:p>
          <a:p>
            <a:pPr lvl="1">
              <a:lnSpc>
                <a:spcPct val="110000"/>
              </a:lnSpc>
            </a:pPr>
            <a:r>
              <a:rPr lang="en-US" altLang="ko-KR" dirty="0" smtClean="0"/>
              <a:t>COA (</a:t>
            </a:r>
            <a:r>
              <a:rPr lang="en-US" altLang="ko-KR" dirty="0" err="1" smtClean="0"/>
              <a:t>Ciphertext</a:t>
            </a:r>
            <a:r>
              <a:rPr lang="en-US" altLang="ko-KR" dirty="0" smtClean="0"/>
              <a:t> Only Attack)</a:t>
            </a:r>
          </a:p>
          <a:p>
            <a:pPr lvl="1">
              <a:lnSpc>
                <a:spcPct val="110000"/>
              </a:lnSpc>
            </a:pPr>
            <a:r>
              <a:rPr lang="en-US" altLang="ko-KR" dirty="0" smtClean="0"/>
              <a:t>KPA (Known Plaintext Attack)</a:t>
            </a:r>
          </a:p>
          <a:p>
            <a:pPr lvl="1">
              <a:lnSpc>
                <a:spcPct val="110000"/>
              </a:lnSpc>
            </a:pPr>
            <a:r>
              <a:rPr lang="en-US" altLang="ko-KR" dirty="0" smtClean="0"/>
              <a:t>CPA (Chosen Plaintext Attack)</a:t>
            </a:r>
          </a:p>
          <a:p>
            <a:pPr lvl="1">
              <a:lnSpc>
                <a:spcPct val="110000"/>
              </a:lnSpc>
            </a:pPr>
            <a:r>
              <a:rPr lang="en-US" altLang="ko-KR" dirty="0" smtClean="0"/>
              <a:t>CCA (Chosen </a:t>
            </a:r>
            <a:r>
              <a:rPr lang="en-US" altLang="ko-KR" dirty="0" err="1" smtClean="0"/>
              <a:t>Ciphertext</a:t>
            </a:r>
            <a:r>
              <a:rPr lang="en-US" altLang="ko-KR" dirty="0" smtClean="0"/>
              <a:t> Attack) </a:t>
            </a:r>
          </a:p>
          <a:p>
            <a:pPr lvl="1">
              <a:lnSpc>
                <a:spcPct val="110000"/>
              </a:lnSpc>
              <a:buFontTx/>
              <a:buChar char="•"/>
            </a:pPr>
            <a:r>
              <a:rPr lang="en-US" altLang="ko-KR" b="1" dirty="0" err="1" smtClean="0">
                <a:ea typeface="돋움" pitchFamily="50" charset="-127"/>
              </a:rPr>
              <a:t>Kerckhoff’s</a:t>
            </a:r>
            <a:r>
              <a:rPr lang="en-US" altLang="ko-KR" b="1" dirty="0" smtClean="0">
                <a:ea typeface="돋움" pitchFamily="50" charset="-127"/>
              </a:rPr>
              <a:t> principle:</a:t>
            </a:r>
            <a:r>
              <a:rPr lang="en-US" altLang="ko-KR" dirty="0" smtClean="0">
                <a:ea typeface="돋움" pitchFamily="50" charset="-127"/>
              </a:rPr>
              <a:t> </a:t>
            </a:r>
            <a:r>
              <a:rPr lang="en-US" altLang="ko-KR" b="1" dirty="0" smtClean="0">
                <a:ea typeface="돋움" pitchFamily="50" charset="-127"/>
              </a:rPr>
              <a:t>knows the cryptosystem being used</a:t>
            </a:r>
          </a:p>
          <a:p>
            <a:pPr>
              <a:buNone/>
            </a:pPr>
            <a:endParaRPr lang="ko-KR" altLang="en-US" dirty="0"/>
          </a:p>
        </p:txBody>
      </p:sp>
      <p:sp>
        <p:nvSpPr>
          <p:cNvPr id="3" name="슬라이드 번호 개체 틀 2"/>
          <p:cNvSpPr>
            <a:spLocks noGrp="1"/>
          </p:cNvSpPr>
          <p:nvPr>
            <p:ph type="sldNum" sz="quarter" idx="12"/>
          </p:nvPr>
        </p:nvSpPr>
        <p:spPr/>
        <p:txBody>
          <a:bodyPr/>
          <a:lstStyle/>
          <a:p>
            <a:pPr>
              <a:defRPr/>
            </a:pPr>
            <a:fld id="{5045D34D-109B-49CD-9CCB-971D825AE284}" type="slidenum">
              <a:rPr lang="en-US" altLang="ko-KR" smtClean="0"/>
              <a:pPr>
                <a:defRPr/>
              </a:pPr>
              <a:t>18</a:t>
            </a:fld>
            <a:endParaRPr lang="en-US" altLang="ko-KR"/>
          </a:p>
        </p:txBody>
      </p:sp>
      <p:sp>
        <p:nvSpPr>
          <p:cNvPr id="4" name="제목 3"/>
          <p:cNvSpPr>
            <a:spLocks noGrp="1"/>
          </p:cNvSpPr>
          <p:nvPr>
            <p:ph type="title"/>
          </p:nvPr>
        </p:nvSpPr>
        <p:spPr/>
        <p:txBody>
          <a:bodyPr/>
          <a:lstStyle/>
          <a:p>
            <a:r>
              <a:rPr lang="en-US" altLang="ko-KR" dirty="0" smtClean="0"/>
              <a:t>Attacking Model(I)</a:t>
            </a:r>
            <a:endParaRPr lang="ko-KR" altLang="en-US" dirty="0"/>
          </a:p>
        </p:txBody>
      </p:sp>
      <p:pic>
        <p:nvPicPr>
          <p:cNvPr id="5" name="Picture 5" descr="j0300520"/>
          <p:cNvPicPr>
            <a:picLocks noChangeAspect="1" noChangeArrowheads="1" noCrop="1"/>
          </p:cNvPicPr>
          <p:nvPr/>
        </p:nvPicPr>
        <p:blipFill>
          <a:blip r:embed="rId2" cstate="print"/>
          <a:srcRect/>
          <a:stretch>
            <a:fillRect/>
          </a:stretch>
        </p:blipFill>
        <p:spPr bwMode="auto">
          <a:xfrm>
            <a:off x="8105775" y="200025"/>
            <a:ext cx="790575" cy="67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p:txBody>
          <a:bodyPr/>
          <a:lstStyle/>
          <a:p>
            <a:pPr>
              <a:defRPr/>
            </a:pPr>
            <a:fld id="{5045D34D-109B-49CD-9CCB-971D825AE284}" type="slidenum">
              <a:rPr lang="en-US" altLang="ko-KR" smtClean="0"/>
              <a:pPr>
                <a:defRPr/>
              </a:pPr>
              <a:t>19</a:t>
            </a:fld>
            <a:endParaRPr lang="en-US" altLang="ko-KR" dirty="0"/>
          </a:p>
        </p:txBody>
      </p:sp>
      <p:sp>
        <p:nvSpPr>
          <p:cNvPr id="4" name="제목 3"/>
          <p:cNvSpPr>
            <a:spLocks noGrp="1"/>
          </p:cNvSpPr>
          <p:nvPr>
            <p:ph type="title"/>
          </p:nvPr>
        </p:nvSpPr>
        <p:spPr/>
        <p:txBody>
          <a:bodyPr/>
          <a:lstStyle/>
          <a:p>
            <a:r>
              <a:rPr lang="en-US" altLang="ko-KR" dirty="0" smtClean="0"/>
              <a:t>Attacking Model(II)</a:t>
            </a:r>
            <a:endParaRPr lang="ko-KR" altLang="en-US" dirty="0"/>
          </a:p>
        </p:txBody>
      </p:sp>
      <p:sp>
        <p:nvSpPr>
          <p:cNvPr id="5" name="Text Box 3"/>
          <p:cNvSpPr txBox="1">
            <a:spLocks noChangeArrowheads="1"/>
          </p:cNvSpPr>
          <p:nvPr/>
        </p:nvSpPr>
        <p:spPr bwMode="auto">
          <a:xfrm>
            <a:off x="965200" y="1866900"/>
            <a:ext cx="6773863" cy="3563938"/>
          </a:xfrm>
          <a:prstGeom prst="rect">
            <a:avLst/>
          </a:prstGeom>
          <a:noFill/>
          <a:ln w="12699">
            <a:noFill/>
            <a:miter lim="800000"/>
            <a:headEnd type="none" w="sm" len="sm"/>
            <a:tailEnd type="none" w="sm" len="sm"/>
          </a:ln>
        </p:spPr>
        <p:txBody>
          <a:bodyPr>
            <a:spAutoFit/>
          </a:bodyPr>
          <a:lstStyle/>
          <a:p>
            <a:pPr eaLnBrk="0" latinLnBrk="0" hangingPunct="0">
              <a:spcBef>
                <a:spcPct val="0"/>
              </a:spcBef>
              <a:buClrTx/>
              <a:buFontTx/>
              <a:buChar char="•"/>
            </a:pPr>
            <a:r>
              <a:rPr lang="en-US" altLang="ko-KR" sz="2800" b="1" dirty="0">
                <a:latin typeface="Arial" pitchFamily="34" charset="0"/>
                <a:ea typeface="돋움" pitchFamily="50" charset="-127"/>
              </a:rPr>
              <a:t>  </a:t>
            </a:r>
            <a:r>
              <a:rPr lang="en-US" altLang="ko-KR" dirty="0">
                <a:solidFill>
                  <a:srgbClr val="CF0E30"/>
                </a:solidFill>
                <a:latin typeface="Arial" pitchFamily="34" charset="0"/>
                <a:ea typeface="돋움" pitchFamily="50" charset="-127"/>
              </a:rPr>
              <a:t>Exhaustive Key Search</a:t>
            </a:r>
            <a:r>
              <a:rPr lang="en-US" altLang="ko-KR" dirty="0">
                <a:latin typeface="Arial" pitchFamily="34" charset="0"/>
                <a:ea typeface="돋움" pitchFamily="50" charset="-127"/>
              </a:rPr>
              <a:t> </a:t>
            </a:r>
          </a:p>
          <a:p>
            <a:pPr eaLnBrk="0" latinLnBrk="0" hangingPunct="0">
              <a:spcBef>
                <a:spcPct val="0"/>
              </a:spcBef>
              <a:buClrTx/>
              <a:buFontTx/>
              <a:buNone/>
            </a:pPr>
            <a:r>
              <a:rPr lang="en-US" altLang="ko-KR" dirty="0">
                <a:latin typeface="Arial" pitchFamily="34" charset="0"/>
                <a:ea typeface="돋움" pitchFamily="50" charset="-127"/>
              </a:rPr>
              <a:t>   : Time = O(n), Space=O(1)</a:t>
            </a:r>
          </a:p>
          <a:p>
            <a:pPr eaLnBrk="0" latinLnBrk="0" hangingPunct="0">
              <a:spcBef>
                <a:spcPct val="0"/>
              </a:spcBef>
              <a:buClrTx/>
              <a:buFontTx/>
              <a:buNone/>
            </a:pPr>
            <a:endParaRPr lang="en-US" altLang="ko-KR" dirty="0">
              <a:latin typeface="Arial" pitchFamily="34" charset="0"/>
              <a:ea typeface="돋움" pitchFamily="50" charset="-127"/>
            </a:endParaRPr>
          </a:p>
          <a:p>
            <a:pPr eaLnBrk="0" latinLnBrk="0" hangingPunct="0">
              <a:spcBef>
                <a:spcPct val="0"/>
              </a:spcBef>
              <a:buClrTx/>
              <a:buFontTx/>
              <a:buChar char="•"/>
            </a:pPr>
            <a:r>
              <a:rPr lang="en-US" altLang="ko-KR" dirty="0">
                <a:latin typeface="Arial" pitchFamily="34" charset="0"/>
                <a:ea typeface="돋움" pitchFamily="50" charset="-127"/>
              </a:rPr>
              <a:t>  (Pre-computed) </a:t>
            </a:r>
            <a:r>
              <a:rPr lang="en-US" altLang="ko-KR" dirty="0">
                <a:solidFill>
                  <a:srgbClr val="CF0E30"/>
                </a:solidFill>
                <a:latin typeface="Arial" pitchFamily="34" charset="0"/>
                <a:ea typeface="돋움" pitchFamily="50" charset="-127"/>
              </a:rPr>
              <a:t>Table Lookup </a:t>
            </a:r>
          </a:p>
          <a:p>
            <a:pPr eaLnBrk="0" latinLnBrk="0" hangingPunct="0">
              <a:spcBef>
                <a:spcPct val="0"/>
              </a:spcBef>
              <a:buClrTx/>
              <a:buFontTx/>
              <a:buNone/>
            </a:pPr>
            <a:r>
              <a:rPr lang="en-US" altLang="ko-KR" dirty="0">
                <a:latin typeface="Arial" pitchFamily="34" charset="0"/>
                <a:ea typeface="돋움" pitchFamily="50" charset="-127"/>
              </a:rPr>
              <a:t>   : Time=O(1), Space= O(n), </a:t>
            </a:r>
          </a:p>
          <a:p>
            <a:pPr eaLnBrk="0" latinLnBrk="0" hangingPunct="0">
              <a:spcBef>
                <a:spcPct val="0"/>
              </a:spcBef>
              <a:buClrTx/>
              <a:buFontTx/>
              <a:buNone/>
            </a:pPr>
            <a:endParaRPr lang="en-US" altLang="ko-KR" dirty="0">
              <a:latin typeface="Arial" pitchFamily="34" charset="0"/>
              <a:ea typeface="돋움" pitchFamily="50" charset="-127"/>
            </a:endParaRPr>
          </a:p>
          <a:p>
            <a:pPr eaLnBrk="0" latinLnBrk="0" hangingPunct="0">
              <a:spcBef>
                <a:spcPct val="0"/>
              </a:spcBef>
              <a:buClrTx/>
              <a:buFontTx/>
              <a:buChar char="•"/>
            </a:pPr>
            <a:r>
              <a:rPr lang="en-US" altLang="ko-KR" dirty="0">
                <a:latin typeface="Arial" pitchFamily="34" charset="0"/>
                <a:ea typeface="돋움" pitchFamily="50" charset="-127"/>
              </a:rPr>
              <a:t>  </a:t>
            </a:r>
            <a:r>
              <a:rPr lang="en-US" altLang="ko-KR" dirty="0">
                <a:solidFill>
                  <a:srgbClr val="CF0E30"/>
                </a:solidFill>
                <a:latin typeface="Arial" pitchFamily="34" charset="0"/>
                <a:ea typeface="돋움" pitchFamily="50" charset="-127"/>
              </a:rPr>
              <a:t>Time-Memory Tradeoff</a:t>
            </a:r>
          </a:p>
          <a:p>
            <a:pPr eaLnBrk="0" latinLnBrk="0" hangingPunct="0">
              <a:spcBef>
                <a:spcPct val="0"/>
              </a:spcBef>
              <a:buClrTx/>
              <a:buFontTx/>
              <a:buNone/>
            </a:pPr>
            <a:r>
              <a:rPr lang="en-US" altLang="ko-KR" dirty="0">
                <a:latin typeface="Arial" pitchFamily="34" charset="0"/>
                <a:ea typeface="돋움" pitchFamily="50" charset="-127"/>
              </a:rPr>
              <a:t>   : Time =O(n</a:t>
            </a:r>
            <a:r>
              <a:rPr lang="en-US" altLang="ko-KR" baseline="30000" dirty="0">
                <a:latin typeface="Arial" pitchFamily="34" charset="0"/>
                <a:ea typeface="돋움" pitchFamily="50" charset="-127"/>
              </a:rPr>
              <a:t>2/3</a:t>
            </a:r>
            <a:r>
              <a:rPr lang="en-US" altLang="ko-KR" dirty="0">
                <a:latin typeface="Arial" pitchFamily="34" charset="0"/>
                <a:ea typeface="돋움" pitchFamily="50" charset="-127"/>
              </a:rPr>
              <a:t>) , Space =O(n</a:t>
            </a:r>
            <a:r>
              <a:rPr lang="en-US" altLang="ko-KR" baseline="30000" dirty="0">
                <a:latin typeface="Arial" pitchFamily="34" charset="0"/>
                <a:ea typeface="돋움" pitchFamily="50" charset="-127"/>
              </a:rPr>
              <a:t>2/3</a:t>
            </a:r>
            <a:r>
              <a:rPr lang="en-US" altLang="ko-KR" dirty="0">
                <a:latin typeface="Arial" pitchFamily="34" charset="0"/>
                <a:ea typeface="돋움" pitchFamily="50" charset="-127"/>
              </a:rPr>
              <a:t>)</a:t>
            </a:r>
            <a:r>
              <a:rPr lang="en-US" altLang="ko-KR" sz="2800" b="1" dirty="0">
                <a:latin typeface="Arial" pitchFamily="34" charset="0"/>
                <a:ea typeface="돋움" pitchFamily="50" charset="-127"/>
              </a:rPr>
              <a:t> </a:t>
            </a:r>
          </a:p>
          <a:p>
            <a:pPr eaLnBrk="0" latinLnBrk="0" hangingPunct="0">
              <a:spcBef>
                <a:spcPct val="0"/>
              </a:spcBef>
              <a:buClrTx/>
              <a:buFontTx/>
              <a:buNone/>
            </a:pPr>
            <a:r>
              <a:rPr lang="en-US" altLang="ko-KR" sz="2800" b="1" dirty="0">
                <a:latin typeface="Arial" pitchFamily="34" charset="0"/>
                <a:ea typeface="돋움" pitchFamily="50" charset="-127"/>
              </a:rPr>
              <a:t> </a:t>
            </a:r>
          </a:p>
        </p:txBody>
      </p:sp>
      <p:pic>
        <p:nvPicPr>
          <p:cNvPr id="6" name="그림 6" descr="6967993-0-large.jpg"/>
          <p:cNvPicPr>
            <a:picLocks noChangeAspect="1"/>
          </p:cNvPicPr>
          <p:nvPr/>
        </p:nvPicPr>
        <p:blipFill>
          <a:blip r:embed="rId2" cstate="print"/>
          <a:srcRect/>
          <a:stretch>
            <a:fillRect/>
          </a:stretch>
        </p:blipFill>
        <p:spPr bwMode="auto">
          <a:xfrm>
            <a:off x="6203945" y="2071007"/>
            <a:ext cx="2110020" cy="31133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fontScale="55000" lnSpcReduction="20000"/>
          </a:bodyPr>
          <a:lstStyle/>
          <a:p>
            <a:pPr marL="533400" indent="-533400" algn="just">
              <a:buNone/>
              <a:defRPr/>
            </a:pPr>
            <a:r>
              <a:rPr lang="en-US" altLang="ko-KR" sz="3600" dirty="0">
                <a:ea typeface="바탕체" pitchFamily="17" charset="-127"/>
              </a:rPr>
              <a:t>1. Course Description </a:t>
            </a:r>
            <a:r>
              <a:rPr lang="en-US" altLang="ko-KR" dirty="0" smtClean="0">
                <a:cs typeface="Times New Roman" pitchFamily="18" charset="0"/>
              </a:rPr>
              <a:t>  </a:t>
            </a:r>
            <a:r>
              <a:rPr lang="en-US" altLang="ko-KR" dirty="0">
                <a:cs typeface="Times New Roman" pitchFamily="18" charset="0"/>
              </a:rPr>
              <a:t>	</a:t>
            </a:r>
            <a:endParaRPr lang="en-US" altLang="ko-KR" dirty="0" smtClean="0">
              <a:cs typeface="Times New Roman" pitchFamily="18" charset="0"/>
            </a:endParaRPr>
          </a:p>
          <a:p>
            <a:pPr marL="533400" indent="-533400">
              <a:buNone/>
              <a:defRPr/>
            </a:pPr>
            <a:r>
              <a:rPr lang="en-US" altLang="ko-KR" sz="2800" dirty="0" smtClean="0"/>
              <a:t>         </a:t>
            </a:r>
            <a:r>
              <a:rPr lang="en-US" altLang="ko-KR" sz="2800" i="1" dirty="0" smtClean="0">
                <a:solidFill>
                  <a:srgbClr val="FF0000"/>
                </a:solidFill>
              </a:rPr>
              <a:t>Since the information security technology is changing fast and evolving each year like an endless battle between honest and dishonest parties, we need to catch up new technologies as early as possible. This course deals with the advanced level on information security and cryptology for the practical and up-to-date applications.  The students are encouraged to challenge to understand the latest advances on information security and to practice to write the high-quality security paper based on his/her preference.</a:t>
            </a:r>
          </a:p>
          <a:p>
            <a:pPr marL="533400" indent="-533400">
              <a:buNone/>
              <a:defRPr/>
            </a:pPr>
            <a:r>
              <a:rPr lang="en-US" altLang="ko-KR" sz="2800" dirty="0" smtClean="0"/>
              <a:t> </a:t>
            </a:r>
            <a:endParaRPr lang="en-US" altLang="ko-KR" sz="3600" dirty="0">
              <a:ea typeface="바탕체" pitchFamily="17" charset="-127"/>
            </a:endParaRPr>
          </a:p>
          <a:p>
            <a:pPr marL="533400" indent="-533400" algn="just">
              <a:buNone/>
              <a:defRPr/>
            </a:pPr>
            <a:r>
              <a:rPr lang="en-US" altLang="ko-KR" sz="3600" dirty="0">
                <a:ea typeface="바탕체" pitchFamily="17" charset="-127"/>
              </a:rPr>
              <a:t>2. </a:t>
            </a:r>
            <a:r>
              <a:rPr lang="en-US" altLang="ko-KR" sz="3600" dirty="0" smtClean="0">
                <a:ea typeface="바탕체" pitchFamily="17" charset="-127"/>
              </a:rPr>
              <a:t>Textbook</a:t>
            </a:r>
          </a:p>
          <a:p>
            <a:pPr marL="533400" indent="-533400" algn="just">
              <a:buNone/>
              <a:defRPr/>
            </a:pPr>
            <a:r>
              <a:rPr lang="en-US" altLang="ko-KR" dirty="0" smtClean="0">
                <a:cs typeface="Times New Roman" pitchFamily="18" charset="0"/>
              </a:rPr>
              <a:t>  - Handouts</a:t>
            </a:r>
            <a:endParaRPr lang="en-US" altLang="ko-KR" dirty="0"/>
          </a:p>
          <a:p>
            <a:pPr marL="533400" indent="-533400" algn="just">
              <a:buNone/>
              <a:defRPr/>
            </a:pPr>
            <a:r>
              <a:rPr lang="en-US" altLang="ko-KR" dirty="0"/>
              <a:t> </a:t>
            </a:r>
            <a:r>
              <a:rPr lang="en-US" altLang="ko-KR" dirty="0" smtClean="0"/>
              <a:t> - </a:t>
            </a:r>
            <a:r>
              <a:rPr lang="en-US" altLang="ko-KR" dirty="0" smtClean="0">
                <a:cs typeface="Times New Roman" pitchFamily="18" charset="0"/>
              </a:rPr>
              <a:t>Douglas </a:t>
            </a:r>
            <a:r>
              <a:rPr lang="en-US" altLang="ko-KR" dirty="0">
                <a:cs typeface="Times New Roman" pitchFamily="18" charset="0"/>
              </a:rPr>
              <a:t>R. Stinson,</a:t>
            </a:r>
            <a:r>
              <a:rPr lang="en-US" altLang="ko-KR" i="1" dirty="0">
                <a:cs typeface="Times New Roman" pitchFamily="18" charset="0"/>
              </a:rPr>
              <a:t> Cryptography-Theory and Practice</a:t>
            </a:r>
            <a:r>
              <a:rPr lang="en-US" altLang="ko-KR" dirty="0">
                <a:cs typeface="Times New Roman" pitchFamily="18" charset="0"/>
              </a:rPr>
              <a:t>, 3rd Ed.</a:t>
            </a:r>
          </a:p>
          <a:p>
            <a:pPr marL="533400" indent="-533400" algn="just">
              <a:buNone/>
              <a:defRPr/>
            </a:pPr>
            <a:r>
              <a:rPr lang="en-US" altLang="ko-KR" dirty="0">
                <a:cs typeface="Times New Roman" pitchFamily="18" charset="0"/>
              </a:rPr>
              <a:t> 	CRC Press, 2006, ISBN 1-58488-508-4</a:t>
            </a:r>
          </a:p>
          <a:p>
            <a:pPr marL="533400" indent="-533400" algn="just">
              <a:buNone/>
              <a:defRPr/>
            </a:pPr>
            <a:r>
              <a:rPr lang="en-US" altLang="ko-KR" dirty="0" smtClean="0">
                <a:cs typeface="Times New Roman" pitchFamily="18" charset="0"/>
              </a:rPr>
              <a:t>  - Recommended </a:t>
            </a:r>
            <a:r>
              <a:rPr lang="en-US" altLang="ko-KR" dirty="0">
                <a:cs typeface="Times New Roman" pitchFamily="18" charset="0"/>
              </a:rPr>
              <a:t>Reading </a:t>
            </a:r>
            <a:r>
              <a:rPr lang="en-US" altLang="ko-KR" dirty="0" smtClean="0">
                <a:cs typeface="Times New Roman" pitchFamily="18" charset="0"/>
              </a:rPr>
              <a:t>Material: A. </a:t>
            </a:r>
            <a:r>
              <a:rPr lang="en-US" altLang="ko-KR" dirty="0" err="1" smtClean="0">
                <a:cs typeface="Times New Roman" pitchFamily="18" charset="0"/>
              </a:rPr>
              <a:t>Menezes</a:t>
            </a:r>
            <a:r>
              <a:rPr lang="en-US" altLang="ko-KR" dirty="0" smtClean="0">
                <a:cs typeface="Times New Roman" pitchFamily="18" charset="0"/>
              </a:rPr>
              <a:t> </a:t>
            </a:r>
            <a:r>
              <a:rPr lang="en-US" altLang="ko-KR" dirty="0">
                <a:cs typeface="Times New Roman" pitchFamily="18" charset="0"/>
              </a:rPr>
              <a:t>et al, </a:t>
            </a:r>
            <a:r>
              <a:rPr lang="en-US" altLang="ko-KR" i="1" dirty="0">
                <a:cs typeface="Times New Roman" pitchFamily="18" charset="0"/>
              </a:rPr>
              <a:t>Handbook of Applied Cryptography</a:t>
            </a:r>
            <a:r>
              <a:rPr lang="en-US" altLang="ko-KR" dirty="0">
                <a:cs typeface="Times New Roman" pitchFamily="18" charset="0"/>
              </a:rPr>
              <a:t>, </a:t>
            </a:r>
            <a:r>
              <a:rPr lang="en-US" altLang="ko-KR" dirty="0" smtClean="0">
                <a:cs typeface="Times New Roman" pitchFamily="18" charset="0"/>
              </a:rPr>
              <a:t> CRC </a:t>
            </a:r>
            <a:r>
              <a:rPr lang="en-US" altLang="ko-KR" dirty="0">
                <a:cs typeface="Times New Roman" pitchFamily="18" charset="0"/>
              </a:rPr>
              <a:t>Press, 1997, ISBN 0-8493-8523-7</a:t>
            </a:r>
          </a:p>
          <a:p>
            <a:pPr marL="533400" indent="-533400" algn="just">
              <a:buNone/>
              <a:defRPr/>
            </a:pPr>
            <a:endParaRPr lang="en-US" altLang="ko-KR" sz="3600" dirty="0" smtClean="0">
              <a:ea typeface="바탕체" pitchFamily="17" charset="-127"/>
            </a:endParaRPr>
          </a:p>
          <a:p>
            <a:pPr marL="533400" indent="-533400" algn="just">
              <a:buNone/>
              <a:defRPr/>
            </a:pPr>
            <a:r>
              <a:rPr lang="en-US" altLang="ko-KR" sz="3600" dirty="0" smtClean="0">
                <a:ea typeface="바탕체" pitchFamily="17" charset="-127"/>
              </a:rPr>
              <a:t>3</a:t>
            </a:r>
            <a:r>
              <a:rPr lang="en-US" altLang="ko-KR" sz="3600" dirty="0">
                <a:ea typeface="바탕체" pitchFamily="17" charset="-127"/>
              </a:rPr>
              <a:t>. Test and Evaluation</a:t>
            </a:r>
            <a:r>
              <a:rPr lang="en-US" altLang="ko-KR" sz="4400" b="1" dirty="0">
                <a:ea typeface="바탕체" pitchFamily="17" charset="-127"/>
              </a:rPr>
              <a:t>  </a:t>
            </a:r>
          </a:p>
          <a:p>
            <a:pPr marL="533400" indent="-533400" algn="just">
              <a:buNone/>
              <a:defRPr/>
            </a:pPr>
            <a:r>
              <a:rPr lang="en-US" altLang="ko-KR" dirty="0">
                <a:ea typeface="바탕체" pitchFamily="17" charset="-127"/>
              </a:rPr>
              <a:t> - Midterm Exam: 15%,  Final Exam:15% Quiz:5% HW:10%</a:t>
            </a:r>
          </a:p>
          <a:p>
            <a:pPr marL="533400" indent="-533400" algn="just">
              <a:buNone/>
              <a:defRPr/>
            </a:pPr>
            <a:r>
              <a:rPr lang="en-US" altLang="ko-KR" dirty="0">
                <a:ea typeface="바탕체" pitchFamily="17" charset="-127"/>
              </a:rPr>
              <a:t> - Paper Presentation:25%, Term Project : 25% , Attendance 5%</a:t>
            </a:r>
            <a:endParaRPr lang="ko-KR" altLang="en-US" dirty="0"/>
          </a:p>
        </p:txBody>
      </p:sp>
      <p:sp>
        <p:nvSpPr>
          <p:cNvPr id="4" name="슬라이드 번호 개체 틀 3"/>
          <p:cNvSpPr>
            <a:spLocks noGrp="1"/>
          </p:cNvSpPr>
          <p:nvPr>
            <p:ph type="sldNum" sz="quarter" idx="12"/>
          </p:nvPr>
        </p:nvSpPr>
        <p:spPr/>
        <p:txBody>
          <a:bodyPr>
            <a:normAutofit/>
          </a:bodyPr>
          <a:lstStyle/>
          <a:p>
            <a:pPr>
              <a:defRPr/>
            </a:pPr>
            <a:fld id="{5045D34D-109B-49CD-9CCB-971D825AE284}" type="slidenum">
              <a:rPr lang="en-US" altLang="ko-KR" smtClean="0"/>
              <a:pPr>
                <a:defRPr/>
              </a:pPr>
              <a:t>2</a:t>
            </a:fld>
            <a:endParaRPr lang="en-US" altLang="ko-KR"/>
          </a:p>
        </p:txBody>
      </p:sp>
      <p:sp>
        <p:nvSpPr>
          <p:cNvPr id="2" name="제목 1"/>
          <p:cNvSpPr>
            <a:spLocks noGrp="1"/>
          </p:cNvSpPr>
          <p:nvPr>
            <p:ph type="title"/>
          </p:nvPr>
        </p:nvSpPr>
        <p:spPr/>
        <p:txBody>
          <a:bodyPr/>
          <a:lstStyle/>
          <a:p>
            <a:r>
              <a:rPr lang="en-US" altLang="ko-KR" dirty="0" smtClean="0"/>
              <a:t>Syllabus</a:t>
            </a:r>
            <a:endParaRPr lang="ko-KR" altLang="en-US" dirty="0"/>
          </a:p>
        </p:txBody>
      </p:sp>
      <p:pic>
        <p:nvPicPr>
          <p:cNvPr id="5" name="Picture 8" descr="0849385237"/>
          <p:cNvPicPr>
            <a:picLocks noChangeAspect="1" noChangeArrowheads="1"/>
          </p:cNvPicPr>
          <p:nvPr/>
        </p:nvPicPr>
        <p:blipFill>
          <a:blip r:embed="rId2" cstate="print"/>
          <a:srcRect/>
          <a:stretch>
            <a:fillRect/>
          </a:stretch>
        </p:blipFill>
        <p:spPr bwMode="auto">
          <a:xfrm>
            <a:off x="7747907" y="4673600"/>
            <a:ext cx="774247" cy="1167493"/>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6841369" y="4667398"/>
            <a:ext cx="787174" cy="1215119"/>
          </a:xfrm>
          <a:prstGeom prst="rect">
            <a:avLst/>
          </a:prstGeom>
          <a:noFill/>
          <a:ln w="9525"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p:txBody>
          <a:bodyPr/>
          <a:lstStyle/>
          <a:p>
            <a:pPr>
              <a:defRPr/>
            </a:pPr>
            <a:fld id="{5045D34D-109B-49CD-9CCB-971D825AE284}" type="slidenum">
              <a:rPr lang="en-US" altLang="ko-KR" smtClean="0"/>
              <a:pPr>
                <a:defRPr/>
              </a:pPr>
              <a:t>20</a:t>
            </a:fld>
            <a:endParaRPr lang="en-US" altLang="ko-KR"/>
          </a:p>
        </p:txBody>
      </p:sp>
      <p:sp>
        <p:nvSpPr>
          <p:cNvPr id="4" name="제목 3"/>
          <p:cNvSpPr>
            <a:spLocks noGrp="1"/>
          </p:cNvSpPr>
          <p:nvPr>
            <p:ph type="title"/>
          </p:nvPr>
        </p:nvSpPr>
        <p:spPr/>
        <p:txBody>
          <a:bodyPr/>
          <a:lstStyle/>
          <a:p>
            <a:r>
              <a:rPr lang="en-US" altLang="ko-KR" dirty="0" smtClean="0"/>
              <a:t>Classification of Security</a:t>
            </a:r>
            <a:endParaRPr lang="ko-KR" altLang="en-US" dirty="0"/>
          </a:p>
        </p:txBody>
      </p:sp>
      <p:sp>
        <p:nvSpPr>
          <p:cNvPr id="5" name="Rectangle 3"/>
          <p:cNvSpPr>
            <a:spLocks noGrp="1" noChangeArrowheads="1"/>
          </p:cNvSpPr>
          <p:nvPr>
            <p:ph idx="1"/>
          </p:nvPr>
        </p:nvSpPr>
        <p:spPr/>
        <p:txBody>
          <a:bodyPr lIns="92075" tIns="46038" rIns="92075" bIns="46038">
            <a:normAutofit/>
          </a:bodyPr>
          <a:lstStyle/>
          <a:p>
            <a:pPr eaLnBrk="1" hangingPunct="1">
              <a:lnSpc>
                <a:spcPct val="110000"/>
              </a:lnSpc>
            </a:pPr>
            <a:r>
              <a:rPr lang="en-US" altLang="ko-KR" dirty="0" smtClean="0">
                <a:solidFill>
                  <a:srgbClr val="CF0E30"/>
                </a:solidFill>
              </a:rPr>
              <a:t>Unconditionally secure</a:t>
            </a:r>
            <a:r>
              <a:rPr lang="en-US" altLang="ko-KR" dirty="0" smtClean="0"/>
              <a:t> : unlimited power of adversary, perfect (</a:t>
            </a:r>
            <a:r>
              <a:rPr lang="en-US" altLang="ko-KR" i="1" dirty="0" smtClean="0"/>
              <a:t>ex.</a:t>
            </a:r>
            <a:r>
              <a:rPr lang="en-US" altLang="ko-KR" dirty="0" smtClean="0"/>
              <a:t> : one-time pad)</a:t>
            </a:r>
          </a:p>
          <a:p>
            <a:pPr eaLnBrk="1" hangingPunct="1">
              <a:lnSpc>
                <a:spcPct val="110000"/>
              </a:lnSpc>
            </a:pPr>
            <a:r>
              <a:rPr lang="en-US" altLang="ko-KR" dirty="0" smtClean="0">
                <a:solidFill>
                  <a:srgbClr val="CF0E30"/>
                </a:solidFill>
              </a:rPr>
              <a:t>Provably secure</a:t>
            </a:r>
            <a:r>
              <a:rPr lang="en-US" altLang="ko-KR" dirty="0" smtClean="0"/>
              <a:t> : under the assumption of well-known hard mathematical problem</a:t>
            </a:r>
          </a:p>
          <a:p>
            <a:pPr eaLnBrk="1" hangingPunct="1">
              <a:lnSpc>
                <a:spcPct val="110000"/>
              </a:lnSpc>
            </a:pPr>
            <a:r>
              <a:rPr lang="en-US" altLang="ko-KR" dirty="0" smtClean="0">
                <a:solidFill>
                  <a:srgbClr val="CF0E30"/>
                </a:solidFill>
              </a:rPr>
              <a:t>Computationally secure</a:t>
            </a:r>
            <a:r>
              <a:rPr lang="en-US" altLang="ko-KR" dirty="0" smtClean="0"/>
              <a:t> : amount of computational effort by the best known methods (</a:t>
            </a:r>
            <a:r>
              <a:rPr lang="en-US" altLang="ko-KR" i="1" dirty="0" smtClean="0"/>
              <a:t>Practical Secure</a:t>
            </a:r>
            <a:r>
              <a:rPr lang="en-US" altLang="ko-KR" dirty="0" smtClean="0"/>
              <a:t>)</a:t>
            </a:r>
          </a:p>
        </p:txBody>
      </p:sp>
      <p:pic>
        <p:nvPicPr>
          <p:cNvPr id="6" name="Picture 8"/>
          <p:cNvPicPr>
            <a:picLocks noChangeAspect="1" noChangeArrowheads="1"/>
          </p:cNvPicPr>
          <p:nvPr/>
        </p:nvPicPr>
        <p:blipFill>
          <a:blip r:embed="rId2" cstate="print"/>
          <a:srcRect/>
          <a:stretch>
            <a:fillRect/>
          </a:stretch>
        </p:blipFill>
        <p:spPr bwMode="auto">
          <a:xfrm>
            <a:off x="8072438" y="228600"/>
            <a:ext cx="828675" cy="828675"/>
          </a:xfrm>
          <a:prstGeom prst="rect">
            <a:avLst/>
          </a:prstGeom>
          <a:noFill/>
          <a:ln w="9525">
            <a:noFill/>
            <a:miter lim="800000"/>
            <a:headEnd type="none" w="sm" len="sm"/>
            <a:tailEnd type="none" w="sm" len="sm"/>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Weekly Lecture</a:t>
            </a:r>
            <a:endParaRPr lang="ko-KR" altLang="en-US" dirty="0"/>
          </a:p>
        </p:txBody>
      </p:sp>
      <p:graphicFrame>
        <p:nvGraphicFramePr>
          <p:cNvPr id="6" name="Group 3"/>
          <p:cNvGraphicFramePr>
            <a:graphicFrameLocks noGrp="1"/>
          </p:cNvGraphicFramePr>
          <p:nvPr>
            <p:ph type="tbl" idx="1"/>
          </p:nvPr>
        </p:nvGraphicFramePr>
        <p:xfrm>
          <a:off x="465364" y="1159329"/>
          <a:ext cx="8277225" cy="5449443"/>
        </p:xfrm>
        <a:graphic>
          <a:graphicData uri="http://schemas.openxmlformats.org/drawingml/2006/table">
            <a:tbl>
              <a:tblPr/>
              <a:tblGrid>
                <a:gridCol w="449036"/>
                <a:gridCol w="2711607"/>
                <a:gridCol w="897007"/>
                <a:gridCol w="506186"/>
                <a:gridCol w="2894239"/>
                <a:gridCol w="819150"/>
              </a:tblGrid>
              <a:tr h="371475">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Wk</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600" b="0" i="0" u="none" strike="noStrike" cap="none" normalizeH="0" baseline="0" smtClean="0">
                          <a:ln>
                            <a:noFill/>
                          </a:ln>
                          <a:solidFill>
                            <a:schemeClr val="tx1"/>
                          </a:solidFill>
                          <a:effectLst/>
                          <a:latin typeface="Arial" pitchFamily="34" charset="0"/>
                          <a:ea typeface="굴림" pitchFamily="50" charset="-127"/>
                          <a:sym typeface="Symbol" pitchFamily="18" charset="2"/>
                        </a:rPr>
                        <a:t>Contents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smtClean="0">
                          <a:ln>
                            <a:noFill/>
                          </a:ln>
                          <a:solidFill>
                            <a:schemeClr val="tx1"/>
                          </a:solidFill>
                          <a:effectLst/>
                          <a:latin typeface="Arial" pitchFamily="34" charset="0"/>
                          <a:ea typeface="굴림" pitchFamily="50" charset="-127"/>
                          <a:sym typeface="Symbol" pitchFamily="18" charset="2"/>
                        </a:rPr>
                        <a:t>Cmt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Wk</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Contents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smtClean="0">
                          <a:ln>
                            <a:noFill/>
                          </a:ln>
                          <a:solidFill>
                            <a:schemeClr val="tx1"/>
                          </a:solidFill>
                          <a:effectLst/>
                          <a:latin typeface="Arial" pitchFamily="34" charset="0"/>
                          <a:ea typeface="굴림" pitchFamily="50" charset="-127"/>
                          <a:sym typeface="Symbol" pitchFamily="18" charset="2"/>
                        </a:rPr>
                        <a:t>Cmt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0863">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smtClean="0">
                          <a:ln>
                            <a:noFill/>
                          </a:ln>
                          <a:solidFill>
                            <a:schemeClr val="tx1"/>
                          </a:solidFill>
                          <a:effectLst/>
                          <a:latin typeface="Arial" pitchFamily="34" charset="0"/>
                          <a:ea typeface="굴림" pitchFamily="50" charset="-127"/>
                          <a:sym typeface="Symbol" pitchFamily="18" charset="2"/>
                        </a:rPr>
                        <a:t>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Introduction(2/2)/Overview(2/4)</a:t>
                      </a:r>
                      <a:endPar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pPr>
                      <a:endParaRPr kumimoji="1" lang="ko-KR"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defRPr/>
                      </a:pP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Public Key </a:t>
                      </a: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Cryptosystem</a:t>
                      </a:r>
                    </a:p>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defRPr/>
                      </a:pP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(3/30, 4/1)</a:t>
                      </a:r>
                      <a:endPar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pPr>
                      <a:endPar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0863">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smtClean="0">
                          <a:ln>
                            <a:noFill/>
                          </a:ln>
                          <a:solidFill>
                            <a:schemeClr val="tx1"/>
                          </a:solidFill>
                          <a:effectLst/>
                          <a:latin typeface="Arial" pitchFamily="34" charset="0"/>
                          <a:ea typeface="굴림" pitchFamily="50" charset="-127"/>
                          <a:sym typeface="Symbol" pitchFamily="18" charset="2"/>
                        </a:rPr>
                        <a:t>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Overview(2/9)/Classical Cipher(2/11)/ </a:t>
                      </a:r>
                      <a:endPar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PP(2/9)</a:t>
                      </a:r>
                      <a:endPar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smtClean="0">
                          <a:ln>
                            <a:noFill/>
                          </a:ln>
                          <a:solidFill>
                            <a:schemeClr val="tx1"/>
                          </a:solidFill>
                          <a:effectLst/>
                          <a:latin typeface="Arial" pitchFamily="34" charset="0"/>
                          <a:ea typeface="굴림" pitchFamily="50" charset="-127"/>
                          <a:sym typeface="Symbol" pitchFamily="18" charset="2"/>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defRPr/>
                      </a:pP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Paper </a:t>
                      </a: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Presentation </a:t>
                      </a: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a:t>
                      </a: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3</a:t>
                      </a:r>
                    </a:p>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defRPr/>
                      </a:pP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(4/6, 4/8)</a:t>
                      </a:r>
                      <a:endPar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pPr>
                      <a:endPar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0863">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smtClean="0">
                          <a:ln>
                            <a:noFill/>
                          </a:ln>
                          <a:solidFill>
                            <a:schemeClr val="tx1"/>
                          </a:solidFill>
                          <a:effectLst/>
                          <a:latin typeface="Arial" pitchFamily="34" charset="0"/>
                          <a:ea typeface="굴림" pitchFamily="50" charset="-127"/>
                          <a:sym typeface="Symbol" pitchFamily="18" charset="2"/>
                        </a:rPr>
                        <a:t>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No class(2/16)/ Block cipher I (2/18)</a:t>
                      </a:r>
                      <a:endPar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TP Prop.</a:t>
                      </a:r>
                    </a:p>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(2/18)</a:t>
                      </a:r>
                      <a:endPar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smtClean="0">
                          <a:ln>
                            <a:noFill/>
                          </a:ln>
                          <a:solidFill>
                            <a:schemeClr val="tx1"/>
                          </a:solidFill>
                          <a:effectLst/>
                          <a:latin typeface="Arial" pitchFamily="34" charset="0"/>
                          <a:ea typeface="굴림" pitchFamily="50" charset="-127"/>
                          <a:sym typeface="Symbol" pitchFamily="18" charset="2"/>
                        </a:rPr>
                        <a:t>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defRPr/>
                      </a:pP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Digital </a:t>
                      </a: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Signature</a:t>
                      </a:r>
                    </a:p>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defRPr/>
                      </a:pP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(4/13, 4/15)</a:t>
                      </a:r>
                      <a:endPar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pPr>
                      <a:endPar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49275">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smtClean="0">
                          <a:ln>
                            <a:noFill/>
                          </a:ln>
                          <a:solidFill>
                            <a:schemeClr val="tx1"/>
                          </a:solidFill>
                          <a:effectLst/>
                          <a:latin typeface="Arial" pitchFamily="34" charset="0"/>
                          <a:ea typeface="굴림" pitchFamily="50" charset="-127"/>
                          <a:sym typeface="Symbol" pitchFamily="18" charset="2"/>
                        </a:rPr>
                        <a:t>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defRPr/>
                      </a:pP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Paper Presentation #1(2/23, 2/25)</a:t>
                      </a:r>
                      <a:endPar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pPr>
                      <a:endPar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smtClean="0">
                          <a:ln>
                            <a:noFill/>
                          </a:ln>
                          <a:solidFill>
                            <a:schemeClr val="tx1"/>
                          </a:solidFill>
                          <a:effectLst/>
                          <a:latin typeface="Arial" pitchFamily="34" charset="0"/>
                          <a:ea typeface="굴림" pitchFamily="50" charset="-127"/>
                          <a:sym typeface="Symbol" pitchFamily="18" charset="2"/>
                        </a:rPr>
                        <a:t>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defRPr/>
                      </a:pP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Paper Presentation #</a:t>
                      </a: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4</a:t>
                      </a:r>
                    </a:p>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defRPr/>
                      </a:pP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(4/20, 4/22)</a:t>
                      </a:r>
                      <a:endPar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pPr>
                      <a:endPar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0863">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smtClean="0">
                          <a:ln>
                            <a:noFill/>
                          </a:ln>
                          <a:solidFill>
                            <a:schemeClr val="tx1"/>
                          </a:solidFill>
                          <a:effectLst/>
                          <a:latin typeface="Arial" pitchFamily="34" charset="0"/>
                          <a:ea typeface="굴림" pitchFamily="50" charset="-127"/>
                          <a:sym typeface="Symbol" pitchFamily="18" charset="2"/>
                        </a:rPr>
                        <a:t>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defRPr/>
                      </a:pPr>
                      <a:r>
                        <a:rPr kumimoji="1" lang="en-US" altLang="ko-KR" sz="1600" b="0" i="0" u="none" strike="noStrike" cap="none" normalizeH="0" baseline="0" smtClean="0">
                          <a:ln>
                            <a:noFill/>
                          </a:ln>
                          <a:solidFill>
                            <a:schemeClr val="tx1"/>
                          </a:solidFill>
                          <a:effectLst/>
                          <a:latin typeface="Arial" pitchFamily="34" charset="0"/>
                          <a:ea typeface="굴림" pitchFamily="50" charset="-127"/>
                          <a:sym typeface="Symbol" pitchFamily="18" charset="2"/>
                        </a:rPr>
                        <a:t>Block Cipher II </a:t>
                      </a: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a:t>
                      </a:r>
                      <a:r>
                        <a:rPr kumimoji="1" lang="en-US" altLang="ko-KR" sz="1600" b="0" i="0" u="none" strike="noStrike" cap="none" normalizeH="0" baseline="0" smtClean="0">
                          <a:ln>
                            <a:noFill/>
                          </a:ln>
                          <a:solidFill>
                            <a:schemeClr val="tx1"/>
                          </a:solidFill>
                          <a:effectLst/>
                          <a:latin typeface="Arial" pitchFamily="34" charset="0"/>
                          <a:ea typeface="굴림" pitchFamily="50" charset="-127"/>
                          <a:sym typeface="Symbol" pitchFamily="18" charset="2"/>
                        </a:rPr>
                        <a:t>3/2), </a:t>
                      </a: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Stream Cipher( 3/4)</a:t>
                      </a:r>
                      <a:endPar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pPr>
                      <a:endPar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13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defRPr/>
                      </a:pP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Identification / </a:t>
                      </a: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ZKIP(4/27) </a:t>
                      </a:r>
                    </a:p>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defRPr/>
                      </a:pP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U-security(4/29)</a:t>
                      </a:r>
                      <a:endPar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pPr>
                      <a:endPar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0863">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smtClean="0">
                          <a:ln>
                            <a:noFill/>
                          </a:ln>
                          <a:solidFill>
                            <a:schemeClr val="tx1"/>
                          </a:solidFill>
                          <a:effectLst/>
                          <a:latin typeface="Arial" pitchFamily="34" charset="0"/>
                          <a:ea typeface="굴림" pitchFamily="50" charset="-127"/>
                          <a:sym typeface="Symbol" pitchFamily="18" charset="2"/>
                        </a:rPr>
                        <a:t>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defRPr/>
                      </a:pP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Paper Presentation #2(3/9,3/11)</a:t>
                      </a:r>
                      <a:endPar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pPr>
                      <a:endPar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14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defRPr/>
                      </a:pP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TP Presentation#1 (5/4, 5/6)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pPr>
                      <a:endPar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0863">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defRPr/>
                      </a:pP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Hash Function(3/16, 3/18)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defRPr/>
                      </a:pPr>
                      <a:endPar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smtClean="0">
                          <a:ln>
                            <a:noFill/>
                          </a:ln>
                          <a:solidFill>
                            <a:schemeClr val="tx1"/>
                          </a:solidFill>
                          <a:effectLst/>
                          <a:latin typeface="Arial" pitchFamily="34" charset="0"/>
                          <a:ea typeface="굴림" pitchFamily="50" charset="-127"/>
                          <a:sym typeface="Symbol" pitchFamily="18" charset="2"/>
                        </a:rPr>
                        <a:t>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defRPr/>
                      </a:pP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TP Presentation#2 (5/11. 5/13)</a:t>
                      </a:r>
                      <a:endPar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Term </a:t>
                      </a:r>
                      <a:r>
                        <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Paper(5/20)</a:t>
                      </a:r>
                      <a:endParaRPr kumimoji="1" lang="ko-KR"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49275">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smtClean="0">
                          <a:ln>
                            <a:noFill/>
                          </a:ln>
                          <a:solidFill>
                            <a:schemeClr val="tx1"/>
                          </a:solidFill>
                          <a:effectLst/>
                          <a:latin typeface="Arial" pitchFamily="34" charset="0"/>
                          <a:ea typeface="굴림" pitchFamily="50" charset="-127"/>
                          <a:sym typeface="Symbol" pitchFamily="18" charset="2"/>
                        </a:rPr>
                        <a:t>8</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defRPr/>
                      </a:pP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Midterm </a:t>
                      </a: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Exam(3/23)</a:t>
                      </a:r>
                      <a:endPar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defRPr/>
                      </a:pPr>
                      <a:endPar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pPr>
                      <a:endParaRPr kumimoji="1" lang="ko-KR"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16</a:t>
                      </a:r>
                      <a:endParaRPr kumimoji="1" lang="ko-KR"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pP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Final </a:t>
                      </a:r>
                      <a:r>
                        <a:rPr kumimoji="1" lang="en-US"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rPr>
                        <a:t>Exam(5/18)</a:t>
                      </a:r>
                      <a:endParaRPr kumimoji="1" lang="ko-KR" altLang="ko-KR" sz="16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
                          <a:schemeClr val="tx1"/>
                        </a:buClr>
                        <a:buSzTx/>
                        <a:buFont typeface="Wingdings" pitchFamily="2" charset="2"/>
                        <a:buNone/>
                        <a:tabLst/>
                      </a:pPr>
                      <a:endParaRPr kumimoji="1" lang="ko-KR" altLang="ko-KR" sz="1400" b="0" i="0" u="none" strike="noStrike" cap="none" normalizeH="0" baseline="0" dirty="0" smtClean="0">
                        <a:ln>
                          <a:noFill/>
                        </a:ln>
                        <a:solidFill>
                          <a:schemeClr val="tx1"/>
                        </a:solidFill>
                        <a:effectLst/>
                        <a:latin typeface="Arial" pitchFamily="34" charset="0"/>
                        <a:ea typeface="굴림" pitchFamily="50" charset="-127"/>
                        <a:sym typeface="Symbol" pitchFamily="18" charset="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 name="슬라이드 번호 개체 틀 3"/>
          <p:cNvSpPr>
            <a:spLocks noGrp="1"/>
          </p:cNvSpPr>
          <p:nvPr>
            <p:ph type="sldNum" sz="quarter" idx="10"/>
          </p:nvPr>
        </p:nvSpPr>
        <p:spPr/>
        <p:txBody>
          <a:bodyPr>
            <a:normAutofit/>
          </a:bodyPr>
          <a:lstStyle/>
          <a:p>
            <a:pPr>
              <a:defRPr/>
            </a:pPr>
            <a:fld id="{D9FD1E10-D7EF-4CC8-8A61-2C34CD442CF2}" type="slidenum">
              <a:rPr lang="en-US" altLang="ko-KR" smtClean="0"/>
              <a:pPr>
                <a:defRPr/>
              </a:pPr>
              <a:t>3</a:t>
            </a:fld>
            <a:endParaRPr lang="en-US" altLang="ko-KR"/>
          </a:p>
        </p:txBody>
      </p:sp>
      <p:pic>
        <p:nvPicPr>
          <p:cNvPr id="5" name="Picture 76" descr="j0421002[1]"/>
          <p:cNvPicPr>
            <a:picLocks noChangeAspect="1" noChangeArrowheads="1"/>
          </p:cNvPicPr>
          <p:nvPr/>
        </p:nvPicPr>
        <p:blipFill>
          <a:blip r:embed="rId2" cstate="print"/>
          <a:srcRect/>
          <a:stretch>
            <a:fillRect/>
          </a:stretch>
        </p:blipFill>
        <p:spPr bwMode="auto">
          <a:xfrm>
            <a:off x="8189913" y="161925"/>
            <a:ext cx="558800" cy="89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Lect.1  Introduction</a:t>
            </a:r>
            <a:endParaRPr lang="ko-KR" altLang="en-US" dirty="0"/>
          </a:p>
        </p:txBody>
      </p:sp>
      <p:sp>
        <p:nvSpPr>
          <p:cNvPr id="3" name="부제목 2"/>
          <p:cNvSpPr>
            <a:spLocks noGrp="1"/>
          </p:cNvSpPr>
          <p:nvPr>
            <p:ph type="subTitle" idx="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pPr>
              <a:defRPr/>
            </a:pPr>
            <a:fld id="{057D0D65-1B90-4803-8FE8-0B1093F7FAC0}" type="slidenum">
              <a:rPr lang="en-US" altLang="ko-KR" smtClean="0"/>
              <a:pPr>
                <a:defRPr/>
              </a:pPr>
              <a:t>4</a:t>
            </a:fld>
            <a:endParaRPr lang="en-US" altLang="ko-K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normAutofit/>
          </a:bodyPr>
          <a:lstStyle/>
          <a:p>
            <a:pPr>
              <a:defRPr/>
            </a:pPr>
            <a:fld id="{5045D34D-109B-49CD-9CCB-971D825AE284}" type="slidenum">
              <a:rPr lang="en-US" altLang="ko-KR" smtClean="0"/>
              <a:pPr>
                <a:defRPr/>
              </a:pPr>
              <a:t>5</a:t>
            </a:fld>
            <a:endParaRPr lang="en-US" altLang="ko-KR"/>
          </a:p>
        </p:txBody>
      </p:sp>
      <p:sp>
        <p:nvSpPr>
          <p:cNvPr id="2" name="제목 1"/>
          <p:cNvSpPr>
            <a:spLocks noGrp="1"/>
          </p:cNvSpPr>
          <p:nvPr>
            <p:ph type="title"/>
          </p:nvPr>
        </p:nvSpPr>
        <p:spPr/>
        <p:txBody>
          <a:bodyPr>
            <a:normAutofit/>
          </a:bodyPr>
          <a:lstStyle/>
          <a:p>
            <a:r>
              <a:rPr lang="en-US" altLang="ko-KR" dirty="0" smtClean="0"/>
              <a:t>Trends of IT Security</a:t>
            </a:r>
            <a:endParaRPr lang="ko-KR" altLang="en-US" dirty="0"/>
          </a:p>
        </p:txBody>
      </p:sp>
      <p:pic>
        <p:nvPicPr>
          <p:cNvPr id="4099" name="Picture 3"/>
          <p:cNvPicPr>
            <a:picLocks noChangeAspect="1" noChangeArrowheads="1"/>
          </p:cNvPicPr>
          <p:nvPr/>
        </p:nvPicPr>
        <p:blipFill>
          <a:blip r:embed="rId2" cstate="print"/>
          <a:srcRect/>
          <a:stretch>
            <a:fillRect/>
          </a:stretch>
        </p:blipFill>
        <p:spPr bwMode="auto">
          <a:xfrm>
            <a:off x="383947" y="1295386"/>
            <a:ext cx="8474075" cy="5065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eaLnBrk="0" latinLnBrk="0" hangingPunct="0">
              <a:spcBef>
                <a:spcPct val="0"/>
              </a:spcBef>
              <a:buClrTx/>
              <a:buFontTx/>
              <a:buChar char="•"/>
            </a:pPr>
            <a:r>
              <a:rPr lang="en-US" altLang="ko-KR" i="1" dirty="0" smtClean="0">
                <a:solidFill>
                  <a:srgbClr val="CF0E30"/>
                </a:solidFill>
                <a:latin typeface="Arial" pitchFamily="34" charset="0"/>
                <a:ea typeface="바탕체" pitchFamily="17" charset="-127"/>
              </a:rPr>
              <a:t>Mathematics</a:t>
            </a:r>
          </a:p>
          <a:p>
            <a:pPr eaLnBrk="0" latinLnBrk="0" hangingPunct="0">
              <a:spcBef>
                <a:spcPct val="0"/>
              </a:spcBef>
              <a:buClrTx/>
              <a:buFontTx/>
              <a:buNone/>
            </a:pPr>
            <a:r>
              <a:rPr lang="en-US" altLang="ko-KR" dirty="0" smtClean="0">
                <a:latin typeface="Arial" pitchFamily="34" charset="0"/>
                <a:ea typeface="바탕체" pitchFamily="17" charset="-127"/>
              </a:rPr>
              <a:t>  - Number Theory</a:t>
            </a:r>
          </a:p>
          <a:p>
            <a:pPr eaLnBrk="0" latinLnBrk="0" hangingPunct="0">
              <a:spcBef>
                <a:spcPct val="0"/>
              </a:spcBef>
              <a:buClrTx/>
              <a:buFontTx/>
              <a:buNone/>
            </a:pPr>
            <a:r>
              <a:rPr lang="en-US" altLang="ko-KR" dirty="0" smtClean="0">
                <a:latin typeface="Arial" pitchFamily="34" charset="0"/>
                <a:ea typeface="바탕체" pitchFamily="17" charset="-127"/>
              </a:rPr>
              <a:t>  - Algebra : Group, Ring &amp; Field Theory</a:t>
            </a:r>
          </a:p>
          <a:p>
            <a:pPr eaLnBrk="0" latinLnBrk="0" hangingPunct="0">
              <a:spcBef>
                <a:spcPct val="0"/>
              </a:spcBef>
              <a:buClrTx/>
              <a:buFontTx/>
              <a:buNone/>
            </a:pPr>
            <a:r>
              <a:rPr lang="en-US" altLang="ko-KR" dirty="0" smtClean="0">
                <a:latin typeface="Arial" pitchFamily="34" charset="0"/>
                <a:ea typeface="바탕체" pitchFamily="17" charset="-127"/>
              </a:rPr>
              <a:t>  - Elliptic curves</a:t>
            </a:r>
          </a:p>
          <a:p>
            <a:pPr eaLnBrk="0" latinLnBrk="0" hangingPunct="0">
              <a:spcBef>
                <a:spcPct val="0"/>
              </a:spcBef>
              <a:buClrTx/>
              <a:buFontTx/>
              <a:buChar char="•"/>
            </a:pPr>
            <a:r>
              <a:rPr lang="en-US" altLang="ko-KR" dirty="0" smtClean="0">
                <a:latin typeface="Arial" pitchFamily="34" charset="0"/>
                <a:ea typeface="바탕체" pitchFamily="17" charset="-127"/>
              </a:rPr>
              <a:t> Probability/ Statistics</a:t>
            </a:r>
          </a:p>
          <a:p>
            <a:pPr eaLnBrk="0" latinLnBrk="0" hangingPunct="0">
              <a:spcBef>
                <a:spcPct val="0"/>
              </a:spcBef>
              <a:buClrTx/>
              <a:buFontTx/>
              <a:buChar char="•"/>
            </a:pPr>
            <a:r>
              <a:rPr lang="en-US" altLang="ko-KR" dirty="0" smtClean="0">
                <a:latin typeface="Arial" pitchFamily="34" charset="0"/>
                <a:ea typeface="바탕체" pitchFamily="17" charset="-127"/>
              </a:rPr>
              <a:t> Information Theory / Coding Theory</a:t>
            </a:r>
          </a:p>
          <a:p>
            <a:pPr eaLnBrk="0" latinLnBrk="0" hangingPunct="0">
              <a:spcBef>
                <a:spcPct val="0"/>
              </a:spcBef>
              <a:buClrTx/>
              <a:buFontTx/>
              <a:buChar char="•"/>
            </a:pPr>
            <a:r>
              <a:rPr lang="en-US" altLang="ko-KR" dirty="0" smtClean="0">
                <a:latin typeface="Arial" pitchFamily="34" charset="0"/>
                <a:ea typeface="바탕체" pitchFamily="17" charset="-127"/>
              </a:rPr>
              <a:t> </a:t>
            </a:r>
            <a:r>
              <a:rPr lang="en-US" altLang="ko-KR" i="1" dirty="0" smtClean="0">
                <a:solidFill>
                  <a:srgbClr val="CF0E30"/>
                </a:solidFill>
                <a:latin typeface="Arial" pitchFamily="34" charset="0"/>
                <a:ea typeface="바탕체" pitchFamily="17" charset="-127"/>
              </a:rPr>
              <a:t>Computational Complexity</a:t>
            </a:r>
            <a:r>
              <a:rPr lang="en-US" altLang="ko-KR" dirty="0" smtClean="0">
                <a:latin typeface="Arial" pitchFamily="34" charset="0"/>
                <a:ea typeface="바탕체" pitchFamily="17" charset="-127"/>
              </a:rPr>
              <a:t> </a:t>
            </a:r>
          </a:p>
          <a:p>
            <a:pPr eaLnBrk="0" latinLnBrk="0" hangingPunct="0">
              <a:spcBef>
                <a:spcPct val="0"/>
              </a:spcBef>
              <a:buClrTx/>
              <a:buFontTx/>
              <a:buNone/>
            </a:pPr>
            <a:r>
              <a:rPr lang="en-US" altLang="ko-KR" dirty="0" smtClean="0">
                <a:latin typeface="Arial" pitchFamily="34" charset="0"/>
                <a:ea typeface="바탕체" pitchFamily="17" charset="-127"/>
              </a:rPr>
              <a:t>  - Algorithm, Turing machine</a:t>
            </a:r>
          </a:p>
          <a:p>
            <a:pPr eaLnBrk="0" latinLnBrk="0" hangingPunct="0">
              <a:spcBef>
                <a:spcPct val="0"/>
              </a:spcBef>
              <a:buClrTx/>
              <a:buFontTx/>
              <a:buNone/>
            </a:pPr>
            <a:r>
              <a:rPr lang="en-US" altLang="ko-KR" dirty="0" smtClean="0">
                <a:latin typeface="Arial" pitchFamily="34" charset="0"/>
                <a:ea typeface="바탕체" pitchFamily="17" charset="-127"/>
              </a:rPr>
              <a:t>  - NP-completeness</a:t>
            </a:r>
          </a:p>
          <a:p>
            <a:pPr eaLnBrk="0" latinLnBrk="0" hangingPunct="0">
              <a:spcBef>
                <a:spcPct val="0"/>
              </a:spcBef>
              <a:buClrTx/>
              <a:buFontTx/>
              <a:buChar char="•"/>
            </a:pPr>
            <a:r>
              <a:rPr lang="en-US" altLang="ko-KR" dirty="0" smtClean="0">
                <a:latin typeface="Arial" pitchFamily="34" charset="0"/>
                <a:ea typeface="바탕체" pitchFamily="17" charset="-127"/>
              </a:rPr>
              <a:t> </a:t>
            </a:r>
            <a:r>
              <a:rPr lang="en-US" altLang="ko-KR" dirty="0" smtClean="0">
                <a:solidFill>
                  <a:srgbClr val="CF0E30"/>
                </a:solidFill>
                <a:latin typeface="Arial" pitchFamily="34" charset="0"/>
                <a:ea typeface="바탕체" pitchFamily="17" charset="-127"/>
              </a:rPr>
              <a:t>Quantum Computing</a:t>
            </a:r>
            <a:r>
              <a:rPr lang="en-US" altLang="ko-KR" dirty="0" smtClean="0">
                <a:latin typeface="Arial" pitchFamily="34" charset="0"/>
                <a:ea typeface="바탕체" pitchFamily="17" charset="-127"/>
              </a:rPr>
              <a:t>, etc</a:t>
            </a:r>
          </a:p>
          <a:p>
            <a:endParaRPr lang="ko-KR" altLang="en-US" dirty="0"/>
          </a:p>
        </p:txBody>
      </p:sp>
      <p:sp>
        <p:nvSpPr>
          <p:cNvPr id="3" name="슬라이드 번호 개체 틀 2"/>
          <p:cNvSpPr>
            <a:spLocks noGrp="1"/>
          </p:cNvSpPr>
          <p:nvPr>
            <p:ph type="sldNum" sz="quarter" idx="12"/>
          </p:nvPr>
        </p:nvSpPr>
        <p:spPr/>
        <p:txBody>
          <a:bodyPr/>
          <a:lstStyle/>
          <a:p>
            <a:pPr>
              <a:defRPr/>
            </a:pPr>
            <a:fld id="{5045D34D-109B-49CD-9CCB-971D825AE284}" type="slidenum">
              <a:rPr lang="en-US" altLang="ko-KR" smtClean="0"/>
              <a:pPr>
                <a:defRPr/>
              </a:pPr>
              <a:t>6</a:t>
            </a:fld>
            <a:endParaRPr lang="en-US" altLang="ko-KR"/>
          </a:p>
        </p:txBody>
      </p:sp>
      <p:sp>
        <p:nvSpPr>
          <p:cNvPr id="4" name="제목 3"/>
          <p:cNvSpPr>
            <a:spLocks noGrp="1"/>
          </p:cNvSpPr>
          <p:nvPr>
            <p:ph type="title"/>
          </p:nvPr>
        </p:nvSpPr>
        <p:spPr/>
        <p:txBody>
          <a:bodyPr/>
          <a:lstStyle/>
          <a:p>
            <a:r>
              <a:rPr lang="en-US" altLang="ko-KR" dirty="0" smtClean="0"/>
              <a:t>Related Subject </a:t>
            </a:r>
            <a:endParaRPr lang="ko-KR" altLang="en-US" dirty="0"/>
          </a:p>
        </p:txBody>
      </p:sp>
      <p:pic>
        <p:nvPicPr>
          <p:cNvPr id="5" name="Picture 6" descr="j0420302[1]"/>
          <p:cNvPicPr>
            <a:picLocks noChangeAspect="1" noChangeArrowheads="1"/>
          </p:cNvPicPr>
          <p:nvPr/>
        </p:nvPicPr>
        <p:blipFill>
          <a:blip r:embed="rId2" cstate="print"/>
          <a:srcRect/>
          <a:stretch>
            <a:fillRect/>
          </a:stretch>
        </p:blipFill>
        <p:spPr bwMode="auto">
          <a:xfrm>
            <a:off x="8237538" y="142875"/>
            <a:ext cx="754062" cy="53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normAutofit/>
          </a:bodyPr>
          <a:lstStyle/>
          <a:p>
            <a:pPr>
              <a:defRPr/>
            </a:pPr>
            <a:fld id="{5045D34D-109B-49CD-9CCB-971D825AE284}" type="slidenum">
              <a:rPr lang="en-US" altLang="ko-KR" smtClean="0"/>
              <a:pPr>
                <a:defRPr/>
              </a:pPr>
              <a:t>7</a:t>
            </a:fld>
            <a:endParaRPr lang="en-US" altLang="ko-KR" dirty="0"/>
          </a:p>
        </p:txBody>
      </p:sp>
      <p:sp>
        <p:nvSpPr>
          <p:cNvPr id="2" name="제목 1"/>
          <p:cNvSpPr>
            <a:spLocks noGrp="1"/>
          </p:cNvSpPr>
          <p:nvPr>
            <p:ph type="title"/>
          </p:nvPr>
        </p:nvSpPr>
        <p:spPr/>
        <p:txBody>
          <a:bodyPr>
            <a:normAutofit fontScale="90000"/>
          </a:bodyPr>
          <a:lstStyle/>
          <a:p>
            <a:r>
              <a:rPr lang="en-US" altLang="ko-KR" dirty="0" smtClean="0"/>
              <a:t>Who are interested in cryptology? </a:t>
            </a:r>
            <a:endParaRPr lang="ko-KR" altLang="en-US" dirty="0"/>
          </a:p>
        </p:txBody>
      </p:sp>
      <p:sp>
        <p:nvSpPr>
          <p:cNvPr id="6" name="Text Box 3"/>
          <p:cNvSpPr txBox="1">
            <a:spLocks noChangeArrowheads="1"/>
          </p:cNvSpPr>
          <p:nvPr/>
        </p:nvSpPr>
        <p:spPr bwMode="auto">
          <a:xfrm>
            <a:off x="783772" y="2691267"/>
            <a:ext cx="2397125" cy="2160591"/>
          </a:xfrm>
          <a:prstGeom prst="rect">
            <a:avLst/>
          </a:prstGeom>
          <a:noFill/>
          <a:ln w="12699">
            <a:noFill/>
            <a:miter lim="800000"/>
            <a:headEnd type="none" w="sm" len="sm"/>
            <a:tailEnd type="none" w="sm" len="sm"/>
          </a:ln>
        </p:spPr>
        <p:txBody>
          <a:bodyPr>
            <a:spAutoFit/>
          </a:bodyPr>
          <a:lstStyle/>
          <a:p>
            <a:pPr eaLnBrk="0" latinLnBrk="0" hangingPunct="0">
              <a:lnSpc>
                <a:spcPct val="160000"/>
              </a:lnSpc>
              <a:spcBef>
                <a:spcPct val="0"/>
              </a:spcBef>
              <a:buClrTx/>
              <a:buFontTx/>
              <a:buChar char="•"/>
            </a:pPr>
            <a:r>
              <a:rPr lang="en-US" altLang="ko-KR" b="1" dirty="0">
                <a:latin typeface="Arial" pitchFamily="34" charset="0"/>
                <a:ea typeface="돋움" pitchFamily="50" charset="-127"/>
              </a:rPr>
              <a:t> </a:t>
            </a:r>
            <a:r>
              <a:rPr lang="en-US" altLang="ko-KR" dirty="0">
                <a:latin typeface="Arial" pitchFamily="34" charset="0"/>
                <a:ea typeface="돋움" pitchFamily="50" charset="-127"/>
              </a:rPr>
              <a:t>Government</a:t>
            </a:r>
          </a:p>
          <a:p>
            <a:pPr eaLnBrk="0" latinLnBrk="0" hangingPunct="0">
              <a:spcBef>
                <a:spcPct val="0"/>
              </a:spcBef>
              <a:buClrTx/>
              <a:buFontTx/>
              <a:buChar char="•"/>
            </a:pPr>
            <a:r>
              <a:rPr lang="en-US" altLang="ko-KR" dirty="0">
                <a:latin typeface="Arial" pitchFamily="34" charset="0"/>
                <a:ea typeface="돋움" pitchFamily="50" charset="-127"/>
              </a:rPr>
              <a:t> Diplomatic</a:t>
            </a:r>
          </a:p>
          <a:p>
            <a:pPr eaLnBrk="0" latinLnBrk="0" hangingPunct="0">
              <a:spcBef>
                <a:spcPct val="0"/>
              </a:spcBef>
              <a:buClrTx/>
              <a:buFontTx/>
              <a:buChar char="•"/>
            </a:pPr>
            <a:r>
              <a:rPr lang="en-US" altLang="ko-KR" dirty="0">
                <a:latin typeface="Arial" pitchFamily="34" charset="0"/>
                <a:ea typeface="돋움" pitchFamily="50" charset="-127"/>
              </a:rPr>
              <a:t> Military</a:t>
            </a:r>
          </a:p>
          <a:p>
            <a:pPr eaLnBrk="0" latinLnBrk="0" hangingPunct="0">
              <a:spcBef>
                <a:spcPct val="0"/>
              </a:spcBef>
              <a:buClrTx/>
              <a:buFontTx/>
              <a:buChar char="•"/>
            </a:pPr>
            <a:r>
              <a:rPr lang="en-US" altLang="ko-KR" dirty="0">
                <a:latin typeface="Arial" pitchFamily="34" charset="0"/>
                <a:ea typeface="돋움" pitchFamily="50" charset="-127"/>
              </a:rPr>
              <a:t> Finance</a:t>
            </a:r>
          </a:p>
          <a:p>
            <a:pPr eaLnBrk="0" latinLnBrk="0" hangingPunct="0">
              <a:spcBef>
                <a:spcPct val="0"/>
              </a:spcBef>
              <a:buClrTx/>
              <a:buFontTx/>
              <a:buChar char="•"/>
            </a:pPr>
            <a:r>
              <a:rPr lang="en-US" altLang="ko-KR" dirty="0">
                <a:latin typeface="Arial" pitchFamily="34" charset="0"/>
                <a:ea typeface="돋움" pitchFamily="50" charset="-127"/>
              </a:rPr>
              <a:t> Police</a:t>
            </a:r>
          </a:p>
        </p:txBody>
      </p:sp>
      <p:sp>
        <p:nvSpPr>
          <p:cNvPr id="7" name="Rectangle 4"/>
          <p:cNvSpPr>
            <a:spLocks noChangeArrowheads="1"/>
          </p:cNvSpPr>
          <p:nvPr/>
        </p:nvSpPr>
        <p:spPr bwMode="auto">
          <a:xfrm>
            <a:off x="4057650" y="1973943"/>
            <a:ext cx="4865913" cy="3896451"/>
          </a:xfrm>
          <a:prstGeom prst="rect">
            <a:avLst/>
          </a:prstGeom>
          <a:noFill/>
          <a:ln w="12699">
            <a:noFill/>
            <a:miter lim="800000"/>
            <a:headEnd type="none" w="sm" len="sm"/>
            <a:tailEnd type="none" w="sm" len="sm"/>
          </a:ln>
        </p:spPr>
        <p:txBody>
          <a:bodyPr wrap="square">
            <a:spAutoFit/>
          </a:bodyPr>
          <a:lstStyle/>
          <a:p>
            <a:pPr eaLnBrk="0" latinLnBrk="0" hangingPunct="0">
              <a:spcBef>
                <a:spcPct val="0"/>
              </a:spcBef>
              <a:buClrTx/>
              <a:buFontTx/>
              <a:buChar char="•"/>
            </a:pPr>
            <a:r>
              <a:rPr lang="en-US" altLang="ko-KR" b="1" dirty="0">
                <a:latin typeface="Arial" pitchFamily="34" charset="0"/>
                <a:ea typeface="돋움" pitchFamily="50" charset="-127"/>
              </a:rPr>
              <a:t> </a:t>
            </a:r>
            <a:r>
              <a:rPr lang="en-US" altLang="ko-KR" dirty="0">
                <a:latin typeface="Arial" pitchFamily="34" charset="0"/>
                <a:ea typeface="돋움" pitchFamily="50" charset="-127"/>
              </a:rPr>
              <a:t>Industrial</a:t>
            </a:r>
          </a:p>
          <a:p>
            <a:pPr eaLnBrk="0" latinLnBrk="0" hangingPunct="0">
              <a:spcBef>
                <a:spcPct val="0"/>
              </a:spcBef>
              <a:buClrTx/>
              <a:buFontTx/>
              <a:buChar char="•"/>
            </a:pPr>
            <a:r>
              <a:rPr lang="en-US" altLang="ko-KR" dirty="0">
                <a:latin typeface="Arial" pitchFamily="34" charset="0"/>
                <a:ea typeface="돋움" pitchFamily="50" charset="-127"/>
              </a:rPr>
              <a:t> Academic</a:t>
            </a:r>
          </a:p>
          <a:p>
            <a:pPr eaLnBrk="0" latinLnBrk="0" hangingPunct="0">
              <a:spcBef>
                <a:spcPct val="0"/>
              </a:spcBef>
              <a:buClrTx/>
              <a:buFontTx/>
              <a:buChar char="•"/>
            </a:pPr>
            <a:r>
              <a:rPr lang="en-US" altLang="ko-KR" dirty="0">
                <a:latin typeface="Arial" pitchFamily="34" charset="0"/>
                <a:ea typeface="돋움" pitchFamily="50" charset="-127"/>
              </a:rPr>
              <a:t> Standard </a:t>
            </a:r>
          </a:p>
          <a:p>
            <a:pPr eaLnBrk="0" latinLnBrk="0" hangingPunct="0">
              <a:spcBef>
                <a:spcPct val="0"/>
              </a:spcBef>
              <a:buClrTx/>
              <a:buFontTx/>
              <a:buChar char="•"/>
            </a:pPr>
            <a:r>
              <a:rPr lang="en-US" altLang="ko-KR" dirty="0">
                <a:latin typeface="Arial" pitchFamily="34" charset="0"/>
                <a:ea typeface="돋움" pitchFamily="50" charset="-127"/>
              </a:rPr>
              <a:t> Electronic Commerce</a:t>
            </a:r>
          </a:p>
          <a:p>
            <a:pPr eaLnBrk="0" latinLnBrk="0" hangingPunct="0">
              <a:lnSpc>
                <a:spcPct val="120000"/>
              </a:lnSpc>
              <a:spcBef>
                <a:spcPct val="0"/>
              </a:spcBef>
              <a:buClrTx/>
              <a:buFontTx/>
              <a:buChar char="•"/>
            </a:pPr>
            <a:r>
              <a:rPr lang="en-US" altLang="ko-KR" dirty="0">
                <a:latin typeface="Arial" pitchFamily="34" charset="0"/>
                <a:ea typeface="돋움" pitchFamily="50" charset="-127"/>
              </a:rPr>
              <a:t> </a:t>
            </a:r>
            <a:r>
              <a:rPr lang="en-US" altLang="ko-KR" dirty="0" smtClean="0">
                <a:latin typeface="Arial" pitchFamily="34" charset="0"/>
                <a:ea typeface="돋움" pitchFamily="50" charset="-127"/>
              </a:rPr>
              <a:t>Internet Service </a:t>
            </a:r>
            <a:r>
              <a:rPr lang="en-US" altLang="ko-KR" dirty="0">
                <a:latin typeface="Arial" pitchFamily="34" charset="0"/>
                <a:ea typeface="돋움" pitchFamily="50" charset="-127"/>
              </a:rPr>
              <a:t>Provider</a:t>
            </a:r>
          </a:p>
          <a:p>
            <a:pPr eaLnBrk="0" latinLnBrk="0" hangingPunct="0">
              <a:lnSpc>
                <a:spcPct val="110000"/>
              </a:lnSpc>
              <a:spcBef>
                <a:spcPct val="0"/>
              </a:spcBef>
              <a:buClrTx/>
              <a:buFontTx/>
              <a:buChar char="•"/>
            </a:pPr>
            <a:r>
              <a:rPr lang="en-US" altLang="ko-KR" dirty="0">
                <a:latin typeface="Arial" pitchFamily="34" charset="0"/>
                <a:ea typeface="돋움" pitchFamily="50" charset="-127"/>
              </a:rPr>
              <a:t> DRM/ Digital Watermark</a:t>
            </a:r>
          </a:p>
          <a:p>
            <a:pPr eaLnBrk="0" latinLnBrk="0" hangingPunct="0">
              <a:spcBef>
                <a:spcPct val="0"/>
              </a:spcBef>
              <a:buClrTx/>
              <a:buFontTx/>
              <a:buChar char="•"/>
            </a:pPr>
            <a:r>
              <a:rPr lang="en-US" altLang="ko-KR" dirty="0">
                <a:latin typeface="Arial" pitchFamily="34" charset="0"/>
                <a:ea typeface="돋움" pitchFamily="50" charset="-127"/>
              </a:rPr>
              <a:t> Ubiquitous Security</a:t>
            </a:r>
          </a:p>
          <a:p>
            <a:pPr eaLnBrk="0" latinLnBrk="0" hangingPunct="0">
              <a:spcBef>
                <a:spcPct val="0"/>
              </a:spcBef>
              <a:buClrTx/>
              <a:buFontTx/>
              <a:buChar char="•"/>
            </a:pPr>
            <a:r>
              <a:rPr lang="en-US" altLang="ko-KR" dirty="0">
                <a:latin typeface="Arial" pitchFamily="34" charset="0"/>
                <a:ea typeface="돋움" pitchFamily="50" charset="-127"/>
              </a:rPr>
              <a:t> </a:t>
            </a:r>
            <a:r>
              <a:rPr lang="en-US" altLang="ko-KR" dirty="0" smtClean="0">
                <a:latin typeface="Arial" pitchFamily="34" charset="0"/>
                <a:ea typeface="돋움" pitchFamily="50" charset="-127"/>
              </a:rPr>
              <a:t>Law Enforcement</a:t>
            </a:r>
            <a:endParaRPr lang="en-US" altLang="ko-KR" dirty="0">
              <a:latin typeface="Arial" pitchFamily="34" charset="0"/>
              <a:ea typeface="돋움" pitchFamily="50" charset="-127"/>
            </a:endParaRPr>
          </a:p>
          <a:p>
            <a:pPr eaLnBrk="0" latinLnBrk="0" hangingPunct="0">
              <a:spcBef>
                <a:spcPct val="0"/>
              </a:spcBef>
              <a:buClrTx/>
              <a:buFontTx/>
              <a:buChar char="•"/>
            </a:pPr>
            <a:r>
              <a:rPr lang="en-US" altLang="ko-KR" dirty="0" smtClean="0">
                <a:latin typeface="Arial" pitchFamily="34" charset="0"/>
                <a:ea typeface="돋움" pitchFamily="50" charset="-127"/>
              </a:rPr>
              <a:t> </a:t>
            </a:r>
            <a:r>
              <a:rPr lang="en-US" altLang="ko-KR" dirty="0" smtClean="0">
                <a:solidFill>
                  <a:srgbClr val="0070C0"/>
                </a:solidFill>
                <a:latin typeface="Arial" pitchFamily="34" charset="0"/>
                <a:ea typeface="돋움" pitchFamily="50" charset="-127"/>
              </a:rPr>
              <a:t>Cloud Computing</a:t>
            </a:r>
          </a:p>
          <a:p>
            <a:pPr eaLnBrk="0" latinLnBrk="0" hangingPunct="0">
              <a:spcBef>
                <a:spcPct val="0"/>
              </a:spcBef>
              <a:buClrTx/>
              <a:buFontTx/>
              <a:buChar char="•"/>
            </a:pPr>
            <a:r>
              <a:rPr lang="en-US" altLang="ko-KR" dirty="0">
                <a:solidFill>
                  <a:srgbClr val="0070C0"/>
                </a:solidFill>
                <a:latin typeface="Arial" pitchFamily="34" charset="0"/>
                <a:ea typeface="돋움" pitchFamily="50" charset="-127"/>
              </a:rPr>
              <a:t> </a:t>
            </a:r>
            <a:r>
              <a:rPr lang="en-US" altLang="ko-KR" dirty="0" smtClean="0">
                <a:solidFill>
                  <a:srgbClr val="0070C0"/>
                </a:solidFill>
                <a:latin typeface="Arial" pitchFamily="34" charset="0"/>
                <a:ea typeface="돋움" pitchFamily="50" charset="-127"/>
              </a:rPr>
              <a:t>Future Internet, Smart Grid, </a:t>
            </a:r>
            <a:r>
              <a:rPr lang="en-US" altLang="ko-KR" dirty="0" smtClean="0">
                <a:latin typeface="Arial" pitchFamily="34" charset="0"/>
                <a:ea typeface="돋움" pitchFamily="50" charset="-127"/>
              </a:rPr>
              <a:t> </a:t>
            </a:r>
            <a:r>
              <a:rPr lang="en-US" altLang="ko-KR" i="1" dirty="0" smtClean="0">
                <a:latin typeface="Arial" pitchFamily="34" charset="0"/>
                <a:ea typeface="돋움" pitchFamily="50" charset="-127"/>
              </a:rPr>
              <a:t>etc</a:t>
            </a:r>
            <a:r>
              <a:rPr lang="en-US" altLang="ko-KR" i="1" dirty="0">
                <a:latin typeface="Arial" pitchFamily="34" charset="0"/>
                <a:ea typeface="돋움" pitchFamily="50" charset="-127"/>
              </a:rPr>
              <a:t>.</a:t>
            </a:r>
          </a:p>
        </p:txBody>
      </p:sp>
      <p:sp>
        <p:nvSpPr>
          <p:cNvPr id="8" name="Oval 5"/>
          <p:cNvSpPr>
            <a:spLocks noChangeArrowheads="1"/>
          </p:cNvSpPr>
          <p:nvPr/>
        </p:nvSpPr>
        <p:spPr bwMode="auto">
          <a:xfrm>
            <a:off x="571500" y="1917700"/>
            <a:ext cx="2463800" cy="596900"/>
          </a:xfrm>
          <a:prstGeom prst="ellipse">
            <a:avLst/>
          </a:prstGeom>
          <a:solidFill>
            <a:schemeClr val="accent1"/>
          </a:solidFill>
          <a:ln w="12700">
            <a:solidFill>
              <a:schemeClr val="tx1"/>
            </a:solidFill>
            <a:round/>
            <a:headEnd type="none" w="sm" len="sm"/>
            <a:tailEnd type="none" w="sm" len="sm"/>
          </a:ln>
        </p:spPr>
        <p:txBody>
          <a:bodyPr wrap="none" anchor="ctr"/>
          <a:lstStyle/>
          <a:p>
            <a:pPr algn="dist" eaLnBrk="0" latinLnBrk="0" hangingPunct="0">
              <a:spcBef>
                <a:spcPct val="0"/>
              </a:spcBef>
              <a:buClrTx/>
              <a:buFontTx/>
              <a:buNone/>
            </a:pPr>
            <a:r>
              <a:rPr lang="en-US" altLang="ko-KR" dirty="0">
                <a:solidFill>
                  <a:srgbClr val="FF0000"/>
                </a:solidFill>
                <a:latin typeface="Arial" pitchFamily="34" charset="0"/>
                <a:ea typeface="돋움" pitchFamily="50" charset="-127"/>
              </a:rPr>
              <a:t>Traditional</a:t>
            </a:r>
          </a:p>
        </p:txBody>
      </p:sp>
      <p:sp>
        <p:nvSpPr>
          <p:cNvPr id="9" name="Oval 6"/>
          <p:cNvSpPr>
            <a:spLocks noChangeArrowheads="1"/>
          </p:cNvSpPr>
          <p:nvPr/>
        </p:nvSpPr>
        <p:spPr bwMode="auto">
          <a:xfrm>
            <a:off x="4263118" y="1265918"/>
            <a:ext cx="3479800" cy="723900"/>
          </a:xfrm>
          <a:prstGeom prst="ellipse">
            <a:avLst/>
          </a:prstGeom>
          <a:solidFill>
            <a:schemeClr val="accent1"/>
          </a:solidFill>
          <a:ln w="12700">
            <a:solidFill>
              <a:schemeClr val="tx1"/>
            </a:solidFill>
            <a:round/>
            <a:headEnd type="none" w="sm" len="sm"/>
            <a:tailEnd type="none" w="sm" len="sm"/>
          </a:ln>
        </p:spPr>
        <p:txBody>
          <a:bodyPr wrap="none" anchor="ctr"/>
          <a:lstStyle/>
          <a:p>
            <a:pPr algn="ctr" eaLnBrk="0" latinLnBrk="0" hangingPunct="0">
              <a:spcBef>
                <a:spcPct val="0"/>
              </a:spcBef>
              <a:buClrTx/>
              <a:buFontTx/>
              <a:buNone/>
            </a:pPr>
            <a:r>
              <a:rPr lang="en-US" altLang="ko-KR" sz="2000" dirty="0">
                <a:solidFill>
                  <a:srgbClr val="CF0E30"/>
                </a:solidFill>
                <a:latin typeface="Arial" pitchFamily="34" charset="0"/>
                <a:ea typeface="돋움" pitchFamily="50" charset="-127"/>
              </a:rPr>
              <a:t>Emerging Applications</a:t>
            </a:r>
          </a:p>
        </p:txBody>
      </p:sp>
      <p:sp>
        <p:nvSpPr>
          <p:cNvPr id="10" name="AutoShape 7"/>
          <p:cNvSpPr>
            <a:spLocks noChangeArrowheads="1"/>
          </p:cNvSpPr>
          <p:nvPr/>
        </p:nvSpPr>
        <p:spPr bwMode="auto">
          <a:xfrm>
            <a:off x="3200400" y="3530600"/>
            <a:ext cx="596900" cy="533400"/>
          </a:xfrm>
          <a:prstGeom prst="rightArrow">
            <a:avLst>
              <a:gd name="adj1" fmla="val 50000"/>
              <a:gd name="adj2" fmla="val 27976"/>
            </a:avLst>
          </a:prstGeom>
          <a:solidFill>
            <a:schemeClr val="accent1"/>
          </a:solidFill>
          <a:ln w="12700">
            <a:solidFill>
              <a:schemeClr val="tx1"/>
            </a:solidFill>
            <a:miter lim="800000"/>
            <a:headEnd type="none" w="sm" len="sm"/>
            <a:tailEnd type="none" w="sm" len="sm"/>
          </a:ln>
        </p:spPr>
        <p:txBody>
          <a:bodyPr wrap="none" anchor="ctr"/>
          <a:lstStyle/>
          <a:p>
            <a:endParaRPr lang="ko-KR" altLang="en-US"/>
          </a:p>
        </p:txBody>
      </p:sp>
      <p:sp>
        <p:nvSpPr>
          <p:cNvPr id="11" name="Text Box 9"/>
          <p:cNvSpPr txBox="1">
            <a:spLocks noChangeArrowheads="1"/>
          </p:cNvSpPr>
          <p:nvPr/>
        </p:nvSpPr>
        <p:spPr bwMode="auto">
          <a:xfrm>
            <a:off x="4692196" y="5848350"/>
            <a:ext cx="2897188" cy="519113"/>
          </a:xfrm>
          <a:prstGeom prst="rect">
            <a:avLst/>
          </a:prstGeom>
          <a:noFill/>
          <a:ln w="9525">
            <a:noFill/>
            <a:miter lim="800000"/>
            <a:headEnd type="none" w="sm" len="sm"/>
            <a:tailEnd type="none" w="sm" len="sm"/>
          </a:ln>
        </p:spPr>
        <p:txBody>
          <a:bodyPr wrap="none">
            <a:spAutoFit/>
          </a:bodyPr>
          <a:lstStyle/>
          <a:p>
            <a:pPr marL="342900" indent="-342900">
              <a:buFont typeface="Wingdings" pitchFamily="2" charset="2"/>
              <a:buNone/>
            </a:pPr>
            <a:r>
              <a:rPr lang="en-US" altLang="ko-KR" sz="2800" b="1" i="1" dirty="0">
                <a:solidFill>
                  <a:srgbClr val="CF0E30"/>
                </a:solidFill>
              </a:rPr>
              <a:t>Security anywhere</a:t>
            </a:r>
          </a:p>
        </p:txBody>
      </p:sp>
      <p:pic>
        <p:nvPicPr>
          <p:cNvPr id="12" name="Picture 8" descr="j0420302[1]"/>
          <p:cNvPicPr>
            <a:picLocks noChangeAspect="1" noChangeArrowheads="1"/>
          </p:cNvPicPr>
          <p:nvPr/>
        </p:nvPicPr>
        <p:blipFill>
          <a:blip r:embed="rId2" cstate="print"/>
          <a:srcRect/>
          <a:stretch>
            <a:fillRect/>
          </a:stretch>
        </p:blipFill>
        <p:spPr bwMode="auto">
          <a:xfrm>
            <a:off x="8389938" y="0"/>
            <a:ext cx="754062" cy="53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Security Standard Map</a:t>
            </a:r>
            <a:endParaRPr lang="ko-KR" altLang="en-US" dirty="0"/>
          </a:p>
        </p:txBody>
      </p:sp>
      <p:sp>
        <p:nvSpPr>
          <p:cNvPr id="5" name="표 개체 틀 4"/>
          <p:cNvSpPr>
            <a:spLocks noGrp="1"/>
          </p:cNvSpPr>
          <p:nvPr>
            <p:ph type="tbl" idx="1"/>
          </p:nvPr>
        </p:nvSpPr>
        <p:spPr/>
      </p:sp>
      <p:sp>
        <p:nvSpPr>
          <p:cNvPr id="4" name="슬라이드 번호 개체 틀 3"/>
          <p:cNvSpPr>
            <a:spLocks noGrp="1"/>
          </p:cNvSpPr>
          <p:nvPr>
            <p:ph type="sldNum" sz="quarter" idx="10"/>
          </p:nvPr>
        </p:nvSpPr>
        <p:spPr/>
        <p:txBody>
          <a:bodyPr>
            <a:normAutofit/>
          </a:bodyPr>
          <a:lstStyle/>
          <a:p>
            <a:pPr>
              <a:defRPr/>
            </a:pPr>
            <a:fld id="{D9FD1E10-D7EF-4CC8-8A61-2C34CD442CF2}" type="slidenum">
              <a:rPr lang="en-US" altLang="ko-KR" smtClean="0"/>
              <a:pPr>
                <a:defRPr/>
              </a:pPr>
              <a:t>8</a:t>
            </a:fld>
            <a:endParaRPr lang="en-US" altLang="ko-KR"/>
          </a:p>
        </p:txBody>
      </p:sp>
      <p:pic>
        <p:nvPicPr>
          <p:cNvPr id="1026" name="Picture 2"/>
          <p:cNvPicPr>
            <a:picLocks noChangeAspect="1" noChangeArrowheads="1"/>
          </p:cNvPicPr>
          <p:nvPr/>
        </p:nvPicPr>
        <p:blipFill>
          <a:blip r:embed="rId2" cstate="print"/>
          <a:srcRect/>
          <a:stretch>
            <a:fillRect/>
          </a:stretch>
        </p:blipFill>
        <p:spPr bwMode="auto">
          <a:xfrm>
            <a:off x="742951" y="1258043"/>
            <a:ext cx="7526828" cy="49212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Grp="1" noChangeArrowheads="1"/>
          </p:cNvSpPr>
          <p:nvPr>
            <p:ph idx="1"/>
          </p:nvPr>
        </p:nvSpPr>
        <p:spPr bwMode="auto">
          <a:xfrm>
            <a:off x="457200" y="1600200"/>
            <a:ext cx="8229600" cy="4561249"/>
          </a:xfrm>
          <a:prstGeom prst="rect">
            <a:avLst/>
          </a:prstGeom>
          <a:noFill/>
          <a:ln w="12699">
            <a:noFill/>
            <a:miter lim="800000"/>
            <a:headEnd type="none" w="sm" len="sm"/>
            <a:tailEnd type="none" w="sm" len="sm"/>
          </a:ln>
        </p:spPr>
        <p:txBody>
          <a:bodyPr>
            <a:spAutoFit/>
          </a:bodyPr>
          <a:lstStyle/>
          <a:p>
            <a:pPr eaLnBrk="0" latinLnBrk="0" hangingPunct="0">
              <a:lnSpc>
                <a:spcPct val="110000"/>
              </a:lnSpc>
              <a:spcBef>
                <a:spcPct val="0"/>
              </a:spcBef>
              <a:buClrTx/>
              <a:buFontTx/>
              <a:buChar char="•"/>
            </a:pPr>
            <a:r>
              <a:rPr lang="en-US" altLang="ko-KR" sz="1800" dirty="0">
                <a:latin typeface="Arial" pitchFamily="34" charset="0"/>
                <a:ea typeface="돋움" pitchFamily="50" charset="-127"/>
              </a:rPr>
              <a:t> </a:t>
            </a:r>
            <a:r>
              <a:rPr lang="en-US" altLang="ko-KR" sz="1800" b="1" dirty="0">
                <a:latin typeface="Arial" pitchFamily="34" charset="0"/>
                <a:ea typeface="돋움" pitchFamily="50" charset="-127"/>
              </a:rPr>
              <a:t>USA </a:t>
            </a:r>
            <a:endParaRPr lang="en-US" altLang="ko-KR" sz="1400" b="1" dirty="0">
              <a:latin typeface="Arial" pitchFamily="34" charset="0"/>
              <a:ea typeface="돋움" pitchFamily="50" charset="-127"/>
            </a:endParaRPr>
          </a:p>
          <a:p>
            <a:pPr eaLnBrk="0" latinLnBrk="0" hangingPunct="0">
              <a:lnSpc>
                <a:spcPct val="110000"/>
              </a:lnSpc>
              <a:spcBef>
                <a:spcPct val="0"/>
              </a:spcBef>
              <a:buClrTx/>
              <a:buFontTx/>
              <a:buNone/>
            </a:pPr>
            <a:r>
              <a:rPr lang="en-US" altLang="ko-KR" sz="1600" b="1" dirty="0">
                <a:latin typeface="Arial" pitchFamily="34" charset="0"/>
                <a:ea typeface="돋움" pitchFamily="50" charset="-127"/>
              </a:rPr>
              <a:t>  </a:t>
            </a:r>
            <a:r>
              <a:rPr lang="en-US" altLang="ko-KR" sz="1600" dirty="0">
                <a:latin typeface="Arial" pitchFamily="34" charset="0"/>
                <a:ea typeface="돋움" pitchFamily="50" charset="-127"/>
              </a:rPr>
              <a:t>- IACR (International Association for </a:t>
            </a:r>
            <a:r>
              <a:rPr lang="en-US" altLang="ko-KR" sz="1600" dirty="0" err="1">
                <a:latin typeface="Arial" pitchFamily="34" charset="0"/>
                <a:ea typeface="돋움" pitchFamily="50" charset="-127"/>
              </a:rPr>
              <a:t>Cryptologic</a:t>
            </a:r>
            <a:r>
              <a:rPr lang="en-US" altLang="ko-KR" sz="1600" dirty="0">
                <a:latin typeface="Arial" pitchFamily="34" charset="0"/>
                <a:ea typeface="돋움" pitchFamily="50" charset="-127"/>
              </a:rPr>
              <a:t> Research) </a:t>
            </a:r>
            <a:r>
              <a:rPr lang="en-US" altLang="ko-KR" sz="1600" dirty="0">
                <a:latin typeface="Arial" pitchFamily="34" charset="0"/>
                <a:ea typeface="돋움" pitchFamily="50" charset="-127"/>
                <a:hlinkClick r:id="rId2"/>
              </a:rPr>
              <a:t>http://www.iacr.org/</a:t>
            </a:r>
            <a:endParaRPr lang="en-US" altLang="ko-KR" sz="1600" dirty="0">
              <a:latin typeface="Arial" pitchFamily="34" charset="0"/>
              <a:ea typeface="돋움" pitchFamily="50" charset="-127"/>
            </a:endParaRPr>
          </a:p>
          <a:p>
            <a:pPr eaLnBrk="0" latinLnBrk="0" hangingPunct="0">
              <a:lnSpc>
                <a:spcPct val="110000"/>
              </a:lnSpc>
              <a:spcBef>
                <a:spcPct val="0"/>
              </a:spcBef>
              <a:buClrTx/>
              <a:buFontTx/>
              <a:buNone/>
            </a:pPr>
            <a:r>
              <a:rPr lang="en-US" altLang="ko-KR" sz="1600" dirty="0">
                <a:latin typeface="Arial" pitchFamily="34" charset="0"/>
                <a:ea typeface="돋움" pitchFamily="50" charset="-127"/>
              </a:rPr>
              <a:t>    </a:t>
            </a:r>
            <a:r>
              <a:rPr lang="en-US" altLang="ko-KR" sz="1600" dirty="0">
                <a:solidFill>
                  <a:srgbClr val="FF0000"/>
                </a:solidFill>
                <a:latin typeface="Arial" pitchFamily="34" charset="0"/>
                <a:ea typeface="돋움" pitchFamily="50" charset="-127"/>
              </a:rPr>
              <a:t>: Crypto(‘81-), </a:t>
            </a:r>
            <a:r>
              <a:rPr lang="en-US" altLang="ko-KR" sz="1600" dirty="0" err="1">
                <a:solidFill>
                  <a:srgbClr val="FF0000"/>
                </a:solidFill>
                <a:latin typeface="Arial" pitchFamily="34" charset="0"/>
                <a:ea typeface="돋움" pitchFamily="50" charset="-127"/>
              </a:rPr>
              <a:t>Eurocrypt</a:t>
            </a:r>
            <a:r>
              <a:rPr lang="en-US" altLang="ko-KR" sz="1600" dirty="0">
                <a:solidFill>
                  <a:srgbClr val="FF0000"/>
                </a:solidFill>
                <a:latin typeface="Arial" pitchFamily="34" charset="0"/>
                <a:ea typeface="돋움" pitchFamily="50" charset="-127"/>
              </a:rPr>
              <a:t>(’82-), </a:t>
            </a:r>
            <a:r>
              <a:rPr lang="en-US" altLang="ko-KR" sz="1600" dirty="0" err="1">
                <a:solidFill>
                  <a:srgbClr val="FF0000"/>
                </a:solidFill>
                <a:latin typeface="Arial" pitchFamily="34" charset="0"/>
                <a:ea typeface="돋움" pitchFamily="50" charset="-127"/>
              </a:rPr>
              <a:t>Asiacrypt</a:t>
            </a:r>
            <a:r>
              <a:rPr lang="en-US" altLang="ko-KR" sz="1600" dirty="0">
                <a:solidFill>
                  <a:srgbClr val="FF0000"/>
                </a:solidFill>
                <a:latin typeface="Arial" pitchFamily="34" charset="0"/>
                <a:ea typeface="돋움" pitchFamily="50" charset="-127"/>
              </a:rPr>
              <a:t>(’91-), </a:t>
            </a:r>
            <a:r>
              <a:rPr lang="en-US" altLang="ko-KR" sz="1600" dirty="0">
                <a:latin typeface="Arial" pitchFamily="34" charset="0"/>
                <a:ea typeface="돋움" pitchFamily="50" charset="-127"/>
              </a:rPr>
              <a:t>FSE, PKC, </a:t>
            </a:r>
            <a:r>
              <a:rPr lang="en-US" altLang="ko-KR" sz="1600" dirty="0" smtClean="0">
                <a:latin typeface="Arial" pitchFamily="34" charset="0"/>
                <a:ea typeface="돋움" pitchFamily="50" charset="-127"/>
              </a:rPr>
              <a:t>CHES, </a:t>
            </a:r>
            <a:r>
              <a:rPr lang="en-US" altLang="ko-KR" sz="1600" dirty="0" err="1" smtClean="0">
                <a:latin typeface="Arial" pitchFamily="34" charset="0"/>
                <a:ea typeface="돋움" pitchFamily="50" charset="-127"/>
              </a:rPr>
              <a:t>JoC</a:t>
            </a:r>
            <a:r>
              <a:rPr lang="en-US" altLang="ko-KR" sz="1600" dirty="0" smtClean="0">
                <a:latin typeface="Arial" pitchFamily="34" charset="0"/>
                <a:ea typeface="돋움" pitchFamily="50" charset="-127"/>
              </a:rPr>
              <a:t>. </a:t>
            </a:r>
            <a:endParaRPr lang="en-US" altLang="ko-KR" sz="1600" dirty="0">
              <a:latin typeface="Arial" pitchFamily="34" charset="0"/>
              <a:ea typeface="돋움" pitchFamily="50" charset="-127"/>
            </a:endParaRPr>
          </a:p>
          <a:p>
            <a:pPr eaLnBrk="0" latinLnBrk="0" hangingPunct="0">
              <a:lnSpc>
                <a:spcPct val="110000"/>
              </a:lnSpc>
              <a:spcBef>
                <a:spcPct val="0"/>
              </a:spcBef>
              <a:buClrTx/>
              <a:buFontTx/>
              <a:buNone/>
            </a:pPr>
            <a:r>
              <a:rPr lang="en-US" altLang="ko-KR" sz="1600" dirty="0">
                <a:latin typeface="Arial" pitchFamily="34" charset="0"/>
                <a:ea typeface="돋움" pitchFamily="50" charset="-127"/>
              </a:rPr>
              <a:t>  - </a:t>
            </a:r>
            <a:r>
              <a:rPr lang="en-US" altLang="ko-KR" sz="1600" dirty="0" smtClean="0">
                <a:latin typeface="Arial" pitchFamily="34" charset="0"/>
                <a:ea typeface="돋움" pitchFamily="50" charset="-127"/>
              </a:rPr>
              <a:t>USENIX-security, IEEE-Symposium </a:t>
            </a:r>
            <a:r>
              <a:rPr lang="en-US" altLang="ko-KR" sz="1600" dirty="0">
                <a:latin typeface="Arial" pitchFamily="34" charset="0"/>
                <a:ea typeface="돋움" pitchFamily="50" charset="-127"/>
              </a:rPr>
              <a:t>on Privacy and </a:t>
            </a:r>
            <a:r>
              <a:rPr lang="en-US" altLang="ko-KR" sz="1600" dirty="0" smtClean="0">
                <a:latin typeface="Arial" pitchFamily="34" charset="0"/>
                <a:ea typeface="돋움" pitchFamily="50" charset="-127"/>
              </a:rPr>
              <a:t>Security </a:t>
            </a:r>
            <a:endParaRPr lang="en-US" altLang="ko-KR" sz="1600" dirty="0">
              <a:latin typeface="Arial" pitchFamily="34" charset="0"/>
              <a:ea typeface="돋움" pitchFamily="50" charset="-127"/>
            </a:endParaRPr>
          </a:p>
          <a:p>
            <a:pPr eaLnBrk="0" latinLnBrk="0" hangingPunct="0">
              <a:lnSpc>
                <a:spcPct val="110000"/>
              </a:lnSpc>
              <a:spcBef>
                <a:spcPct val="0"/>
              </a:spcBef>
              <a:buClrTx/>
              <a:buFontTx/>
              <a:buNone/>
            </a:pPr>
            <a:r>
              <a:rPr lang="en-US" altLang="ko-KR" sz="1600" dirty="0">
                <a:latin typeface="Arial" pitchFamily="34" charset="0"/>
                <a:ea typeface="돋움" pitchFamily="50" charset="-127"/>
              </a:rPr>
              <a:t>  - ACM-CCS (Comp. &amp; Comm. Security</a:t>
            </a:r>
            <a:r>
              <a:rPr lang="en-US" altLang="ko-KR" sz="1600" dirty="0" smtClean="0">
                <a:latin typeface="Arial" pitchFamily="34" charset="0"/>
                <a:ea typeface="돋움" pitchFamily="50" charset="-127"/>
              </a:rPr>
              <a:t>), TISSEC, etc</a:t>
            </a:r>
          </a:p>
          <a:p>
            <a:pPr eaLnBrk="0" latinLnBrk="0" hangingPunct="0">
              <a:lnSpc>
                <a:spcPct val="110000"/>
              </a:lnSpc>
              <a:spcBef>
                <a:spcPct val="0"/>
              </a:spcBef>
              <a:buClrTx/>
              <a:buFontTx/>
              <a:buChar char="•"/>
            </a:pPr>
            <a:r>
              <a:rPr lang="en-US" altLang="ko-KR" sz="1800" b="1" dirty="0" smtClean="0">
                <a:latin typeface="Arial" pitchFamily="34" charset="0"/>
                <a:ea typeface="돋움" pitchFamily="50" charset="-127"/>
              </a:rPr>
              <a:t> Europe</a:t>
            </a:r>
            <a:endParaRPr lang="en-US" altLang="ko-KR" sz="1400" b="1" dirty="0" smtClean="0">
              <a:latin typeface="Arial" pitchFamily="34" charset="0"/>
              <a:ea typeface="돋움" pitchFamily="50" charset="-127"/>
            </a:endParaRPr>
          </a:p>
          <a:p>
            <a:pPr eaLnBrk="0" latinLnBrk="0" hangingPunct="0">
              <a:lnSpc>
                <a:spcPct val="110000"/>
              </a:lnSpc>
              <a:spcBef>
                <a:spcPct val="0"/>
              </a:spcBef>
              <a:buClrTx/>
              <a:buFontTx/>
              <a:buNone/>
            </a:pPr>
            <a:r>
              <a:rPr lang="en-US" altLang="ko-KR" sz="1600" dirty="0" smtClean="0">
                <a:latin typeface="Arial" pitchFamily="34" charset="0"/>
                <a:ea typeface="돋움" pitchFamily="50" charset="-127"/>
              </a:rPr>
              <a:t>  </a:t>
            </a:r>
            <a:r>
              <a:rPr lang="en-US" altLang="ko-KR" sz="1600" dirty="0">
                <a:latin typeface="Arial" pitchFamily="34" charset="0"/>
                <a:ea typeface="돋움" pitchFamily="50" charset="-127"/>
              </a:rPr>
              <a:t>- ESORICS(European Symposium on Research in Computer  Security)  </a:t>
            </a:r>
          </a:p>
          <a:p>
            <a:pPr eaLnBrk="0" latinLnBrk="0" hangingPunct="0">
              <a:lnSpc>
                <a:spcPct val="110000"/>
              </a:lnSpc>
              <a:spcBef>
                <a:spcPct val="0"/>
              </a:spcBef>
              <a:buClrTx/>
              <a:buFontTx/>
              <a:buNone/>
            </a:pPr>
            <a:r>
              <a:rPr lang="en-US" altLang="ko-KR" sz="1600" dirty="0">
                <a:latin typeface="Arial" pitchFamily="34" charset="0"/>
                <a:ea typeface="돋움" pitchFamily="50" charset="-127"/>
              </a:rPr>
              <a:t>  - </a:t>
            </a:r>
            <a:r>
              <a:rPr lang="en-US" altLang="ko-KR" sz="1600" dirty="0" err="1">
                <a:latin typeface="Arial" pitchFamily="34" charset="0"/>
                <a:ea typeface="돋움" pitchFamily="50" charset="-127"/>
              </a:rPr>
              <a:t>EuroPKI</a:t>
            </a:r>
            <a:r>
              <a:rPr lang="en-US" altLang="ko-KR" sz="1600" dirty="0">
                <a:latin typeface="Arial" pitchFamily="34" charset="0"/>
                <a:ea typeface="돋움" pitchFamily="50" charset="-127"/>
              </a:rPr>
              <a:t>(’04-), </a:t>
            </a:r>
            <a:r>
              <a:rPr lang="en-US" altLang="ko-KR" sz="1600" dirty="0" smtClean="0">
                <a:latin typeface="Arial" pitchFamily="34" charset="0"/>
                <a:ea typeface="돋움" pitchFamily="50" charset="-127"/>
              </a:rPr>
              <a:t>ECRYPT, etc</a:t>
            </a:r>
            <a:r>
              <a:rPr lang="en-US" altLang="ko-KR" sz="1600" dirty="0">
                <a:latin typeface="Arial" pitchFamily="34" charset="0"/>
                <a:ea typeface="돋움" pitchFamily="50" charset="-127"/>
              </a:rPr>
              <a:t>.</a:t>
            </a:r>
          </a:p>
          <a:p>
            <a:pPr eaLnBrk="0" latinLnBrk="0" hangingPunct="0">
              <a:lnSpc>
                <a:spcPct val="110000"/>
              </a:lnSpc>
              <a:spcBef>
                <a:spcPct val="0"/>
              </a:spcBef>
              <a:buClrTx/>
              <a:buFontTx/>
              <a:buChar char="•"/>
            </a:pPr>
            <a:r>
              <a:rPr lang="en-US" altLang="ko-KR" sz="1600" b="1" dirty="0">
                <a:latin typeface="Arial" pitchFamily="34" charset="0"/>
                <a:ea typeface="돋움" pitchFamily="50" charset="-127"/>
              </a:rPr>
              <a:t> </a:t>
            </a:r>
            <a:r>
              <a:rPr lang="en-US" altLang="ko-KR" sz="1800" b="1" dirty="0">
                <a:latin typeface="Arial" pitchFamily="34" charset="0"/>
                <a:ea typeface="돋움" pitchFamily="50" charset="-127"/>
              </a:rPr>
              <a:t>Asia</a:t>
            </a:r>
            <a:endParaRPr lang="en-US" altLang="ko-KR" sz="1200" b="1" dirty="0">
              <a:latin typeface="Arial" pitchFamily="34" charset="0"/>
              <a:ea typeface="돋움" pitchFamily="50" charset="-127"/>
            </a:endParaRPr>
          </a:p>
          <a:p>
            <a:pPr eaLnBrk="0" latinLnBrk="0" hangingPunct="0">
              <a:lnSpc>
                <a:spcPct val="110000"/>
              </a:lnSpc>
              <a:spcBef>
                <a:spcPct val="0"/>
              </a:spcBef>
              <a:buClrTx/>
              <a:buFontTx/>
              <a:buNone/>
            </a:pPr>
            <a:r>
              <a:rPr lang="en-US" altLang="ko-KR" sz="1600" dirty="0">
                <a:latin typeface="Arial" pitchFamily="34" charset="0"/>
                <a:ea typeface="돋움" pitchFamily="50" charset="-127"/>
              </a:rPr>
              <a:t>  </a:t>
            </a:r>
            <a:r>
              <a:rPr lang="en-US" altLang="ko-KR" sz="1600" dirty="0" smtClean="0">
                <a:latin typeface="Arial" pitchFamily="34" charset="0"/>
                <a:ea typeface="돋움" pitchFamily="50" charset="-127"/>
              </a:rPr>
              <a:t>- </a:t>
            </a:r>
            <a:r>
              <a:rPr lang="en-US" altLang="ko-KR" sz="1600" dirty="0" smtClean="0">
                <a:solidFill>
                  <a:srgbClr val="CF0E30"/>
                </a:solidFill>
                <a:latin typeface="Arial" pitchFamily="34" charset="0"/>
                <a:ea typeface="돋움" pitchFamily="50" charset="-127"/>
              </a:rPr>
              <a:t>Korea : KIISC (Korea Institute of Information Security and Cryptology) </a:t>
            </a:r>
          </a:p>
          <a:p>
            <a:pPr eaLnBrk="0" latinLnBrk="0" hangingPunct="0">
              <a:lnSpc>
                <a:spcPct val="110000"/>
              </a:lnSpc>
              <a:spcBef>
                <a:spcPct val="0"/>
              </a:spcBef>
              <a:buClrTx/>
              <a:buFontTx/>
              <a:buNone/>
            </a:pPr>
            <a:r>
              <a:rPr lang="en-US" altLang="ko-KR" sz="1600" dirty="0" smtClean="0">
                <a:solidFill>
                  <a:srgbClr val="CF0E30"/>
                </a:solidFill>
                <a:latin typeface="Arial" pitchFamily="34" charset="0"/>
                <a:ea typeface="돋움" pitchFamily="50" charset="-127"/>
              </a:rPr>
              <a:t>    (’89-)   </a:t>
            </a:r>
            <a:r>
              <a:rPr lang="en-US" altLang="ko-KR" sz="1600" dirty="0" smtClean="0">
                <a:solidFill>
                  <a:srgbClr val="CF0E30"/>
                </a:solidFill>
                <a:latin typeface="Arial" pitchFamily="34" charset="0"/>
                <a:ea typeface="돋움" pitchFamily="50" charset="-127"/>
                <a:hlinkClick r:id="rId3"/>
              </a:rPr>
              <a:t>http://www.kiisc.or.kr/</a:t>
            </a:r>
            <a:r>
              <a:rPr lang="en-US" altLang="ko-KR" sz="1600" dirty="0" smtClean="0">
                <a:solidFill>
                  <a:srgbClr val="CF0E30"/>
                </a:solidFill>
                <a:latin typeface="Arial" pitchFamily="34" charset="0"/>
                <a:ea typeface="돋움" pitchFamily="50" charset="-127"/>
              </a:rPr>
              <a:t>,  ICISC(‘97-), IWDW(’02-), WISA(‘00-)</a:t>
            </a:r>
          </a:p>
          <a:p>
            <a:pPr eaLnBrk="0" latinLnBrk="0" hangingPunct="0">
              <a:lnSpc>
                <a:spcPct val="110000"/>
              </a:lnSpc>
              <a:spcBef>
                <a:spcPct val="0"/>
              </a:spcBef>
              <a:buClrTx/>
              <a:buFontTx/>
              <a:buNone/>
            </a:pPr>
            <a:r>
              <a:rPr lang="en-US" altLang="ko-KR" sz="1600" dirty="0" smtClean="0">
                <a:latin typeface="Arial" pitchFamily="34" charset="0"/>
                <a:ea typeface="돋움" pitchFamily="50" charset="-127"/>
              </a:rPr>
              <a:t>   - Australia </a:t>
            </a:r>
            <a:r>
              <a:rPr lang="en-US" altLang="ko-KR" sz="1600" dirty="0">
                <a:latin typeface="Arial" pitchFamily="34" charset="0"/>
                <a:ea typeface="돋움" pitchFamily="50" charset="-127"/>
              </a:rPr>
              <a:t>:  </a:t>
            </a:r>
            <a:r>
              <a:rPr lang="en-US" altLang="ko-KR" sz="1600" dirty="0" err="1">
                <a:latin typeface="Arial" pitchFamily="34" charset="0"/>
                <a:ea typeface="돋움" pitchFamily="50" charset="-127"/>
              </a:rPr>
              <a:t>Auscrypt</a:t>
            </a:r>
            <a:r>
              <a:rPr lang="en-US" altLang="ko-KR" sz="1600" dirty="0">
                <a:latin typeface="Arial" pitchFamily="34" charset="0"/>
                <a:ea typeface="돋움" pitchFamily="50" charset="-127"/>
              </a:rPr>
              <a:t>(‘90-’92), ACISP (‘95-)</a:t>
            </a:r>
          </a:p>
          <a:p>
            <a:pPr eaLnBrk="0" latinLnBrk="0" hangingPunct="0">
              <a:lnSpc>
                <a:spcPct val="110000"/>
              </a:lnSpc>
              <a:spcBef>
                <a:spcPct val="0"/>
              </a:spcBef>
              <a:buClrTx/>
              <a:buFontTx/>
              <a:buNone/>
            </a:pPr>
            <a:r>
              <a:rPr lang="en-US" altLang="ko-KR" sz="1600" dirty="0">
                <a:latin typeface="Arial" pitchFamily="34" charset="0"/>
                <a:ea typeface="돋움" pitchFamily="50" charset="-127"/>
              </a:rPr>
              <a:t>  </a:t>
            </a:r>
            <a:r>
              <a:rPr lang="en-US" altLang="ko-KR" sz="1600" dirty="0" smtClean="0">
                <a:latin typeface="Arial" pitchFamily="34" charset="0"/>
                <a:ea typeface="돋움" pitchFamily="50" charset="-127"/>
              </a:rPr>
              <a:t> - </a:t>
            </a:r>
            <a:r>
              <a:rPr lang="en-US" altLang="ko-KR" sz="1600" dirty="0">
                <a:latin typeface="Arial" pitchFamily="34" charset="0"/>
                <a:ea typeface="돋움" pitchFamily="50" charset="-127"/>
              </a:rPr>
              <a:t>Japan : SCIS(‘84-), CSS(’02-), IWSEC(’06-) , Pairing(’07-)</a:t>
            </a:r>
          </a:p>
          <a:p>
            <a:pPr eaLnBrk="0" latinLnBrk="0" hangingPunct="0">
              <a:lnSpc>
                <a:spcPct val="110000"/>
              </a:lnSpc>
              <a:spcBef>
                <a:spcPct val="0"/>
              </a:spcBef>
              <a:buClrTx/>
              <a:buFontTx/>
              <a:buNone/>
            </a:pPr>
            <a:r>
              <a:rPr lang="en-US" altLang="ko-KR" sz="1600" dirty="0" smtClean="0">
                <a:latin typeface="Arial" pitchFamily="34" charset="0"/>
                <a:ea typeface="돋움" pitchFamily="50" charset="-127"/>
              </a:rPr>
              <a:t>   - </a:t>
            </a:r>
            <a:r>
              <a:rPr lang="en-US" altLang="ko-KR" sz="1600" dirty="0">
                <a:latin typeface="Arial" pitchFamily="34" charset="0"/>
                <a:ea typeface="돋움" pitchFamily="50" charset="-127"/>
              </a:rPr>
              <a:t>China : ICICS(‘00-),ACNS(’02-) </a:t>
            </a:r>
            <a:r>
              <a:rPr lang="en-US" altLang="ko-KR" sz="1600" dirty="0" smtClean="0">
                <a:latin typeface="Arial" pitchFamily="34" charset="0"/>
                <a:ea typeface="돋움" pitchFamily="50" charset="-127"/>
              </a:rPr>
              <a:t> - </a:t>
            </a:r>
            <a:r>
              <a:rPr lang="en-US" altLang="ko-KR" sz="1600" dirty="0">
                <a:latin typeface="Arial" pitchFamily="34" charset="0"/>
                <a:ea typeface="돋움" pitchFamily="50" charset="-127"/>
              </a:rPr>
              <a:t>Malaysia : </a:t>
            </a:r>
            <a:r>
              <a:rPr lang="en-US" altLang="ko-KR" sz="1600" dirty="0" err="1">
                <a:latin typeface="Arial" pitchFamily="34" charset="0"/>
                <a:ea typeface="돋움" pitchFamily="50" charset="-127"/>
              </a:rPr>
              <a:t>Mycrypt</a:t>
            </a:r>
            <a:r>
              <a:rPr lang="en-US" altLang="ko-KR" sz="1600" dirty="0">
                <a:latin typeface="Arial" pitchFamily="34" charset="0"/>
                <a:ea typeface="돋움" pitchFamily="50" charset="-127"/>
              </a:rPr>
              <a:t>(’05-) </a:t>
            </a:r>
            <a:r>
              <a:rPr lang="en-US" altLang="ko-KR" sz="1600" dirty="0" smtClean="0">
                <a:latin typeface="Arial" pitchFamily="34" charset="0"/>
                <a:ea typeface="돋움" pitchFamily="50" charset="-127"/>
              </a:rPr>
              <a:t> </a:t>
            </a:r>
          </a:p>
          <a:p>
            <a:pPr eaLnBrk="0" latinLnBrk="0" hangingPunct="0">
              <a:lnSpc>
                <a:spcPct val="110000"/>
              </a:lnSpc>
              <a:spcBef>
                <a:spcPct val="0"/>
              </a:spcBef>
              <a:buClrTx/>
              <a:buFontTx/>
              <a:buNone/>
            </a:pPr>
            <a:r>
              <a:rPr lang="en-US" altLang="ko-KR" sz="1600" dirty="0" smtClean="0">
                <a:latin typeface="Arial" pitchFamily="34" charset="0"/>
                <a:ea typeface="돋움" pitchFamily="50" charset="-127"/>
              </a:rPr>
              <a:t>   - </a:t>
            </a:r>
            <a:r>
              <a:rPr lang="en-US" altLang="ko-KR" sz="1600" dirty="0">
                <a:latin typeface="Arial" pitchFamily="34" charset="0"/>
                <a:ea typeface="돋움" pitchFamily="50" charset="-127"/>
              </a:rPr>
              <a:t>India : </a:t>
            </a:r>
            <a:r>
              <a:rPr lang="en-US" altLang="ko-KR" sz="1600" dirty="0" err="1">
                <a:latin typeface="Arial" pitchFamily="34" charset="0"/>
                <a:ea typeface="돋움" pitchFamily="50" charset="-127"/>
              </a:rPr>
              <a:t>Indocrypt</a:t>
            </a:r>
            <a:r>
              <a:rPr lang="en-US" altLang="ko-KR" sz="1600" dirty="0">
                <a:latin typeface="Arial" pitchFamily="34" charset="0"/>
                <a:ea typeface="돋움" pitchFamily="50" charset="-127"/>
              </a:rPr>
              <a:t> (’99-),  </a:t>
            </a:r>
            <a:r>
              <a:rPr lang="en-US" altLang="ko-KR" sz="1600" dirty="0" smtClean="0">
                <a:latin typeface="Arial" pitchFamily="34" charset="0"/>
                <a:ea typeface="돋움" pitchFamily="50" charset="-127"/>
              </a:rPr>
              <a:t>-</a:t>
            </a:r>
            <a:r>
              <a:rPr lang="en-US" altLang="ko-KR" sz="1600" dirty="0">
                <a:latin typeface="Arial" pitchFamily="34" charset="0"/>
                <a:ea typeface="돋움" pitchFamily="50" charset="-127"/>
              </a:rPr>
              <a:t>Vietnam: </a:t>
            </a:r>
            <a:r>
              <a:rPr lang="en-US" altLang="ko-KR" sz="1600" dirty="0" err="1">
                <a:latin typeface="Arial" pitchFamily="34" charset="0"/>
                <a:ea typeface="돋움" pitchFamily="50" charset="-127"/>
              </a:rPr>
              <a:t>Vietcrypt</a:t>
            </a:r>
            <a:r>
              <a:rPr lang="en-US" altLang="ko-KR" sz="1600" dirty="0">
                <a:latin typeface="Arial" pitchFamily="34" charset="0"/>
                <a:ea typeface="돋움" pitchFamily="50" charset="-127"/>
              </a:rPr>
              <a:t>(’06-</a:t>
            </a:r>
            <a:r>
              <a:rPr lang="en-US" altLang="ko-KR" sz="1600" dirty="0" smtClean="0">
                <a:latin typeface="Arial" pitchFamily="34" charset="0"/>
                <a:ea typeface="돋움" pitchFamily="50" charset="-127"/>
              </a:rPr>
              <a:t>),  </a:t>
            </a:r>
          </a:p>
          <a:p>
            <a:pPr eaLnBrk="0" latinLnBrk="0" hangingPunct="0">
              <a:lnSpc>
                <a:spcPct val="110000"/>
              </a:lnSpc>
              <a:spcBef>
                <a:spcPct val="0"/>
              </a:spcBef>
              <a:buClrTx/>
              <a:buFont typeface="Arial" pitchFamily="34" charset="0"/>
              <a:buChar char="•"/>
            </a:pPr>
            <a:r>
              <a:rPr lang="en-US" altLang="ko-KR" sz="1400" b="1" dirty="0" smtClean="0">
                <a:latin typeface="Arial" pitchFamily="34" charset="0"/>
                <a:ea typeface="돋움" pitchFamily="50" charset="-127"/>
              </a:rPr>
              <a:t> </a:t>
            </a:r>
            <a:r>
              <a:rPr lang="en-US" altLang="ko-KR" sz="1600" b="1" dirty="0" smtClean="0">
                <a:latin typeface="Arial" pitchFamily="34" charset="0"/>
                <a:ea typeface="돋움" pitchFamily="50" charset="-127"/>
              </a:rPr>
              <a:t>Africa</a:t>
            </a:r>
            <a:r>
              <a:rPr lang="en-US" altLang="ko-KR" sz="1100" b="1" dirty="0" smtClean="0">
                <a:latin typeface="Arial" pitchFamily="34" charset="0"/>
                <a:ea typeface="돋움" pitchFamily="50" charset="-127"/>
              </a:rPr>
              <a:t>  </a:t>
            </a:r>
            <a:r>
              <a:rPr lang="en-US" altLang="ko-KR" sz="1600" dirty="0" err="1" smtClean="0">
                <a:latin typeface="Arial" pitchFamily="34" charset="0"/>
                <a:ea typeface="돋움" pitchFamily="50" charset="-127"/>
              </a:rPr>
              <a:t>AfricaCrypt</a:t>
            </a:r>
            <a:r>
              <a:rPr lang="en-US" altLang="ko-KR" sz="1600" dirty="0" smtClean="0">
                <a:latin typeface="Arial" pitchFamily="34" charset="0"/>
                <a:ea typeface="돋움" pitchFamily="50" charset="-127"/>
              </a:rPr>
              <a:t>(‘08-)</a:t>
            </a:r>
            <a:endParaRPr lang="en-US" altLang="ko-KR" sz="1600" dirty="0">
              <a:latin typeface="Arial" pitchFamily="34" charset="0"/>
              <a:ea typeface="돋움" pitchFamily="50" charset="-127"/>
            </a:endParaRPr>
          </a:p>
        </p:txBody>
      </p:sp>
      <p:sp>
        <p:nvSpPr>
          <p:cNvPr id="4" name="슬라이드 번호 개체 틀 3"/>
          <p:cNvSpPr>
            <a:spLocks noGrp="1"/>
          </p:cNvSpPr>
          <p:nvPr>
            <p:ph type="sldNum" sz="quarter" idx="12"/>
          </p:nvPr>
        </p:nvSpPr>
        <p:spPr/>
        <p:txBody>
          <a:bodyPr>
            <a:normAutofit/>
          </a:bodyPr>
          <a:lstStyle/>
          <a:p>
            <a:pPr>
              <a:defRPr/>
            </a:pPr>
            <a:fld id="{5045D34D-109B-49CD-9CCB-971D825AE284}" type="slidenum">
              <a:rPr lang="en-US" altLang="ko-KR" smtClean="0"/>
              <a:pPr>
                <a:defRPr/>
              </a:pPr>
              <a:t>9</a:t>
            </a:fld>
            <a:endParaRPr lang="en-US" altLang="ko-KR"/>
          </a:p>
        </p:txBody>
      </p:sp>
      <p:sp>
        <p:nvSpPr>
          <p:cNvPr id="2" name="제목 1"/>
          <p:cNvSpPr>
            <a:spLocks noGrp="1"/>
          </p:cNvSpPr>
          <p:nvPr>
            <p:ph type="title"/>
          </p:nvPr>
        </p:nvSpPr>
        <p:spPr/>
        <p:txBody>
          <a:bodyPr>
            <a:normAutofit/>
          </a:bodyPr>
          <a:lstStyle/>
          <a:p>
            <a:r>
              <a:rPr lang="en-US" altLang="ko-KR" dirty="0" smtClean="0"/>
              <a:t>Worldwide Academic Research</a:t>
            </a:r>
            <a:endParaRPr lang="ko-KR" altLang="en-US" dirty="0"/>
          </a:p>
        </p:txBody>
      </p:sp>
      <p:pic>
        <p:nvPicPr>
          <p:cNvPr id="6" name="Picture 5"/>
          <p:cNvPicPr>
            <a:picLocks noChangeAspect="1" noChangeArrowheads="1"/>
          </p:cNvPicPr>
          <p:nvPr/>
        </p:nvPicPr>
        <p:blipFill>
          <a:blip r:embed="rId4" cstate="print"/>
          <a:srcRect/>
          <a:stretch>
            <a:fillRect/>
          </a:stretch>
        </p:blipFill>
        <p:spPr bwMode="auto">
          <a:xfrm>
            <a:off x="8277225" y="314325"/>
            <a:ext cx="714375" cy="714375"/>
          </a:xfrm>
          <a:prstGeom prst="rect">
            <a:avLst/>
          </a:prstGeom>
          <a:noFill/>
          <a:ln w="9525">
            <a:noFill/>
            <a:miter lim="800000"/>
            <a:headEnd type="none" w="sm" len="sm"/>
            <a:tailEnd type="none" w="sm" len="sm"/>
          </a:ln>
        </p:spPr>
      </p:pic>
      <p:pic>
        <p:nvPicPr>
          <p:cNvPr id="7" name="Picture 2" descr="IACR logo"/>
          <p:cNvPicPr>
            <a:picLocks noChangeAspect="1" noChangeArrowheads="1"/>
          </p:cNvPicPr>
          <p:nvPr/>
        </p:nvPicPr>
        <p:blipFill>
          <a:blip r:embed="rId5" cstate="print"/>
          <a:srcRect/>
          <a:stretch>
            <a:fillRect/>
          </a:stretch>
        </p:blipFill>
        <p:spPr bwMode="auto">
          <a:xfrm>
            <a:off x="7884664" y="1979842"/>
            <a:ext cx="690554" cy="690554"/>
          </a:xfrm>
          <a:prstGeom prst="rect">
            <a:avLst/>
          </a:prstGeom>
          <a:noFill/>
        </p:spPr>
      </p:pic>
      <p:pic>
        <p:nvPicPr>
          <p:cNvPr id="8" name="Picture 2" descr="http://www.ics.mq.edu.au/conferences/asiacrypt2008/ASIACRYPT%202008_files/logo-asiacrypt2008.jpg"/>
          <p:cNvPicPr>
            <a:picLocks noChangeAspect="1" noChangeArrowheads="1"/>
          </p:cNvPicPr>
          <p:nvPr/>
        </p:nvPicPr>
        <p:blipFill>
          <a:blip r:embed="rId6" cstate="print"/>
          <a:srcRect/>
          <a:stretch>
            <a:fillRect/>
          </a:stretch>
        </p:blipFill>
        <p:spPr bwMode="auto">
          <a:xfrm>
            <a:off x="7772411" y="3994395"/>
            <a:ext cx="615438" cy="83733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광장">
  <a:themeElements>
    <a:clrScheme name="광장">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광장">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광장">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1043</TotalTime>
  <Pages>22</Pages>
  <Words>1051</Words>
  <Application>Microsoft Office PowerPoint</Application>
  <PresentationFormat>화면 슬라이드 쇼(4:3)</PresentationFormat>
  <Paragraphs>254</Paragraphs>
  <Slides>20</Slides>
  <Notes>0</Notes>
  <HiddenSlides>0</HiddenSlides>
  <MMClips>0</MMClips>
  <ScaleCrop>false</ScaleCrop>
  <HeadingPairs>
    <vt:vector size="4" baseType="variant">
      <vt:variant>
        <vt:lpstr>테마</vt:lpstr>
      </vt:variant>
      <vt:variant>
        <vt:i4>1</vt:i4>
      </vt:variant>
      <vt:variant>
        <vt:lpstr>슬라이드 제목</vt:lpstr>
      </vt:variant>
      <vt:variant>
        <vt:i4>20</vt:i4>
      </vt:variant>
    </vt:vector>
  </HeadingPairs>
  <TitlesOfParts>
    <vt:vector size="21" baseType="lpstr">
      <vt:lpstr>광장</vt:lpstr>
      <vt:lpstr>Advanced Information Security</vt:lpstr>
      <vt:lpstr>Syllabus</vt:lpstr>
      <vt:lpstr>Weekly Lecture</vt:lpstr>
      <vt:lpstr>Lect.1  Introduction</vt:lpstr>
      <vt:lpstr>Trends of IT Security</vt:lpstr>
      <vt:lpstr>Related Subject </vt:lpstr>
      <vt:lpstr>Who are interested in cryptology? </vt:lpstr>
      <vt:lpstr>Security Standard Map</vt:lpstr>
      <vt:lpstr>Worldwide Academic Research</vt:lpstr>
      <vt:lpstr>Term Project  &amp; Paper Presentation</vt:lpstr>
      <vt:lpstr>Basic Concepts(I)</vt:lpstr>
      <vt:lpstr>Basic Concepts(II)</vt:lpstr>
      <vt:lpstr>Basic Concepts(III)</vt:lpstr>
      <vt:lpstr>Basic Security Requirements</vt:lpstr>
      <vt:lpstr>Advanced Security Requirements</vt:lpstr>
      <vt:lpstr>A taxonomy of cryptographic primitives</vt:lpstr>
      <vt:lpstr>History of Modern Cryptography</vt:lpstr>
      <vt:lpstr>Attacking Model(I)</vt:lpstr>
      <vt:lpstr>Attacking Model(II)</vt:lpstr>
      <vt:lpstr>Classification of Security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ETRI CIS  OHP Form</dc:title>
  <dc:subject/>
  <dc:creator/>
  <cp:keywords/>
  <dc:description/>
  <cp:lastModifiedBy>Kwangjo Kim</cp:lastModifiedBy>
  <cp:revision>319</cp:revision>
  <cp:lastPrinted>1998-05-06T02:23:12Z</cp:lastPrinted>
  <dcterms:created xsi:type="dcterms:W3CDTF">1995-06-15T10:08:06Z</dcterms:created>
  <dcterms:modified xsi:type="dcterms:W3CDTF">2010-02-09T12:08:44Z</dcterms:modified>
</cp:coreProperties>
</file>