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82" r:id="rId2"/>
    <p:sldId id="441" r:id="rId3"/>
    <p:sldId id="523" r:id="rId4"/>
    <p:sldId id="536" r:id="rId5"/>
    <p:sldId id="537" r:id="rId6"/>
    <p:sldId id="583" r:id="rId7"/>
  </p:sldIdLst>
  <p:sldSz cx="9144000" cy="6858000" type="screen4x3"/>
  <p:notesSz cx="6858000" cy="97742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CC99"/>
    <a:srgbClr val="9900CC"/>
    <a:srgbClr val="3333FF"/>
    <a:srgbClr val="0066FF"/>
    <a:srgbClr val="0000CC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4029"/>
        <p:guide pos="440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44" y="-72"/>
      </p:cViewPr>
      <p:guideLst>
        <p:guide orient="horz" pos="307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B34FE59-BEF2-4EF0-AFE8-030E075D396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6525"/>
            <a:ext cx="558800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103938" y="136525"/>
            <a:ext cx="754062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628967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1038"/>
            <a:ext cx="558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80200" y="9571038"/>
            <a:ext cx="177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0CA352A5-EB31-40AB-A4DF-7838CB7A57A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710AE-0CC5-40C3-9B68-AB93A20558F3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4D3AF-A992-4CE0-88CF-51AAFF2F1832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152E9-D9B0-4F26-87F9-E7E58CC2C1E5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9BAFE0-8224-49E2-BDF0-F26BCE304C36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27B19-5E99-4D21-96B7-396234920873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E0ED57-C868-4F71-A17F-668713EA048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FCC916-5050-4C5D-B987-51427AA6DCC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27DF1C-98E6-4A24-B27D-64864403691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A0438-5B2D-4462-9E94-6E50656333A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150F4F-5AFD-48E1-B571-CC3CF9254FE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04305E-77D3-448A-A5B2-6B98056998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7A1F-F8E7-4A4F-86C2-041D3491272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174C0A-E75D-4D28-9E8C-198F7B47A7C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2DFFD1-4B88-47F2-B059-FDC66EBC3D0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ED029F-55F9-442C-9EC1-E9387F61FF5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87CA95-4F4A-4CC2-BCFA-98B914F11BD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</a:defRPr>
            </a:lvl1pPr>
          </a:lstStyle>
          <a:p>
            <a:fld id="{9B70BE0B-0F87-49A0-AA8A-A4F31C8924B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C0E4F-A350-4045-9B8E-C954EEBECD78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728066" name="Text Box 2"/>
          <p:cNvSpPr txBox="1">
            <a:spLocks noChangeArrowheads="1"/>
          </p:cNvSpPr>
          <p:nvPr/>
        </p:nvSpPr>
        <p:spPr bwMode="auto">
          <a:xfrm>
            <a:off x="2441999" y="2774950"/>
            <a:ext cx="41472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/>
              <a:t>Lect. 9 : </a:t>
            </a:r>
            <a:r>
              <a:rPr lang="en-US" altLang="ko-KR" sz="2400" dirty="0"/>
              <a:t>Mode of Operation</a:t>
            </a:r>
          </a:p>
          <a:p>
            <a:endParaRPr lang="en-US" altLang="ko-K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3F01A-C858-4C2A-94CE-B3BB0E96508F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410626" name="Text Box 2"/>
          <p:cNvSpPr txBox="1">
            <a:spLocks noChangeArrowheads="1"/>
          </p:cNvSpPr>
          <p:nvPr/>
        </p:nvSpPr>
        <p:spPr bwMode="auto">
          <a:xfrm>
            <a:off x="993775" y="581025"/>
            <a:ext cx="490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Modes of Operation – ECB Mode</a:t>
            </a:r>
          </a:p>
        </p:txBody>
      </p:sp>
      <p:sp>
        <p:nvSpPr>
          <p:cNvPr id="410867" name="Text Box 243"/>
          <p:cNvSpPr txBox="1">
            <a:spLocks noChangeArrowheads="1"/>
          </p:cNvSpPr>
          <p:nvPr/>
        </p:nvSpPr>
        <p:spPr bwMode="auto">
          <a:xfrm>
            <a:off x="4202113" y="1746250"/>
            <a:ext cx="4246562" cy="33512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altLang="ko-KR">
                <a:latin typeface="Comic Sans MS" pitchFamily="66" charset="0"/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Electronic Code Book Mode</a:t>
            </a:r>
          </a:p>
          <a:p>
            <a:pPr marL="665163" lvl="1" indent="-20796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Break a message into a sequence of plaintext blocks</a:t>
            </a:r>
          </a:p>
          <a:p>
            <a:pPr marL="665163" lvl="1" indent="-20796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Each plaintext block is encrypted (or decrypted) independently</a:t>
            </a:r>
          </a:p>
          <a:p>
            <a:pPr marL="665163" lvl="1" indent="-20796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The same plaintext block always  produces the same ciphertext block </a:t>
            </a:r>
          </a:p>
          <a:p>
            <a:pPr marL="665163" lvl="1" indent="-20796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May not be secure; e.g., a highly structured message </a:t>
            </a:r>
          </a:p>
          <a:p>
            <a:pPr marL="665163" lvl="1" indent="-20796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Typically used for secure transmission of single vales (e.g., encryption key)</a:t>
            </a:r>
          </a:p>
          <a:p>
            <a:pPr marL="665163" lvl="1" indent="-20796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endParaRPr lang="en-US" altLang="ko-KR" sz="1600"/>
          </a:p>
        </p:txBody>
      </p:sp>
      <p:sp>
        <p:nvSpPr>
          <p:cNvPr id="410868" name="Rectangle 244"/>
          <p:cNvSpPr>
            <a:spLocks noChangeArrowheads="1"/>
          </p:cNvSpPr>
          <p:nvPr/>
        </p:nvSpPr>
        <p:spPr bwMode="auto">
          <a:xfrm>
            <a:off x="966788" y="2203450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410869" name="Text Box 245"/>
          <p:cNvSpPr txBox="1">
            <a:spLocks noChangeArrowheads="1"/>
          </p:cNvSpPr>
          <p:nvPr/>
        </p:nvSpPr>
        <p:spPr bwMode="auto">
          <a:xfrm>
            <a:off x="1165225" y="2292350"/>
            <a:ext cx="1349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410871" name="Text Box 247"/>
          <p:cNvSpPr txBox="1">
            <a:spLocks noChangeArrowheads="1"/>
          </p:cNvSpPr>
          <p:nvPr/>
        </p:nvSpPr>
        <p:spPr bwMode="auto">
          <a:xfrm>
            <a:off x="1138238" y="1443038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1</a:t>
            </a:r>
          </a:p>
        </p:txBody>
      </p:sp>
      <p:sp>
        <p:nvSpPr>
          <p:cNvPr id="410872" name="Text Box 248"/>
          <p:cNvSpPr txBox="1">
            <a:spLocks noChangeArrowheads="1"/>
          </p:cNvSpPr>
          <p:nvPr/>
        </p:nvSpPr>
        <p:spPr bwMode="auto">
          <a:xfrm>
            <a:off x="1160463" y="3114675"/>
            <a:ext cx="22383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1</a:t>
            </a:r>
          </a:p>
        </p:txBody>
      </p:sp>
      <p:sp>
        <p:nvSpPr>
          <p:cNvPr id="410873" name="Line 249"/>
          <p:cNvSpPr>
            <a:spLocks noChangeShapeType="1"/>
          </p:cNvSpPr>
          <p:nvPr/>
        </p:nvSpPr>
        <p:spPr bwMode="auto">
          <a:xfrm>
            <a:off x="1220788" y="2668588"/>
            <a:ext cx="0" cy="4048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874" name="Line 250"/>
          <p:cNvSpPr>
            <a:spLocks noChangeShapeType="1"/>
          </p:cNvSpPr>
          <p:nvPr/>
        </p:nvSpPr>
        <p:spPr bwMode="auto">
          <a:xfrm>
            <a:off x="1223963" y="1781175"/>
            <a:ext cx="0" cy="404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875" name="Rectangle 251"/>
          <p:cNvSpPr>
            <a:spLocks noChangeArrowheads="1"/>
          </p:cNvSpPr>
          <p:nvPr/>
        </p:nvSpPr>
        <p:spPr bwMode="auto">
          <a:xfrm>
            <a:off x="1704975" y="2193925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410876" name="Text Box 252"/>
          <p:cNvSpPr txBox="1">
            <a:spLocks noChangeArrowheads="1"/>
          </p:cNvSpPr>
          <p:nvPr/>
        </p:nvSpPr>
        <p:spPr bwMode="auto">
          <a:xfrm>
            <a:off x="1903413" y="2293938"/>
            <a:ext cx="13493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410877" name="Text Box 253"/>
          <p:cNvSpPr txBox="1">
            <a:spLocks noChangeArrowheads="1"/>
          </p:cNvSpPr>
          <p:nvPr/>
        </p:nvSpPr>
        <p:spPr bwMode="auto">
          <a:xfrm>
            <a:off x="1876425" y="1433513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2</a:t>
            </a:r>
          </a:p>
        </p:txBody>
      </p:sp>
      <p:sp>
        <p:nvSpPr>
          <p:cNvPr id="410878" name="Text Box 254"/>
          <p:cNvSpPr txBox="1">
            <a:spLocks noChangeArrowheads="1"/>
          </p:cNvSpPr>
          <p:nvPr/>
        </p:nvSpPr>
        <p:spPr bwMode="auto">
          <a:xfrm>
            <a:off x="1854200" y="3125788"/>
            <a:ext cx="2238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2</a:t>
            </a:r>
          </a:p>
        </p:txBody>
      </p:sp>
      <p:sp>
        <p:nvSpPr>
          <p:cNvPr id="410879" name="Line 255"/>
          <p:cNvSpPr>
            <a:spLocks noChangeShapeType="1"/>
          </p:cNvSpPr>
          <p:nvPr/>
        </p:nvSpPr>
        <p:spPr bwMode="auto">
          <a:xfrm>
            <a:off x="1958975" y="2662238"/>
            <a:ext cx="0" cy="4048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880" name="Line 256"/>
          <p:cNvSpPr>
            <a:spLocks noChangeShapeType="1"/>
          </p:cNvSpPr>
          <p:nvPr/>
        </p:nvSpPr>
        <p:spPr bwMode="auto">
          <a:xfrm>
            <a:off x="1962150" y="1771650"/>
            <a:ext cx="0" cy="404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881" name="Rectangle 257"/>
          <p:cNvSpPr>
            <a:spLocks noChangeArrowheads="1"/>
          </p:cNvSpPr>
          <p:nvPr/>
        </p:nvSpPr>
        <p:spPr bwMode="auto">
          <a:xfrm>
            <a:off x="3140075" y="2193925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410882" name="Text Box 258"/>
          <p:cNvSpPr txBox="1">
            <a:spLocks noChangeArrowheads="1"/>
          </p:cNvSpPr>
          <p:nvPr/>
        </p:nvSpPr>
        <p:spPr bwMode="auto">
          <a:xfrm>
            <a:off x="3338513" y="2293938"/>
            <a:ext cx="13493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410883" name="Text Box 259"/>
          <p:cNvSpPr txBox="1">
            <a:spLocks noChangeArrowheads="1"/>
          </p:cNvSpPr>
          <p:nvPr/>
        </p:nvSpPr>
        <p:spPr bwMode="auto">
          <a:xfrm>
            <a:off x="3308350" y="1439863"/>
            <a:ext cx="220663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n</a:t>
            </a:r>
          </a:p>
        </p:txBody>
      </p:sp>
      <p:sp>
        <p:nvSpPr>
          <p:cNvPr id="410884" name="Text Box 260"/>
          <p:cNvSpPr txBox="1">
            <a:spLocks noChangeArrowheads="1"/>
          </p:cNvSpPr>
          <p:nvPr/>
        </p:nvSpPr>
        <p:spPr bwMode="auto">
          <a:xfrm>
            <a:off x="3273425" y="3124200"/>
            <a:ext cx="231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n</a:t>
            </a:r>
          </a:p>
        </p:txBody>
      </p:sp>
      <p:sp>
        <p:nvSpPr>
          <p:cNvPr id="410885" name="Line 261"/>
          <p:cNvSpPr>
            <a:spLocks noChangeShapeType="1"/>
          </p:cNvSpPr>
          <p:nvPr/>
        </p:nvSpPr>
        <p:spPr bwMode="auto">
          <a:xfrm>
            <a:off x="3405188" y="2651125"/>
            <a:ext cx="0" cy="404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886" name="Line 262"/>
          <p:cNvSpPr>
            <a:spLocks noChangeShapeType="1"/>
          </p:cNvSpPr>
          <p:nvPr/>
        </p:nvSpPr>
        <p:spPr bwMode="auto">
          <a:xfrm>
            <a:off x="3397250" y="1789113"/>
            <a:ext cx="0" cy="4048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887" name="Rectangle 263"/>
          <p:cNvSpPr>
            <a:spLocks noChangeArrowheads="1"/>
          </p:cNvSpPr>
          <p:nvPr/>
        </p:nvSpPr>
        <p:spPr bwMode="auto">
          <a:xfrm>
            <a:off x="966788" y="3917950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410888" name="Text Box 264"/>
          <p:cNvSpPr txBox="1">
            <a:spLocks noChangeArrowheads="1"/>
          </p:cNvSpPr>
          <p:nvPr/>
        </p:nvSpPr>
        <p:spPr bwMode="auto">
          <a:xfrm>
            <a:off x="1160463" y="4017963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10890" name="Line 266"/>
          <p:cNvSpPr>
            <a:spLocks noChangeShapeType="1"/>
          </p:cNvSpPr>
          <p:nvPr/>
        </p:nvSpPr>
        <p:spPr bwMode="auto">
          <a:xfrm>
            <a:off x="1220788" y="4386263"/>
            <a:ext cx="0" cy="4048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891" name="Rectangle 267"/>
          <p:cNvSpPr>
            <a:spLocks noChangeArrowheads="1"/>
          </p:cNvSpPr>
          <p:nvPr/>
        </p:nvSpPr>
        <p:spPr bwMode="auto">
          <a:xfrm>
            <a:off x="1704975" y="3921125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410892" name="Text Box 268"/>
          <p:cNvSpPr txBox="1">
            <a:spLocks noChangeArrowheads="1"/>
          </p:cNvSpPr>
          <p:nvPr/>
        </p:nvSpPr>
        <p:spPr bwMode="auto">
          <a:xfrm>
            <a:off x="1898650" y="4021138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10894" name="Line 270"/>
          <p:cNvSpPr>
            <a:spLocks noChangeShapeType="1"/>
          </p:cNvSpPr>
          <p:nvPr/>
        </p:nvSpPr>
        <p:spPr bwMode="auto">
          <a:xfrm>
            <a:off x="1958975" y="4389438"/>
            <a:ext cx="0" cy="4048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895" name="Rectangle 271"/>
          <p:cNvSpPr>
            <a:spLocks noChangeArrowheads="1"/>
          </p:cNvSpPr>
          <p:nvPr/>
        </p:nvSpPr>
        <p:spPr bwMode="auto">
          <a:xfrm>
            <a:off x="3140075" y="3919538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410896" name="Text Box 272"/>
          <p:cNvSpPr txBox="1">
            <a:spLocks noChangeArrowheads="1"/>
          </p:cNvSpPr>
          <p:nvPr/>
        </p:nvSpPr>
        <p:spPr bwMode="auto">
          <a:xfrm>
            <a:off x="3333750" y="4019550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10898" name="Line 274"/>
          <p:cNvSpPr>
            <a:spLocks noChangeShapeType="1"/>
          </p:cNvSpPr>
          <p:nvPr/>
        </p:nvSpPr>
        <p:spPr bwMode="auto">
          <a:xfrm>
            <a:off x="3394075" y="4387850"/>
            <a:ext cx="0" cy="404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899" name="Line 275"/>
          <p:cNvSpPr>
            <a:spLocks noChangeShapeType="1"/>
          </p:cNvSpPr>
          <p:nvPr/>
        </p:nvSpPr>
        <p:spPr bwMode="auto">
          <a:xfrm>
            <a:off x="1230313" y="3505200"/>
            <a:ext cx="0" cy="404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900" name="Line 276"/>
          <p:cNvSpPr>
            <a:spLocks noChangeShapeType="1"/>
          </p:cNvSpPr>
          <p:nvPr/>
        </p:nvSpPr>
        <p:spPr bwMode="auto">
          <a:xfrm>
            <a:off x="1957388" y="3498850"/>
            <a:ext cx="0" cy="404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901" name="Line 277"/>
          <p:cNvSpPr>
            <a:spLocks noChangeShapeType="1"/>
          </p:cNvSpPr>
          <p:nvPr/>
        </p:nvSpPr>
        <p:spPr bwMode="auto">
          <a:xfrm>
            <a:off x="3392488" y="3505200"/>
            <a:ext cx="0" cy="404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902" name="Text Box 278"/>
          <p:cNvSpPr txBox="1">
            <a:spLocks noChangeArrowheads="1"/>
          </p:cNvSpPr>
          <p:nvPr/>
        </p:nvSpPr>
        <p:spPr bwMode="auto">
          <a:xfrm>
            <a:off x="1116013" y="4889500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1</a:t>
            </a:r>
          </a:p>
        </p:txBody>
      </p:sp>
      <p:sp>
        <p:nvSpPr>
          <p:cNvPr id="410903" name="Text Box 279"/>
          <p:cNvSpPr txBox="1">
            <a:spLocks noChangeArrowheads="1"/>
          </p:cNvSpPr>
          <p:nvPr/>
        </p:nvSpPr>
        <p:spPr bwMode="auto">
          <a:xfrm>
            <a:off x="1854200" y="4879975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2</a:t>
            </a:r>
          </a:p>
        </p:txBody>
      </p:sp>
      <p:sp>
        <p:nvSpPr>
          <p:cNvPr id="410904" name="Text Box 280"/>
          <p:cNvSpPr txBox="1">
            <a:spLocks noChangeArrowheads="1"/>
          </p:cNvSpPr>
          <p:nvPr/>
        </p:nvSpPr>
        <p:spPr bwMode="auto">
          <a:xfrm>
            <a:off x="3286125" y="4886325"/>
            <a:ext cx="220663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n</a:t>
            </a:r>
          </a:p>
        </p:txBody>
      </p:sp>
      <p:sp>
        <p:nvSpPr>
          <p:cNvPr id="410905" name="Line 281"/>
          <p:cNvSpPr>
            <a:spLocks noChangeShapeType="1"/>
          </p:cNvSpPr>
          <p:nvPr/>
        </p:nvSpPr>
        <p:spPr bwMode="auto">
          <a:xfrm>
            <a:off x="606425" y="2413000"/>
            <a:ext cx="3413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906" name="Line 282"/>
          <p:cNvSpPr>
            <a:spLocks noChangeShapeType="1"/>
          </p:cNvSpPr>
          <p:nvPr/>
        </p:nvSpPr>
        <p:spPr bwMode="auto">
          <a:xfrm>
            <a:off x="625475" y="4151313"/>
            <a:ext cx="3413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410907" name="Text Box 283"/>
          <p:cNvSpPr txBox="1">
            <a:spLocks noChangeArrowheads="1"/>
          </p:cNvSpPr>
          <p:nvPr/>
        </p:nvSpPr>
        <p:spPr bwMode="auto">
          <a:xfrm>
            <a:off x="390525" y="4030663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K</a:t>
            </a:r>
          </a:p>
        </p:txBody>
      </p:sp>
      <p:sp>
        <p:nvSpPr>
          <p:cNvPr id="410908" name="Text Box 284"/>
          <p:cNvSpPr txBox="1">
            <a:spLocks noChangeArrowheads="1"/>
          </p:cNvSpPr>
          <p:nvPr/>
        </p:nvSpPr>
        <p:spPr bwMode="auto">
          <a:xfrm>
            <a:off x="377825" y="2276475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K</a:t>
            </a:r>
          </a:p>
        </p:txBody>
      </p:sp>
      <p:sp>
        <p:nvSpPr>
          <p:cNvPr id="410909" name="Text Box 285"/>
          <p:cNvSpPr txBox="1">
            <a:spLocks noChangeArrowheads="1"/>
          </p:cNvSpPr>
          <p:nvPr/>
        </p:nvSpPr>
        <p:spPr bwMode="auto">
          <a:xfrm>
            <a:off x="2452688" y="2039938"/>
            <a:ext cx="563562" cy="4873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3200"/>
              <a:t>. . .</a:t>
            </a:r>
          </a:p>
        </p:txBody>
      </p:sp>
      <p:sp>
        <p:nvSpPr>
          <p:cNvPr id="410910" name="Text Box 286"/>
          <p:cNvSpPr txBox="1">
            <a:spLocks noChangeArrowheads="1"/>
          </p:cNvSpPr>
          <p:nvPr/>
        </p:nvSpPr>
        <p:spPr bwMode="auto">
          <a:xfrm>
            <a:off x="2428875" y="3800475"/>
            <a:ext cx="563563" cy="4873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3200"/>
              <a:t>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B199C-F088-49E1-A214-2300ACD935BD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595970" name="Text Box 2"/>
          <p:cNvSpPr txBox="1">
            <a:spLocks noChangeArrowheads="1"/>
          </p:cNvSpPr>
          <p:nvPr/>
        </p:nvSpPr>
        <p:spPr bwMode="auto">
          <a:xfrm>
            <a:off x="993775" y="581025"/>
            <a:ext cx="492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Modes of Operation – CBC Mode</a:t>
            </a:r>
          </a:p>
        </p:txBody>
      </p:sp>
      <p:sp>
        <p:nvSpPr>
          <p:cNvPr id="595971" name="Text Box 3"/>
          <p:cNvSpPr txBox="1">
            <a:spLocks noChangeArrowheads="1"/>
          </p:cNvSpPr>
          <p:nvPr/>
        </p:nvSpPr>
        <p:spPr bwMode="auto">
          <a:xfrm>
            <a:off x="5006975" y="1349375"/>
            <a:ext cx="3662363" cy="354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altLang="ko-KR">
                <a:latin typeface="Comic Sans MS" pitchFamily="66" charset="0"/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Cipher Block Chaining Mode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Each ciphertext block is affected by previous blocks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No fixed relationship between the plaintext block and its input to the encryption function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The same plaintext block, if repeated, produces different ciphertext blocks 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IV(Initializing Vector) must be known to both ends 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Most widely used for block encryption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endParaRPr lang="en-US" altLang="ko-KR" sz="1600"/>
          </a:p>
        </p:txBody>
      </p:sp>
      <p:sp>
        <p:nvSpPr>
          <p:cNvPr id="595972" name="Rectangle 4"/>
          <p:cNvSpPr>
            <a:spLocks noChangeArrowheads="1"/>
          </p:cNvSpPr>
          <p:nvPr/>
        </p:nvSpPr>
        <p:spPr bwMode="auto">
          <a:xfrm>
            <a:off x="966788" y="2535238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595973" name="Text Box 5"/>
          <p:cNvSpPr txBox="1">
            <a:spLocks noChangeArrowheads="1"/>
          </p:cNvSpPr>
          <p:nvPr/>
        </p:nvSpPr>
        <p:spPr bwMode="auto">
          <a:xfrm>
            <a:off x="1165225" y="2624138"/>
            <a:ext cx="1349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595974" name="Text Box 6"/>
          <p:cNvSpPr txBox="1">
            <a:spLocks noChangeArrowheads="1"/>
          </p:cNvSpPr>
          <p:nvPr/>
        </p:nvSpPr>
        <p:spPr bwMode="auto">
          <a:xfrm>
            <a:off x="1116013" y="1244600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1</a:t>
            </a:r>
          </a:p>
        </p:txBody>
      </p:sp>
      <p:sp>
        <p:nvSpPr>
          <p:cNvPr id="595975" name="Text Box 7"/>
          <p:cNvSpPr txBox="1">
            <a:spLocks noChangeArrowheads="1"/>
          </p:cNvSpPr>
          <p:nvPr/>
        </p:nvSpPr>
        <p:spPr bwMode="auto">
          <a:xfrm>
            <a:off x="1104900" y="3556000"/>
            <a:ext cx="2238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1</a:t>
            </a:r>
          </a:p>
        </p:txBody>
      </p:sp>
      <p:sp>
        <p:nvSpPr>
          <p:cNvPr id="595977" name="Line 9"/>
          <p:cNvSpPr>
            <a:spLocks noChangeShapeType="1"/>
          </p:cNvSpPr>
          <p:nvPr/>
        </p:nvSpPr>
        <p:spPr bwMode="auto">
          <a:xfrm>
            <a:off x="1223963" y="2190750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5978" name="Rectangle 10"/>
          <p:cNvSpPr>
            <a:spLocks noChangeArrowheads="1"/>
          </p:cNvSpPr>
          <p:nvPr/>
        </p:nvSpPr>
        <p:spPr bwMode="auto">
          <a:xfrm>
            <a:off x="2060575" y="2530475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595979" name="Text Box 11"/>
          <p:cNvSpPr txBox="1">
            <a:spLocks noChangeArrowheads="1"/>
          </p:cNvSpPr>
          <p:nvPr/>
        </p:nvSpPr>
        <p:spPr bwMode="auto">
          <a:xfrm>
            <a:off x="2259013" y="2630488"/>
            <a:ext cx="13493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595980" name="Text Box 12"/>
          <p:cNvSpPr txBox="1">
            <a:spLocks noChangeArrowheads="1"/>
          </p:cNvSpPr>
          <p:nvPr/>
        </p:nvSpPr>
        <p:spPr bwMode="auto">
          <a:xfrm>
            <a:off x="2209800" y="1250950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2</a:t>
            </a:r>
          </a:p>
        </p:txBody>
      </p:sp>
      <p:sp>
        <p:nvSpPr>
          <p:cNvPr id="595981" name="Text Box 13"/>
          <p:cNvSpPr txBox="1">
            <a:spLocks noChangeArrowheads="1"/>
          </p:cNvSpPr>
          <p:nvPr/>
        </p:nvSpPr>
        <p:spPr bwMode="auto">
          <a:xfrm>
            <a:off x="2228850" y="3578225"/>
            <a:ext cx="2238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2</a:t>
            </a:r>
          </a:p>
        </p:txBody>
      </p:sp>
      <p:sp>
        <p:nvSpPr>
          <p:cNvPr id="595982" name="Line 14"/>
          <p:cNvSpPr>
            <a:spLocks noChangeShapeType="1"/>
          </p:cNvSpPr>
          <p:nvPr/>
        </p:nvSpPr>
        <p:spPr bwMode="auto">
          <a:xfrm>
            <a:off x="1209675" y="2995613"/>
            <a:ext cx="0" cy="5476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5984" name="Rectangle 16"/>
          <p:cNvSpPr>
            <a:spLocks noChangeArrowheads="1"/>
          </p:cNvSpPr>
          <p:nvPr/>
        </p:nvSpPr>
        <p:spPr bwMode="auto">
          <a:xfrm>
            <a:off x="4054475" y="2538413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595985" name="Text Box 17"/>
          <p:cNvSpPr txBox="1">
            <a:spLocks noChangeArrowheads="1"/>
          </p:cNvSpPr>
          <p:nvPr/>
        </p:nvSpPr>
        <p:spPr bwMode="auto">
          <a:xfrm>
            <a:off x="4252913" y="2638425"/>
            <a:ext cx="13493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595986" name="Text Box 18"/>
          <p:cNvSpPr txBox="1">
            <a:spLocks noChangeArrowheads="1"/>
          </p:cNvSpPr>
          <p:nvPr/>
        </p:nvSpPr>
        <p:spPr bwMode="auto">
          <a:xfrm>
            <a:off x="4200525" y="1265238"/>
            <a:ext cx="220663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n</a:t>
            </a:r>
          </a:p>
        </p:txBody>
      </p:sp>
      <p:sp>
        <p:nvSpPr>
          <p:cNvPr id="595987" name="Text Box 19"/>
          <p:cNvSpPr txBox="1">
            <a:spLocks noChangeArrowheads="1"/>
          </p:cNvSpPr>
          <p:nvPr/>
        </p:nvSpPr>
        <p:spPr bwMode="auto">
          <a:xfrm>
            <a:off x="4197350" y="3611563"/>
            <a:ext cx="231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n</a:t>
            </a:r>
          </a:p>
        </p:txBody>
      </p:sp>
      <p:sp>
        <p:nvSpPr>
          <p:cNvPr id="596005" name="Line 37"/>
          <p:cNvSpPr>
            <a:spLocks noChangeShapeType="1"/>
          </p:cNvSpPr>
          <p:nvPr/>
        </p:nvSpPr>
        <p:spPr bwMode="auto">
          <a:xfrm>
            <a:off x="606425" y="2744788"/>
            <a:ext cx="3413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08" name="Text Box 40"/>
          <p:cNvSpPr txBox="1">
            <a:spLocks noChangeArrowheads="1"/>
          </p:cNvSpPr>
          <p:nvPr/>
        </p:nvSpPr>
        <p:spPr bwMode="auto">
          <a:xfrm>
            <a:off x="398463" y="2625725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K</a:t>
            </a:r>
          </a:p>
        </p:txBody>
      </p:sp>
      <p:grpSp>
        <p:nvGrpSpPr>
          <p:cNvPr id="596014" name="Group 46"/>
          <p:cNvGrpSpPr>
            <a:grpSpLocks/>
          </p:cNvGrpSpPr>
          <p:nvPr/>
        </p:nvGrpSpPr>
        <p:grpSpPr bwMode="auto">
          <a:xfrm>
            <a:off x="1112838" y="1982788"/>
            <a:ext cx="209550" cy="201612"/>
            <a:chOff x="3560" y="3532"/>
            <a:chExt cx="236" cy="238"/>
          </a:xfrm>
        </p:grpSpPr>
        <p:sp>
          <p:nvSpPr>
            <p:cNvPr id="596010" name="Oval 42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596011" name="Line 43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96013" name="Line 45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596015" name="Line 47"/>
          <p:cNvSpPr>
            <a:spLocks noChangeShapeType="1"/>
          </p:cNvSpPr>
          <p:nvPr/>
        </p:nvSpPr>
        <p:spPr bwMode="auto">
          <a:xfrm>
            <a:off x="1222375" y="1649413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16" name="Line 48"/>
          <p:cNvSpPr>
            <a:spLocks noChangeShapeType="1"/>
          </p:cNvSpPr>
          <p:nvPr/>
        </p:nvSpPr>
        <p:spPr bwMode="auto">
          <a:xfrm flipV="1">
            <a:off x="614363" y="2093913"/>
            <a:ext cx="495300" cy="111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17" name="Line 49"/>
          <p:cNvSpPr>
            <a:spLocks noChangeShapeType="1"/>
          </p:cNvSpPr>
          <p:nvPr/>
        </p:nvSpPr>
        <p:spPr bwMode="auto">
          <a:xfrm>
            <a:off x="2303463" y="2193925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596018" name="Group 50"/>
          <p:cNvGrpSpPr>
            <a:grpSpLocks/>
          </p:cNvGrpSpPr>
          <p:nvPr/>
        </p:nvGrpSpPr>
        <p:grpSpPr bwMode="auto">
          <a:xfrm>
            <a:off x="2192338" y="1985963"/>
            <a:ext cx="209550" cy="201612"/>
            <a:chOff x="3560" y="3532"/>
            <a:chExt cx="236" cy="238"/>
          </a:xfrm>
        </p:grpSpPr>
        <p:sp>
          <p:nvSpPr>
            <p:cNvPr id="596019" name="Oval 51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596020" name="Line 52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96021" name="Line 53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596022" name="Line 54"/>
          <p:cNvSpPr>
            <a:spLocks noChangeShapeType="1"/>
          </p:cNvSpPr>
          <p:nvPr/>
        </p:nvSpPr>
        <p:spPr bwMode="auto">
          <a:xfrm>
            <a:off x="2301875" y="1652588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24" name="Line 56"/>
          <p:cNvSpPr>
            <a:spLocks noChangeShapeType="1"/>
          </p:cNvSpPr>
          <p:nvPr/>
        </p:nvSpPr>
        <p:spPr bwMode="auto">
          <a:xfrm>
            <a:off x="1211263" y="3228975"/>
            <a:ext cx="5619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25" name="Line 57"/>
          <p:cNvSpPr>
            <a:spLocks noChangeShapeType="1"/>
          </p:cNvSpPr>
          <p:nvPr/>
        </p:nvSpPr>
        <p:spPr bwMode="auto">
          <a:xfrm flipH="1" flipV="1">
            <a:off x="1751013" y="2084388"/>
            <a:ext cx="0" cy="1133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27" name="Line 59"/>
          <p:cNvSpPr>
            <a:spLocks noChangeShapeType="1"/>
          </p:cNvSpPr>
          <p:nvPr/>
        </p:nvSpPr>
        <p:spPr bwMode="auto">
          <a:xfrm>
            <a:off x="1746250" y="2073275"/>
            <a:ext cx="430213" cy="111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28" name="Line 60"/>
          <p:cNvSpPr>
            <a:spLocks noChangeShapeType="1"/>
          </p:cNvSpPr>
          <p:nvPr/>
        </p:nvSpPr>
        <p:spPr bwMode="auto">
          <a:xfrm>
            <a:off x="2308225" y="2994025"/>
            <a:ext cx="0" cy="5476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30" name="Line 62"/>
          <p:cNvSpPr>
            <a:spLocks noChangeShapeType="1"/>
          </p:cNvSpPr>
          <p:nvPr/>
        </p:nvSpPr>
        <p:spPr bwMode="auto">
          <a:xfrm>
            <a:off x="4295775" y="2205038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596031" name="Group 63"/>
          <p:cNvGrpSpPr>
            <a:grpSpLocks/>
          </p:cNvGrpSpPr>
          <p:nvPr/>
        </p:nvGrpSpPr>
        <p:grpSpPr bwMode="auto">
          <a:xfrm>
            <a:off x="4184650" y="1997075"/>
            <a:ext cx="209550" cy="201613"/>
            <a:chOff x="3560" y="3532"/>
            <a:chExt cx="236" cy="238"/>
          </a:xfrm>
        </p:grpSpPr>
        <p:sp>
          <p:nvSpPr>
            <p:cNvPr id="596032" name="Oval 64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596033" name="Line 65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96034" name="Line 66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596035" name="Line 67"/>
          <p:cNvSpPr>
            <a:spLocks noChangeShapeType="1"/>
          </p:cNvSpPr>
          <p:nvPr/>
        </p:nvSpPr>
        <p:spPr bwMode="auto">
          <a:xfrm>
            <a:off x="4294188" y="1663700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36" name="Line 68"/>
          <p:cNvSpPr>
            <a:spLocks noChangeShapeType="1"/>
          </p:cNvSpPr>
          <p:nvPr/>
        </p:nvSpPr>
        <p:spPr bwMode="auto">
          <a:xfrm flipH="1" flipV="1">
            <a:off x="3743325" y="2095500"/>
            <a:ext cx="0" cy="1133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37" name="Line 69"/>
          <p:cNvSpPr>
            <a:spLocks noChangeShapeType="1"/>
          </p:cNvSpPr>
          <p:nvPr/>
        </p:nvSpPr>
        <p:spPr bwMode="auto">
          <a:xfrm>
            <a:off x="3738563" y="2084388"/>
            <a:ext cx="430212" cy="111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38" name="Line 70"/>
          <p:cNvSpPr>
            <a:spLocks noChangeShapeType="1"/>
          </p:cNvSpPr>
          <p:nvPr/>
        </p:nvSpPr>
        <p:spPr bwMode="auto">
          <a:xfrm>
            <a:off x="4300538" y="3005138"/>
            <a:ext cx="0" cy="5476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39" name="Line 71"/>
          <p:cNvSpPr>
            <a:spLocks noChangeShapeType="1"/>
          </p:cNvSpPr>
          <p:nvPr/>
        </p:nvSpPr>
        <p:spPr bwMode="auto">
          <a:xfrm>
            <a:off x="2333625" y="3205163"/>
            <a:ext cx="5619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41" name="Line 73"/>
          <p:cNvSpPr>
            <a:spLocks noChangeShapeType="1"/>
          </p:cNvSpPr>
          <p:nvPr/>
        </p:nvSpPr>
        <p:spPr bwMode="auto">
          <a:xfrm flipH="1" flipV="1">
            <a:off x="2894013" y="2093913"/>
            <a:ext cx="0" cy="1133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42" name="Text Box 74"/>
          <p:cNvSpPr txBox="1">
            <a:spLocks noChangeArrowheads="1"/>
          </p:cNvSpPr>
          <p:nvPr/>
        </p:nvSpPr>
        <p:spPr bwMode="auto">
          <a:xfrm>
            <a:off x="3070225" y="2359025"/>
            <a:ext cx="563563" cy="4873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3200"/>
              <a:t>. . .</a:t>
            </a:r>
          </a:p>
        </p:txBody>
      </p:sp>
      <p:sp>
        <p:nvSpPr>
          <p:cNvPr id="596044" name="Text Box 76"/>
          <p:cNvSpPr txBox="1">
            <a:spLocks noChangeArrowheads="1"/>
          </p:cNvSpPr>
          <p:nvPr/>
        </p:nvSpPr>
        <p:spPr bwMode="auto">
          <a:xfrm>
            <a:off x="374650" y="1968500"/>
            <a:ext cx="19208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IV</a:t>
            </a:r>
          </a:p>
        </p:txBody>
      </p:sp>
      <p:sp>
        <p:nvSpPr>
          <p:cNvPr id="596045" name="Rectangle 77"/>
          <p:cNvSpPr>
            <a:spLocks noChangeArrowheads="1"/>
          </p:cNvSpPr>
          <p:nvPr/>
        </p:nvSpPr>
        <p:spPr bwMode="auto">
          <a:xfrm>
            <a:off x="966788" y="4470400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596046" name="Text Box 78"/>
          <p:cNvSpPr txBox="1">
            <a:spLocks noChangeArrowheads="1"/>
          </p:cNvSpPr>
          <p:nvPr/>
        </p:nvSpPr>
        <p:spPr bwMode="auto">
          <a:xfrm>
            <a:off x="1160463" y="4559300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596049" name="Rectangle 81"/>
          <p:cNvSpPr>
            <a:spLocks noChangeArrowheads="1"/>
          </p:cNvSpPr>
          <p:nvPr/>
        </p:nvSpPr>
        <p:spPr bwMode="auto">
          <a:xfrm>
            <a:off x="2060575" y="4465638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596050" name="Text Box 82"/>
          <p:cNvSpPr txBox="1">
            <a:spLocks noChangeArrowheads="1"/>
          </p:cNvSpPr>
          <p:nvPr/>
        </p:nvSpPr>
        <p:spPr bwMode="auto">
          <a:xfrm>
            <a:off x="2254250" y="4565650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596052" name="Line 84"/>
          <p:cNvSpPr>
            <a:spLocks noChangeShapeType="1"/>
          </p:cNvSpPr>
          <p:nvPr/>
        </p:nvSpPr>
        <p:spPr bwMode="auto">
          <a:xfrm>
            <a:off x="1209675" y="3906838"/>
            <a:ext cx="0" cy="5476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53" name="Rectangle 85"/>
          <p:cNvSpPr>
            <a:spLocks noChangeArrowheads="1"/>
          </p:cNvSpPr>
          <p:nvPr/>
        </p:nvSpPr>
        <p:spPr bwMode="auto">
          <a:xfrm>
            <a:off x="4054475" y="4462463"/>
            <a:ext cx="520700" cy="457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596054" name="Text Box 86"/>
          <p:cNvSpPr txBox="1">
            <a:spLocks noChangeArrowheads="1"/>
          </p:cNvSpPr>
          <p:nvPr/>
        </p:nvSpPr>
        <p:spPr bwMode="auto">
          <a:xfrm>
            <a:off x="4248150" y="4573588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596056" name="Line 88"/>
          <p:cNvSpPr>
            <a:spLocks noChangeShapeType="1"/>
          </p:cNvSpPr>
          <p:nvPr/>
        </p:nvSpPr>
        <p:spPr bwMode="auto">
          <a:xfrm>
            <a:off x="606425" y="4679950"/>
            <a:ext cx="3413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57" name="Text Box 89"/>
          <p:cNvSpPr txBox="1">
            <a:spLocks noChangeArrowheads="1"/>
          </p:cNvSpPr>
          <p:nvPr/>
        </p:nvSpPr>
        <p:spPr bwMode="auto">
          <a:xfrm>
            <a:off x="398463" y="4560888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K</a:t>
            </a:r>
          </a:p>
        </p:txBody>
      </p:sp>
      <p:sp>
        <p:nvSpPr>
          <p:cNvPr id="596070" name="Line 102"/>
          <p:cNvSpPr>
            <a:spLocks noChangeShapeType="1"/>
          </p:cNvSpPr>
          <p:nvPr/>
        </p:nvSpPr>
        <p:spPr bwMode="auto">
          <a:xfrm>
            <a:off x="1211263" y="4140200"/>
            <a:ext cx="5619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71" name="Line 103"/>
          <p:cNvSpPr>
            <a:spLocks noChangeShapeType="1"/>
          </p:cNvSpPr>
          <p:nvPr/>
        </p:nvSpPr>
        <p:spPr bwMode="auto">
          <a:xfrm flipH="1" flipV="1">
            <a:off x="1762125" y="4140200"/>
            <a:ext cx="0" cy="12096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73" name="Line 105"/>
          <p:cNvSpPr>
            <a:spLocks noChangeShapeType="1"/>
          </p:cNvSpPr>
          <p:nvPr/>
        </p:nvSpPr>
        <p:spPr bwMode="auto">
          <a:xfrm>
            <a:off x="2308225" y="3905250"/>
            <a:ext cx="0" cy="5476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82" name="Line 114"/>
          <p:cNvSpPr>
            <a:spLocks noChangeShapeType="1"/>
          </p:cNvSpPr>
          <p:nvPr/>
        </p:nvSpPr>
        <p:spPr bwMode="auto">
          <a:xfrm>
            <a:off x="4300538" y="3916363"/>
            <a:ext cx="0" cy="5476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83" name="Line 115"/>
          <p:cNvSpPr>
            <a:spLocks noChangeShapeType="1"/>
          </p:cNvSpPr>
          <p:nvPr/>
        </p:nvSpPr>
        <p:spPr bwMode="auto">
          <a:xfrm>
            <a:off x="2333625" y="4116388"/>
            <a:ext cx="5619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85" name="Text Box 117"/>
          <p:cNvSpPr txBox="1">
            <a:spLocks noChangeArrowheads="1"/>
          </p:cNvSpPr>
          <p:nvPr/>
        </p:nvSpPr>
        <p:spPr bwMode="auto">
          <a:xfrm>
            <a:off x="3070225" y="4294188"/>
            <a:ext cx="563563" cy="4873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3200"/>
              <a:t>. . .</a:t>
            </a:r>
          </a:p>
        </p:txBody>
      </p:sp>
      <p:sp>
        <p:nvSpPr>
          <p:cNvPr id="596087" name="Line 119"/>
          <p:cNvSpPr>
            <a:spLocks noChangeShapeType="1"/>
          </p:cNvSpPr>
          <p:nvPr/>
        </p:nvSpPr>
        <p:spPr bwMode="auto">
          <a:xfrm>
            <a:off x="1209675" y="5467350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596088" name="Group 120"/>
          <p:cNvGrpSpPr>
            <a:grpSpLocks/>
          </p:cNvGrpSpPr>
          <p:nvPr/>
        </p:nvGrpSpPr>
        <p:grpSpPr bwMode="auto">
          <a:xfrm>
            <a:off x="1098550" y="5259388"/>
            <a:ext cx="209550" cy="201612"/>
            <a:chOff x="3560" y="3532"/>
            <a:chExt cx="236" cy="238"/>
          </a:xfrm>
        </p:grpSpPr>
        <p:sp>
          <p:nvSpPr>
            <p:cNvPr id="596089" name="Oval 121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596090" name="Line 122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96091" name="Line 123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596092" name="Line 124"/>
          <p:cNvSpPr>
            <a:spLocks noChangeShapeType="1"/>
          </p:cNvSpPr>
          <p:nvPr/>
        </p:nvSpPr>
        <p:spPr bwMode="auto">
          <a:xfrm>
            <a:off x="1208088" y="4926013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93" name="Line 125"/>
          <p:cNvSpPr>
            <a:spLocks noChangeShapeType="1"/>
          </p:cNvSpPr>
          <p:nvPr/>
        </p:nvSpPr>
        <p:spPr bwMode="auto">
          <a:xfrm flipV="1">
            <a:off x="600075" y="5370513"/>
            <a:ext cx="495300" cy="111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094" name="Line 126"/>
          <p:cNvSpPr>
            <a:spLocks noChangeShapeType="1"/>
          </p:cNvSpPr>
          <p:nvPr/>
        </p:nvSpPr>
        <p:spPr bwMode="auto">
          <a:xfrm>
            <a:off x="2300288" y="5470525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596095" name="Group 127"/>
          <p:cNvGrpSpPr>
            <a:grpSpLocks/>
          </p:cNvGrpSpPr>
          <p:nvPr/>
        </p:nvGrpSpPr>
        <p:grpSpPr bwMode="auto">
          <a:xfrm>
            <a:off x="2189163" y="5262563"/>
            <a:ext cx="209550" cy="201612"/>
            <a:chOff x="3560" y="3532"/>
            <a:chExt cx="236" cy="238"/>
          </a:xfrm>
        </p:grpSpPr>
        <p:sp>
          <p:nvSpPr>
            <p:cNvPr id="596096" name="Oval 128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596097" name="Line 129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96098" name="Line 130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596099" name="Line 131"/>
          <p:cNvSpPr>
            <a:spLocks noChangeShapeType="1"/>
          </p:cNvSpPr>
          <p:nvPr/>
        </p:nvSpPr>
        <p:spPr bwMode="auto">
          <a:xfrm>
            <a:off x="2298700" y="4929188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100" name="Line 132"/>
          <p:cNvSpPr>
            <a:spLocks noChangeShapeType="1"/>
          </p:cNvSpPr>
          <p:nvPr/>
        </p:nvSpPr>
        <p:spPr bwMode="auto">
          <a:xfrm>
            <a:off x="1754188" y="5349875"/>
            <a:ext cx="407987" cy="111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101" name="Line 133"/>
          <p:cNvSpPr>
            <a:spLocks noChangeShapeType="1"/>
          </p:cNvSpPr>
          <p:nvPr/>
        </p:nvSpPr>
        <p:spPr bwMode="auto">
          <a:xfrm>
            <a:off x="4314825" y="5481638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596102" name="Group 134"/>
          <p:cNvGrpSpPr>
            <a:grpSpLocks/>
          </p:cNvGrpSpPr>
          <p:nvPr/>
        </p:nvGrpSpPr>
        <p:grpSpPr bwMode="auto">
          <a:xfrm>
            <a:off x="4203700" y="5273675"/>
            <a:ext cx="209550" cy="201613"/>
            <a:chOff x="3560" y="3532"/>
            <a:chExt cx="236" cy="238"/>
          </a:xfrm>
        </p:grpSpPr>
        <p:sp>
          <p:nvSpPr>
            <p:cNvPr id="596103" name="Oval 135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596104" name="Line 136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596105" name="Line 137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596106" name="Line 138"/>
          <p:cNvSpPr>
            <a:spLocks noChangeShapeType="1"/>
          </p:cNvSpPr>
          <p:nvPr/>
        </p:nvSpPr>
        <p:spPr bwMode="auto">
          <a:xfrm>
            <a:off x="4302125" y="4940300"/>
            <a:ext cx="0" cy="3270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108" name="Text Box 140"/>
          <p:cNvSpPr txBox="1">
            <a:spLocks noChangeArrowheads="1"/>
          </p:cNvSpPr>
          <p:nvPr/>
        </p:nvSpPr>
        <p:spPr bwMode="auto">
          <a:xfrm>
            <a:off x="360363" y="5245100"/>
            <a:ext cx="19208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IV</a:t>
            </a:r>
          </a:p>
        </p:txBody>
      </p:sp>
      <p:sp>
        <p:nvSpPr>
          <p:cNvPr id="596109" name="Line 141"/>
          <p:cNvSpPr>
            <a:spLocks noChangeShapeType="1"/>
          </p:cNvSpPr>
          <p:nvPr/>
        </p:nvSpPr>
        <p:spPr bwMode="auto">
          <a:xfrm flipH="1" flipV="1">
            <a:off x="2873375" y="4127500"/>
            <a:ext cx="0" cy="12096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110" name="Line 142"/>
          <p:cNvSpPr>
            <a:spLocks noChangeShapeType="1"/>
          </p:cNvSpPr>
          <p:nvPr/>
        </p:nvSpPr>
        <p:spPr bwMode="auto">
          <a:xfrm>
            <a:off x="2865438" y="5337175"/>
            <a:ext cx="407987" cy="111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111" name="Line 143"/>
          <p:cNvSpPr>
            <a:spLocks noChangeShapeType="1"/>
          </p:cNvSpPr>
          <p:nvPr/>
        </p:nvSpPr>
        <p:spPr bwMode="auto">
          <a:xfrm flipH="1" flipV="1">
            <a:off x="3787775" y="4160838"/>
            <a:ext cx="0" cy="12096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112" name="Line 144"/>
          <p:cNvSpPr>
            <a:spLocks noChangeShapeType="1"/>
          </p:cNvSpPr>
          <p:nvPr/>
        </p:nvSpPr>
        <p:spPr bwMode="auto">
          <a:xfrm>
            <a:off x="3779838" y="5359400"/>
            <a:ext cx="407987" cy="111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113" name="Line 145"/>
          <p:cNvSpPr>
            <a:spLocks noChangeShapeType="1"/>
          </p:cNvSpPr>
          <p:nvPr/>
        </p:nvSpPr>
        <p:spPr bwMode="auto">
          <a:xfrm>
            <a:off x="2922588" y="2092325"/>
            <a:ext cx="430212" cy="111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96114" name="Text Box 146"/>
          <p:cNvSpPr txBox="1">
            <a:spLocks noChangeArrowheads="1"/>
          </p:cNvSpPr>
          <p:nvPr/>
        </p:nvSpPr>
        <p:spPr bwMode="auto">
          <a:xfrm>
            <a:off x="1103313" y="5857875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1</a:t>
            </a:r>
          </a:p>
        </p:txBody>
      </p:sp>
      <p:sp>
        <p:nvSpPr>
          <p:cNvPr id="596115" name="Text Box 147"/>
          <p:cNvSpPr txBox="1">
            <a:spLocks noChangeArrowheads="1"/>
          </p:cNvSpPr>
          <p:nvPr/>
        </p:nvSpPr>
        <p:spPr bwMode="auto">
          <a:xfrm>
            <a:off x="2197100" y="5864225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2</a:t>
            </a:r>
          </a:p>
        </p:txBody>
      </p:sp>
      <p:sp>
        <p:nvSpPr>
          <p:cNvPr id="596116" name="Text Box 148"/>
          <p:cNvSpPr txBox="1">
            <a:spLocks noChangeArrowheads="1"/>
          </p:cNvSpPr>
          <p:nvPr/>
        </p:nvSpPr>
        <p:spPr bwMode="auto">
          <a:xfrm>
            <a:off x="4187825" y="5878513"/>
            <a:ext cx="220663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n</a:t>
            </a:r>
          </a:p>
        </p:txBody>
      </p:sp>
      <p:sp>
        <p:nvSpPr>
          <p:cNvPr id="596117" name="Text Box 149"/>
          <p:cNvSpPr txBox="1">
            <a:spLocks noChangeArrowheads="1"/>
          </p:cNvSpPr>
          <p:nvPr/>
        </p:nvSpPr>
        <p:spPr bwMode="auto">
          <a:xfrm>
            <a:off x="4922838" y="4754563"/>
            <a:ext cx="1743075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C</a:t>
            </a:r>
            <a:r>
              <a:rPr lang="en-US" altLang="ko-KR" baseline="-25000">
                <a:solidFill>
                  <a:srgbClr val="FF0000"/>
                </a:solidFill>
              </a:rPr>
              <a:t>1</a:t>
            </a:r>
            <a:r>
              <a:rPr lang="en-US" altLang="ko-KR">
                <a:solidFill>
                  <a:srgbClr val="FF0000"/>
                </a:solidFill>
              </a:rPr>
              <a:t> = E</a:t>
            </a:r>
            <a:r>
              <a:rPr lang="en-US" altLang="ko-KR" baseline="-25000">
                <a:solidFill>
                  <a:srgbClr val="FF0000"/>
                </a:solidFill>
              </a:rPr>
              <a:t>K</a:t>
            </a:r>
            <a:r>
              <a:rPr lang="en-US" altLang="ko-KR">
                <a:solidFill>
                  <a:srgbClr val="FF0000"/>
                </a:solidFill>
              </a:rPr>
              <a:t>(P</a:t>
            </a:r>
            <a:r>
              <a:rPr lang="en-US" altLang="ko-KR" baseline="-25000">
                <a:solidFill>
                  <a:srgbClr val="FF0000"/>
                </a:solidFill>
              </a:rPr>
              <a:t>1</a:t>
            </a:r>
            <a:r>
              <a:rPr lang="en-US" altLang="ko-KR">
                <a:solidFill>
                  <a:srgbClr val="FF0000"/>
                </a:solidFill>
              </a:rPr>
              <a:t> </a:t>
            </a:r>
            <a:r>
              <a:rPr lang="en-US" altLang="ko-KR">
                <a:solidFill>
                  <a:srgbClr val="FF0000"/>
                </a:solidFill>
                <a:sym typeface="Symbol" pitchFamily="18" charset="2"/>
              </a:rPr>
              <a:t> </a:t>
            </a:r>
            <a:r>
              <a:rPr lang="en-US" altLang="ko-KR">
                <a:solidFill>
                  <a:srgbClr val="FF0000"/>
                </a:solidFill>
              </a:rPr>
              <a:t>IV) </a:t>
            </a:r>
          </a:p>
        </p:txBody>
      </p:sp>
      <p:sp>
        <p:nvSpPr>
          <p:cNvPr id="596118" name="Text Box 150"/>
          <p:cNvSpPr txBox="1">
            <a:spLocks noChangeArrowheads="1"/>
          </p:cNvSpPr>
          <p:nvPr/>
        </p:nvSpPr>
        <p:spPr bwMode="auto">
          <a:xfrm>
            <a:off x="4937125" y="5192713"/>
            <a:ext cx="1755775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chemeClr val="accent2"/>
                </a:solidFill>
              </a:rPr>
              <a:t>P</a:t>
            </a:r>
            <a:r>
              <a:rPr lang="en-US" altLang="ko-KR" baseline="-25000">
                <a:solidFill>
                  <a:schemeClr val="accent2"/>
                </a:solidFill>
              </a:rPr>
              <a:t>1</a:t>
            </a:r>
            <a:r>
              <a:rPr lang="en-US" altLang="ko-KR">
                <a:solidFill>
                  <a:schemeClr val="accent2"/>
                </a:solidFill>
              </a:rPr>
              <a:t> = IV </a:t>
            </a:r>
            <a:r>
              <a:rPr lang="en-US" altLang="ko-KR">
                <a:solidFill>
                  <a:schemeClr val="accent2"/>
                </a:solidFill>
                <a:sym typeface="Symbol" pitchFamily="18" charset="2"/>
              </a:rPr>
              <a:t></a:t>
            </a:r>
            <a:r>
              <a:rPr lang="en-US" altLang="ko-KR">
                <a:solidFill>
                  <a:schemeClr val="accent2"/>
                </a:solidFill>
              </a:rPr>
              <a:t> D</a:t>
            </a:r>
            <a:r>
              <a:rPr lang="en-US" altLang="ko-KR" baseline="-25000">
                <a:solidFill>
                  <a:schemeClr val="accent2"/>
                </a:solidFill>
              </a:rPr>
              <a:t>K</a:t>
            </a:r>
            <a:r>
              <a:rPr lang="en-US" altLang="ko-KR">
                <a:solidFill>
                  <a:schemeClr val="accent2"/>
                </a:solidFill>
              </a:rPr>
              <a:t>(C</a:t>
            </a:r>
            <a:r>
              <a:rPr lang="en-US" altLang="ko-KR" baseline="-25000">
                <a:solidFill>
                  <a:schemeClr val="accent2"/>
                </a:solidFill>
              </a:rPr>
              <a:t>1</a:t>
            </a:r>
            <a:r>
              <a:rPr lang="en-US" altLang="ko-KR">
                <a:solidFill>
                  <a:schemeClr val="accent2"/>
                </a:solidFill>
              </a:rPr>
              <a:t>) </a:t>
            </a:r>
          </a:p>
        </p:txBody>
      </p:sp>
      <p:sp>
        <p:nvSpPr>
          <p:cNvPr id="596119" name="Text Box 151"/>
          <p:cNvSpPr txBox="1">
            <a:spLocks noChangeArrowheads="1"/>
          </p:cNvSpPr>
          <p:nvPr/>
        </p:nvSpPr>
        <p:spPr bwMode="auto">
          <a:xfrm>
            <a:off x="6932613" y="4751388"/>
            <a:ext cx="1776412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C</a:t>
            </a:r>
            <a:r>
              <a:rPr lang="en-US" altLang="ko-KR" baseline="-25000">
                <a:solidFill>
                  <a:srgbClr val="FF0000"/>
                </a:solidFill>
              </a:rPr>
              <a:t>3</a:t>
            </a:r>
            <a:r>
              <a:rPr lang="en-US" altLang="ko-KR">
                <a:solidFill>
                  <a:srgbClr val="FF0000"/>
                </a:solidFill>
              </a:rPr>
              <a:t> = E</a:t>
            </a:r>
            <a:r>
              <a:rPr lang="en-US" altLang="ko-KR" baseline="-25000">
                <a:solidFill>
                  <a:srgbClr val="FF0000"/>
                </a:solidFill>
              </a:rPr>
              <a:t>K</a:t>
            </a:r>
            <a:r>
              <a:rPr lang="en-US" altLang="ko-KR">
                <a:solidFill>
                  <a:srgbClr val="FF0000"/>
                </a:solidFill>
              </a:rPr>
              <a:t>(P</a:t>
            </a:r>
            <a:r>
              <a:rPr lang="en-US" altLang="ko-KR" baseline="-25000">
                <a:solidFill>
                  <a:srgbClr val="FF0000"/>
                </a:solidFill>
              </a:rPr>
              <a:t>3</a:t>
            </a:r>
            <a:r>
              <a:rPr lang="en-US" altLang="ko-KR">
                <a:solidFill>
                  <a:srgbClr val="FF0000"/>
                </a:solidFill>
              </a:rPr>
              <a:t> </a:t>
            </a:r>
            <a:r>
              <a:rPr lang="en-US" altLang="ko-KR">
                <a:solidFill>
                  <a:srgbClr val="FF0000"/>
                </a:solidFill>
                <a:sym typeface="Symbol" pitchFamily="18" charset="2"/>
              </a:rPr>
              <a:t> </a:t>
            </a:r>
            <a:r>
              <a:rPr lang="en-US" altLang="ko-KR">
                <a:solidFill>
                  <a:srgbClr val="FF0000"/>
                </a:solidFill>
              </a:rPr>
              <a:t>C</a:t>
            </a:r>
            <a:r>
              <a:rPr lang="en-US" altLang="ko-KR" baseline="-25000">
                <a:solidFill>
                  <a:srgbClr val="FF0000"/>
                </a:solidFill>
              </a:rPr>
              <a:t>2</a:t>
            </a:r>
            <a:r>
              <a:rPr lang="en-US" altLang="ko-KR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596120" name="Text Box 152"/>
          <p:cNvSpPr txBox="1">
            <a:spLocks noChangeArrowheads="1"/>
          </p:cNvSpPr>
          <p:nvPr/>
        </p:nvSpPr>
        <p:spPr bwMode="auto">
          <a:xfrm>
            <a:off x="6946900" y="5189538"/>
            <a:ext cx="1789113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chemeClr val="accent2"/>
                </a:solidFill>
              </a:rPr>
              <a:t>P</a:t>
            </a:r>
            <a:r>
              <a:rPr lang="en-US" altLang="ko-KR" baseline="-25000">
                <a:solidFill>
                  <a:schemeClr val="accent2"/>
                </a:solidFill>
              </a:rPr>
              <a:t>3</a:t>
            </a:r>
            <a:r>
              <a:rPr lang="en-US" altLang="ko-KR">
                <a:solidFill>
                  <a:schemeClr val="accent2"/>
                </a:solidFill>
              </a:rPr>
              <a:t> = C</a:t>
            </a:r>
            <a:r>
              <a:rPr lang="en-US" altLang="ko-KR" baseline="-25000">
                <a:solidFill>
                  <a:schemeClr val="accent2"/>
                </a:solidFill>
              </a:rPr>
              <a:t>2</a:t>
            </a:r>
            <a:r>
              <a:rPr lang="en-US" altLang="ko-KR">
                <a:solidFill>
                  <a:schemeClr val="accent2"/>
                </a:solidFill>
              </a:rPr>
              <a:t> </a:t>
            </a:r>
            <a:r>
              <a:rPr lang="en-US" altLang="ko-KR">
                <a:solidFill>
                  <a:schemeClr val="accent2"/>
                </a:solidFill>
                <a:sym typeface="Symbol" pitchFamily="18" charset="2"/>
              </a:rPr>
              <a:t></a:t>
            </a:r>
            <a:r>
              <a:rPr lang="en-US" altLang="ko-KR">
                <a:solidFill>
                  <a:schemeClr val="accent2"/>
                </a:solidFill>
              </a:rPr>
              <a:t> D</a:t>
            </a:r>
            <a:r>
              <a:rPr lang="en-US" altLang="ko-KR" baseline="-25000">
                <a:solidFill>
                  <a:schemeClr val="accent2"/>
                </a:solidFill>
              </a:rPr>
              <a:t>K</a:t>
            </a:r>
            <a:r>
              <a:rPr lang="en-US" altLang="ko-KR">
                <a:solidFill>
                  <a:schemeClr val="accent2"/>
                </a:solidFill>
              </a:rPr>
              <a:t>(C</a:t>
            </a:r>
            <a:r>
              <a:rPr lang="en-US" altLang="ko-KR" baseline="-25000">
                <a:solidFill>
                  <a:schemeClr val="accent2"/>
                </a:solidFill>
              </a:rPr>
              <a:t>3</a:t>
            </a:r>
            <a:r>
              <a:rPr lang="en-US" altLang="ko-KR">
                <a:solidFill>
                  <a:schemeClr val="accent2"/>
                </a:solidFill>
              </a:rPr>
              <a:t>) </a:t>
            </a:r>
          </a:p>
        </p:txBody>
      </p:sp>
      <p:sp>
        <p:nvSpPr>
          <p:cNvPr id="596121" name="Text Box 153"/>
          <p:cNvSpPr txBox="1">
            <a:spLocks noChangeArrowheads="1"/>
          </p:cNvSpPr>
          <p:nvPr/>
        </p:nvSpPr>
        <p:spPr bwMode="auto">
          <a:xfrm>
            <a:off x="4905375" y="5578475"/>
            <a:ext cx="1776413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C</a:t>
            </a:r>
            <a:r>
              <a:rPr lang="en-US" altLang="ko-KR" baseline="-25000">
                <a:solidFill>
                  <a:srgbClr val="FF0000"/>
                </a:solidFill>
              </a:rPr>
              <a:t>2</a:t>
            </a:r>
            <a:r>
              <a:rPr lang="en-US" altLang="ko-KR">
                <a:solidFill>
                  <a:srgbClr val="FF0000"/>
                </a:solidFill>
              </a:rPr>
              <a:t> = E</a:t>
            </a:r>
            <a:r>
              <a:rPr lang="en-US" altLang="ko-KR" baseline="-25000">
                <a:solidFill>
                  <a:srgbClr val="FF0000"/>
                </a:solidFill>
              </a:rPr>
              <a:t>K</a:t>
            </a:r>
            <a:r>
              <a:rPr lang="en-US" altLang="ko-KR">
                <a:solidFill>
                  <a:srgbClr val="FF0000"/>
                </a:solidFill>
              </a:rPr>
              <a:t>(P</a:t>
            </a:r>
            <a:r>
              <a:rPr lang="en-US" altLang="ko-KR" baseline="-25000">
                <a:solidFill>
                  <a:srgbClr val="FF0000"/>
                </a:solidFill>
              </a:rPr>
              <a:t>2</a:t>
            </a:r>
            <a:r>
              <a:rPr lang="en-US" altLang="ko-KR">
                <a:solidFill>
                  <a:srgbClr val="FF0000"/>
                </a:solidFill>
              </a:rPr>
              <a:t> </a:t>
            </a:r>
            <a:r>
              <a:rPr lang="en-US" altLang="ko-KR">
                <a:solidFill>
                  <a:srgbClr val="FF0000"/>
                </a:solidFill>
                <a:sym typeface="Symbol" pitchFamily="18" charset="2"/>
              </a:rPr>
              <a:t> </a:t>
            </a:r>
            <a:r>
              <a:rPr lang="en-US" altLang="ko-KR">
                <a:solidFill>
                  <a:srgbClr val="FF0000"/>
                </a:solidFill>
              </a:rPr>
              <a:t>C</a:t>
            </a:r>
            <a:r>
              <a:rPr lang="en-US" altLang="ko-KR" baseline="-25000">
                <a:solidFill>
                  <a:srgbClr val="FF0000"/>
                </a:solidFill>
              </a:rPr>
              <a:t>1</a:t>
            </a:r>
            <a:r>
              <a:rPr lang="en-US" altLang="ko-KR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596122" name="Text Box 154"/>
          <p:cNvSpPr txBox="1">
            <a:spLocks noChangeArrowheads="1"/>
          </p:cNvSpPr>
          <p:nvPr/>
        </p:nvSpPr>
        <p:spPr bwMode="auto">
          <a:xfrm>
            <a:off x="4919663" y="6016625"/>
            <a:ext cx="1789112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chemeClr val="accent2"/>
                </a:solidFill>
              </a:rPr>
              <a:t>P</a:t>
            </a:r>
            <a:r>
              <a:rPr lang="en-US" altLang="ko-KR" baseline="-25000">
                <a:solidFill>
                  <a:schemeClr val="accent2"/>
                </a:solidFill>
              </a:rPr>
              <a:t>2</a:t>
            </a:r>
            <a:r>
              <a:rPr lang="en-US" altLang="ko-KR">
                <a:solidFill>
                  <a:schemeClr val="accent2"/>
                </a:solidFill>
              </a:rPr>
              <a:t> = C</a:t>
            </a:r>
            <a:r>
              <a:rPr lang="en-US" altLang="ko-KR" baseline="-25000">
                <a:solidFill>
                  <a:schemeClr val="accent2"/>
                </a:solidFill>
              </a:rPr>
              <a:t>1</a:t>
            </a:r>
            <a:r>
              <a:rPr lang="en-US" altLang="ko-KR">
                <a:solidFill>
                  <a:schemeClr val="accent2"/>
                </a:solidFill>
              </a:rPr>
              <a:t> </a:t>
            </a:r>
            <a:r>
              <a:rPr lang="en-US" altLang="ko-KR">
                <a:solidFill>
                  <a:schemeClr val="accent2"/>
                </a:solidFill>
                <a:sym typeface="Symbol" pitchFamily="18" charset="2"/>
              </a:rPr>
              <a:t></a:t>
            </a:r>
            <a:r>
              <a:rPr lang="en-US" altLang="ko-KR">
                <a:solidFill>
                  <a:schemeClr val="accent2"/>
                </a:solidFill>
              </a:rPr>
              <a:t> D</a:t>
            </a:r>
            <a:r>
              <a:rPr lang="en-US" altLang="ko-KR" baseline="-25000">
                <a:solidFill>
                  <a:schemeClr val="accent2"/>
                </a:solidFill>
              </a:rPr>
              <a:t>K</a:t>
            </a:r>
            <a:r>
              <a:rPr lang="en-US" altLang="ko-KR">
                <a:solidFill>
                  <a:schemeClr val="accent2"/>
                </a:solidFill>
              </a:rPr>
              <a:t>(C</a:t>
            </a:r>
            <a:r>
              <a:rPr lang="en-US" altLang="ko-KR" baseline="-25000">
                <a:solidFill>
                  <a:schemeClr val="accent2"/>
                </a:solidFill>
              </a:rPr>
              <a:t>2</a:t>
            </a:r>
            <a:r>
              <a:rPr lang="en-US" altLang="ko-KR">
                <a:solidFill>
                  <a:schemeClr val="accent2"/>
                </a:solidFill>
              </a:rPr>
              <a:t>) </a:t>
            </a:r>
          </a:p>
        </p:txBody>
      </p:sp>
      <p:sp>
        <p:nvSpPr>
          <p:cNvPr id="596123" name="Text Box 155"/>
          <p:cNvSpPr txBox="1">
            <a:spLocks noChangeArrowheads="1"/>
          </p:cNvSpPr>
          <p:nvPr/>
        </p:nvSpPr>
        <p:spPr bwMode="auto">
          <a:xfrm>
            <a:off x="6931025" y="5575300"/>
            <a:ext cx="1776413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C</a:t>
            </a:r>
            <a:r>
              <a:rPr lang="en-US" altLang="ko-KR" baseline="-25000">
                <a:solidFill>
                  <a:srgbClr val="FF0000"/>
                </a:solidFill>
              </a:rPr>
              <a:t>4</a:t>
            </a:r>
            <a:r>
              <a:rPr lang="en-US" altLang="ko-KR">
                <a:solidFill>
                  <a:srgbClr val="FF0000"/>
                </a:solidFill>
              </a:rPr>
              <a:t> = E</a:t>
            </a:r>
            <a:r>
              <a:rPr lang="en-US" altLang="ko-KR" baseline="-25000">
                <a:solidFill>
                  <a:srgbClr val="FF0000"/>
                </a:solidFill>
              </a:rPr>
              <a:t>K</a:t>
            </a:r>
            <a:r>
              <a:rPr lang="en-US" altLang="ko-KR">
                <a:solidFill>
                  <a:srgbClr val="FF0000"/>
                </a:solidFill>
              </a:rPr>
              <a:t>(P</a:t>
            </a:r>
            <a:r>
              <a:rPr lang="en-US" altLang="ko-KR" baseline="-25000">
                <a:solidFill>
                  <a:srgbClr val="FF0000"/>
                </a:solidFill>
              </a:rPr>
              <a:t>4</a:t>
            </a:r>
            <a:r>
              <a:rPr lang="en-US" altLang="ko-KR">
                <a:solidFill>
                  <a:srgbClr val="FF0000"/>
                </a:solidFill>
              </a:rPr>
              <a:t> </a:t>
            </a:r>
            <a:r>
              <a:rPr lang="en-US" altLang="ko-KR">
                <a:solidFill>
                  <a:srgbClr val="FF0000"/>
                </a:solidFill>
                <a:sym typeface="Symbol" pitchFamily="18" charset="2"/>
              </a:rPr>
              <a:t> </a:t>
            </a:r>
            <a:r>
              <a:rPr lang="en-US" altLang="ko-KR">
                <a:solidFill>
                  <a:srgbClr val="FF0000"/>
                </a:solidFill>
              </a:rPr>
              <a:t>C</a:t>
            </a:r>
            <a:r>
              <a:rPr lang="en-US" altLang="ko-KR" baseline="-25000">
                <a:solidFill>
                  <a:srgbClr val="FF0000"/>
                </a:solidFill>
              </a:rPr>
              <a:t>3</a:t>
            </a:r>
            <a:r>
              <a:rPr lang="en-US" altLang="ko-KR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596124" name="Text Box 156"/>
          <p:cNvSpPr txBox="1">
            <a:spLocks noChangeArrowheads="1"/>
          </p:cNvSpPr>
          <p:nvPr/>
        </p:nvSpPr>
        <p:spPr bwMode="auto">
          <a:xfrm>
            <a:off x="6945313" y="6013450"/>
            <a:ext cx="1789112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chemeClr val="accent2"/>
                </a:solidFill>
              </a:rPr>
              <a:t>P</a:t>
            </a:r>
            <a:r>
              <a:rPr lang="en-US" altLang="ko-KR" baseline="-25000">
                <a:solidFill>
                  <a:schemeClr val="accent2"/>
                </a:solidFill>
              </a:rPr>
              <a:t>4</a:t>
            </a:r>
            <a:r>
              <a:rPr lang="en-US" altLang="ko-KR">
                <a:solidFill>
                  <a:schemeClr val="accent2"/>
                </a:solidFill>
              </a:rPr>
              <a:t> = C</a:t>
            </a:r>
            <a:r>
              <a:rPr lang="en-US" altLang="ko-KR" baseline="-25000">
                <a:solidFill>
                  <a:schemeClr val="accent2"/>
                </a:solidFill>
              </a:rPr>
              <a:t>3</a:t>
            </a:r>
            <a:r>
              <a:rPr lang="en-US" altLang="ko-KR">
                <a:solidFill>
                  <a:schemeClr val="accent2"/>
                </a:solidFill>
              </a:rPr>
              <a:t> </a:t>
            </a:r>
            <a:r>
              <a:rPr lang="en-US" altLang="ko-KR">
                <a:solidFill>
                  <a:schemeClr val="accent2"/>
                </a:solidFill>
                <a:sym typeface="Symbol" pitchFamily="18" charset="2"/>
              </a:rPr>
              <a:t></a:t>
            </a:r>
            <a:r>
              <a:rPr lang="en-US" altLang="ko-KR">
                <a:solidFill>
                  <a:schemeClr val="accent2"/>
                </a:solidFill>
              </a:rPr>
              <a:t> D</a:t>
            </a:r>
            <a:r>
              <a:rPr lang="en-US" altLang="ko-KR" baseline="-25000">
                <a:solidFill>
                  <a:schemeClr val="accent2"/>
                </a:solidFill>
              </a:rPr>
              <a:t>K</a:t>
            </a:r>
            <a:r>
              <a:rPr lang="en-US" altLang="ko-KR">
                <a:solidFill>
                  <a:schemeClr val="accent2"/>
                </a:solidFill>
              </a:rPr>
              <a:t>(C</a:t>
            </a:r>
            <a:r>
              <a:rPr lang="en-US" altLang="ko-KR" baseline="-25000">
                <a:solidFill>
                  <a:schemeClr val="accent2"/>
                </a:solidFill>
              </a:rPr>
              <a:t>4</a:t>
            </a:r>
            <a:r>
              <a:rPr lang="en-US" altLang="ko-KR">
                <a:solidFill>
                  <a:schemeClr val="accent2"/>
                </a:solidFill>
              </a:rPr>
              <a:t>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D079-31BA-4D46-BF11-24E80D6DB697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624642" name="Text Box 2"/>
          <p:cNvSpPr txBox="1">
            <a:spLocks noChangeArrowheads="1"/>
          </p:cNvSpPr>
          <p:nvPr/>
        </p:nvSpPr>
        <p:spPr bwMode="auto">
          <a:xfrm>
            <a:off x="993775" y="504825"/>
            <a:ext cx="488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Modes of Operation – CFB Mode</a:t>
            </a:r>
          </a:p>
        </p:txBody>
      </p:sp>
      <p:sp>
        <p:nvSpPr>
          <p:cNvPr id="624643" name="Text Box 3"/>
          <p:cNvSpPr txBox="1">
            <a:spLocks noChangeArrowheads="1"/>
          </p:cNvSpPr>
          <p:nvPr/>
        </p:nvSpPr>
        <p:spPr bwMode="auto">
          <a:xfrm>
            <a:off x="5414963" y="1338263"/>
            <a:ext cx="3463925" cy="5035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altLang="ko-KR">
                <a:latin typeface="Comic Sans MS" pitchFamily="66" charset="0"/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Cipher Feedback Mode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A way of using a block cipher as a stream cipher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A shift register of block size maintains the current state of the cipher operation, initially set to some IV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The value of the shift register is encrypted using key K and the leftmost j bits of  the output is XORed with j-bit plaintext P</a:t>
            </a:r>
            <a:r>
              <a:rPr lang="en-US" altLang="ko-KR" sz="1600" baseline="-25000"/>
              <a:t>i</a:t>
            </a:r>
            <a:r>
              <a:rPr lang="en-US" altLang="ko-KR" sz="1600"/>
              <a:t> to produce j-bit ciphertext C</a:t>
            </a:r>
            <a:r>
              <a:rPr lang="en-US" altLang="ko-KR" sz="1600" baseline="-25000"/>
              <a:t>i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The value of the shift register is shifted left by j bits and the C</a:t>
            </a:r>
            <a:r>
              <a:rPr lang="en-US" altLang="ko-KR" sz="1600" baseline="-25000"/>
              <a:t>i</a:t>
            </a:r>
            <a:r>
              <a:rPr lang="en-US" altLang="ko-KR" sz="1600"/>
              <a:t> is fed back to the rightmost j bits of the shift register 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Typically j = 8, 16, 32, 64 …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Decryption function D</a:t>
            </a:r>
            <a:r>
              <a:rPr lang="en-US" altLang="ko-KR" sz="1600" baseline="-25000"/>
              <a:t>K</a:t>
            </a:r>
            <a:r>
              <a:rPr lang="en-US" altLang="ko-KR" sz="1600"/>
              <a:t> is never used </a:t>
            </a:r>
          </a:p>
          <a:p>
            <a:pPr marL="476250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endParaRPr lang="en-US" altLang="ko-KR" sz="1600"/>
          </a:p>
        </p:txBody>
      </p:sp>
      <p:grpSp>
        <p:nvGrpSpPr>
          <p:cNvPr id="624744" name="Group 104"/>
          <p:cNvGrpSpPr>
            <a:grpSpLocks/>
          </p:cNvGrpSpPr>
          <p:nvPr/>
        </p:nvGrpSpPr>
        <p:grpSpPr bwMode="auto">
          <a:xfrm>
            <a:off x="942975" y="1838325"/>
            <a:ext cx="511175" cy="409575"/>
            <a:chOff x="609" y="1597"/>
            <a:chExt cx="328" cy="288"/>
          </a:xfrm>
        </p:grpSpPr>
        <p:sp>
          <p:nvSpPr>
            <p:cNvPr id="624644" name="Rectangle 4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645" name="Text Box 5"/>
            <p:cNvSpPr txBox="1">
              <a:spLocks noChangeArrowheads="1"/>
            </p:cNvSpPr>
            <p:nvPr/>
          </p:nvSpPr>
          <p:spPr bwMode="auto">
            <a:xfrm>
              <a:off x="733" y="1653"/>
              <a:ext cx="87" cy="1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sp>
        <p:nvSpPr>
          <p:cNvPr id="624646" name="Text Box 6"/>
          <p:cNvSpPr txBox="1">
            <a:spLocks noChangeArrowheads="1"/>
          </p:cNvSpPr>
          <p:nvPr/>
        </p:nvSpPr>
        <p:spPr bwMode="auto">
          <a:xfrm>
            <a:off x="709613" y="3370263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1</a:t>
            </a:r>
          </a:p>
        </p:txBody>
      </p:sp>
      <p:sp>
        <p:nvSpPr>
          <p:cNvPr id="624648" name="Line 8"/>
          <p:cNvSpPr>
            <a:spLocks noChangeShapeType="1"/>
          </p:cNvSpPr>
          <p:nvPr/>
        </p:nvSpPr>
        <p:spPr bwMode="auto">
          <a:xfrm>
            <a:off x="1196975" y="1566863"/>
            <a:ext cx="0" cy="244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650" name="Text Box 10"/>
          <p:cNvSpPr txBox="1">
            <a:spLocks noChangeArrowheads="1"/>
          </p:cNvSpPr>
          <p:nvPr/>
        </p:nvSpPr>
        <p:spPr bwMode="auto">
          <a:xfrm>
            <a:off x="2470150" y="2328863"/>
            <a:ext cx="1349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24651" name="Text Box 11"/>
          <p:cNvSpPr txBox="1">
            <a:spLocks noChangeArrowheads="1"/>
          </p:cNvSpPr>
          <p:nvPr/>
        </p:nvSpPr>
        <p:spPr bwMode="auto">
          <a:xfrm>
            <a:off x="2184400" y="3395663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2</a:t>
            </a:r>
          </a:p>
        </p:txBody>
      </p:sp>
      <p:sp>
        <p:nvSpPr>
          <p:cNvPr id="624658" name="Line 18"/>
          <p:cNvSpPr>
            <a:spLocks noChangeShapeType="1"/>
          </p:cNvSpPr>
          <p:nvPr/>
        </p:nvSpPr>
        <p:spPr bwMode="auto">
          <a:xfrm>
            <a:off x="601663" y="2054225"/>
            <a:ext cx="3349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659" name="Text Box 19"/>
          <p:cNvSpPr txBox="1">
            <a:spLocks noChangeArrowheads="1"/>
          </p:cNvSpPr>
          <p:nvPr/>
        </p:nvSpPr>
        <p:spPr bwMode="auto">
          <a:xfrm>
            <a:off x="385763" y="1928813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K</a:t>
            </a:r>
          </a:p>
        </p:txBody>
      </p:sp>
      <p:grpSp>
        <p:nvGrpSpPr>
          <p:cNvPr id="624660" name="Group 20"/>
          <p:cNvGrpSpPr>
            <a:grpSpLocks/>
          </p:cNvGrpSpPr>
          <p:nvPr/>
        </p:nvGrpSpPr>
        <p:grpSpPr bwMode="auto">
          <a:xfrm>
            <a:off x="665163" y="2963863"/>
            <a:ext cx="206375" cy="180975"/>
            <a:chOff x="3560" y="3532"/>
            <a:chExt cx="236" cy="238"/>
          </a:xfrm>
        </p:grpSpPr>
        <p:sp>
          <p:nvSpPr>
            <p:cNvPr id="624661" name="Oval 21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662" name="Line 22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4663" name="Line 23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672" name="Line 32"/>
          <p:cNvSpPr>
            <a:spLocks noChangeShapeType="1"/>
          </p:cNvSpPr>
          <p:nvPr/>
        </p:nvSpPr>
        <p:spPr bwMode="auto">
          <a:xfrm flipV="1">
            <a:off x="892175" y="3063875"/>
            <a:ext cx="10588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673" name="Line 33"/>
          <p:cNvSpPr>
            <a:spLocks noChangeShapeType="1"/>
          </p:cNvSpPr>
          <p:nvPr/>
        </p:nvSpPr>
        <p:spPr bwMode="auto">
          <a:xfrm flipH="1" flipV="1">
            <a:off x="1927225" y="1135063"/>
            <a:ext cx="3175" cy="1938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687" name="Text Box 47"/>
          <p:cNvSpPr txBox="1">
            <a:spLocks noChangeArrowheads="1"/>
          </p:cNvSpPr>
          <p:nvPr/>
        </p:nvSpPr>
        <p:spPr bwMode="auto">
          <a:xfrm>
            <a:off x="3379788" y="1747838"/>
            <a:ext cx="563562" cy="4873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3200"/>
              <a:t>. . .</a:t>
            </a:r>
          </a:p>
        </p:txBody>
      </p:sp>
      <p:sp>
        <p:nvSpPr>
          <p:cNvPr id="624688" name="Text Box 48"/>
          <p:cNvSpPr txBox="1">
            <a:spLocks noChangeArrowheads="1"/>
          </p:cNvSpPr>
          <p:nvPr/>
        </p:nvSpPr>
        <p:spPr bwMode="auto">
          <a:xfrm>
            <a:off x="296863" y="1347788"/>
            <a:ext cx="19208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IV</a:t>
            </a:r>
          </a:p>
        </p:txBody>
      </p:sp>
      <p:grpSp>
        <p:nvGrpSpPr>
          <p:cNvPr id="624746" name="Group 106"/>
          <p:cNvGrpSpPr>
            <a:grpSpLocks/>
          </p:cNvGrpSpPr>
          <p:nvPr/>
        </p:nvGrpSpPr>
        <p:grpSpPr bwMode="auto">
          <a:xfrm>
            <a:off x="565150" y="2490788"/>
            <a:ext cx="1157288" cy="227012"/>
            <a:chOff x="360" y="1003"/>
            <a:chExt cx="743" cy="159"/>
          </a:xfrm>
        </p:grpSpPr>
        <p:sp>
          <p:nvSpPr>
            <p:cNvPr id="624747" name="Rectangle 107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748" name="Rectangle 108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749" name="Line 109"/>
          <p:cNvSpPr>
            <a:spLocks noChangeShapeType="1"/>
          </p:cNvSpPr>
          <p:nvPr/>
        </p:nvSpPr>
        <p:spPr bwMode="auto">
          <a:xfrm>
            <a:off x="1195388" y="223678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750" name="Line 110"/>
          <p:cNvSpPr>
            <a:spLocks noChangeShapeType="1"/>
          </p:cNvSpPr>
          <p:nvPr/>
        </p:nvSpPr>
        <p:spPr bwMode="auto">
          <a:xfrm>
            <a:off x="771525" y="2728913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751" name="Line 111"/>
          <p:cNvSpPr>
            <a:spLocks noChangeShapeType="1"/>
          </p:cNvSpPr>
          <p:nvPr/>
        </p:nvSpPr>
        <p:spPr bwMode="auto">
          <a:xfrm flipV="1">
            <a:off x="769938" y="3133725"/>
            <a:ext cx="0" cy="246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752" name="Text Box 112"/>
          <p:cNvSpPr txBox="1">
            <a:spLocks noChangeArrowheads="1"/>
          </p:cNvSpPr>
          <p:nvPr/>
        </p:nvSpPr>
        <p:spPr bwMode="auto">
          <a:xfrm>
            <a:off x="1314450" y="2801938"/>
            <a:ext cx="223838" cy="242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1</a:t>
            </a:r>
          </a:p>
        </p:txBody>
      </p:sp>
      <p:grpSp>
        <p:nvGrpSpPr>
          <p:cNvPr id="624753" name="Group 113"/>
          <p:cNvGrpSpPr>
            <a:grpSpLocks/>
          </p:cNvGrpSpPr>
          <p:nvPr/>
        </p:nvGrpSpPr>
        <p:grpSpPr bwMode="auto">
          <a:xfrm>
            <a:off x="2454275" y="1846263"/>
            <a:ext cx="509588" cy="411162"/>
            <a:chOff x="609" y="1597"/>
            <a:chExt cx="328" cy="288"/>
          </a:xfrm>
        </p:grpSpPr>
        <p:sp>
          <p:nvSpPr>
            <p:cNvPr id="624754" name="Rectangle 114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755" name="Text Box 115"/>
            <p:cNvSpPr txBox="1">
              <a:spLocks noChangeArrowheads="1"/>
            </p:cNvSpPr>
            <p:nvPr/>
          </p:nvSpPr>
          <p:spPr bwMode="auto">
            <a:xfrm>
              <a:off x="734" y="1651"/>
              <a:ext cx="86" cy="1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grpSp>
        <p:nvGrpSpPr>
          <p:cNvPr id="624776" name="Group 136"/>
          <p:cNvGrpSpPr>
            <a:grpSpLocks/>
          </p:cNvGrpSpPr>
          <p:nvPr/>
        </p:nvGrpSpPr>
        <p:grpSpPr bwMode="auto">
          <a:xfrm>
            <a:off x="2111375" y="1352550"/>
            <a:ext cx="1155700" cy="228600"/>
            <a:chOff x="1317" y="973"/>
            <a:chExt cx="742" cy="160"/>
          </a:xfrm>
        </p:grpSpPr>
        <p:sp>
          <p:nvSpPr>
            <p:cNvPr id="624757" name="Rectangle 117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758" name="Rectangle 118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759" name="Line 119"/>
          <p:cNvSpPr>
            <a:spLocks noChangeShapeType="1"/>
          </p:cNvSpPr>
          <p:nvPr/>
        </p:nvSpPr>
        <p:spPr bwMode="auto">
          <a:xfrm flipV="1">
            <a:off x="1949450" y="1131888"/>
            <a:ext cx="10906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760" name="Line 120"/>
          <p:cNvSpPr>
            <a:spLocks noChangeShapeType="1"/>
          </p:cNvSpPr>
          <p:nvPr/>
        </p:nvSpPr>
        <p:spPr bwMode="auto">
          <a:xfrm>
            <a:off x="3030538" y="1128713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761" name="Line 121"/>
          <p:cNvSpPr>
            <a:spLocks noChangeShapeType="1"/>
          </p:cNvSpPr>
          <p:nvPr/>
        </p:nvSpPr>
        <p:spPr bwMode="auto">
          <a:xfrm>
            <a:off x="2697163" y="1595438"/>
            <a:ext cx="0" cy="244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4764" name="Group 124"/>
          <p:cNvGrpSpPr>
            <a:grpSpLocks/>
          </p:cNvGrpSpPr>
          <p:nvPr/>
        </p:nvGrpSpPr>
        <p:grpSpPr bwMode="auto">
          <a:xfrm>
            <a:off x="2176463" y="3001963"/>
            <a:ext cx="204787" cy="182562"/>
            <a:chOff x="3560" y="3532"/>
            <a:chExt cx="236" cy="238"/>
          </a:xfrm>
        </p:grpSpPr>
        <p:sp>
          <p:nvSpPr>
            <p:cNvPr id="624765" name="Oval 125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766" name="Line 126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4767" name="Line 127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768" name="Line 128"/>
          <p:cNvSpPr>
            <a:spLocks noChangeShapeType="1"/>
          </p:cNvSpPr>
          <p:nvPr/>
        </p:nvSpPr>
        <p:spPr bwMode="auto">
          <a:xfrm flipV="1">
            <a:off x="2401888" y="3101975"/>
            <a:ext cx="10588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4769" name="Group 129"/>
          <p:cNvGrpSpPr>
            <a:grpSpLocks/>
          </p:cNvGrpSpPr>
          <p:nvPr/>
        </p:nvGrpSpPr>
        <p:grpSpPr bwMode="auto">
          <a:xfrm>
            <a:off x="2074863" y="2528888"/>
            <a:ext cx="1157287" cy="227012"/>
            <a:chOff x="360" y="1003"/>
            <a:chExt cx="743" cy="159"/>
          </a:xfrm>
        </p:grpSpPr>
        <p:sp>
          <p:nvSpPr>
            <p:cNvPr id="624770" name="Rectangle 130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771" name="Rectangle 131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772" name="Line 132"/>
          <p:cNvSpPr>
            <a:spLocks noChangeShapeType="1"/>
          </p:cNvSpPr>
          <p:nvPr/>
        </p:nvSpPr>
        <p:spPr bwMode="auto">
          <a:xfrm>
            <a:off x="2705100" y="227488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773" name="Line 133"/>
          <p:cNvSpPr>
            <a:spLocks noChangeShapeType="1"/>
          </p:cNvSpPr>
          <p:nvPr/>
        </p:nvSpPr>
        <p:spPr bwMode="auto">
          <a:xfrm>
            <a:off x="2282825" y="2767013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774" name="Line 134"/>
          <p:cNvSpPr>
            <a:spLocks noChangeShapeType="1"/>
          </p:cNvSpPr>
          <p:nvPr/>
        </p:nvSpPr>
        <p:spPr bwMode="auto">
          <a:xfrm flipV="1">
            <a:off x="2281238" y="3171825"/>
            <a:ext cx="0" cy="246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775" name="Text Box 135"/>
          <p:cNvSpPr txBox="1">
            <a:spLocks noChangeArrowheads="1"/>
          </p:cNvSpPr>
          <p:nvPr/>
        </p:nvSpPr>
        <p:spPr bwMode="auto">
          <a:xfrm>
            <a:off x="2824163" y="2840038"/>
            <a:ext cx="22383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2</a:t>
            </a:r>
          </a:p>
        </p:txBody>
      </p:sp>
      <p:grpSp>
        <p:nvGrpSpPr>
          <p:cNvPr id="624777" name="Group 137"/>
          <p:cNvGrpSpPr>
            <a:grpSpLocks/>
          </p:cNvGrpSpPr>
          <p:nvPr/>
        </p:nvGrpSpPr>
        <p:grpSpPr bwMode="auto">
          <a:xfrm>
            <a:off x="606425" y="1339850"/>
            <a:ext cx="1155700" cy="228600"/>
            <a:chOff x="1317" y="973"/>
            <a:chExt cx="742" cy="160"/>
          </a:xfrm>
        </p:grpSpPr>
        <p:sp>
          <p:nvSpPr>
            <p:cNvPr id="624778" name="Rectangle 138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779" name="Rectangle 139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780" name="Text Box 140"/>
          <p:cNvSpPr txBox="1">
            <a:spLocks noChangeArrowheads="1"/>
          </p:cNvSpPr>
          <p:nvPr/>
        </p:nvSpPr>
        <p:spPr bwMode="auto">
          <a:xfrm>
            <a:off x="4364038" y="2316163"/>
            <a:ext cx="134937" cy="2460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24781" name="Text Box 141"/>
          <p:cNvSpPr txBox="1">
            <a:spLocks noChangeArrowheads="1"/>
          </p:cNvSpPr>
          <p:nvPr/>
        </p:nvSpPr>
        <p:spPr bwMode="auto">
          <a:xfrm>
            <a:off x="4052888" y="3384550"/>
            <a:ext cx="220662" cy="246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n</a:t>
            </a:r>
          </a:p>
        </p:txBody>
      </p:sp>
      <p:grpSp>
        <p:nvGrpSpPr>
          <p:cNvPr id="624783" name="Group 143"/>
          <p:cNvGrpSpPr>
            <a:grpSpLocks/>
          </p:cNvGrpSpPr>
          <p:nvPr/>
        </p:nvGrpSpPr>
        <p:grpSpPr bwMode="auto">
          <a:xfrm>
            <a:off x="4346575" y="1835150"/>
            <a:ext cx="511175" cy="411163"/>
            <a:chOff x="609" y="1597"/>
            <a:chExt cx="328" cy="288"/>
          </a:xfrm>
        </p:grpSpPr>
        <p:sp>
          <p:nvSpPr>
            <p:cNvPr id="624784" name="Rectangle 144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785" name="Text Box 145"/>
            <p:cNvSpPr txBox="1">
              <a:spLocks noChangeArrowheads="1"/>
            </p:cNvSpPr>
            <p:nvPr/>
          </p:nvSpPr>
          <p:spPr bwMode="auto">
            <a:xfrm>
              <a:off x="733" y="1653"/>
              <a:ext cx="87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grpSp>
        <p:nvGrpSpPr>
          <p:cNvPr id="624786" name="Group 146"/>
          <p:cNvGrpSpPr>
            <a:grpSpLocks/>
          </p:cNvGrpSpPr>
          <p:nvPr/>
        </p:nvGrpSpPr>
        <p:grpSpPr bwMode="auto">
          <a:xfrm>
            <a:off x="4005263" y="1341438"/>
            <a:ext cx="1154112" cy="228600"/>
            <a:chOff x="1317" y="973"/>
            <a:chExt cx="742" cy="160"/>
          </a:xfrm>
        </p:grpSpPr>
        <p:sp>
          <p:nvSpPr>
            <p:cNvPr id="624787" name="Rectangle 147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788" name="Rectangle 148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789" name="Line 149"/>
          <p:cNvSpPr>
            <a:spLocks noChangeShapeType="1"/>
          </p:cNvSpPr>
          <p:nvPr/>
        </p:nvSpPr>
        <p:spPr bwMode="auto">
          <a:xfrm flipV="1">
            <a:off x="3843338" y="1122363"/>
            <a:ext cx="10906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790" name="Line 150"/>
          <p:cNvSpPr>
            <a:spLocks noChangeShapeType="1"/>
          </p:cNvSpPr>
          <p:nvPr/>
        </p:nvSpPr>
        <p:spPr bwMode="auto">
          <a:xfrm>
            <a:off x="4924425" y="1117600"/>
            <a:ext cx="0" cy="244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791" name="Line 151"/>
          <p:cNvSpPr>
            <a:spLocks noChangeShapeType="1"/>
          </p:cNvSpPr>
          <p:nvPr/>
        </p:nvSpPr>
        <p:spPr bwMode="auto">
          <a:xfrm>
            <a:off x="4589463" y="1584325"/>
            <a:ext cx="0" cy="244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4792" name="Group 152"/>
          <p:cNvGrpSpPr>
            <a:grpSpLocks/>
          </p:cNvGrpSpPr>
          <p:nvPr/>
        </p:nvGrpSpPr>
        <p:grpSpPr bwMode="auto">
          <a:xfrm>
            <a:off x="4070350" y="2990850"/>
            <a:ext cx="204788" cy="180975"/>
            <a:chOff x="3560" y="3532"/>
            <a:chExt cx="236" cy="238"/>
          </a:xfrm>
        </p:grpSpPr>
        <p:sp>
          <p:nvSpPr>
            <p:cNvPr id="624793" name="Oval 153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794" name="Line 154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4795" name="Line 155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796" name="Line 156"/>
          <p:cNvSpPr>
            <a:spLocks noChangeShapeType="1"/>
          </p:cNvSpPr>
          <p:nvPr/>
        </p:nvSpPr>
        <p:spPr bwMode="auto">
          <a:xfrm flipV="1">
            <a:off x="4295775" y="3090863"/>
            <a:ext cx="10588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4797" name="Group 157"/>
          <p:cNvGrpSpPr>
            <a:grpSpLocks/>
          </p:cNvGrpSpPr>
          <p:nvPr/>
        </p:nvGrpSpPr>
        <p:grpSpPr bwMode="auto">
          <a:xfrm>
            <a:off x="3968750" y="2517775"/>
            <a:ext cx="1157288" cy="227013"/>
            <a:chOff x="360" y="1003"/>
            <a:chExt cx="743" cy="159"/>
          </a:xfrm>
        </p:grpSpPr>
        <p:sp>
          <p:nvSpPr>
            <p:cNvPr id="624798" name="Rectangle 158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799" name="Rectangle 159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800" name="Line 160"/>
          <p:cNvSpPr>
            <a:spLocks noChangeShapeType="1"/>
          </p:cNvSpPr>
          <p:nvPr/>
        </p:nvSpPr>
        <p:spPr bwMode="auto">
          <a:xfrm>
            <a:off x="4598988" y="2263775"/>
            <a:ext cx="0" cy="246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801" name="Line 161"/>
          <p:cNvSpPr>
            <a:spLocks noChangeShapeType="1"/>
          </p:cNvSpPr>
          <p:nvPr/>
        </p:nvSpPr>
        <p:spPr bwMode="auto">
          <a:xfrm>
            <a:off x="4175125" y="2755900"/>
            <a:ext cx="0" cy="246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802" name="Line 162"/>
          <p:cNvSpPr>
            <a:spLocks noChangeShapeType="1"/>
          </p:cNvSpPr>
          <p:nvPr/>
        </p:nvSpPr>
        <p:spPr bwMode="auto">
          <a:xfrm flipV="1">
            <a:off x="4164013" y="317023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803" name="Text Box 163"/>
          <p:cNvSpPr txBox="1">
            <a:spLocks noChangeArrowheads="1"/>
          </p:cNvSpPr>
          <p:nvPr/>
        </p:nvSpPr>
        <p:spPr bwMode="auto">
          <a:xfrm>
            <a:off x="4714875" y="2828925"/>
            <a:ext cx="231775" cy="242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n</a:t>
            </a:r>
          </a:p>
        </p:txBody>
      </p:sp>
      <p:grpSp>
        <p:nvGrpSpPr>
          <p:cNvPr id="624877" name="Group 237"/>
          <p:cNvGrpSpPr>
            <a:grpSpLocks/>
          </p:cNvGrpSpPr>
          <p:nvPr/>
        </p:nvGrpSpPr>
        <p:grpSpPr bwMode="auto">
          <a:xfrm>
            <a:off x="930275" y="4525963"/>
            <a:ext cx="511175" cy="419100"/>
            <a:chOff x="609" y="1597"/>
            <a:chExt cx="328" cy="288"/>
          </a:xfrm>
        </p:grpSpPr>
        <p:sp>
          <p:nvSpPr>
            <p:cNvPr id="624878" name="Rectangle 238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879" name="Text Box 239"/>
            <p:cNvSpPr txBox="1">
              <a:spLocks noChangeArrowheads="1"/>
            </p:cNvSpPr>
            <p:nvPr/>
          </p:nvSpPr>
          <p:spPr bwMode="auto">
            <a:xfrm>
              <a:off x="733" y="1653"/>
              <a:ext cx="87" cy="1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sp>
        <p:nvSpPr>
          <p:cNvPr id="624880" name="Text Box 240"/>
          <p:cNvSpPr txBox="1">
            <a:spLocks noChangeArrowheads="1"/>
          </p:cNvSpPr>
          <p:nvPr/>
        </p:nvSpPr>
        <p:spPr bwMode="auto">
          <a:xfrm>
            <a:off x="696913" y="6088063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1</a:t>
            </a:r>
          </a:p>
        </p:txBody>
      </p:sp>
      <p:sp>
        <p:nvSpPr>
          <p:cNvPr id="624881" name="Line 241"/>
          <p:cNvSpPr>
            <a:spLocks noChangeShapeType="1"/>
          </p:cNvSpPr>
          <p:nvPr/>
        </p:nvSpPr>
        <p:spPr bwMode="auto">
          <a:xfrm>
            <a:off x="1184275" y="4249738"/>
            <a:ext cx="0" cy="250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882" name="Text Box 242"/>
          <p:cNvSpPr txBox="1">
            <a:spLocks noChangeArrowheads="1"/>
          </p:cNvSpPr>
          <p:nvPr/>
        </p:nvSpPr>
        <p:spPr bwMode="auto">
          <a:xfrm>
            <a:off x="2457450" y="5026025"/>
            <a:ext cx="1349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24883" name="Text Box 243"/>
          <p:cNvSpPr txBox="1">
            <a:spLocks noChangeArrowheads="1"/>
          </p:cNvSpPr>
          <p:nvPr/>
        </p:nvSpPr>
        <p:spPr bwMode="auto">
          <a:xfrm>
            <a:off x="2171700" y="6111875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2</a:t>
            </a:r>
          </a:p>
        </p:txBody>
      </p:sp>
      <p:sp>
        <p:nvSpPr>
          <p:cNvPr id="624884" name="Line 244"/>
          <p:cNvSpPr>
            <a:spLocks noChangeShapeType="1"/>
          </p:cNvSpPr>
          <p:nvPr/>
        </p:nvSpPr>
        <p:spPr bwMode="auto">
          <a:xfrm>
            <a:off x="588963" y="4746625"/>
            <a:ext cx="3349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885" name="Text Box 245"/>
          <p:cNvSpPr txBox="1">
            <a:spLocks noChangeArrowheads="1"/>
          </p:cNvSpPr>
          <p:nvPr/>
        </p:nvSpPr>
        <p:spPr bwMode="auto">
          <a:xfrm>
            <a:off x="373063" y="4619625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K</a:t>
            </a:r>
          </a:p>
        </p:txBody>
      </p:sp>
      <p:grpSp>
        <p:nvGrpSpPr>
          <p:cNvPr id="624886" name="Group 246"/>
          <p:cNvGrpSpPr>
            <a:grpSpLocks/>
          </p:cNvGrpSpPr>
          <p:nvPr/>
        </p:nvGrpSpPr>
        <p:grpSpPr bwMode="auto">
          <a:xfrm>
            <a:off x="652463" y="5673725"/>
            <a:ext cx="206375" cy="184150"/>
            <a:chOff x="3560" y="3532"/>
            <a:chExt cx="236" cy="238"/>
          </a:xfrm>
        </p:grpSpPr>
        <p:sp>
          <p:nvSpPr>
            <p:cNvPr id="624887" name="Oval 247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888" name="Line 248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4889" name="Line 249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890" name="Line 250"/>
          <p:cNvSpPr>
            <a:spLocks noChangeShapeType="1"/>
          </p:cNvSpPr>
          <p:nvPr/>
        </p:nvSpPr>
        <p:spPr bwMode="auto">
          <a:xfrm flipV="1">
            <a:off x="879475" y="5775325"/>
            <a:ext cx="10588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891" name="Line 251"/>
          <p:cNvSpPr>
            <a:spLocks noChangeShapeType="1"/>
          </p:cNvSpPr>
          <p:nvPr/>
        </p:nvSpPr>
        <p:spPr bwMode="auto">
          <a:xfrm flipH="1" flipV="1">
            <a:off x="1914525" y="3810000"/>
            <a:ext cx="3175" cy="19748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892" name="Text Box 252"/>
          <p:cNvSpPr txBox="1">
            <a:spLocks noChangeArrowheads="1"/>
          </p:cNvSpPr>
          <p:nvPr/>
        </p:nvSpPr>
        <p:spPr bwMode="auto">
          <a:xfrm>
            <a:off x="3367088" y="4433888"/>
            <a:ext cx="563562" cy="4873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3200"/>
              <a:t>. . .</a:t>
            </a:r>
          </a:p>
        </p:txBody>
      </p:sp>
      <p:sp>
        <p:nvSpPr>
          <p:cNvPr id="624893" name="Text Box 253"/>
          <p:cNvSpPr txBox="1">
            <a:spLocks noChangeArrowheads="1"/>
          </p:cNvSpPr>
          <p:nvPr/>
        </p:nvSpPr>
        <p:spPr bwMode="auto">
          <a:xfrm>
            <a:off x="284163" y="4025900"/>
            <a:ext cx="19208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IV</a:t>
            </a:r>
          </a:p>
        </p:txBody>
      </p:sp>
      <p:grpSp>
        <p:nvGrpSpPr>
          <p:cNvPr id="624894" name="Group 254"/>
          <p:cNvGrpSpPr>
            <a:grpSpLocks/>
          </p:cNvGrpSpPr>
          <p:nvPr/>
        </p:nvGrpSpPr>
        <p:grpSpPr bwMode="auto">
          <a:xfrm>
            <a:off x="552450" y="5191125"/>
            <a:ext cx="1157288" cy="231775"/>
            <a:chOff x="360" y="1003"/>
            <a:chExt cx="743" cy="159"/>
          </a:xfrm>
        </p:grpSpPr>
        <p:sp>
          <p:nvSpPr>
            <p:cNvPr id="624895" name="Rectangle 255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896" name="Rectangle 256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897" name="Line 257"/>
          <p:cNvSpPr>
            <a:spLocks noChangeShapeType="1"/>
          </p:cNvSpPr>
          <p:nvPr/>
        </p:nvSpPr>
        <p:spPr bwMode="auto">
          <a:xfrm>
            <a:off x="1182688" y="4932363"/>
            <a:ext cx="0" cy="250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898" name="Line 258"/>
          <p:cNvSpPr>
            <a:spLocks noChangeShapeType="1"/>
          </p:cNvSpPr>
          <p:nvPr/>
        </p:nvSpPr>
        <p:spPr bwMode="auto">
          <a:xfrm>
            <a:off x="758825" y="5434013"/>
            <a:ext cx="0" cy="2492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899" name="Line 259"/>
          <p:cNvSpPr>
            <a:spLocks noChangeShapeType="1"/>
          </p:cNvSpPr>
          <p:nvPr/>
        </p:nvSpPr>
        <p:spPr bwMode="auto">
          <a:xfrm flipV="1">
            <a:off x="757238" y="5846763"/>
            <a:ext cx="0" cy="2492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900" name="Text Box 260"/>
          <p:cNvSpPr txBox="1">
            <a:spLocks noChangeArrowheads="1"/>
          </p:cNvSpPr>
          <p:nvPr/>
        </p:nvSpPr>
        <p:spPr bwMode="auto">
          <a:xfrm>
            <a:off x="1301750" y="5510213"/>
            <a:ext cx="223838" cy="242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1</a:t>
            </a:r>
          </a:p>
        </p:txBody>
      </p:sp>
      <p:grpSp>
        <p:nvGrpSpPr>
          <p:cNvPr id="624901" name="Group 261"/>
          <p:cNvGrpSpPr>
            <a:grpSpLocks/>
          </p:cNvGrpSpPr>
          <p:nvPr/>
        </p:nvGrpSpPr>
        <p:grpSpPr bwMode="auto">
          <a:xfrm>
            <a:off x="2441575" y="4535488"/>
            <a:ext cx="509588" cy="417512"/>
            <a:chOff x="609" y="1597"/>
            <a:chExt cx="328" cy="288"/>
          </a:xfrm>
        </p:grpSpPr>
        <p:sp>
          <p:nvSpPr>
            <p:cNvPr id="624902" name="Rectangle 262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903" name="Text Box 263"/>
            <p:cNvSpPr txBox="1">
              <a:spLocks noChangeArrowheads="1"/>
            </p:cNvSpPr>
            <p:nvPr/>
          </p:nvSpPr>
          <p:spPr bwMode="auto">
            <a:xfrm>
              <a:off x="734" y="1652"/>
              <a:ext cx="86" cy="1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grpSp>
        <p:nvGrpSpPr>
          <p:cNvPr id="624904" name="Group 264"/>
          <p:cNvGrpSpPr>
            <a:grpSpLocks/>
          </p:cNvGrpSpPr>
          <p:nvPr/>
        </p:nvGrpSpPr>
        <p:grpSpPr bwMode="auto">
          <a:xfrm>
            <a:off x="2098675" y="4032250"/>
            <a:ext cx="1155700" cy="231775"/>
            <a:chOff x="1317" y="973"/>
            <a:chExt cx="742" cy="160"/>
          </a:xfrm>
        </p:grpSpPr>
        <p:sp>
          <p:nvSpPr>
            <p:cNvPr id="624905" name="Rectangle 265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906" name="Rectangle 266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907" name="Line 267"/>
          <p:cNvSpPr>
            <a:spLocks noChangeShapeType="1"/>
          </p:cNvSpPr>
          <p:nvPr/>
        </p:nvSpPr>
        <p:spPr bwMode="auto">
          <a:xfrm flipV="1">
            <a:off x="1936750" y="3806825"/>
            <a:ext cx="10906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908" name="Line 268"/>
          <p:cNvSpPr>
            <a:spLocks noChangeShapeType="1"/>
          </p:cNvSpPr>
          <p:nvPr/>
        </p:nvSpPr>
        <p:spPr bwMode="auto">
          <a:xfrm>
            <a:off x="3017838" y="3803650"/>
            <a:ext cx="0" cy="250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909" name="Line 269"/>
          <p:cNvSpPr>
            <a:spLocks noChangeShapeType="1"/>
          </p:cNvSpPr>
          <p:nvPr/>
        </p:nvSpPr>
        <p:spPr bwMode="auto">
          <a:xfrm>
            <a:off x="2684463" y="4279900"/>
            <a:ext cx="0" cy="2492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4910" name="Group 270"/>
          <p:cNvGrpSpPr>
            <a:grpSpLocks/>
          </p:cNvGrpSpPr>
          <p:nvPr/>
        </p:nvGrpSpPr>
        <p:grpSpPr bwMode="auto">
          <a:xfrm>
            <a:off x="2163763" y="5713413"/>
            <a:ext cx="204787" cy="184150"/>
            <a:chOff x="3560" y="3532"/>
            <a:chExt cx="236" cy="238"/>
          </a:xfrm>
        </p:grpSpPr>
        <p:sp>
          <p:nvSpPr>
            <p:cNvPr id="624911" name="Oval 271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912" name="Line 272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4913" name="Line 273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914" name="Line 274"/>
          <p:cNvSpPr>
            <a:spLocks noChangeShapeType="1"/>
          </p:cNvSpPr>
          <p:nvPr/>
        </p:nvSpPr>
        <p:spPr bwMode="auto">
          <a:xfrm flipV="1">
            <a:off x="2389188" y="5815013"/>
            <a:ext cx="10588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4915" name="Group 275"/>
          <p:cNvGrpSpPr>
            <a:grpSpLocks/>
          </p:cNvGrpSpPr>
          <p:nvPr/>
        </p:nvGrpSpPr>
        <p:grpSpPr bwMode="auto">
          <a:xfrm>
            <a:off x="2062163" y="5230813"/>
            <a:ext cx="1157287" cy="230187"/>
            <a:chOff x="360" y="1003"/>
            <a:chExt cx="743" cy="159"/>
          </a:xfrm>
        </p:grpSpPr>
        <p:sp>
          <p:nvSpPr>
            <p:cNvPr id="624916" name="Rectangle 276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917" name="Rectangle 277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918" name="Line 278"/>
          <p:cNvSpPr>
            <a:spLocks noChangeShapeType="1"/>
          </p:cNvSpPr>
          <p:nvPr/>
        </p:nvSpPr>
        <p:spPr bwMode="auto">
          <a:xfrm>
            <a:off x="2692400" y="4972050"/>
            <a:ext cx="0" cy="2492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919" name="Line 279"/>
          <p:cNvSpPr>
            <a:spLocks noChangeShapeType="1"/>
          </p:cNvSpPr>
          <p:nvPr/>
        </p:nvSpPr>
        <p:spPr bwMode="auto">
          <a:xfrm>
            <a:off x="2270125" y="5473700"/>
            <a:ext cx="0" cy="2492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920" name="Line 280"/>
          <p:cNvSpPr>
            <a:spLocks noChangeShapeType="1"/>
          </p:cNvSpPr>
          <p:nvPr/>
        </p:nvSpPr>
        <p:spPr bwMode="auto">
          <a:xfrm flipV="1">
            <a:off x="2268538" y="5886450"/>
            <a:ext cx="0" cy="2492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921" name="Text Box 281"/>
          <p:cNvSpPr txBox="1">
            <a:spLocks noChangeArrowheads="1"/>
          </p:cNvSpPr>
          <p:nvPr/>
        </p:nvSpPr>
        <p:spPr bwMode="auto">
          <a:xfrm>
            <a:off x="2811463" y="5546725"/>
            <a:ext cx="22383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2</a:t>
            </a:r>
          </a:p>
        </p:txBody>
      </p:sp>
      <p:grpSp>
        <p:nvGrpSpPr>
          <p:cNvPr id="624922" name="Group 282"/>
          <p:cNvGrpSpPr>
            <a:grpSpLocks/>
          </p:cNvGrpSpPr>
          <p:nvPr/>
        </p:nvGrpSpPr>
        <p:grpSpPr bwMode="auto">
          <a:xfrm>
            <a:off x="593725" y="4019550"/>
            <a:ext cx="1155700" cy="231775"/>
            <a:chOff x="1317" y="973"/>
            <a:chExt cx="742" cy="160"/>
          </a:xfrm>
        </p:grpSpPr>
        <p:sp>
          <p:nvSpPr>
            <p:cNvPr id="624923" name="Rectangle 283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924" name="Rectangle 284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925" name="Text Box 285"/>
          <p:cNvSpPr txBox="1">
            <a:spLocks noChangeArrowheads="1"/>
          </p:cNvSpPr>
          <p:nvPr/>
        </p:nvSpPr>
        <p:spPr bwMode="auto">
          <a:xfrm>
            <a:off x="4351338" y="5014913"/>
            <a:ext cx="134937" cy="242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24926" name="Text Box 286"/>
          <p:cNvSpPr txBox="1">
            <a:spLocks noChangeArrowheads="1"/>
          </p:cNvSpPr>
          <p:nvPr/>
        </p:nvSpPr>
        <p:spPr bwMode="auto">
          <a:xfrm>
            <a:off x="4040188" y="6102350"/>
            <a:ext cx="220662" cy="246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n</a:t>
            </a:r>
          </a:p>
        </p:txBody>
      </p:sp>
      <p:grpSp>
        <p:nvGrpSpPr>
          <p:cNvPr id="624927" name="Group 287"/>
          <p:cNvGrpSpPr>
            <a:grpSpLocks/>
          </p:cNvGrpSpPr>
          <p:nvPr/>
        </p:nvGrpSpPr>
        <p:grpSpPr bwMode="auto">
          <a:xfrm>
            <a:off x="4333875" y="4522788"/>
            <a:ext cx="511175" cy="419100"/>
            <a:chOff x="609" y="1597"/>
            <a:chExt cx="328" cy="288"/>
          </a:xfrm>
        </p:grpSpPr>
        <p:sp>
          <p:nvSpPr>
            <p:cNvPr id="624928" name="Rectangle 288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929" name="Text Box 289"/>
            <p:cNvSpPr txBox="1">
              <a:spLocks noChangeArrowheads="1"/>
            </p:cNvSpPr>
            <p:nvPr/>
          </p:nvSpPr>
          <p:spPr bwMode="auto">
            <a:xfrm>
              <a:off x="733" y="1653"/>
              <a:ext cx="87" cy="1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grpSp>
        <p:nvGrpSpPr>
          <p:cNvPr id="624930" name="Group 290"/>
          <p:cNvGrpSpPr>
            <a:grpSpLocks/>
          </p:cNvGrpSpPr>
          <p:nvPr/>
        </p:nvGrpSpPr>
        <p:grpSpPr bwMode="auto">
          <a:xfrm>
            <a:off x="3992563" y="4021138"/>
            <a:ext cx="1154112" cy="231775"/>
            <a:chOff x="1317" y="973"/>
            <a:chExt cx="742" cy="160"/>
          </a:xfrm>
        </p:grpSpPr>
        <p:sp>
          <p:nvSpPr>
            <p:cNvPr id="624931" name="Rectangle 291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932" name="Rectangle 292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933" name="Line 293"/>
          <p:cNvSpPr>
            <a:spLocks noChangeShapeType="1"/>
          </p:cNvSpPr>
          <p:nvPr/>
        </p:nvSpPr>
        <p:spPr bwMode="auto">
          <a:xfrm flipV="1">
            <a:off x="3830638" y="3797300"/>
            <a:ext cx="10906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934" name="Line 294"/>
          <p:cNvSpPr>
            <a:spLocks noChangeShapeType="1"/>
          </p:cNvSpPr>
          <p:nvPr/>
        </p:nvSpPr>
        <p:spPr bwMode="auto">
          <a:xfrm>
            <a:off x="4911725" y="3792538"/>
            <a:ext cx="0" cy="2492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935" name="Line 295"/>
          <p:cNvSpPr>
            <a:spLocks noChangeShapeType="1"/>
          </p:cNvSpPr>
          <p:nvPr/>
        </p:nvSpPr>
        <p:spPr bwMode="auto">
          <a:xfrm>
            <a:off x="4576763" y="4267200"/>
            <a:ext cx="0" cy="250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4936" name="Group 296"/>
          <p:cNvGrpSpPr>
            <a:grpSpLocks/>
          </p:cNvGrpSpPr>
          <p:nvPr/>
        </p:nvGrpSpPr>
        <p:grpSpPr bwMode="auto">
          <a:xfrm>
            <a:off x="4057650" y="5700713"/>
            <a:ext cx="204788" cy="185737"/>
            <a:chOff x="3560" y="3532"/>
            <a:chExt cx="236" cy="238"/>
          </a:xfrm>
        </p:grpSpPr>
        <p:sp>
          <p:nvSpPr>
            <p:cNvPr id="624937" name="Oval 297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938" name="Line 298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4939" name="Line 299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940" name="Line 300"/>
          <p:cNvSpPr>
            <a:spLocks noChangeShapeType="1"/>
          </p:cNvSpPr>
          <p:nvPr/>
        </p:nvSpPr>
        <p:spPr bwMode="auto">
          <a:xfrm flipV="1">
            <a:off x="4283075" y="5802313"/>
            <a:ext cx="10588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4941" name="Group 301"/>
          <p:cNvGrpSpPr>
            <a:grpSpLocks/>
          </p:cNvGrpSpPr>
          <p:nvPr/>
        </p:nvGrpSpPr>
        <p:grpSpPr bwMode="auto">
          <a:xfrm>
            <a:off x="3956050" y="5219700"/>
            <a:ext cx="1157288" cy="230188"/>
            <a:chOff x="360" y="1003"/>
            <a:chExt cx="743" cy="159"/>
          </a:xfrm>
        </p:grpSpPr>
        <p:sp>
          <p:nvSpPr>
            <p:cNvPr id="624942" name="Rectangle 302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4943" name="Rectangle 303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4944" name="Line 304"/>
          <p:cNvSpPr>
            <a:spLocks noChangeShapeType="1"/>
          </p:cNvSpPr>
          <p:nvPr/>
        </p:nvSpPr>
        <p:spPr bwMode="auto">
          <a:xfrm>
            <a:off x="4586288" y="4960938"/>
            <a:ext cx="0" cy="2492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945" name="Line 305"/>
          <p:cNvSpPr>
            <a:spLocks noChangeShapeType="1"/>
          </p:cNvSpPr>
          <p:nvPr/>
        </p:nvSpPr>
        <p:spPr bwMode="auto">
          <a:xfrm>
            <a:off x="4162425" y="5461000"/>
            <a:ext cx="0" cy="250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946" name="Line 306"/>
          <p:cNvSpPr>
            <a:spLocks noChangeShapeType="1"/>
          </p:cNvSpPr>
          <p:nvPr/>
        </p:nvSpPr>
        <p:spPr bwMode="auto">
          <a:xfrm flipV="1">
            <a:off x="4151313" y="5884863"/>
            <a:ext cx="0" cy="2492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4947" name="Text Box 307"/>
          <p:cNvSpPr txBox="1">
            <a:spLocks noChangeArrowheads="1"/>
          </p:cNvSpPr>
          <p:nvPr/>
        </p:nvSpPr>
        <p:spPr bwMode="auto">
          <a:xfrm>
            <a:off x="4702175" y="5535613"/>
            <a:ext cx="231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B0B0E-0F74-4082-9436-083206ED46E9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626690" name="Text Box 1026"/>
          <p:cNvSpPr txBox="1">
            <a:spLocks noChangeArrowheads="1"/>
          </p:cNvSpPr>
          <p:nvPr/>
        </p:nvSpPr>
        <p:spPr bwMode="auto">
          <a:xfrm>
            <a:off x="993775" y="504825"/>
            <a:ext cx="4903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Modes of Operation – OFB Mode</a:t>
            </a:r>
          </a:p>
        </p:txBody>
      </p:sp>
      <p:sp>
        <p:nvSpPr>
          <p:cNvPr id="626691" name="Text Box 1027"/>
          <p:cNvSpPr txBox="1">
            <a:spLocks noChangeArrowheads="1"/>
          </p:cNvSpPr>
          <p:nvPr/>
        </p:nvSpPr>
        <p:spPr bwMode="auto">
          <a:xfrm>
            <a:off x="5568950" y="1338263"/>
            <a:ext cx="3309938" cy="4254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altLang="ko-KR">
                <a:latin typeface="Comic Sans MS" pitchFamily="66" charset="0"/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Output Feedback Mode</a:t>
            </a:r>
          </a:p>
          <a:p>
            <a:pPr marL="385763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The structure is similar to that of CFB, but </a:t>
            </a:r>
          </a:p>
          <a:p>
            <a:pPr marL="665163" lvl="2" indent="-8890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ko-KR" sz="1600"/>
              <a:t>CFB: Ciphertext is fed back to the shift register</a:t>
            </a:r>
          </a:p>
          <a:p>
            <a:pPr marL="665163" lvl="2" indent="-88900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ko-KR" sz="1600"/>
              <a:t>OFB: Output of E is fed back to the shift register</a:t>
            </a:r>
            <a:endParaRPr lang="en-US" altLang="ko-KR" sz="1600" baseline="-25000"/>
          </a:p>
          <a:p>
            <a:pPr marL="385763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For security reason, only the full feedback (j = block size) mode is used</a:t>
            </a:r>
          </a:p>
          <a:p>
            <a:pPr marL="385763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No error propagation </a:t>
            </a:r>
          </a:p>
          <a:p>
            <a:pPr marL="385763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More vulnerable to a message stream modification attack</a:t>
            </a:r>
          </a:p>
          <a:p>
            <a:pPr marL="385763" lvl="1" indent="-188913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600"/>
              <a:t>May useful for secure transmission over noisy channel (e.g., satellite communication)</a:t>
            </a:r>
          </a:p>
        </p:txBody>
      </p:sp>
      <p:grpSp>
        <p:nvGrpSpPr>
          <p:cNvPr id="626692" name="Group 1028"/>
          <p:cNvGrpSpPr>
            <a:grpSpLocks/>
          </p:cNvGrpSpPr>
          <p:nvPr/>
        </p:nvGrpSpPr>
        <p:grpSpPr bwMode="auto">
          <a:xfrm>
            <a:off x="942975" y="1838325"/>
            <a:ext cx="511175" cy="409575"/>
            <a:chOff x="609" y="1597"/>
            <a:chExt cx="328" cy="288"/>
          </a:xfrm>
        </p:grpSpPr>
        <p:sp>
          <p:nvSpPr>
            <p:cNvPr id="626693" name="Rectangle 1029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694" name="Text Box 1030"/>
            <p:cNvSpPr txBox="1">
              <a:spLocks noChangeArrowheads="1"/>
            </p:cNvSpPr>
            <p:nvPr/>
          </p:nvSpPr>
          <p:spPr bwMode="auto">
            <a:xfrm>
              <a:off x="733" y="1653"/>
              <a:ext cx="87" cy="1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sp>
        <p:nvSpPr>
          <p:cNvPr id="626695" name="Text Box 1031"/>
          <p:cNvSpPr txBox="1">
            <a:spLocks noChangeArrowheads="1"/>
          </p:cNvSpPr>
          <p:nvPr/>
        </p:nvSpPr>
        <p:spPr bwMode="auto">
          <a:xfrm>
            <a:off x="192088" y="3008313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1</a:t>
            </a:r>
          </a:p>
        </p:txBody>
      </p:sp>
      <p:sp>
        <p:nvSpPr>
          <p:cNvPr id="626696" name="Line 1032"/>
          <p:cNvSpPr>
            <a:spLocks noChangeShapeType="1"/>
          </p:cNvSpPr>
          <p:nvPr/>
        </p:nvSpPr>
        <p:spPr bwMode="auto">
          <a:xfrm>
            <a:off x="1196975" y="1566863"/>
            <a:ext cx="0" cy="244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697" name="Text Box 1033"/>
          <p:cNvSpPr txBox="1">
            <a:spLocks noChangeArrowheads="1"/>
          </p:cNvSpPr>
          <p:nvPr/>
        </p:nvSpPr>
        <p:spPr bwMode="auto">
          <a:xfrm>
            <a:off x="2470150" y="2312988"/>
            <a:ext cx="1349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26698" name="Text Box 1034"/>
          <p:cNvSpPr txBox="1">
            <a:spLocks noChangeArrowheads="1"/>
          </p:cNvSpPr>
          <p:nvPr/>
        </p:nvSpPr>
        <p:spPr bwMode="auto">
          <a:xfrm>
            <a:off x="1722438" y="3043238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2</a:t>
            </a:r>
          </a:p>
        </p:txBody>
      </p:sp>
      <p:sp>
        <p:nvSpPr>
          <p:cNvPr id="626699" name="Line 1035"/>
          <p:cNvSpPr>
            <a:spLocks noChangeShapeType="1"/>
          </p:cNvSpPr>
          <p:nvPr/>
        </p:nvSpPr>
        <p:spPr bwMode="auto">
          <a:xfrm>
            <a:off x="601663" y="2054225"/>
            <a:ext cx="3349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700" name="Text Box 1036"/>
          <p:cNvSpPr txBox="1">
            <a:spLocks noChangeArrowheads="1"/>
          </p:cNvSpPr>
          <p:nvPr/>
        </p:nvSpPr>
        <p:spPr bwMode="auto">
          <a:xfrm>
            <a:off x="385763" y="1928813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K</a:t>
            </a:r>
          </a:p>
        </p:txBody>
      </p:sp>
      <p:grpSp>
        <p:nvGrpSpPr>
          <p:cNvPr id="626701" name="Group 1037"/>
          <p:cNvGrpSpPr>
            <a:grpSpLocks/>
          </p:cNvGrpSpPr>
          <p:nvPr/>
        </p:nvGrpSpPr>
        <p:grpSpPr bwMode="auto">
          <a:xfrm>
            <a:off x="665163" y="3063875"/>
            <a:ext cx="206375" cy="180975"/>
            <a:chOff x="3560" y="3532"/>
            <a:chExt cx="236" cy="238"/>
          </a:xfrm>
        </p:grpSpPr>
        <p:sp>
          <p:nvSpPr>
            <p:cNvPr id="626702" name="Oval 1038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703" name="Line 1039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6704" name="Line 1040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705" name="Line 1041"/>
          <p:cNvSpPr>
            <a:spLocks noChangeShapeType="1"/>
          </p:cNvSpPr>
          <p:nvPr/>
        </p:nvSpPr>
        <p:spPr bwMode="auto">
          <a:xfrm flipV="1">
            <a:off x="784225" y="2832100"/>
            <a:ext cx="11699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706" name="Line 1042"/>
          <p:cNvSpPr>
            <a:spLocks noChangeShapeType="1"/>
          </p:cNvSpPr>
          <p:nvPr/>
        </p:nvSpPr>
        <p:spPr bwMode="auto">
          <a:xfrm flipH="1" flipV="1">
            <a:off x="1927225" y="1119188"/>
            <a:ext cx="3175" cy="17065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707" name="Text Box 1043"/>
          <p:cNvSpPr txBox="1">
            <a:spLocks noChangeArrowheads="1"/>
          </p:cNvSpPr>
          <p:nvPr/>
        </p:nvSpPr>
        <p:spPr bwMode="auto">
          <a:xfrm>
            <a:off x="3379788" y="1747838"/>
            <a:ext cx="563562" cy="4873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3200"/>
              <a:t>. . .</a:t>
            </a:r>
          </a:p>
        </p:txBody>
      </p:sp>
      <p:sp>
        <p:nvSpPr>
          <p:cNvPr id="626708" name="Text Box 1044"/>
          <p:cNvSpPr txBox="1">
            <a:spLocks noChangeArrowheads="1"/>
          </p:cNvSpPr>
          <p:nvPr/>
        </p:nvSpPr>
        <p:spPr bwMode="auto">
          <a:xfrm>
            <a:off x="296863" y="1347788"/>
            <a:ext cx="19208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IV</a:t>
            </a:r>
          </a:p>
        </p:txBody>
      </p:sp>
      <p:grpSp>
        <p:nvGrpSpPr>
          <p:cNvPr id="626709" name="Group 1045"/>
          <p:cNvGrpSpPr>
            <a:grpSpLocks/>
          </p:cNvGrpSpPr>
          <p:nvPr/>
        </p:nvGrpSpPr>
        <p:grpSpPr bwMode="auto">
          <a:xfrm>
            <a:off x="565150" y="2490788"/>
            <a:ext cx="1157288" cy="227012"/>
            <a:chOff x="360" y="1003"/>
            <a:chExt cx="743" cy="159"/>
          </a:xfrm>
        </p:grpSpPr>
        <p:sp>
          <p:nvSpPr>
            <p:cNvPr id="626710" name="Rectangle 1046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711" name="Rectangle 1047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712" name="Line 1048"/>
          <p:cNvSpPr>
            <a:spLocks noChangeShapeType="1"/>
          </p:cNvSpPr>
          <p:nvPr/>
        </p:nvSpPr>
        <p:spPr bwMode="auto">
          <a:xfrm>
            <a:off x="1195388" y="223678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713" name="Line 1049"/>
          <p:cNvSpPr>
            <a:spLocks noChangeShapeType="1"/>
          </p:cNvSpPr>
          <p:nvPr/>
        </p:nvSpPr>
        <p:spPr bwMode="auto">
          <a:xfrm>
            <a:off x="771525" y="2728913"/>
            <a:ext cx="0" cy="3333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714" name="Line 1050"/>
          <p:cNvSpPr>
            <a:spLocks noChangeShapeType="1"/>
          </p:cNvSpPr>
          <p:nvPr/>
        </p:nvSpPr>
        <p:spPr bwMode="auto">
          <a:xfrm rot="5400000" flipH="1" flipV="1">
            <a:off x="537369" y="3024982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715" name="Text Box 1051"/>
          <p:cNvSpPr txBox="1">
            <a:spLocks noChangeArrowheads="1"/>
          </p:cNvSpPr>
          <p:nvPr/>
        </p:nvSpPr>
        <p:spPr bwMode="auto">
          <a:xfrm>
            <a:off x="1271588" y="3044825"/>
            <a:ext cx="223837" cy="242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1</a:t>
            </a:r>
          </a:p>
        </p:txBody>
      </p:sp>
      <p:grpSp>
        <p:nvGrpSpPr>
          <p:cNvPr id="626716" name="Group 1052"/>
          <p:cNvGrpSpPr>
            <a:grpSpLocks/>
          </p:cNvGrpSpPr>
          <p:nvPr/>
        </p:nvGrpSpPr>
        <p:grpSpPr bwMode="auto">
          <a:xfrm>
            <a:off x="2454275" y="1830388"/>
            <a:ext cx="509588" cy="411162"/>
            <a:chOff x="609" y="1597"/>
            <a:chExt cx="328" cy="288"/>
          </a:xfrm>
        </p:grpSpPr>
        <p:sp>
          <p:nvSpPr>
            <p:cNvPr id="626717" name="Rectangle 1053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718" name="Text Box 1054"/>
            <p:cNvSpPr txBox="1">
              <a:spLocks noChangeArrowheads="1"/>
            </p:cNvSpPr>
            <p:nvPr/>
          </p:nvSpPr>
          <p:spPr bwMode="auto">
            <a:xfrm>
              <a:off x="734" y="1651"/>
              <a:ext cx="86" cy="1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grpSp>
        <p:nvGrpSpPr>
          <p:cNvPr id="626719" name="Group 1055"/>
          <p:cNvGrpSpPr>
            <a:grpSpLocks/>
          </p:cNvGrpSpPr>
          <p:nvPr/>
        </p:nvGrpSpPr>
        <p:grpSpPr bwMode="auto">
          <a:xfrm>
            <a:off x="2111375" y="1336675"/>
            <a:ext cx="1155700" cy="228600"/>
            <a:chOff x="1317" y="973"/>
            <a:chExt cx="742" cy="160"/>
          </a:xfrm>
        </p:grpSpPr>
        <p:sp>
          <p:nvSpPr>
            <p:cNvPr id="626720" name="Rectangle 1056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721" name="Rectangle 1057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722" name="Line 1058"/>
          <p:cNvSpPr>
            <a:spLocks noChangeShapeType="1"/>
          </p:cNvSpPr>
          <p:nvPr/>
        </p:nvSpPr>
        <p:spPr bwMode="auto">
          <a:xfrm flipV="1">
            <a:off x="1949450" y="1116013"/>
            <a:ext cx="10906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723" name="Line 1059"/>
          <p:cNvSpPr>
            <a:spLocks noChangeShapeType="1"/>
          </p:cNvSpPr>
          <p:nvPr/>
        </p:nvSpPr>
        <p:spPr bwMode="auto">
          <a:xfrm>
            <a:off x="3030538" y="111283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724" name="Line 1060"/>
          <p:cNvSpPr>
            <a:spLocks noChangeShapeType="1"/>
          </p:cNvSpPr>
          <p:nvPr/>
        </p:nvSpPr>
        <p:spPr bwMode="auto">
          <a:xfrm>
            <a:off x="2697163" y="1579563"/>
            <a:ext cx="0" cy="244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6725" name="Group 1061"/>
          <p:cNvGrpSpPr>
            <a:grpSpLocks/>
          </p:cNvGrpSpPr>
          <p:nvPr/>
        </p:nvGrpSpPr>
        <p:grpSpPr bwMode="auto">
          <a:xfrm>
            <a:off x="2176463" y="3057525"/>
            <a:ext cx="204787" cy="182563"/>
            <a:chOff x="3560" y="3532"/>
            <a:chExt cx="236" cy="238"/>
          </a:xfrm>
        </p:grpSpPr>
        <p:sp>
          <p:nvSpPr>
            <p:cNvPr id="626726" name="Oval 1062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727" name="Line 1063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6728" name="Line 1064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626730" name="Group 1066"/>
          <p:cNvGrpSpPr>
            <a:grpSpLocks/>
          </p:cNvGrpSpPr>
          <p:nvPr/>
        </p:nvGrpSpPr>
        <p:grpSpPr bwMode="auto">
          <a:xfrm>
            <a:off x="2074863" y="2490788"/>
            <a:ext cx="1157287" cy="227012"/>
            <a:chOff x="360" y="1003"/>
            <a:chExt cx="743" cy="159"/>
          </a:xfrm>
        </p:grpSpPr>
        <p:sp>
          <p:nvSpPr>
            <p:cNvPr id="626731" name="Rectangle 1067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732" name="Rectangle 1068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733" name="Line 1069"/>
          <p:cNvSpPr>
            <a:spLocks noChangeShapeType="1"/>
          </p:cNvSpPr>
          <p:nvPr/>
        </p:nvSpPr>
        <p:spPr bwMode="auto">
          <a:xfrm>
            <a:off x="2705100" y="223678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736" name="Text Box 1072"/>
          <p:cNvSpPr txBox="1">
            <a:spLocks noChangeArrowheads="1"/>
          </p:cNvSpPr>
          <p:nvPr/>
        </p:nvSpPr>
        <p:spPr bwMode="auto">
          <a:xfrm>
            <a:off x="2746375" y="3027363"/>
            <a:ext cx="2238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2</a:t>
            </a:r>
          </a:p>
        </p:txBody>
      </p:sp>
      <p:grpSp>
        <p:nvGrpSpPr>
          <p:cNvPr id="626737" name="Group 1073"/>
          <p:cNvGrpSpPr>
            <a:grpSpLocks/>
          </p:cNvGrpSpPr>
          <p:nvPr/>
        </p:nvGrpSpPr>
        <p:grpSpPr bwMode="auto">
          <a:xfrm>
            <a:off x="606425" y="1339850"/>
            <a:ext cx="1155700" cy="228600"/>
            <a:chOff x="1317" y="973"/>
            <a:chExt cx="742" cy="160"/>
          </a:xfrm>
        </p:grpSpPr>
        <p:sp>
          <p:nvSpPr>
            <p:cNvPr id="626738" name="Rectangle 1074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739" name="Rectangle 1075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834" name="Line 1170"/>
          <p:cNvSpPr>
            <a:spLocks noChangeShapeType="1"/>
          </p:cNvSpPr>
          <p:nvPr/>
        </p:nvSpPr>
        <p:spPr bwMode="auto">
          <a:xfrm>
            <a:off x="885825" y="3165475"/>
            <a:ext cx="3349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35" name="Line 1171"/>
          <p:cNvSpPr>
            <a:spLocks noChangeShapeType="1"/>
          </p:cNvSpPr>
          <p:nvPr/>
        </p:nvSpPr>
        <p:spPr bwMode="auto">
          <a:xfrm rot="5400000" flipH="1" flipV="1">
            <a:off x="2056607" y="3023393"/>
            <a:ext cx="0" cy="246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36" name="Line 1172"/>
          <p:cNvSpPr>
            <a:spLocks noChangeShapeType="1"/>
          </p:cNvSpPr>
          <p:nvPr/>
        </p:nvSpPr>
        <p:spPr bwMode="auto">
          <a:xfrm>
            <a:off x="2393950" y="3152775"/>
            <a:ext cx="3349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37" name="Line 1173"/>
          <p:cNvSpPr>
            <a:spLocks noChangeShapeType="1"/>
          </p:cNvSpPr>
          <p:nvPr/>
        </p:nvSpPr>
        <p:spPr bwMode="auto">
          <a:xfrm flipV="1">
            <a:off x="2290763" y="2830513"/>
            <a:ext cx="116998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38" name="Line 1174"/>
          <p:cNvSpPr>
            <a:spLocks noChangeShapeType="1"/>
          </p:cNvSpPr>
          <p:nvPr/>
        </p:nvSpPr>
        <p:spPr bwMode="auto">
          <a:xfrm>
            <a:off x="2278063" y="2727325"/>
            <a:ext cx="0" cy="3333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39" name="Text Box 1175"/>
          <p:cNvSpPr txBox="1">
            <a:spLocks noChangeArrowheads="1"/>
          </p:cNvSpPr>
          <p:nvPr/>
        </p:nvSpPr>
        <p:spPr bwMode="auto">
          <a:xfrm>
            <a:off x="4538663" y="2312988"/>
            <a:ext cx="13493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26840" name="Text Box 1176"/>
          <p:cNvSpPr txBox="1">
            <a:spLocks noChangeArrowheads="1"/>
          </p:cNvSpPr>
          <p:nvPr/>
        </p:nvSpPr>
        <p:spPr bwMode="auto">
          <a:xfrm>
            <a:off x="3787775" y="3043238"/>
            <a:ext cx="220663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n</a:t>
            </a:r>
          </a:p>
        </p:txBody>
      </p:sp>
      <p:grpSp>
        <p:nvGrpSpPr>
          <p:cNvPr id="626842" name="Group 1178"/>
          <p:cNvGrpSpPr>
            <a:grpSpLocks/>
          </p:cNvGrpSpPr>
          <p:nvPr/>
        </p:nvGrpSpPr>
        <p:grpSpPr bwMode="auto">
          <a:xfrm>
            <a:off x="4522788" y="1830388"/>
            <a:ext cx="509587" cy="411162"/>
            <a:chOff x="609" y="1597"/>
            <a:chExt cx="328" cy="288"/>
          </a:xfrm>
        </p:grpSpPr>
        <p:sp>
          <p:nvSpPr>
            <p:cNvPr id="626843" name="Rectangle 1179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844" name="Text Box 1180"/>
            <p:cNvSpPr txBox="1">
              <a:spLocks noChangeArrowheads="1"/>
            </p:cNvSpPr>
            <p:nvPr/>
          </p:nvSpPr>
          <p:spPr bwMode="auto">
            <a:xfrm>
              <a:off x="734" y="1651"/>
              <a:ext cx="86" cy="1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grpSp>
        <p:nvGrpSpPr>
          <p:cNvPr id="626845" name="Group 1181"/>
          <p:cNvGrpSpPr>
            <a:grpSpLocks/>
          </p:cNvGrpSpPr>
          <p:nvPr/>
        </p:nvGrpSpPr>
        <p:grpSpPr bwMode="auto">
          <a:xfrm>
            <a:off x="4179888" y="1336675"/>
            <a:ext cx="1155700" cy="228600"/>
            <a:chOff x="1317" y="973"/>
            <a:chExt cx="742" cy="160"/>
          </a:xfrm>
        </p:grpSpPr>
        <p:sp>
          <p:nvSpPr>
            <p:cNvPr id="626846" name="Rectangle 1182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847" name="Rectangle 1183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848" name="Line 1184"/>
          <p:cNvSpPr>
            <a:spLocks noChangeShapeType="1"/>
          </p:cNvSpPr>
          <p:nvPr/>
        </p:nvSpPr>
        <p:spPr bwMode="auto">
          <a:xfrm flipV="1">
            <a:off x="4017963" y="1116013"/>
            <a:ext cx="10906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49" name="Line 1185"/>
          <p:cNvSpPr>
            <a:spLocks noChangeShapeType="1"/>
          </p:cNvSpPr>
          <p:nvPr/>
        </p:nvSpPr>
        <p:spPr bwMode="auto">
          <a:xfrm>
            <a:off x="5099050" y="111283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50" name="Line 1186"/>
          <p:cNvSpPr>
            <a:spLocks noChangeShapeType="1"/>
          </p:cNvSpPr>
          <p:nvPr/>
        </p:nvSpPr>
        <p:spPr bwMode="auto">
          <a:xfrm>
            <a:off x="4765675" y="1579563"/>
            <a:ext cx="0" cy="244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6851" name="Group 1187"/>
          <p:cNvGrpSpPr>
            <a:grpSpLocks/>
          </p:cNvGrpSpPr>
          <p:nvPr/>
        </p:nvGrpSpPr>
        <p:grpSpPr bwMode="auto">
          <a:xfrm>
            <a:off x="4244975" y="3057525"/>
            <a:ext cx="204788" cy="182563"/>
            <a:chOff x="3560" y="3532"/>
            <a:chExt cx="236" cy="238"/>
          </a:xfrm>
        </p:grpSpPr>
        <p:sp>
          <p:nvSpPr>
            <p:cNvPr id="626852" name="Oval 1188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853" name="Line 1189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6854" name="Line 1190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626855" name="Group 1191"/>
          <p:cNvGrpSpPr>
            <a:grpSpLocks/>
          </p:cNvGrpSpPr>
          <p:nvPr/>
        </p:nvGrpSpPr>
        <p:grpSpPr bwMode="auto">
          <a:xfrm>
            <a:off x="4143375" y="2490788"/>
            <a:ext cx="1157288" cy="227012"/>
            <a:chOff x="360" y="1003"/>
            <a:chExt cx="743" cy="159"/>
          </a:xfrm>
        </p:grpSpPr>
        <p:sp>
          <p:nvSpPr>
            <p:cNvPr id="626856" name="Rectangle 1192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857" name="Rectangle 1193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858" name="Line 1194"/>
          <p:cNvSpPr>
            <a:spLocks noChangeShapeType="1"/>
          </p:cNvSpPr>
          <p:nvPr/>
        </p:nvSpPr>
        <p:spPr bwMode="auto">
          <a:xfrm>
            <a:off x="4773613" y="223678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59" name="Text Box 1195"/>
          <p:cNvSpPr txBox="1">
            <a:spLocks noChangeArrowheads="1"/>
          </p:cNvSpPr>
          <p:nvPr/>
        </p:nvSpPr>
        <p:spPr bwMode="auto">
          <a:xfrm>
            <a:off x="4811713" y="3027363"/>
            <a:ext cx="231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n</a:t>
            </a:r>
          </a:p>
        </p:txBody>
      </p:sp>
      <p:sp>
        <p:nvSpPr>
          <p:cNvPr id="626860" name="Line 1196"/>
          <p:cNvSpPr>
            <a:spLocks noChangeShapeType="1"/>
          </p:cNvSpPr>
          <p:nvPr/>
        </p:nvSpPr>
        <p:spPr bwMode="auto">
          <a:xfrm rot="5400000" flipH="1" flipV="1">
            <a:off x="4125119" y="3023394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61" name="Line 1197"/>
          <p:cNvSpPr>
            <a:spLocks noChangeShapeType="1"/>
          </p:cNvSpPr>
          <p:nvPr/>
        </p:nvSpPr>
        <p:spPr bwMode="auto">
          <a:xfrm>
            <a:off x="4462463" y="3152775"/>
            <a:ext cx="3349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62" name="Line 1198"/>
          <p:cNvSpPr>
            <a:spLocks noChangeShapeType="1"/>
          </p:cNvSpPr>
          <p:nvPr/>
        </p:nvSpPr>
        <p:spPr bwMode="auto">
          <a:xfrm flipV="1">
            <a:off x="4359275" y="2830513"/>
            <a:ext cx="11699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63" name="Line 1199"/>
          <p:cNvSpPr>
            <a:spLocks noChangeShapeType="1"/>
          </p:cNvSpPr>
          <p:nvPr/>
        </p:nvSpPr>
        <p:spPr bwMode="auto">
          <a:xfrm>
            <a:off x="4346575" y="2727325"/>
            <a:ext cx="0" cy="3333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6864" name="Group 1200"/>
          <p:cNvGrpSpPr>
            <a:grpSpLocks/>
          </p:cNvGrpSpPr>
          <p:nvPr/>
        </p:nvGrpSpPr>
        <p:grpSpPr bwMode="auto">
          <a:xfrm>
            <a:off x="930275" y="4403725"/>
            <a:ext cx="511175" cy="409575"/>
            <a:chOff x="609" y="1597"/>
            <a:chExt cx="328" cy="288"/>
          </a:xfrm>
        </p:grpSpPr>
        <p:sp>
          <p:nvSpPr>
            <p:cNvPr id="626865" name="Rectangle 1201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866" name="Text Box 1202"/>
            <p:cNvSpPr txBox="1">
              <a:spLocks noChangeArrowheads="1"/>
            </p:cNvSpPr>
            <p:nvPr/>
          </p:nvSpPr>
          <p:spPr bwMode="auto">
            <a:xfrm>
              <a:off x="733" y="1653"/>
              <a:ext cx="87" cy="1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sp>
        <p:nvSpPr>
          <p:cNvPr id="626867" name="Text Box 1203"/>
          <p:cNvSpPr txBox="1">
            <a:spLocks noChangeArrowheads="1"/>
          </p:cNvSpPr>
          <p:nvPr/>
        </p:nvSpPr>
        <p:spPr bwMode="auto">
          <a:xfrm>
            <a:off x="174625" y="5573713"/>
            <a:ext cx="2238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1</a:t>
            </a:r>
          </a:p>
        </p:txBody>
      </p:sp>
      <p:sp>
        <p:nvSpPr>
          <p:cNvPr id="626868" name="Line 1204"/>
          <p:cNvSpPr>
            <a:spLocks noChangeShapeType="1"/>
          </p:cNvSpPr>
          <p:nvPr/>
        </p:nvSpPr>
        <p:spPr bwMode="auto">
          <a:xfrm>
            <a:off x="1184275" y="4132263"/>
            <a:ext cx="0" cy="244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69" name="Text Box 1205"/>
          <p:cNvSpPr txBox="1">
            <a:spLocks noChangeArrowheads="1"/>
          </p:cNvSpPr>
          <p:nvPr/>
        </p:nvSpPr>
        <p:spPr bwMode="auto">
          <a:xfrm>
            <a:off x="2457450" y="4878388"/>
            <a:ext cx="1349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26870" name="Text Box 1206"/>
          <p:cNvSpPr txBox="1">
            <a:spLocks noChangeArrowheads="1"/>
          </p:cNvSpPr>
          <p:nvPr/>
        </p:nvSpPr>
        <p:spPr bwMode="auto">
          <a:xfrm>
            <a:off x="1704975" y="5608638"/>
            <a:ext cx="2238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2</a:t>
            </a:r>
          </a:p>
        </p:txBody>
      </p:sp>
      <p:sp>
        <p:nvSpPr>
          <p:cNvPr id="626871" name="Line 1207"/>
          <p:cNvSpPr>
            <a:spLocks noChangeShapeType="1"/>
          </p:cNvSpPr>
          <p:nvPr/>
        </p:nvSpPr>
        <p:spPr bwMode="auto">
          <a:xfrm>
            <a:off x="588963" y="4619625"/>
            <a:ext cx="3349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72" name="Text Box 1208"/>
          <p:cNvSpPr txBox="1">
            <a:spLocks noChangeArrowheads="1"/>
          </p:cNvSpPr>
          <p:nvPr/>
        </p:nvSpPr>
        <p:spPr bwMode="auto">
          <a:xfrm>
            <a:off x="373063" y="4494213"/>
            <a:ext cx="1460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K</a:t>
            </a:r>
          </a:p>
        </p:txBody>
      </p:sp>
      <p:grpSp>
        <p:nvGrpSpPr>
          <p:cNvPr id="626873" name="Group 1209"/>
          <p:cNvGrpSpPr>
            <a:grpSpLocks/>
          </p:cNvGrpSpPr>
          <p:nvPr/>
        </p:nvGrpSpPr>
        <p:grpSpPr bwMode="auto">
          <a:xfrm>
            <a:off x="652463" y="5629275"/>
            <a:ext cx="206375" cy="180975"/>
            <a:chOff x="3560" y="3532"/>
            <a:chExt cx="236" cy="238"/>
          </a:xfrm>
        </p:grpSpPr>
        <p:sp>
          <p:nvSpPr>
            <p:cNvPr id="626874" name="Oval 1210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875" name="Line 1211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6876" name="Line 1212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877" name="Line 1213"/>
          <p:cNvSpPr>
            <a:spLocks noChangeShapeType="1"/>
          </p:cNvSpPr>
          <p:nvPr/>
        </p:nvSpPr>
        <p:spPr bwMode="auto">
          <a:xfrm flipV="1">
            <a:off x="771525" y="5397500"/>
            <a:ext cx="11699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78" name="Line 1214"/>
          <p:cNvSpPr>
            <a:spLocks noChangeShapeType="1"/>
          </p:cNvSpPr>
          <p:nvPr/>
        </p:nvSpPr>
        <p:spPr bwMode="auto">
          <a:xfrm flipH="1" flipV="1">
            <a:off x="1914525" y="3684588"/>
            <a:ext cx="3175" cy="17065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79" name="Text Box 1215"/>
          <p:cNvSpPr txBox="1">
            <a:spLocks noChangeArrowheads="1"/>
          </p:cNvSpPr>
          <p:nvPr/>
        </p:nvSpPr>
        <p:spPr bwMode="auto">
          <a:xfrm>
            <a:off x="3367088" y="4313238"/>
            <a:ext cx="563562" cy="4873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3200"/>
              <a:t>. . .</a:t>
            </a:r>
          </a:p>
        </p:txBody>
      </p:sp>
      <p:sp>
        <p:nvSpPr>
          <p:cNvPr id="626880" name="Text Box 1216"/>
          <p:cNvSpPr txBox="1">
            <a:spLocks noChangeArrowheads="1"/>
          </p:cNvSpPr>
          <p:nvPr/>
        </p:nvSpPr>
        <p:spPr bwMode="auto">
          <a:xfrm>
            <a:off x="284163" y="3913188"/>
            <a:ext cx="19208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IV</a:t>
            </a:r>
          </a:p>
        </p:txBody>
      </p:sp>
      <p:grpSp>
        <p:nvGrpSpPr>
          <p:cNvPr id="626881" name="Group 1217"/>
          <p:cNvGrpSpPr>
            <a:grpSpLocks/>
          </p:cNvGrpSpPr>
          <p:nvPr/>
        </p:nvGrpSpPr>
        <p:grpSpPr bwMode="auto">
          <a:xfrm>
            <a:off x="552450" y="5056188"/>
            <a:ext cx="1157288" cy="227012"/>
            <a:chOff x="360" y="1003"/>
            <a:chExt cx="743" cy="159"/>
          </a:xfrm>
        </p:grpSpPr>
        <p:sp>
          <p:nvSpPr>
            <p:cNvPr id="626882" name="Rectangle 1218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883" name="Rectangle 1219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884" name="Line 1220"/>
          <p:cNvSpPr>
            <a:spLocks noChangeShapeType="1"/>
          </p:cNvSpPr>
          <p:nvPr/>
        </p:nvSpPr>
        <p:spPr bwMode="auto">
          <a:xfrm>
            <a:off x="1182688" y="480218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85" name="Line 1221"/>
          <p:cNvSpPr>
            <a:spLocks noChangeShapeType="1"/>
          </p:cNvSpPr>
          <p:nvPr/>
        </p:nvSpPr>
        <p:spPr bwMode="auto">
          <a:xfrm>
            <a:off x="758825" y="5294313"/>
            <a:ext cx="0" cy="3333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86" name="Line 1222"/>
          <p:cNvSpPr>
            <a:spLocks noChangeShapeType="1"/>
          </p:cNvSpPr>
          <p:nvPr/>
        </p:nvSpPr>
        <p:spPr bwMode="auto">
          <a:xfrm rot="5400000" flipH="1" flipV="1">
            <a:off x="524669" y="5590382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87" name="Text Box 1223"/>
          <p:cNvSpPr txBox="1">
            <a:spLocks noChangeArrowheads="1"/>
          </p:cNvSpPr>
          <p:nvPr/>
        </p:nvSpPr>
        <p:spPr bwMode="auto">
          <a:xfrm>
            <a:off x="1263650" y="5610225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1</a:t>
            </a:r>
          </a:p>
        </p:txBody>
      </p:sp>
      <p:grpSp>
        <p:nvGrpSpPr>
          <p:cNvPr id="626888" name="Group 1224"/>
          <p:cNvGrpSpPr>
            <a:grpSpLocks/>
          </p:cNvGrpSpPr>
          <p:nvPr/>
        </p:nvGrpSpPr>
        <p:grpSpPr bwMode="auto">
          <a:xfrm>
            <a:off x="2441575" y="4395788"/>
            <a:ext cx="509588" cy="411162"/>
            <a:chOff x="609" y="1597"/>
            <a:chExt cx="328" cy="288"/>
          </a:xfrm>
        </p:grpSpPr>
        <p:sp>
          <p:nvSpPr>
            <p:cNvPr id="626889" name="Rectangle 1225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890" name="Text Box 1226"/>
            <p:cNvSpPr txBox="1">
              <a:spLocks noChangeArrowheads="1"/>
            </p:cNvSpPr>
            <p:nvPr/>
          </p:nvSpPr>
          <p:spPr bwMode="auto">
            <a:xfrm>
              <a:off x="734" y="1651"/>
              <a:ext cx="86" cy="1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grpSp>
        <p:nvGrpSpPr>
          <p:cNvPr id="626891" name="Group 1227"/>
          <p:cNvGrpSpPr>
            <a:grpSpLocks/>
          </p:cNvGrpSpPr>
          <p:nvPr/>
        </p:nvGrpSpPr>
        <p:grpSpPr bwMode="auto">
          <a:xfrm>
            <a:off x="2098675" y="3902075"/>
            <a:ext cx="1155700" cy="228600"/>
            <a:chOff x="1317" y="973"/>
            <a:chExt cx="742" cy="160"/>
          </a:xfrm>
        </p:grpSpPr>
        <p:sp>
          <p:nvSpPr>
            <p:cNvPr id="626892" name="Rectangle 1228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893" name="Rectangle 1229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894" name="Line 1230"/>
          <p:cNvSpPr>
            <a:spLocks noChangeShapeType="1"/>
          </p:cNvSpPr>
          <p:nvPr/>
        </p:nvSpPr>
        <p:spPr bwMode="auto">
          <a:xfrm flipV="1">
            <a:off x="1936750" y="3681413"/>
            <a:ext cx="10906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95" name="Line 1231"/>
          <p:cNvSpPr>
            <a:spLocks noChangeShapeType="1"/>
          </p:cNvSpPr>
          <p:nvPr/>
        </p:nvSpPr>
        <p:spPr bwMode="auto">
          <a:xfrm>
            <a:off x="3017838" y="367823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896" name="Line 1232"/>
          <p:cNvSpPr>
            <a:spLocks noChangeShapeType="1"/>
          </p:cNvSpPr>
          <p:nvPr/>
        </p:nvSpPr>
        <p:spPr bwMode="auto">
          <a:xfrm>
            <a:off x="2684463" y="4144963"/>
            <a:ext cx="0" cy="244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6897" name="Group 1233"/>
          <p:cNvGrpSpPr>
            <a:grpSpLocks/>
          </p:cNvGrpSpPr>
          <p:nvPr/>
        </p:nvGrpSpPr>
        <p:grpSpPr bwMode="auto">
          <a:xfrm>
            <a:off x="2163763" y="5622925"/>
            <a:ext cx="204787" cy="182563"/>
            <a:chOff x="3560" y="3532"/>
            <a:chExt cx="236" cy="238"/>
          </a:xfrm>
        </p:grpSpPr>
        <p:sp>
          <p:nvSpPr>
            <p:cNvPr id="626898" name="Oval 1234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899" name="Line 1235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6900" name="Line 1236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626901" name="Group 1237"/>
          <p:cNvGrpSpPr>
            <a:grpSpLocks/>
          </p:cNvGrpSpPr>
          <p:nvPr/>
        </p:nvGrpSpPr>
        <p:grpSpPr bwMode="auto">
          <a:xfrm>
            <a:off x="2062163" y="5056188"/>
            <a:ext cx="1157287" cy="227012"/>
            <a:chOff x="360" y="1003"/>
            <a:chExt cx="743" cy="159"/>
          </a:xfrm>
        </p:grpSpPr>
        <p:sp>
          <p:nvSpPr>
            <p:cNvPr id="626902" name="Rectangle 1238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903" name="Rectangle 1239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904" name="Line 1240"/>
          <p:cNvSpPr>
            <a:spLocks noChangeShapeType="1"/>
          </p:cNvSpPr>
          <p:nvPr/>
        </p:nvSpPr>
        <p:spPr bwMode="auto">
          <a:xfrm>
            <a:off x="2692400" y="480218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05" name="Text Box 1241"/>
          <p:cNvSpPr txBox="1">
            <a:spLocks noChangeArrowheads="1"/>
          </p:cNvSpPr>
          <p:nvPr/>
        </p:nvSpPr>
        <p:spPr bwMode="auto">
          <a:xfrm>
            <a:off x="2738438" y="5592763"/>
            <a:ext cx="2127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2</a:t>
            </a:r>
          </a:p>
        </p:txBody>
      </p:sp>
      <p:grpSp>
        <p:nvGrpSpPr>
          <p:cNvPr id="626906" name="Group 1242"/>
          <p:cNvGrpSpPr>
            <a:grpSpLocks/>
          </p:cNvGrpSpPr>
          <p:nvPr/>
        </p:nvGrpSpPr>
        <p:grpSpPr bwMode="auto">
          <a:xfrm>
            <a:off x="593725" y="3905250"/>
            <a:ext cx="1155700" cy="228600"/>
            <a:chOff x="1317" y="973"/>
            <a:chExt cx="742" cy="160"/>
          </a:xfrm>
        </p:grpSpPr>
        <p:sp>
          <p:nvSpPr>
            <p:cNvPr id="626907" name="Rectangle 1243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908" name="Rectangle 1244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909" name="Line 1245"/>
          <p:cNvSpPr>
            <a:spLocks noChangeShapeType="1"/>
          </p:cNvSpPr>
          <p:nvPr/>
        </p:nvSpPr>
        <p:spPr bwMode="auto">
          <a:xfrm>
            <a:off x="873125" y="5730875"/>
            <a:ext cx="3349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10" name="Line 1246"/>
          <p:cNvSpPr>
            <a:spLocks noChangeShapeType="1"/>
          </p:cNvSpPr>
          <p:nvPr/>
        </p:nvSpPr>
        <p:spPr bwMode="auto">
          <a:xfrm rot="5400000" flipH="1" flipV="1">
            <a:off x="2043907" y="5588793"/>
            <a:ext cx="0" cy="246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11" name="Line 1247"/>
          <p:cNvSpPr>
            <a:spLocks noChangeShapeType="1"/>
          </p:cNvSpPr>
          <p:nvPr/>
        </p:nvSpPr>
        <p:spPr bwMode="auto">
          <a:xfrm>
            <a:off x="2381250" y="5718175"/>
            <a:ext cx="3349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12" name="Line 1248"/>
          <p:cNvSpPr>
            <a:spLocks noChangeShapeType="1"/>
          </p:cNvSpPr>
          <p:nvPr/>
        </p:nvSpPr>
        <p:spPr bwMode="auto">
          <a:xfrm flipV="1">
            <a:off x="2278063" y="5395913"/>
            <a:ext cx="116998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13" name="Line 1249"/>
          <p:cNvSpPr>
            <a:spLocks noChangeShapeType="1"/>
          </p:cNvSpPr>
          <p:nvPr/>
        </p:nvSpPr>
        <p:spPr bwMode="auto">
          <a:xfrm>
            <a:off x="2265363" y="5292725"/>
            <a:ext cx="0" cy="3333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14" name="Text Box 1250"/>
          <p:cNvSpPr txBox="1">
            <a:spLocks noChangeArrowheads="1"/>
          </p:cNvSpPr>
          <p:nvPr/>
        </p:nvSpPr>
        <p:spPr bwMode="auto">
          <a:xfrm>
            <a:off x="4525963" y="4878388"/>
            <a:ext cx="13493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26915" name="Text Box 1251"/>
          <p:cNvSpPr txBox="1">
            <a:spLocks noChangeArrowheads="1"/>
          </p:cNvSpPr>
          <p:nvPr/>
        </p:nvSpPr>
        <p:spPr bwMode="auto">
          <a:xfrm>
            <a:off x="3770313" y="5608638"/>
            <a:ext cx="23177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</a:t>
            </a:r>
            <a:r>
              <a:rPr lang="en-US" altLang="ko-KR" sz="1600" baseline="-25000"/>
              <a:t>n</a:t>
            </a:r>
          </a:p>
        </p:txBody>
      </p:sp>
      <p:grpSp>
        <p:nvGrpSpPr>
          <p:cNvPr id="626916" name="Group 1252"/>
          <p:cNvGrpSpPr>
            <a:grpSpLocks/>
          </p:cNvGrpSpPr>
          <p:nvPr/>
        </p:nvGrpSpPr>
        <p:grpSpPr bwMode="auto">
          <a:xfrm>
            <a:off x="4510088" y="4395788"/>
            <a:ext cx="509587" cy="411162"/>
            <a:chOff x="609" y="1597"/>
            <a:chExt cx="328" cy="288"/>
          </a:xfrm>
        </p:grpSpPr>
        <p:sp>
          <p:nvSpPr>
            <p:cNvPr id="626917" name="Rectangle 1253"/>
            <p:cNvSpPr>
              <a:spLocks noChangeArrowheads="1"/>
            </p:cNvSpPr>
            <p:nvPr/>
          </p:nvSpPr>
          <p:spPr bwMode="auto">
            <a:xfrm>
              <a:off x="609" y="1597"/>
              <a:ext cx="328" cy="288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918" name="Text Box 1254"/>
            <p:cNvSpPr txBox="1">
              <a:spLocks noChangeArrowheads="1"/>
            </p:cNvSpPr>
            <p:nvPr/>
          </p:nvSpPr>
          <p:spPr bwMode="auto">
            <a:xfrm>
              <a:off x="734" y="1651"/>
              <a:ext cx="86" cy="1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600">
                  <a:solidFill>
                    <a:schemeClr val="bg1"/>
                  </a:solidFill>
                </a:rPr>
                <a:t>E</a:t>
              </a:r>
            </a:p>
          </p:txBody>
        </p:sp>
      </p:grpSp>
      <p:grpSp>
        <p:nvGrpSpPr>
          <p:cNvPr id="626919" name="Group 1255"/>
          <p:cNvGrpSpPr>
            <a:grpSpLocks/>
          </p:cNvGrpSpPr>
          <p:nvPr/>
        </p:nvGrpSpPr>
        <p:grpSpPr bwMode="auto">
          <a:xfrm>
            <a:off x="4167188" y="3902075"/>
            <a:ext cx="1155700" cy="228600"/>
            <a:chOff x="1317" y="973"/>
            <a:chExt cx="742" cy="160"/>
          </a:xfrm>
        </p:grpSpPr>
        <p:sp>
          <p:nvSpPr>
            <p:cNvPr id="626920" name="Rectangle 1256"/>
            <p:cNvSpPr>
              <a:spLocks noChangeArrowheads="1"/>
            </p:cNvSpPr>
            <p:nvPr/>
          </p:nvSpPr>
          <p:spPr bwMode="auto">
            <a:xfrm>
              <a:off x="1317" y="974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921" name="Rectangle 1257"/>
            <p:cNvSpPr>
              <a:spLocks noChangeArrowheads="1"/>
            </p:cNvSpPr>
            <p:nvPr/>
          </p:nvSpPr>
          <p:spPr bwMode="auto">
            <a:xfrm>
              <a:off x="1774" y="973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922" name="Line 1258"/>
          <p:cNvSpPr>
            <a:spLocks noChangeShapeType="1"/>
          </p:cNvSpPr>
          <p:nvPr/>
        </p:nvSpPr>
        <p:spPr bwMode="auto">
          <a:xfrm flipV="1">
            <a:off x="4005263" y="3681413"/>
            <a:ext cx="10906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23" name="Line 1259"/>
          <p:cNvSpPr>
            <a:spLocks noChangeShapeType="1"/>
          </p:cNvSpPr>
          <p:nvPr/>
        </p:nvSpPr>
        <p:spPr bwMode="auto">
          <a:xfrm>
            <a:off x="5086350" y="367823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24" name="Line 1260"/>
          <p:cNvSpPr>
            <a:spLocks noChangeShapeType="1"/>
          </p:cNvSpPr>
          <p:nvPr/>
        </p:nvSpPr>
        <p:spPr bwMode="auto">
          <a:xfrm>
            <a:off x="4752975" y="4144963"/>
            <a:ext cx="0" cy="244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grpSp>
        <p:nvGrpSpPr>
          <p:cNvPr id="626925" name="Group 1261"/>
          <p:cNvGrpSpPr>
            <a:grpSpLocks/>
          </p:cNvGrpSpPr>
          <p:nvPr/>
        </p:nvGrpSpPr>
        <p:grpSpPr bwMode="auto">
          <a:xfrm>
            <a:off x="4232275" y="5622925"/>
            <a:ext cx="204788" cy="182563"/>
            <a:chOff x="3560" y="3532"/>
            <a:chExt cx="236" cy="238"/>
          </a:xfrm>
        </p:grpSpPr>
        <p:sp>
          <p:nvSpPr>
            <p:cNvPr id="626926" name="Oval 1262"/>
            <p:cNvSpPr>
              <a:spLocks noChangeArrowheads="1"/>
            </p:cNvSpPr>
            <p:nvPr/>
          </p:nvSpPr>
          <p:spPr bwMode="auto">
            <a:xfrm>
              <a:off x="3567" y="3532"/>
              <a:ext cx="229" cy="2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927" name="Line 1263"/>
            <p:cNvSpPr>
              <a:spLocks noChangeShapeType="1"/>
            </p:cNvSpPr>
            <p:nvPr/>
          </p:nvSpPr>
          <p:spPr bwMode="auto">
            <a:xfrm>
              <a:off x="3560" y="3657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626928" name="Line 1264"/>
            <p:cNvSpPr>
              <a:spLocks noChangeShapeType="1"/>
            </p:cNvSpPr>
            <p:nvPr/>
          </p:nvSpPr>
          <p:spPr bwMode="auto">
            <a:xfrm rot="5400000">
              <a:off x="3573" y="3656"/>
              <a:ext cx="22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</p:grpSp>
      <p:grpSp>
        <p:nvGrpSpPr>
          <p:cNvPr id="626929" name="Group 1265"/>
          <p:cNvGrpSpPr>
            <a:grpSpLocks/>
          </p:cNvGrpSpPr>
          <p:nvPr/>
        </p:nvGrpSpPr>
        <p:grpSpPr bwMode="auto">
          <a:xfrm>
            <a:off x="4130675" y="5056188"/>
            <a:ext cx="1157288" cy="227012"/>
            <a:chOff x="360" y="1003"/>
            <a:chExt cx="743" cy="159"/>
          </a:xfrm>
        </p:grpSpPr>
        <p:sp>
          <p:nvSpPr>
            <p:cNvPr id="626930" name="Rectangle 1266"/>
            <p:cNvSpPr>
              <a:spLocks noChangeArrowheads="1"/>
            </p:cNvSpPr>
            <p:nvPr/>
          </p:nvSpPr>
          <p:spPr bwMode="auto">
            <a:xfrm>
              <a:off x="361" y="1003"/>
              <a:ext cx="742" cy="159"/>
            </a:xfrm>
            <a:prstGeom prst="rect">
              <a:avLst/>
            </a:prstGeom>
            <a:solidFill>
              <a:schemeClr val="bg2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6931" name="Rectangle 1267"/>
            <p:cNvSpPr>
              <a:spLocks noChangeArrowheads="1"/>
            </p:cNvSpPr>
            <p:nvPr/>
          </p:nvSpPr>
          <p:spPr bwMode="auto">
            <a:xfrm>
              <a:off x="360" y="1009"/>
              <a:ext cx="284" cy="152"/>
            </a:xfrm>
            <a:prstGeom prst="rect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</p:grpSp>
      <p:sp>
        <p:nvSpPr>
          <p:cNvPr id="626932" name="Line 1268"/>
          <p:cNvSpPr>
            <a:spLocks noChangeShapeType="1"/>
          </p:cNvSpPr>
          <p:nvPr/>
        </p:nvSpPr>
        <p:spPr bwMode="auto">
          <a:xfrm>
            <a:off x="4760913" y="4802188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33" name="Text Box 1269"/>
          <p:cNvSpPr txBox="1">
            <a:spLocks noChangeArrowheads="1"/>
          </p:cNvSpPr>
          <p:nvPr/>
        </p:nvSpPr>
        <p:spPr bwMode="auto">
          <a:xfrm>
            <a:off x="4803775" y="5592763"/>
            <a:ext cx="220663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</a:t>
            </a:r>
            <a:r>
              <a:rPr lang="en-US" altLang="ko-KR" sz="1600" baseline="-25000"/>
              <a:t>n</a:t>
            </a:r>
          </a:p>
        </p:txBody>
      </p:sp>
      <p:sp>
        <p:nvSpPr>
          <p:cNvPr id="626934" name="Line 1270"/>
          <p:cNvSpPr>
            <a:spLocks noChangeShapeType="1"/>
          </p:cNvSpPr>
          <p:nvPr/>
        </p:nvSpPr>
        <p:spPr bwMode="auto">
          <a:xfrm rot="5400000" flipH="1" flipV="1">
            <a:off x="4112419" y="5588794"/>
            <a:ext cx="0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35" name="Line 1271"/>
          <p:cNvSpPr>
            <a:spLocks noChangeShapeType="1"/>
          </p:cNvSpPr>
          <p:nvPr/>
        </p:nvSpPr>
        <p:spPr bwMode="auto">
          <a:xfrm>
            <a:off x="4449763" y="5718175"/>
            <a:ext cx="3349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36" name="Line 1272"/>
          <p:cNvSpPr>
            <a:spLocks noChangeShapeType="1"/>
          </p:cNvSpPr>
          <p:nvPr/>
        </p:nvSpPr>
        <p:spPr bwMode="auto">
          <a:xfrm flipV="1">
            <a:off x="4346575" y="5395913"/>
            <a:ext cx="11699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6937" name="Line 1273"/>
          <p:cNvSpPr>
            <a:spLocks noChangeShapeType="1"/>
          </p:cNvSpPr>
          <p:nvPr/>
        </p:nvSpPr>
        <p:spPr bwMode="auto">
          <a:xfrm>
            <a:off x="4333875" y="5292725"/>
            <a:ext cx="0" cy="3333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6038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Invited Talks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z="1400" dirty="0" smtClean="0"/>
          </a:p>
          <a:p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2010-04-01 </a:t>
            </a:r>
            <a:r>
              <a:rPr lang="ko-KR" altLang="en-US" sz="1800" dirty="0" smtClean="0">
                <a:latin typeface="Arial" pitchFamily="34" charset="0"/>
                <a:cs typeface="Arial" pitchFamily="34" charset="0"/>
              </a:rPr>
              <a:t>황규범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(Ahn 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Lab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Anti Malware</a:t>
            </a:r>
          </a:p>
          <a:p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2010-04-08 </a:t>
            </a:r>
            <a:r>
              <a:rPr lang="ko-KR" altLang="en-US" sz="1800" dirty="0" smtClean="0">
                <a:latin typeface="Arial" pitchFamily="34" charset="0"/>
                <a:cs typeface="Arial" pitchFamily="34" charset="0"/>
              </a:rPr>
              <a:t>이만호 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(Korea Financial Clearing House), Internet Banking Security </a:t>
            </a:r>
          </a:p>
          <a:p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2010-04-15 </a:t>
            </a:r>
            <a:r>
              <a:rPr lang="ko-KR" altLang="en-US" sz="1800" dirty="0" smtClean="0">
                <a:latin typeface="Arial" pitchFamily="34" charset="0"/>
                <a:cs typeface="Arial" pitchFamily="34" charset="0"/>
              </a:rPr>
              <a:t>민성준 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(NIA), Security policy</a:t>
            </a:r>
          </a:p>
          <a:p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2010-04-22 </a:t>
            </a:r>
            <a:r>
              <a:rPr lang="ko-KR" altLang="en-US" sz="1800" dirty="0" err="1" smtClean="0">
                <a:latin typeface="Arial" pitchFamily="34" charset="0"/>
                <a:cs typeface="Arial" pitchFamily="34" charset="0"/>
              </a:rPr>
              <a:t>김중만</a:t>
            </a:r>
            <a:r>
              <a:rPr lang="ko-KR" alt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(KISA/NCSC),VoIP Security</a:t>
            </a:r>
          </a:p>
          <a:p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2010-04-29 </a:t>
            </a:r>
            <a:r>
              <a:rPr lang="ko-KR" altLang="en-US" sz="1800" dirty="0" smtClean="0">
                <a:latin typeface="Arial" pitchFamily="34" charset="0"/>
                <a:cs typeface="Arial" pitchFamily="34" charset="0"/>
              </a:rPr>
              <a:t>양정규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(Korea Minting Co.),</a:t>
            </a:r>
            <a:r>
              <a:rPr lang="ko-KR" alt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e-Passport &amp; Smart Card </a:t>
            </a:r>
            <a:r>
              <a:rPr lang="en-US" altLang="ko-KR" sz="1800" dirty="0" err="1" smtClean="0">
                <a:latin typeface="Arial" pitchFamily="34" charset="0"/>
                <a:cs typeface="Arial" pitchFamily="34" charset="0"/>
              </a:rPr>
              <a:t>Securtiy</a:t>
            </a:r>
            <a:endParaRPr lang="en-US" altLang="ko-KR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2010-05-06 </a:t>
            </a:r>
            <a:r>
              <a:rPr lang="ko-KR" altLang="en-US" sz="1800" dirty="0" smtClean="0">
                <a:latin typeface="Arial" pitchFamily="34" charset="0"/>
                <a:cs typeface="Arial" pitchFamily="34" charset="0"/>
              </a:rPr>
              <a:t>지성배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(KISA), Cyber Security</a:t>
            </a:r>
          </a:p>
          <a:p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2010-05-13 </a:t>
            </a:r>
            <a:r>
              <a:rPr lang="ko-KR" altLang="en-US" sz="1800" dirty="0" smtClean="0">
                <a:latin typeface="Arial" pitchFamily="34" charset="0"/>
                <a:cs typeface="Arial" pitchFamily="34" charset="0"/>
              </a:rPr>
              <a:t>박재민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(KTF), </a:t>
            </a:r>
            <a:r>
              <a:rPr lang="ko-KR" alt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Mobile phone Security</a:t>
            </a:r>
          </a:p>
          <a:p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2010-05-18 </a:t>
            </a:r>
            <a:r>
              <a:rPr lang="ko-KR" altLang="en-US" sz="1800" dirty="0" smtClean="0">
                <a:latin typeface="Arial" pitchFamily="34" charset="0"/>
                <a:cs typeface="Arial" pitchFamily="34" charset="0"/>
              </a:rPr>
              <a:t>박재관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(Korea Smart Card), Smart Card (Closed Session)</a:t>
            </a:r>
            <a:endParaRPr lang="ko-KR" alt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A0438-5B2D-4462-9E94-6E50656333AD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13894</TotalTime>
  <Words>577</Words>
  <Application>Microsoft Office PowerPoint</Application>
  <PresentationFormat>화면 슬라이드 쇼(4:3)</PresentationFormat>
  <Paragraphs>157</Paragraphs>
  <Slides>6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Invited Talks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1094</cp:revision>
  <cp:lastPrinted>2001-03-15T06:44:45Z</cp:lastPrinted>
  <dcterms:created xsi:type="dcterms:W3CDTF">2000-05-25T12:25:41Z</dcterms:created>
  <dcterms:modified xsi:type="dcterms:W3CDTF">2010-02-19T13:29:52Z</dcterms:modified>
</cp:coreProperties>
</file>