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81" r:id="rId2"/>
    <p:sldId id="528" r:id="rId3"/>
    <p:sldId id="592" r:id="rId4"/>
    <p:sldId id="593" r:id="rId5"/>
    <p:sldId id="589" r:id="rId6"/>
    <p:sldId id="598" r:id="rId7"/>
    <p:sldId id="591" r:id="rId8"/>
    <p:sldId id="557" r:id="rId9"/>
    <p:sldId id="599" r:id="rId10"/>
    <p:sldId id="548" r:id="rId11"/>
    <p:sldId id="597" r:id="rId12"/>
    <p:sldId id="600" r:id="rId13"/>
    <p:sldId id="546" r:id="rId14"/>
  </p:sldIdLst>
  <p:sldSz cx="9144000" cy="6858000" type="screen4x3"/>
  <p:notesSz cx="6858000" cy="97742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CC99"/>
    <a:srgbClr val="9900CC"/>
    <a:srgbClr val="3333FF"/>
    <a:srgbClr val="0066FF"/>
    <a:srgbClr val="0000CC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4029"/>
        <p:guide pos="440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B34FE59-BEF2-4EF0-AFE8-030E075D396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6525"/>
            <a:ext cx="558800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103938" y="136525"/>
            <a:ext cx="754062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628967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1038"/>
            <a:ext cx="558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80200" y="9571038"/>
            <a:ext cx="177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0CA352A5-EB31-40AB-A4DF-7838CB7A57A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AB868-BDEE-495A-A4B9-506B9D7D4C82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44CAF-AAA2-4E41-A20E-56BBAA19AD15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877BF-A3D8-42D6-AA3C-B51D0867D054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198B6-42C0-42D4-BBE6-928B31C13A27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74538-57B7-4E9D-9C5E-92B01B42347F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B0B63-7899-4042-B008-B870DA1769CB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6CD3E-35E4-4FA6-80E1-E6A20F2E397A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DED21-F81C-456C-860B-B796691BBCEA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87E46-2565-4A56-BA37-1606FE750A6A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9A101-8B9B-438A-B33C-490F6D67EEC7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E0ED57-C868-4F71-A17F-668713EA048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FCC916-5050-4C5D-B987-51427AA6DCC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27DF1C-98E6-4A24-B27D-64864403691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A0438-5B2D-4462-9E94-6E50656333A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150F4F-5AFD-48E1-B571-CC3CF9254FE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04305E-77D3-448A-A5B2-6B98056998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7A1F-F8E7-4A4F-86C2-041D3491272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174C0A-E75D-4D28-9E8C-198F7B47A7C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2DFFD1-4B88-47F2-B059-FDC66EBC3D0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ED029F-55F9-442C-9EC1-E9387F61FF5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87CA95-4F4A-4CC2-BCFA-98B914F11BD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</a:defRPr>
            </a:lvl1pPr>
          </a:lstStyle>
          <a:p>
            <a:fld id="{9B70BE0B-0F87-49A0-AA8A-A4F31C8924B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osen-plaintext_attack" TargetMode="External"/><Relationship Id="rId2" Type="http://schemas.openxmlformats.org/officeDocument/2006/relationships/hyperlink" Target="http://en.wikipedia.org/wiki/Related-key_attac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book.naver.com/bookdb/book_detail.php?bid=240594" TargetMode="External"/><Relationship Id="rId4" Type="http://schemas.openxmlformats.org/officeDocument/2006/relationships/hyperlink" Target="http://books.google.co.kr/books?id=T92QtGzEUiEC&amp;dq=The+Design+of+Rijndael,+AES+%E2%80%93+The+Advanced+Encryption+Standard&amp;printsec=frontcover&amp;source=bn&amp;hl=ko&amp;ei=eY5-S_CwK5Pi7AP1xbzhCw&amp;sa=X&amp;oi=book_result&amp;ct=result&amp;resnum=4&amp;ved=0CCQQ6AEwAw#v=onepage&amp;q=&amp;f=fals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ADB12-D832-4DF7-9298-B990E69BC66F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726018" name="Text Box 2"/>
          <p:cNvSpPr txBox="1">
            <a:spLocks noChangeArrowheads="1"/>
          </p:cNvSpPr>
          <p:nvPr/>
        </p:nvSpPr>
        <p:spPr bwMode="auto">
          <a:xfrm>
            <a:off x="1325322" y="692377"/>
            <a:ext cx="60867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/>
              <a:t>Lect. 8 :  </a:t>
            </a:r>
            <a:r>
              <a:rPr lang="en-US" altLang="ko-KR" sz="2400" dirty="0"/>
              <a:t>Advanced Encryption Standard</a:t>
            </a:r>
          </a:p>
          <a:p>
            <a:endParaRPr lang="en-US" altLang="ko-KR" sz="2400" dirty="0"/>
          </a:p>
          <a:p>
            <a:endParaRPr lang="en-US" altLang="ko-KR" sz="2400" dirty="0"/>
          </a:p>
        </p:txBody>
      </p:sp>
      <p:sp>
        <p:nvSpPr>
          <p:cNvPr id="726019" name="Rectangle 3"/>
          <p:cNvSpPr>
            <a:spLocks noChangeArrowheads="1"/>
          </p:cNvSpPr>
          <p:nvPr/>
        </p:nvSpPr>
        <p:spPr bwMode="auto">
          <a:xfrm>
            <a:off x="1899331" y="1414917"/>
            <a:ext cx="443230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dirty="0"/>
              <a:t>http://csrc.nist.gov/CryptoToolkit/aes/rijndael/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35532"/>
            <a:ext cx="5902779" cy="402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E7351-7B1C-4E9D-9214-1EB3B647CD94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652358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652359" name="Rectangle 7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652360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652361" name="Rectangle 73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652371" name="Rectangle 83"/>
          <p:cNvSpPr>
            <a:spLocks noChangeArrowheads="1"/>
          </p:cNvSpPr>
          <p:nvPr/>
        </p:nvSpPr>
        <p:spPr bwMode="auto">
          <a:xfrm>
            <a:off x="398463" y="2085975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73" name="Rectangle 85"/>
          <p:cNvSpPr>
            <a:spLocks noChangeArrowheads="1"/>
          </p:cNvSpPr>
          <p:nvPr/>
        </p:nvSpPr>
        <p:spPr bwMode="auto">
          <a:xfrm>
            <a:off x="398463" y="3370263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75" name="Rectangle 87"/>
          <p:cNvSpPr>
            <a:spLocks noChangeArrowheads="1"/>
          </p:cNvSpPr>
          <p:nvPr/>
        </p:nvSpPr>
        <p:spPr bwMode="auto">
          <a:xfrm>
            <a:off x="398463" y="2941638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77" name="Rectangle 89"/>
          <p:cNvSpPr>
            <a:spLocks noChangeArrowheads="1"/>
          </p:cNvSpPr>
          <p:nvPr/>
        </p:nvSpPr>
        <p:spPr bwMode="auto">
          <a:xfrm>
            <a:off x="398463" y="2513013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79" name="Rectangle 91"/>
          <p:cNvSpPr>
            <a:spLocks noChangeArrowheads="1"/>
          </p:cNvSpPr>
          <p:nvPr/>
        </p:nvSpPr>
        <p:spPr bwMode="auto">
          <a:xfrm>
            <a:off x="779463" y="2085975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81" name="Rectangle 93"/>
          <p:cNvSpPr>
            <a:spLocks noChangeArrowheads="1"/>
          </p:cNvSpPr>
          <p:nvPr/>
        </p:nvSpPr>
        <p:spPr bwMode="auto">
          <a:xfrm>
            <a:off x="779463" y="3370263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83" name="Rectangle 95"/>
          <p:cNvSpPr>
            <a:spLocks noChangeArrowheads="1"/>
          </p:cNvSpPr>
          <p:nvPr/>
        </p:nvSpPr>
        <p:spPr bwMode="auto">
          <a:xfrm>
            <a:off x="779463" y="2941638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85" name="Rectangle 97"/>
          <p:cNvSpPr>
            <a:spLocks noChangeArrowheads="1"/>
          </p:cNvSpPr>
          <p:nvPr/>
        </p:nvSpPr>
        <p:spPr bwMode="auto">
          <a:xfrm>
            <a:off x="779463" y="2513013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87" name="Rectangle 99"/>
          <p:cNvSpPr>
            <a:spLocks noChangeArrowheads="1"/>
          </p:cNvSpPr>
          <p:nvPr/>
        </p:nvSpPr>
        <p:spPr bwMode="auto">
          <a:xfrm>
            <a:off x="1160463" y="3370263"/>
            <a:ext cx="382587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89" name="Rectangle 101"/>
          <p:cNvSpPr>
            <a:spLocks noChangeArrowheads="1"/>
          </p:cNvSpPr>
          <p:nvPr/>
        </p:nvSpPr>
        <p:spPr bwMode="auto">
          <a:xfrm>
            <a:off x="1160463" y="2941638"/>
            <a:ext cx="382587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91" name="Rectangle 103"/>
          <p:cNvSpPr>
            <a:spLocks noChangeArrowheads="1"/>
          </p:cNvSpPr>
          <p:nvPr/>
        </p:nvSpPr>
        <p:spPr bwMode="auto">
          <a:xfrm>
            <a:off x="1160463" y="2513013"/>
            <a:ext cx="382587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93" name="Rectangle 105"/>
          <p:cNvSpPr>
            <a:spLocks noChangeArrowheads="1"/>
          </p:cNvSpPr>
          <p:nvPr/>
        </p:nvSpPr>
        <p:spPr bwMode="auto">
          <a:xfrm>
            <a:off x="1160463" y="2085975"/>
            <a:ext cx="382587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95" name="Rectangle 107"/>
          <p:cNvSpPr>
            <a:spLocks noChangeArrowheads="1"/>
          </p:cNvSpPr>
          <p:nvPr/>
        </p:nvSpPr>
        <p:spPr bwMode="auto">
          <a:xfrm>
            <a:off x="1543050" y="3370263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97" name="Rectangle 109"/>
          <p:cNvSpPr>
            <a:spLocks noChangeArrowheads="1"/>
          </p:cNvSpPr>
          <p:nvPr/>
        </p:nvSpPr>
        <p:spPr bwMode="auto">
          <a:xfrm>
            <a:off x="1543050" y="2941638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99" name="Rectangle 111"/>
          <p:cNvSpPr>
            <a:spLocks noChangeArrowheads="1"/>
          </p:cNvSpPr>
          <p:nvPr/>
        </p:nvSpPr>
        <p:spPr bwMode="auto">
          <a:xfrm>
            <a:off x="1543050" y="2513013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401" name="Rectangle 113"/>
          <p:cNvSpPr>
            <a:spLocks noChangeArrowheads="1"/>
          </p:cNvSpPr>
          <p:nvPr/>
        </p:nvSpPr>
        <p:spPr bwMode="auto">
          <a:xfrm>
            <a:off x="1543050" y="2085975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598" name="Rectangle 310"/>
          <p:cNvSpPr>
            <a:spLocks noChangeArrowheads="1"/>
          </p:cNvSpPr>
          <p:nvPr/>
        </p:nvSpPr>
        <p:spPr bwMode="auto">
          <a:xfrm>
            <a:off x="1866900" y="1443038"/>
            <a:ext cx="954088" cy="428625"/>
          </a:xfrm>
          <a:prstGeom prst="rect">
            <a:avLst/>
          </a:prstGeom>
          <a:solidFill>
            <a:srgbClr val="000000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599" name="Rectangle 311"/>
          <p:cNvSpPr>
            <a:spLocks noChangeArrowheads="1"/>
          </p:cNvSpPr>
          <p:nvPr/>
        </p:nvSpPr>
        <p:spPr bwMode="auto">
          <a:xfrm>
            <a:off x="1866900" y="1443038"/>
            <a:ext cx="954088" cy="4286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600" name="Rectangle 312"/>
          <p:cNvSpPr>
            <a:spLocks noChangeArrowheads="1"/>
          </p:cNvSpPr>
          <p:nvPr/>
        </p:nvSpPr>
        <p:spPr bwMode="auto">
          <a:xfrm>
            <a:off x="1752600" y="1314450"/>
            <a:ext cx="954088" cy="428625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601" name="Rectangle 313"/>
          <p:cNvSpPr>
            <a:spLocks noChangeArrowheads="1"/>
          </p:cNvSpPr>
          <p:nvPr/>
        </p:nvSpPr>
        <p:spPr bwMode="auto">
          <a:xfrm>
            <a:off x="1752600" y="1314450"/>
            <a:ext cx="954088" cy="4286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602" name="Rectangle 314"/>
          <p:cNvSpPr>
            <a:spLocks noChangeArrowheads="1"/>
          </p:cNvSpPr>
          <p:nvPr/>
        </p:nvSpPr>
        <p:spPr bwMode="auto">
          <a:xfrm>
            <a:off x="1935163" y="1404938"/>
            <a:ext cx="563562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rgbClr val="000000"/>
                </a:solidFill>
              </a:rPr>
              <a:t>S-box</a:t>
            </a:r>
            <a:endParaRPr lang="en-US" altLang="ko-KR" sz="1600"/>
          </a:p>
        </p:txBody>
      </p:sp>
      <p:sp>
        <p:nvSpPr>
          <p:cNvPr id="652613" name="Freeform 325"/>
          <p:cNvSpPr>
            <a:spLocks/>
          </p:cNvSpPr>
          <p:nvPr/>
        </p:nvSpPr>
        <p:spPr bwMode="auto">
          <a:xfrm>
            <a:off x="1084263" y="1584325"/>
            <a:ext cx="577850" cy="1143000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280" y="62"/>
              </a:cxn>
              <a:cxn ang="0">
                <a:pos x="207" y="133"/>
              </a:cxn>
              <a:cxn ang="0">
                <a:pos x="145" y="212"/>
              </a:cxn>
              <a:cxn ang="0">
                <a:pos x="94" y="298"/>
              </a:cxn>
              <a:cxn ang="0">
                <a:pos x="54" y="392"/>
              </a:cxn>
              <a:cxn ang="0">
                <a:pos x="25" y="494"/>
              </a:cxn>
              <a:cxn ang="0">
                <a:pos x="7" y="603"/>
              </a:cxn>
              <a:cxn ang="0">
                <a:pos x="0" y="720"/>
              </a:cxn>
            </a:cxnLst>
            <a:rect l="0" t="0" r="r" b="b"/>
            <a:pathLst>
              <a:path w="364" h="720">
                <a:moveTo>
                  <a:pt x="364" y="0"/>
                </a:moveTo>
                <a:lnTo>
                  <a:pt x="280" y="62"/>
                </a:lnTo>
                <a:lnTo>
                  <a:pt x="207" y="133"/>
                </a:lnTo>
                <a:lnTo>
                  <a:pt x="145" y="212"/>
                </a:lnTo>
                <a:lnTo>
                  <a:pt x="94" y="298"/>
                </a:lnTo>
                <a:lnTo>
                  <a:pt x="54" y="392"/>
                </a:lnTo>
                <a:lnTo>
                  <a:pt x="25" y="494"/>
                </a:lnTo>
                <a:lnTo>
                  <a:pt x="7" y="603"/>
                </a:lnTo>
                <a:lnTo>
                  <a:pt x="0" y="72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63" name="Rectangle 75"/>
          <p:cNvSpPr>
            <a:spLocks noChangeArrowheads="1"/>
          </p:cNvSpPr>
          <p:nvPr/>
        </p:nvSpPr>
        <p:spPr bwMode="auto">
          <a:xfrm>
            <a:off x="1430338" y="685800"/>
            <a:ext cx="55546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400">
                <a:solidFill>
                  <a:schemeClr val="tx2"/>
                </a:solidFill>
              </a:rPr>
              <a:t>Round Transformation</a:t>
            </a:r>
          </a:p>
        </p:txBody>
      </p:sp>
      <p:sp>
        <p:nvSpPr>
          <p:cNvPr id="652921" name="Line 633"/>
          <p:cNvSpPr>
            <a:spLocks noChangeShapeType="1"/>
          </p:cNvSpPr>
          <p:nvPr/>
        </p:nvSpPr>
        <p:spPr bwMode="auto">
          <a:xfrm>
            <a:off x="2128838" y="4568825"/>
            <a:ext cx="1308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922" name="Freeform 634"/>
          <p:cNvSpPr>
            <a:spLocks/>
          </p:cNvSpPr>
          <p:nvPr/>
        </p:nvSpPr>
        <p:spPr bwMode="auto">
          <a:xfrm>
            <a:off x="3427413" y="4530725"/>
            <a:ext cx="74612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" y="24"/>
              </a:cxn>
              <a:cxn ang="0">
                <a:pos x="0" y="49"/>
              </a:cxn>
              <a:cxn ang="0">
                <a:pos x="0" y="0"/>
              </a:cxn>
            </a:cxnLst>
            <a:rect l="0" t="0" r="r" b="b"/>
            <a:pathLst>
              <a:path w="47" h="49">
                <a:moveTo>
                  <a:pt x="0" y="0"/>
                </a:moveTo>
                <a:lnTo>
                  <a:pt x="47" y="24"/>
                </a:lnTo>
                <a:lnTo>
                  <a:pt x="0" y="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923" name="Line 635"/>
          <p:cNvSpPr>
            <a:spLocks noChangeShapeType="1"/>
          </p:cNvSpPr>
          <p:nvPr/>
        </p:nvSpPr>
        <p:spPr bwMode="auto">
          <a:xfrm>
            <a:off x="2128838" y="5754688"/>
            <a:ext cx="13081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924" name="Freeform 636"/>
          <p:cNvSpPr>
            <a:spLocks/>
          </p:cNvSpPr>
          <p:nvPr/>
        </p:nvSpPr>
        <p:spPr bwMode="auto">
          <a:xfrm>
            <a:off x="3427413" y="5716588"/>
            <a:ext cx="74612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" y="24"/>
              </a:cxn>
              <a:cxn ang="0">
                <a:pos x="0" y="48"/>
              </a:cxn>
              <a:cxn ang="0">
                <a:pos x="0" y="0"/>
              </a:cxn>
            </a:cxnLst>
            <a:rect l="0" t="0" r="r" b="b"/>
            <a:pathLst>
              <a:path w="47" h="48">
                <a:moveTo>
                  <a:pt x="0" y="0"/>
                </a:moveTo>
                <a:lnTo>
                  <a:pt x="47" y="2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925" name="Line 637"/>
          <p:cNvSpPr>
            <a:spLocks noChangeShapeType="1"/>
          </p:cNvSpPr>
          <p:nvPr/>
        </p:nvSpPr>
        <p:spPr bwMode="auto">
          <a:xfrm>
            <a:off x="2128838" y="5359400"/>
            <a:ext cx="1308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926" name="Freeform 638"/>
          <p:cNvSpPr>
            <a:spLocks/>
          </p:cNvSpPr>
          <p:nvPr/>
        </p:nvSpPr>
        <p:spPr bwMode="auto">
          <a:xfrm>
            <a:off x="3427413" y="5321300"/>
            <a:ext cx="74612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" y="24"/>
              </a:cxn>
              <a:cxn ang="0">
                <a:pos x="0" y="49"/>
              </a:cxn>
              <a:cxn ang="0">
                <a:pos x="0" y="0"/>
              </a:cxn>
            </a:cxnLst>
            <a:rect l="0" t="0" r="r" b="b"/>
            <a:pathLst>
              <a:path w="47" h="49">
                <a:moveTo>
                  <a:pt x="0" y="0"/>
                </a:moveTo>
                <a:lnTo>
                  <a:pt x="47" y="24"/>
                </a:lnTo>
                <a:lnTo>
                  <a:pt x="0" y="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927" name="Line 639"/>
          <p:cNvSpPr>
            <a:spLocks noChangeShapeType="1"/>
          </p:cNvSpPr>
          <p:nvPr/>
        </p:nvSpPr>
        <p:spPr bwMode="auto">
          <a:xfrm>
            <a:off x="2128838" y="4964113"/>
            <a:ext cx="13081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928" name="Freeform 640"/>
          <p:cNvSpPr>
            <a:spLocks/>
          </p:cNvSpPr>
          <p:nvPr/>
        </p:nvSpPr>
        <p:spPr bwMode="auto">
          <a:xfrm>
            <a:off x="3427413" y="4926013"/>
            <a:ext cx="74612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" y="24"/>
              </a:cxn>
              <a:cxn ang="0">
                <a:pos x="0" y="49"/>
              </a:cxn>
              <a:cxn ang="0">
                <a:pos x="0" y="0"/>
              </a:cxn>
            </a:cxnLst>
            <a:rect l="0" t="0" r="r" b="b"/>
            <a:pathLst>
              <a:path w="47" h="49">
                <a:moveTo>
                  <a:pt x="0" y="0"/>
                </a:moveTo>
                <a:lnTo>
                  <a:pt x="47" y="24"/>
                </a:lnTo>
                <a:lnTo>
                  <a:pt x="0" y="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930" name="Rectangle 642"/>
          <p:cNvSpPr>
            <a:spLocks noChangeArrowheads="1"/>
          </p:cNvSpPr>
          <p:nvPr/>
        </p:nvSpPr>
        <p:spPr bwMode="auto">
          <a:xfrm>
            <a:off x="2578100" y="4370388"/>
            <a:ext cx="473075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>
                <a:solidFill>
                  <a:srgbClr val="000000"/>
                </a:solidFill>
              </a:rPr>
              <a:t>No shift</a:t>
            </a:r>
            <a:endParaRPr lang="en-US" altLang="ko-KR" sz="1000"/>
          </a:p>
        </p:txBody>
      </p:sp>
      <p:sp>
        <p:nvSpPr>
          <p:cNvPr id="652932" name="Rectangle 644"/>
          <p:cNvSpPr>
            <a:spLocks noChangeArrowheads="1"/>
          </p:cNvSpPr>
          <p:nvPr/>
        </p:nvSpPr>
        <p:spPr bwMode="auto">
          <a:xfrm>
            <a:off x="2198688" y="4764088"/>
            <a:ext cx="1255712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>
                <a:solidFill>
                  <a:srgbClr val="000000"/>
                </a:solidFill>
              </a:rPr>
              <a:t>Cyclic shift by 1 byte</a:t>
            </a:r>
            <a:endParaRPr lang="en-US" altLang="ko-KR" sz="1000"/>
          </a:p>
        </p:txBody>
      </p:sp>
      <p:sp>
        <p:nvSpPr>
          <p:cNvPr id="652934" name="Rectangle 646"/>
          <p:cNvSpPr>
            <a:spLocks noChangeArrowheads="1"/>
          </p:cNvSpPr>
          <p:nvPr/>
        </p:nvSpPr>
        <p:spPr bwMode="auto">
          <a:xfrm>
            <a:off x="2198688" y="5140325"/>
            <a:ext cx="1255712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>
                <a:solidFill>
                  <a:srgbClr val="000000"/>
                </a:solidFill>
              </a:rPr>
              <a:t>Cyclic shift by 2 byte</a:t>
            </a:r>
            <a:endParaRPr lang="en-US" altLang="ko-KR" sz="1000"/>
          </a:p>
        </p:txBody>
      </p:sp>
      <p:sp>
        <p:nvSpPr>
          <p:cNvPr id="652936" name="Rectangle 648"/>
          <p:cNvSpPr>
            <a:spLocks noChangeArrowheads="1"/>
          </p:cNvSpPr>
          <p:nvPr/>
        </p:nvSpPr>
        <p:spPr bwMode="auto">
          <a:xfrm>
            <a:off x="2198688" y="5534025"/>
            <a:ext cx="1255712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>
                <a:solidFill>
                  <a:srgbClr val="000000"/>
                </a:solidFill>
              </a:rPr>
              <a:t>Cyclic shift by 3 byte</a:t>
            </a:r>
            <a:endParaRPr lang="en-US" altLang="ko-KR" sz="1000"/>
          </a:p>
        </p:txBody>
      </p:sp>
      <p:sp>
        <p:nvSpPr>
          <p:cNvPr id="652627" name="Rectangle 339"/>
          <p:cNvSpPr>
            <a:spLocks noChangeArrowheads="1"/>
          </p:cNvSpPr>
          <p:nvPr/>
        </p:nvSpPr>
        <p:spPr bwMode="auto">
          <a:xfrm>
            <a:off x="5356225" y="2019300"/>
            <a:ext cx="381000" cy="457200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629" name="Rectangle 341"/>
          <p:cNvSpPr>
            <a:spLocks noChangeArrowheads="1"/>
          </p:cNvSpPr>
          <p:nvPr/>
        </p:nvSpPr>
        <p:spPr bwMode="auto">
          <a:xfrm>
            <a:off x="5356225" y="3392488"/>
            <a:ext cx="381000" cy="458787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631" name="Rectangle 343"/>
          <p:cNvSpPr>
            <a:spLocks noChangeArrowheads="1"/>
          </p:cNvSpPr>
          <p:nvPr/>
        </p:nvSpPr>
        <p:spPr bwMode="auto">
          <a:xfrm>
            <a:off x="5356225" y="2935288"/>
            <a:ext cx="381000" cy="457200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633" name="Rectangle 345"/>
          <p:cNvSpPr>
            <a:spLocks noChangeArrowheads="1"/>
          </p:cNvSpPr>
          <p:nvPr/>
        </p:nvSpPr>
        <p:spPr bwMode="auto">
          <a:xfrm>
            <a:off x="5356225" y="2476500"/>
            <a:ext cx="381000" cy="458788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842" name="Rectangle 554"/>
          <p:cNvSpPr>
            <a:spLocks noChangeArrowheads="1"/>
          </p:cNvSpPr>
          <p:nvPr/>
        </p:nvSpPr>
        <p:spPr bwMode="auto">
          <a:xfrm>
            <a:off x="6380163" y="1579563"/>
            <a:ext cx="952500" cy="381000"/>
          </a:xfrm>
          <a:prstGeom prst="rect">
            <a:avLst/>
          </a:prstGeom>
          <a:solidFill>
            <a:srgbClr val="000000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843" name="Rectangle 555"/>
          <p:cNvSpPr>
            <a:spLocks noChangeArrowheads="1"/>
          </p:cNvSpPr>
          <p:nvPr/>
        </p:nvSpPr>
        <p:spPr bwMode="auto">
          <a:xfrm>
            <a:off x="6380163" y="1579563"/>
            <a:ext cx="952500" cy="381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844" name="Rectangle 556"/>
          <p:cNvSpPr>
            <a:spLocks noChangeArrowheads="1"/>
          </p:cNvSpPr>
          <p:nvPr/>
        </p:nvSpPr>
        <p:spPr bwMode="auto">
          <a:xfrm>
            <a:off x="6265863" y="1465263"/>
            <a:ext cx="952500" cy="381000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845" name="Rectangle 557"/>
          <p:cNvSpPr>
            <a:spLocks noChangeArrowheads="1"/>
          </p:cNvSpPr>
          <p:nvPr/>
        </p:nvSpPr>
        <p:spPr bwMode="auto">
          <a:xfrm>
            <a:off x="6265863" y="1465263"/>
            <a:ext cx="952500" cy="381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846" name="Freeform 558"/>
          <p:cNvSpPr>
            <a:spLocks/>
          </p:cNvSpPr>
          <p:nvPr/>
        </p:nvSpPr>
        <p:spPr bwMode="auto">
          <a:xfrm>
            <a:off x="5546725" y="1647825"/>
            <a:ext cx="688975" cy="371475"/>
          </a:xfrm>
          <a:custGeom>
            <a:avLst/>
            <a:gdLst/>
            <a:ahLst/>
            <a:cxnLst>
              <a:cxn ang="0">
                <a:pos x="434" y="0"/>
              </a:cxn>
              <a:cxn ang="0">
                <a:pos x="348" y="0"/>
              </a:cxn>
              <a:cxn ang="0">
                <a:pos x="272" y="9"/>
              </a:cxn>
              <a:cxn ang="0">
                <a:pos x="204" y="25"/>
              </a:cxn>
              <a:cxn ang="0">
                <a:pos x="145" y="51"/>
              </a:cxn>
              <a:cxn ang="0">
                <a:pos x="96" y="84"/>
              </a:cxn>
              <a:cxn ang="0">
                <a:pos x="55" y="125"/>
              </a:cxn>
              <a:cxn ang="0">
                <a:pos x="23" y="175"/>
              </a:cxn>
              <a:cxn ang="0">
                <a:pos x="0" y="234"/>
              </a:cxn>
            </a:cxnLst>
            <a:rect l="0" t="0" r="r" b="b"/>
            <a:pathLst>
              <a:path w="434" h="234">
                <a:moveTo>
                  <a:pt x="434" y="0"/>
                </a:moveTo>
                <a:lnTo>
                  <a:pt x="348" y="0"/>
                </a:lnTo>
                <a:lnTo>
                  <a:pt x="272" y="9"/>
                </a:lnTo>
                <a:lnTo>
                  <a:pt x="204" y="25"/>
                </a:lnTo>
                <a:lnTo>
                  <a:pt x="145" y="51"/>
                </a:lnTo>
                <a:lnTo>
                  <a:pt x="96" y="84"/>
                </a:lnTo>
                <a:lnTo>
                  <a:pt x="55" y="125"/>
                </a:lnTo>
                <a:lnTo>
                  <a:pt x="23" y="175"/>
                </a:lnTo>
                <a:lnTo>
                  <a:pt x="0" y="23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2366" name="Text Box 78"/>
          <p:cNvSpPr txBox="1">
            <a:spLocks noChangeArrowheads="1"/>
          </p:cNvSpPr>
          <p:nvPr/>
        </p:nvSpPr>
        <p:spPr bwMode="auto">
          <a:xfrm>
            <a:off x="1917700" y="3803650"/>
            <a:ext cx="123507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ko-KR"/>
              <a:t>SubBytes</a:t>
            </a:r>
          </a:p>
        </p:txBody>
      </p:sp>
      <p:sp>
        <p:nvSpPr>
          <p:cNvPr id="652367" name="Text Box 79"/>
          <p:cNvSpPr txBox="1">
            <a:spLocks noChangeArrowheads="1"/>
          </p:cNvSpPr>
          <p:nvPr/>
        </p:nvSpPr>
        <p:spPr bwMode="auto">
          <a:xfrm>
            <a:off x="5994400" y="3830638"/>
            <a:ext cx="18732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ko-KR"/>
              <a:t>MixColumns</a:t>
            </a:r>
          </a:p>
        </p:txBody>
      </p:sp>
      <p:sp>
        <p:nvSpPr>
          <p:cNvPr id="652368" name="Text Box 80"/>
          <p:cNvSpPr txBox="1">
            <a:spLocks noChangeArrowheads="1"/>
          </p:cNvSpPr>
          <p:nvPr/>
        </p:nvSpPr>
        <p:spPr bwMode="auto">
          <a:xfrm>
            <a:off x="2124075" y="5954713"/>
            <a:ext cx="129857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ko-KR"/>
              <a:t>ShiftRows</a:t>
            </a:r>
          </a:p>
        </p:txBody>
      </p:sp>
      <p:sp>
        <p:nvSpPr>
          <p:cNvPr id="653098" name="Text Box 810"/>
          <p:cNvSpPr txBox="1">
            <a:spLocks noChangeArrowheads="1"/>
          </p:cNvSpPr>
          <p:nvPr/>
        </p:nvSpPr>
        <p:spPr bwMode="auto">
          <a:xfrm>
            <a:off x="6451600" y="1508125"/>
            <a:ext cx="5746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ym typeface="Symbol" pitchFamily="18" charset="2"/>
              </a:rPr>
              <a:t> c(x)</a:t>
            </a:r>
            <a:endParaRPr lang="en-US" altLang="ko-KR" sz="1600"/>
          </a:p>
        </p:txBody>
      </p:sp>
      <p:sp>
        <p:nvSpPr>
          <p:cNvPr id="653100" name="Text Box 812"/>
          <p:cNvSpPr txBox="1">
            <a:spLocks noChangeArrowheads="1"/>
          </p:cNvSpPr>
          <p:nvPr/>
        </p:nvSpPr>
        <p:spPr bwMode="auto">
          <a:xfrm>
            <a:off x="469900" y="21431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00</a:t>
            </a:r>
          </a:p>
        </p:txBody>
      </p:sp>
      <p:sp>
        <p:nvSpPr>
          <p:cNvPr id="653101" name="Text Box 813"/>
          <p:cNvSpPr txBox="1">
            <a:spLocks noChangeArrowheads="1"/>
          </p:cNvSpPr>
          <p:nvPr/>
        </p:nvSpPr>
        <p:spPr bwMode="auto">
          <a:xfrm>
            <a:off x="830263" y="21415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01</a:t>
            </a:r>
          </a:p>
        </p:txBody>
      </p:sp>
      <p:sp>
        <p:nvSpPr>
          <p:cNvPr id="653102" name="Text Box 814"/>
          <p:cNvSpPr txBox="1">
            <a:spLocks noChangeArrowheads="1"/>
          </p:cNvSpPr>
          <p:nvPr/>
        </p:nvSpPr>
        <p:spPr bwMode="auto">
          <a:xfrm>
            <a:off x="1220788" y="21590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02</a:t>
            </a:r>
          </a:p>
        </p:txBody>
      </p:sp>
      <p:sp>
        <p:nvSpPr>
          <p:cNvPr id="653103" name="Text Box 815"/>
          <p:cNvSpPr txBox="1">
            <a:spLocks noChangeArrowheads="1"/>
          </p:cNvSpPr>
          <p:nvPr/>
        </p:nvSpPr>
        <p:spPr bwMode="auto">
          <a:xfrm>
            <a:off x="1609725" y="21590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03</a:t>
            </a:r>
          </a:p>
        </p:txBody>
      </p:sp>
      <p:sp>
        <p:nvSpPr>
          <p:cNvPr id="653104" name="Text Box 816"/>
          <p:cNvSpPr txBox="1">
            <a:spLocks noChangeArrowheads="1"/>
          </p:cNvSpPr>
          <p:nvPr/>
        </p:nvSpPr>
        <p:spPr bwMode="auto">
          <a:xfrm>
            <a:off x="450850" y="25828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10</a:t>
            </a:r>
          </a:p>
        </p:txBody>
      </p:sp>
      <p:sp>
        <p:nvSpPr>
          <p:cNvPr id="653105" name="Text Box 817"/>
          <p:cNvSpPr txBox="1">
            <a:spLocks noChangeArrowheads="1"/>
          </p:cNvSpPr>
          <p:nvPr/>
        </p:nvSpPr>
        <p:spPr bwMode="auto">
          <a:xfrm>
            <a:off x="811213" y="25812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11</a:t>
            </a:r>
          </a:p>
        </p:txBody>
      </p:sp>
      <p:sp>
        <p:nvSpPr>
          <p:cNvPr id="653106" name="Text Box 818"/>
          <p:cNvSpPr txBox="1">
            <a:spLocks noChangeArrowheads="1"/>
          </p:cNvSpPr>
          <p:nvPr/>
        </p:nvSpPr>
        <p:spPr bwMode="auto">
          <a:xfrm>
            <a:off x="1201738" y="25987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12</a:t>
            </a:r>
          </a:p>
        </p:txBody>
      </p:sp>
      <p:sp>
        <p:nvSpPr>
          <p:cNvPr id="653107" name="Text Box 819"/>
          <p:cNvSpPr txBox="1">
            <a:spLocks noChangeArrowheads="1"/>
          </p:cNvSpPr>
          <p:nvPr/>
        </p:nvSpPr>
        <p:spPr bwMode="auto">
          <a:xfrm>
            <a:off x="1590675" y="25987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13</a:t>
            </a:r>
          </a:p>
        </p:txBody>
      </p:sp>
      <p:sp>
        <p:nvSpPr>
          <p:cNvPr id="652595" name="Rectangle 307"/>
          <p:cNvSpPr>
            <a:spLocks noChangeArrowheads="1"/>
          </p:cNvSpPr>
          <p:nvPr/>
        </p:nvSpPr>
        <p:spPr bwMode="auto">
          <a:xfrm>
            <a:off x="893763" y="2727325"/>
            <a:ext cx="382587" cy="428625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08" name="Text Box 820"/>
          <p:cNvSpPr txBox="1">
            <a:spLocks noChangeArrowheads="1"/>
          </p:cNvSpPr>
          <p:nvPr/>
        </p:nvSpPr>
        <p:spPr bwMode="auto">
          <a:xfrm>
            <a:off x="450850" y="30003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20</a:t>
            </a:r>
          </a:p>
        </p:txBody>
      </p:sp>
      <p:sp>
        <p:nvSpPr>
          <p:cNvPr id="653109" name="Text Box 821"/>
          <p:cNvSpPr txBox="1">
            <a:spLocks noChangeArrowheads="1"/>
          </p:cNvSpPr>
          <p:nvPr/>
        </p:nvSpPr>
        <p:spPr bwMode="auto">
          <a:xfrm>
            <a:off x="811213" y="29987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21</a:t>
            </a:r>
          </a:p>
        </p:txBody>
      </p:sp>
      <p:sp>
        <p:nvSpPr>
          <p:cNvPr id="653110" name="Text Box 822"/>
          <p:cNvSpPr txBox="1">
            <a:spLocks noChangeArrowheads="1"/>
          </p:cNvSpPr>
          <p:nvPr/>
        </p:nvSpPr>
        <p:spPr bwMode="auto">
          <a:xfrm>
            <a:off x="1201738" y="30162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22</a:t>
            </a:r>
          </a:p>
        </p:txBody>
      </p:sp>
      <p:sp>
        <p:nvSpPr>
          <p:cNvPr id="653111" name="Text Box 823"/>
          <p:cNvSpPr txBox="1">
            <a:spLocks noChangeArrowheads="1"/>
          </p:cNvSpPr>
          <p:nvPr/>
        </p:nvSpPr>
        <p:spPr bwMode="auto">
          <a:xfrm>
            <a:off x="1590675" y="30162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23</a:t>
            </a:r>
          </a:p>
        </p:txBody>
      </p:sp>
      <p:sp>
        <p:nvSpPr>
          <p:cNvPr id="653112" name="Text Box 824"/>
          <p:cNvSpPr txBox="1">
            <a:spLocks noChangeArrowheads="1"/>
          </p:cNvSpPr>
          <p:nvPr/>
        </p:nvSpPr>
        <p:spPr bwMode="auto">
          <a:xfrm>
            <a:off x="450850" y="34274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30</a:t>
            </a:r>
          </a:p>
        </p:txBody>
      </p:sp>
      <p:sp>
        <p:nvSpPr>
          <p:cNvPr id="653113" name="Text Box 825"/>
          <p:cNvSpPr txBox="1">
            <a:spLocks noChangeArrowheads="1"/>
          </p:cNvSpPr>
          <p:nvPr/>
        </p:nvSpPr>
        <p:spPr bwMode="auto">
          <a:xfrm>
            <a:off x="811213" y="34258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31</a:t>
            </a:r>
          </a:p>
        </p:txBody>
      </p:sp>
      <p:sp>
        <p:nvSpPr>
          <p:cNvPr id="653114" name="Text Box 826"/>
          <p:cNvSpPr txBox="1">
            <a:spLocks noChangeArrowheads="1"/>
          </p:cNvSpPr>
          <p:nvPr/>
        </p:nvSpPr>
        <p:spPr bwMode="auto">
          <a:xfrm>
            <a:off x="1201738" y="34432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32</a:t>
            </a:r>
          </a:p>
        </p:txBody>
      </p:sp>
      <p:sp>
        <p:nvSpPr>
          <p:cNvPr id="653115" name="Text Box 827"/>
          <p:cNvSpPr txBox="1">
            <a:spLocks noChangeArrowheads="1"/>
          </p:cNvSpPr>
          <p:nvPr/>
        </p:nvSpPr>
        <p:spPr bwMode="auto">
          <a:xfrm>
            <a:off x="1590675" y="34432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33</a:t>
            </a:r>
          </a:p>
        </p:txBody>
      </p:sp>
      <p:sp>
        <p:nvSpPr>
          <p:cNvPr id="653116" name="Text Box 828"/>
          <p:cNvSpPr txBox="1">
            <a:spLocks noChangeArrowheads="1"/>
          </p:cNvSpPr>
          <p:nvPr/>
        </p:nvSpPr>
        <p:spPr bwMode="auto">
          <a:xfrm>
            <a:off x="973138" y="2776538"/>
            <a:ext cx="207962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a</a:t>
            </a:r>
            <a:r>
              <a:rPr lang="en-US" altLang="ko-KR" baseline="-25000">
                <a:latin typeface="Times New Roman" pitchFamily="18" charset="0"/>
              </a:rPr>
              <a:t>ij</a:t>
            </a:r>
          </a:p>
        </p:txBody>
      </p:sp>
      <p:sp>
        <p:nvSpPr>
          <p:cNvPr id="653117" name="Rectangle 829"/>
          <p:cNvSpPr>
            <a:spLocks noChangeArrowheads="1"/>
          </p:cNvSpPr>
          <p:nvPr/>
        </p:nvSpPr>
        <p:spPr bwMode="auto">
          <a:xfrm>
            <a:off x="2805113" y="2093913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18" name="Rectangle 830"/>
          <p:cNvSpPr>
            <a:spLocks noChangeArrowheads="1"/>
          </p:cNvSpPr>
          <p:nvPr/>
        </p:nvSpPr>
        <p:spPr bwMode="auto">
          <a:xfrm>
            <a:off x="2805113" y="3378200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19" name="Rectangle 831"/>
          <p:cNvSpPr>
            <a:spLocks noChangeArrowheads="1"/>
          </p:cNvSpPr>
          <p:nvPr/>
        </p:nvSpPr>
        <p:spPr bwMode="auto">
          <a:xfrm>
            <a:off x="2805113" y="294957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0" name="Rectangle 832"/>
          <p:cNvSpPr>
            <a:spLocks noChangeArrowheads="1"/>
          </p:cNvSpPr>
          <p:nvPr/>
        </p:nvSpPr>
        <p:spPr bwMode="auto">
          <a:xfrm>
            <a:off x="2805113" y="252095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1" name="Rectangle 833"/>
          <p:cNvSpPr>
            <a:spLocks noChangeArrowheads="1"/>
          </p:cNvSpPr>
          <p:nvPr/>
        </p:nvSpPr>
        <p:spPr bwMode="auto">
          <a:xfrm>
            <a:off x="3186113" y="2093913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2" name="Rectangle 834"/>
          <p:cNvSpPr>
            <a:spLocks noChangeArrowheads="1"/>
          </p:cNvSpPr>
          <p:nvPr/>
        </p:nvSpPr>
        <p:spPr bwMode="auto">
          <a:xfrm>
            <a:off x="3186113" y="3378200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3" name="Rectangle 835"/>
          <p:cNvSpPr>
            <a:spLocks noChangeArrowheads="1"/>
          </p:cNvSpPr>
          <p:nvPr/>
        </p:nvSpPr>
        <p:spPr bwMode="auto">
          <a:xfrm>
            <a:off x="3186113" y="294957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4" name="Rectangle 836"/>
          <p:cNvSpPr>
            <a:spLocks noChangeArrowheads="1"/>
          </p:cNvSpPr>
          <p:nvPr/>
        </p:nvSpPr>
        <p:spPr bwMode="auto">
          <a:xfrm>
            <a:off x="3186113" y="252095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5" name="Rectangle 837"/>
          <p:cNvSpPr>
            <a:spLocks noChangeArrowheads="1"/>
          </p:cNvSpPr>
          <p:nvPr/>
        </p:nvSpPr>
        <p:spPr bwMode="auto">
          <a:xfrm>
            <a:off x="3567113" y="3378200"/>
            <a:ext cx="382587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6" name="Rectangle 838"/>
          <p:cNvSpPr>
            <a:spLocks noChangeArrowheads="1"/>
          </p:cNvSpPr>
          <p:nvPr/>
        </p:nvSpPr>
        <p:spPr bwMode="auto">
          <a:xfrm>
            <a:off x="3567113" y="2949575"/>
            <a:ext cx="382587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7" name="Rectangle 839"/>
          <p:cNvSpPr>
            <a:spLocks noChangeArrowheads="1"/>
          </p:cNvSpPr>
          <p:nvPr/>
        </p:nvSpPr>
        <p:spPr bwMode="auto">
          <a:xfrm>
            <a:off x="3567113" y="2520950"/>
            <a:ext cx="382587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8" name="Rectangle 840"/>
          <p:cNvSpPr>
            <a:spLocks noChangeArrowheads="1"/>
          </p:cNvSpPr>
          <p:nvPr/>
        </p:nvSpPr>
        <p:spPr bwMode="auto">
          <a:xfrm>
            <a:off x="3567113" y="2093913"/>
            <a:ext cx="382587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29" name="Rectangle 841"/>
          <p:cNvSpPr>
            <a:spLocks noChangeArrowheads="1"/>
          </p:cNvSpPr>
          <p:nvPr/>
        </p:nvSpPr>
        <p:spPr bwMode="auto">
          <a:xfrm>
            <a:off x="3949700" y="3378200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30" name="Rectangle 842"/>
          <p:cNvSpPr>
            <a:spLocks noChangeArrowheads="1"/>
          </p:cNvSpPr>
          <p:nvPr/>
        </p:nvSpPr>
        <p:spPr bwMode="auto">
          <a:xfrm>
            <a:off x="3949700" y="294957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31" name="Rectangle 843"/>
          <p:cNvSpPr>
            <a:spLocks noChangeArrowheads="1"/>
          </p:cNvSpPr>
          <p:nvPr/>
        </p:nvSpPr>
        <p:spPr bwMode="auto">
          <a:xfrm>
            <a:off x="3949700" y="252095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32" name="Rectangle 844"/>
          <p:cNvSpPr>
            <a:spLocks noChangeArrowheads="1"/>
          </p:cNvSpPr>
          <p:nvPr/>
        </p:nvSpPr>
        <p:spPr bwMode="auto">
          <a:xfrm>
            <a:off x="3949700" y="2093913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33" name="Text Box 845"/>
          <p:cNvSpPr txBox="1">
            <a:spLocks noChangeArrowheads="1"/>
          </p:cNvSpPr>
          <p:nvPr/>
        </p:nvSpPr>
        <p:spPr bwMode="auto">
          <a:xfrm>
            <a:off x="2876550" y="21510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00</a:t>
            </a:r>
          </a:p>
        </p:txBody>
      </p:sp>
      <p:sp>
        <p:nvSpPr>
          <p:cNvPr id="653134" name="Text Box 846"/>
          <p:cNvSpPr txBox="1">
            <a:spLocks noChangeArrowheads="1"/>
          </p:cNvSpPr>
          <p:nvPr/>
        </p:nvSpPr>
        <p:spPr bwMode="auto">
          <a:xfrm>
            <a:off x="3236913" y="21494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01</a:t>
            </a:r>
          </a:p>
        </p:txBody>
      </p:sp>
      <p:sp>
        <p:nvSpPr>
          <p:cNvPr id="653135" name="Text Box 847"/>
          <p:cNvSpPr txBox="1">
            <a:spLocks noChangeArrowheads="1"/>
          </p:cNvSpPr>
          <p:nvPr/>
        </p:nvSpPr>
        <p:spPr bwMode="auto">
          <a:xfrm>
            <a:off x="3627438" y="21669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02</a:t>
            </a:r>
          </a:p>
        </p:txBody>
      </p:sp>
      <p:sp>
        <p:nvSpPr>
          <p:cNvPr id="653136" name="Text Box 848"/>
          <p:cNvSpPr txBox="1">
            <a:spLocks noChangeArrowheads="1"/>
          </p:cNvSpPr>
          <p:nvPr/>
        </p:nvSpPr>
        <p:spPr bwMode="auto">
          <a:xfrm>
            <a:off x="4016375" y="21669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03</a:t>
            </a:r>
          </a:p>
        </p:txBody>
      </p:sp>
      <p:sp>
        <p:nvSpPr>
          <p:cNvPr id="653137" name="Text Box 849"/>
          <p:cNvSpPr txBox="1">
            <a:spLocks noChangeArrowheads="1"/>
          </p:cNvSpPr>
          <p:nvPr/>
        </p:nvSpPr>
        <p:spPr bwMode="auto">
          <a:xfrm>
            <a:off x="2857500" y="25908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10</a:t>
            </a:r>
          </a:p>
        </p:txBody>
      </p:sp>
      <p:sp>
        <p:nvSpPr>
          <p:cNvPr id="653138" name="Text Box 850"/>
          <p:cNvSpPr txBox="1">
            <a:spLocks noChangeArrowheads="1"/>
          </p:cNvSpPr>
          <p:nvPr/>
        </p:nvSpPr>
        <p:spPr bwMode="auto">
          <a:xfrm>
            <a:off x="3217863" y="25892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11</a:t>
            </a:r>
          </a:p>
        </p:txBody>
      </p:sp>
      <p:sp>
        <p:nvSpPr>
          <p:cNvPr id="653139" name="Text Box 851"/>
          <p:cNvSpPr txBox="1">
            <a:spLocks noChangeArrowheads="1"/>
          </p:cNvSpPr>
          <p:nvPr/>
        </p:nvSpPr>
        <p:spPr bwMode="auto">
          <a:xfrm>
            <a:off x="3608388" y="26066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12</a:t>
            </a:r>
          </a:p>
        </p:txBody>
      </p:sp>
      <p:sp>
        <p:nvSpPr>
          <p:cNvPr id="653140" name="Text Box 852"/>
          <p:cNvSpPr txBox="1">
            <a:spLocks noChangeArrowheads="1"/>
          </p:cNvSpPr>
          <p:nvPr/>
        </p:nvSpPr>
        <p:spPr bwMode="auto">
          <a:xfrm>
            <a:off x="3997325" y="26066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13</a:t>
            </a:r>
          </a:p>
        </p:txBody>
      </p:sp>
      <p:sp>
        <p:nvSpPr>
          <p:cNvPr id="653141" name="Rectangle 853"/>
          <p:cNvSpPr>
            <a:spLocks noChangeArrowheads="1"/>
          </p:cNvSpPr>
          <p:nvPr/>
        </p:nvSpPr>
        <p:spPr bwMode="auto">
          <a:xfrm>
            <a:off x="3300413" y="2735263"/>
            <a:ext cx="382587" cy="428625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42" name="Text Box 854"/>
          <p:cNvSpPr txBox="1">
            <a:spLocks noChangeArrowheads="1"/>
          </p:cNvSpPr>
          <p:nvPr/>
        </p:nvSpPr>
        <p:spPr bwMode="auto">
          <a:xfrm>
            <a:off x="2857500" y="30083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20</a:t>
            </a:r>
          </a:p>
        </p:txBody>
      </p:sp>
      <p:sp>
        <p:nvSpPr>
          <p:cNvPr id="653143" name="Text Box 855"/>
          <p:cNvSpPr txBox="1">
            <a:spLocks noChangeArrowheads="1"/>
          </p:cNvSpPr>
          <p:nvPr/>
        </p:nvSpPr>
        <p:spPr bwMode="auto">
          <a:xfrm>
            <a:off x="3217863" y="30067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21</a:t>
            </a:r>
          </a:p>
        </p:txBody>
      </p:sp>
      <p:sp>
        <p:nvSpPr>
          <p:cNvPr id="653144" name="Text Box 856"/>
          <p:cNvSpPr txBox="1">
            <a:spLocks noChangeArrowheads="1"/>
          </p:cNvSpPr>
          <p:nvPr/>
        </p:nvSpPr>
        <p:spPr bwMode="auto">
          <a:xfrm>
            <a:off x="3608388" y="30241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22</a:t>
            </a:r>
          </a:p>
        </p:txBody>
      </p:sp>
      <p:sp>
        <p:nvSpPr>
          <p:cNvPr id="653145" name="Text Box 857"/>
          <p:cNvSpPr txBox="1">
            <a:spLocks noChangeArrowheads="1"/>
          </p:cNvSpPr>
          <p:nvPr/>
        </p:nvSpPr>
        <p:spPr bwMode="auto">
          <a:xfrm>
            <a:off x="3997325" y="30241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23</a:t>
            </a:r>
          </a:p>
        </p:txBody>
      </p:sp>
      <p:sp>
        <p:nvSpPr>
          <p:cNvPr id="653146" name="Text Box 858"/>
          <p:cNvSpPr txBox="1">
            <a:spLocks noChangeArrowheads="1"/>
          </p:cNvSpPr>
          <p:nvPr/>
        </p:nvSpPr>
        <p:spPr bwMode="auto">
          <a:xfrm>
            <a:off x="2857500" y="34353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30</a:t>
            </a:r>
          </a:p>
        </p:txBody>
      </p:sp>
      <p:sp>
        <p:nvSpPr>
          <p:cNvPr id="653147" name="Text Box 859"/>
          <p:cNvSpPr txBox="1">
            <a:spLocks noChangeArrowheads="1"/>
          </p:cNvSpPr>
          <p:nvPr/>
        </p:nvSpPr>
        <p:spPr bwMode="auto">
          <a:xfrm>
            <a:off x="3217863" y="34337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31</a:t>
            </a:r>
          </a:p>
        </p:txBody>
      </p:sp>
      <p:sp>
        <p:nvSpPr>
          <p:cNvPr id="653148" name="Text Box 860"/>
          <p:cNvSpPr txBox="1">
            <a:spLocks noChangeArrowheads="1"/>
          </p:cNvSpPr>
          <p:nvPr/>
        </p:nvSpPr>
        <p:spPr bwMode="auto">
          <a:xfrm>
            <a:off x="3608388" y="34512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32</a:t>
            </a:r>
          </a:p>
        </p:txBody>
      </p:sp>
      <p:sp>
        <p:nvSpPr>
          <p:cNvPr id="653149" name="Text Box 861"/>
          <p:cNvSpPr txBox="1">
            <a:spLocks noChangeArrowheads="1"/>
          </p:cNvSpPr>
          <p:nvPr/>
        </p:nvSpPr>
        <p:spPr bwMode="auto">
          <a:xfrm>
            <a:off x="3997325" y="34512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33</a:t>
            </a:r>
          </a:p>
        </p:txBody>
      </p:sp>
      <p:sp>
        <p:nvSpPr>
          <p:cNvPr id="653150" name="Text Box 862"/>
          <p:cNvSpPr txBox="1">
            <a:spLocks noChangeArrowheads="1"/>
          </p:cNvSpPr>
          <p:nvPr/>
        </p:nvSpPr>
        <p:spPr bwMode="auto">
          <a:xfrm>
            <a:off x="3379788" y="2784475"/>
            <a:ext cx="207962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b</a:t>
            </a:r>
            <a:r>
              <a:rPr lang="en-US" altLang="ko-KR" baseline="-25000">
                <a:latin typeface="Times New Roman" pitchFamily="18" charset="0"/>
              </a:rPr>
              <a:t>ij</a:t>
            </a:r>
          </a:p>
        </p:txBody>
      </p:sp>
      <p:sp>
        <p:nvSpPr>
          <p:cNvPr id="652615" name="Freeform 327"/>
          <p:cNvSpPr>
            <a:spLocks/>
          </p:cNvSpPr>
          <p:nvPr/>
        </p:nvSpPr>
        <p:spPr bwMode="auto">
          <a:xfrm>
            <a:off x="2805113" y="1528763"/>
            <a:ext cx="700087" cy="1165225"/>
          </a:xfrm>
          <a:custGeom>
            <a:avLst/>
            <a:gdLst/>
            <a:ahLst/>
            <a:cxnLst>
              <a:cxn ang="0">
                <a:pos x="441" y="683"/>
              </a:cxn>
              <a:cxn ang="0">
                <a:pos x="423" y="550"/>
              </a:cxn>
              <a:cxn ang="0">
                <a:pos x="397" y="431"/>
              </a:cxn>
              <a:cxn ang="0">
                <a:pos x="363" y="326"/>
              </a:cxn>
              <a:cxn ang="0">
                <a:pos x="321" y="236"/>
              </a:cxn>
              <a:cxn ang="0">
                <a:pos x="272" y="160"/>
              </a:cxn>
              <a:cxn ang="0">
                <a:pos x="216" y="99"/>
              </a:cxn>
              <a:cxn ang="0">
                <a:pos x="151" y="51"/>
              </a:cxn>
              <a:cxn ang="0">
                <a:pos x="80" y="19"/>
              </a:cxn>
              <a:cxn ang="0">
                <a:pos x="0" y="0"/>
              </a:cxn>
            </a:cxnLst>
            <a:rect l="0" t="0" r="r" b="b"/>
            <a:pathLst>
              <a:path w="441" h="683">
                <a:moveTo>
                  <a:pt x="441" y="683"/>
                </a:moveTo>
                <a:lnTo>
                  <a:pt x="423" y="550"/>
                </a:lnTo>
                <a:lnTo>
                  <a:pt x="397" y="431"/>
                </a:lnTo>
                <a:lnTo>
                  <a:pt x="363" y="326"/>
                </a:lnTo>
                <a:lnTo>
                  <a:pt x="321" y="236"/>
                </a:lnTo>
                <a:lnTo>
                  <a:pt x="272" y="160"/>
                </a:lnTo>
                <a:lnTo>
                  <a:pt x="216" y="99"/>
                </a:lnTo>
                <a:lnTo>
                  <a:pt x="151" y="51"/>
                </a:lnTo>
                <a:lnTo>
                  <a:pt x="80" y="19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51" name="Rectangle 863"/>
          <p:cNvSpPr>
            <a:spLocks noChangeArrowheads="1"/>
          </p:cNvSpPr>
          <p:nvPr/>
        </p:nvSpPr>
        <p:spPr bwMode="auto">
          <a:xfrm>
            <a:off x="4968875" y="2074863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52" name="Rectangle 864"/>
          <p:cNvSpPr>
            <a:spLocks noChangeArrowheads="1"/>
          </p:cNvSpPr>
          <p:nvPr/>
        </p:nvSpPr>
        <p:spPr bwMode="auto">
          <a:xfrm>
            <a:off x="4968875" y="3359150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53" name="Rectangle 865"/>
          <p:cNvSpPr>
            <a:spLocks noChangeArrowheads="1"/>
          </p:cNvSpPr>
          <p:nvPr/>
        </p:nvSpPr>
        <p:spPr bwMode="auto">
          <a:xfrm>
            <a:off x="4968875" y="293052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54" name="Rectangle 866"/>
          <p:cNvSpPr>
            <a:spLocks noChangeArrowheads="1"/>
          </p:cNvSpPr>
          <p:nvPr/>
        </p:nvSpPr>
        <p:spPr bwMode="auto">
          <a:xfrm>
            <a:off x="4968875" y="250190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59" name="Rectangle 871"/>
          <p:cNvSpPr>
            <a:spLocks noChangeArrowheads="1"/>
          </p:cNvSpPr>
          <p:nvPr/>
        </p:nvSpPr>
        <p:spPr bwMode="auto">
          <a:xfrm>
            <a:off x="5730875" y="3359150"/>
            <a:ext cx="382588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60" name="Rectangle 872"/>
          <p:cNvSpPr>
            <a:spLocks noChangeArrowheads="1"/>
          </p:cNvSpPr>
          <p:nvPr/>
        </p:nvSpPr>
        <p:spPr bwMode="auto">
          <a:xfrm>
            <a:off x="5730875" y="2930525"/>
            <a:ext cx="382588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61" name="Rectangle 873"/>
          <p:cNvSpPr>
            <a:spLocks noChangeArrowheads="1"/>
          </p:cNvSpPr>
          <p:nvPr/>
        </p:nvSpPr>
        <p:spPr bwMode="auto">
          <a:xfrm>
            <a:off x="5730875" y="2501900"/>
            <a:ext cx="382588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62" name="Rectangle 874"/>
          <p:cNvSpPr>
            <a:spLocks noChangeArrowheads="1"/>
          </p:cNvSpPr>
          <p:nvPr/>
        </p:nvSpPr>
        <p:spPr bwMode="auto">
          <a:xfrm>
            <a:off x="5730875" y="2074863"/>
            <a:ext cx="382588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63" name="Rectangle 875"/>
          <p:cNvSpPr>
            <a:spLocks noChangeArrowheads="1"/>
          </p:cNvSpPr>
          <p:nvPr/>
        </p:nvSpPr>
        <p:spPr bwMode="auto">
          <a:xfrm>
            <a:off x="6113463" y="3359150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64" name="Rectangle 876"/>
          <p:cNvSpPr>
            <a:spLocks noChangeArrowheads="1"/>
          </p:cNvSpPr>
          <p:nvPr/>
        </p:nvSpPr>
        <p:spPr bwMode="auto">
          <a:xfrm>
            <a:off x="6113463" y="293052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65" name="Rectangle 877"/>
          <p:cNvSpPr>
            <a:spLocks noChangeArrowheads="1"/>
          </p:cNvSpPr>
          <p:nvPr/>
        </p:nvSpPr>
        <p:spPr bwMode="auto">
          <a:xfrm>
            <a:off x="6113463" y="250190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66" name="Rectangle 878"/>
          <p:cNvSpPr>
            <a:spLocks noChangeArrowheads="1"/>
          </p:cNvSpPr>
          <p:nvPr/>
        </p:nvSpPr>
        <p:spPr bwMode="auto">
          <a:xfrm>
            <a:off x="6113463" y="2074863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67" name="Text Box 879"/>
          <p:cNvSpPr txBox="1">
            <a:spLocks noChangeArrowheads="1"/>
          </p:cNvSpPr>
          <p:nvPr/>
        </p:nvSpPr>
        <p:spPr bwMode="auto">
          <a:xfrm>
            <a:off x="5040313" y="21320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00</a:t>
            </a:r>
          </a:p>
        </p:txBody>
      </p:sp>
      <p:sp>
        <p:nvSpPr>
          <p:cNvPr id="653169" name="Text Box 881"/>
          <p:cNvSpPr txBox="1">
            <a:spLocks noChangeArrowheads="1"/>
          </p:cNvSpPr>
          <p:nvPr/>
        </p:nvSpPr>
        <p:spPr bwMode="auto">
          <a:xfrm>
            <a:off x="5791200" y="21478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02</a:t>
            </a:r>
          </a:p>
        </p:txBody>
      </p:sp>
      <p:sp>
        <p:nvSpPr>
          <p:cNvPr id="653170" name="Text Box 882"/>
          <p:cNvSpPr txBox="1">
            <a:spLocks noChangeArrowheads="1"/>
          </p:cNvSpPr>
          <p:nvPr/>
        </p:nvSpPr>
        <p:spPr bwMode="auto">
          <a:xfrm>
            <a:off x="6180138" y="21478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03</a:t>
            </a:r>
          </a:p>
        </p:txBody>
      </p:sp>
      <p:sp>
        <p:nvSpPr>
          <p:cNvPr id="653171" name="Text Box 883"/>
          <p:cNvSpPr txBox="1">
            <a:spLocks noChangeArrowheads="1"/>
          </p:cNvSpPr>
          <p:nvPr/>
        </p:nvSpPr>
        <p:spPr bwMode="auto">
          <a:xfrm>
            <a:off x="5021263" y="25717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10</a:t>
            </a:r>
          </a:p>
        </p:txBody>
      </p:sp>
      <p:sp>
        <p:nvSpPr>
          <p:cNvPr id="653173" name="Text Box 885"/>
          <p:cNvSpPr txBox="1">
            <a:spLocks noChangeArrowheads="1"/>
          </p:cNvSpPr>
          <p:nvPr/>
        </p:nvSpPr>
        <p:spPr bwMode="auto">
          <a:xfrm>
            <a:off x="5772150" y="25876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12</a:t>
            </a:r>
          </a:p>
        </p:txBody>
      </p:sp>
      <p:sp>
        <p:nvSpPr>
          <p:cNvPr id="653174" name="Text Box 886"/>
          <p:cNvSpPr txBox="1">
            <a:spLocks noChangeArrowheads="1"/>
          </p:cNvSpPr>
          <p:nvPr/>
        </p:nvSpPr>
        <p:spPr bwMode="auto">
          <a:xfrm>
            <a:off x="6161088" y="25876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13</a:t>
            </a:r>
          </a:p>
        </p:txBody>
      </p:sp>
      <p:sp>
        <p:nvSpPr>
          <p:cNvPr id="653176" name="Text Box 888"/>
          <p:cNvSpPr txBox="1">
            <a:spLocks noChangeArrowheads="1"/>
          </p:cNvSpPr>
          <p:nvPr/>
        </p:nvSpPr>
        <p:spPr bwMode="auto">
          <a:xfrm>
            <a:off x="5021263" y="29892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20</a:t>
            </a:r>
          </a:p>
        </p:txBody>
      </p:sp>
      <p:sp>
        <p:nvSpPr>
          <p:cNvPr id="653178" name="Text Box 890"/>
          <p:cNvSpPr txBox="1">
            <a:spLocks noChangeArrowheads="1"/>
          </p:cNvSpPr>
          <p:nvPr/>
        </p:nvSpPr>
        <p:spPr bwMode="auto">
          <a:xfrm>
            <a:off x="5772150" y="30051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22</a:t>
            </a:r>
          </a:p>
        </p:txBody>
      </p:sp>
      <p:sp>
        <p:nvSpPr>
          <p:cNvPr id="653179" name="Text Box 891"/>
          <p:cNvSpPr txBox="1">
            <a:spLocks noChangeArrowheads="1"/>
          </p:cNvSpPr>
          <p:nvPr/>
        </p:nvSpPr>
        <p:spPr bwMode="auto">
          <a:xfrm>
            <a:off x="6161088" y="30051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23</a:t>
            </a:r>
          </a:p>
        </p:txBody>
      </p:sp>
      <p:sp>
        <p:nvSpPr>
          <p:cNvPr id="653180" name="Text Box 892"/>
          <p:cNvSpPr txBox="1">
            <a:spLocks noChangeArrowheads="1"/>
          </p:cNvSpPr>
          <p:nvPr/>
        </p:nvSpPr>
        <p:spPr bwMode="auto">
          <a:xfrm>
            <a:off x="5021263" y="34163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30</a:t>
            </a:r>
          </a:p>
        </p:txBody>
      </p:sp>
      <p:sp>
        <p:nvSpPr>
          <p:cNvPr id="653182" name="Text Box 894"/>
          <p:cNvSpPr txBox="1">
            <a:spLocks noChangeArrowheads="1"/>
          </p:cNvSpPr>
          <p:nvPr/>
        </p:nvSpPr>
        <p:spPr bwMode="auto">
          <a:xfrm>
            <a:off x="5772150" y="34321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32</a:t>
            </a:r>
          </a:p>
        </p:txBody>
      </p:sp>
      <p:sp>
        <p:nvSpPr>
          <p:cNvPr id="653183" name="Text Box 895"/>
          <p:cNvSpPr txBox="1">
            <a:spLocks noChangeArrowheads="1"/>
          </p:cNvSpPr>
          <p:nvPr/>
        </p:nvSpPr>
        <p:spPr bwMode="auto">
          <a:xfrm>
            <a:off x="6161088" y="34321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33</a:t>
            </a:r>
          </a:p>
        </p:txBody>
      </p:sp>
      <p:sp>
        <p:nvSpPr>
          <p:cNvPr id="653185" name="Text Box 897"/>
          <p:cNvSpPr txBox="1">
            <a:spLocks noChangeArrowheads="1"/>
          </p:cNvSpPr>
          <p:nvPr/>
        </p:nvSpPr>
        <p:spPr bwMode="auto">
          <a:xfrm>
            <a:off x="5438775" y="2097088"/>
            <a:ext cx="2413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a</a:t>
            </a:r>
            <a:r>
              <a:rPr lang="en-US" altLang="ko-KR" baseline="-25000">
                <a:latin typeface="Times New Roman" pitchFamily="18" charset="0"/>
              </a:rPr>
              <a:t>0j</a:t>
            </a:r>
          </a:p>
        </p:txBody>
      </p:sp>
      <p:sp>
        <p:nvSpPr>
          <p:cNvPr id="653186" name="Text Box 898"/>
          <p:cNvSpPr txBox="1">
            <a:spLocks noChangeArrowheads="1"/>
          </p:cNvSpPr>
          <p:nvPr/>
        </p:nvSpPr>
        <p:spPr bwMode="auto">
          <a:xfrm>
            <a:off x="5419725" y="2557463"/>
            <a:ext cx="2413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a</a:t>
            </a:r>
            <a:r>
              <a:rPr lang="en-US" altLang="ko-KR" baseline="-25000">
                <a:latin typeface="Times New Roman" pitchFamily="18" charset="0"/>
              </a:rPr>
              <a:t>1j</a:t>
            </a:r>
          </a:p>
        </p:txBody>
      </p:sp>
      <p:sp>
        <p:nvSpPr>
          <p:cNvPr id="653187" name="Text Box 899"/>
          <p:cNvSpPr txBox="1">
            <a:spLocks noChangeArrowheads="1"/>
          </p:cNvSpPr>
          <p:nvPr/>
        </p:nvSpPr>
        <p:spPr bwMode="auto">
          <a:xfrm>
            <a:off x="5427663" y="3009900"/>
            <a:ext cx="2413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a</a:t>
            </a:r>
            <a:r>
              <a:rPr lang="en-US" altLang="ko-KR" baseline="-25000">
                <a:latin typeface="Times New Roman" pitchFamily="18" charset="0"/>
              </a:rPr>
              <a:t>2j</a:t>
            </a:r>
          </a:p>
        </p:txBody>
      </p:sp>
      <p:sp>
        <p:nvSpPr>
          <p:cNvPr id="653188" name="Text Box 900"/>
          <p:cNvSpPr txBox="1">
            <a:spLocks noChangeArrowheads="1"/>
          </p:cNvSpPr>
          <p:nvPr/>
        </p:nvSpPr>
        <p:spPr bwMode="auto">
          <a:xfrm>
            <a:off x="5419725" y="3444875"/>
            <a:ext cx="2413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a</a:t>
            </a:r>
            <a:r>
              <a:rPr lang="en-US" altLang="ko-KR" baseline="-25000">
                <a:latin typeface="Times New Roman" pitchFamily="18" charset="0"/>
              </a:rPr>
              <a:t>3j</a:t>
            </a:r>
          </a:p>
        </p:txBody>
      </p:sp>
      <p:sp>
        <p:nvSpPr>
          <p:cNvPr id="653189" name="Rectangle 901"/>
          <p:cNvSpPr>
            <a:spLocks noChangeArrowheads="1"/>
          </p:cNvSpPr>
          <p:nvPr/>
        </p:nvSpPr>
        <p:spPr bwMode="auto">
          <a:xfrm>
            <a:off x="7661275" y="2009775"/>
            <a:ext cx="381000" cy="457200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0" name="Rectangle 902"/>
          <p:cNvSpPr>
            <a:spLocks noChangeArrowheads="1"/>
          </p:cNvSpPr>
          <p:nvPr/>
        </p:nvSpPr>
        <p:spPr bwMode="auto">
          <a:xfrm>
            <a:off x="7661275" y="3382963"/>
            <a:ext cx="381000" cy="458787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1" name="Rectangle 903"/>
          <p:cNvSpPr>
            <a:spLocks noChangeArrowheads="1"/>
          </p:cNvSpPr>
          <p:nvPr/>
        </p:nvSpPr>
        <p:spPr bwMode="auto">
          <a:xfrm>
            <a:off x="7661275" y="2925763"/>
            <a:ext cx="381000" cy="457200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2" name="Rectangle 904"/>
          <p:cNvSpPr>
            <a:spLocks noChangeArrowheads="1"/>
          </p:cNvSpPr>
          <p:nvPr/>
        </p:nvSpPr>
        <p:spPr bwMode="auto">
          <a:xfrm>
            <a:off x="7661275" y="2466975"/>
            <a:ext cx="381000" cy="458788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3" name="Rectangle 905"/>
          <p:cNvSpPr>
            <a:spLocks noChangeArrowheads="1"/>
          </p:cNvSpPr>
          <p:nvPr/>
        </p:nvSpPr>
        <p:spPr bwMode="auto">
          <a:xfrm>
            <a:off x="7273925" y="2065338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4" name="Rectangle 906"/>
          <p:cNvSpPr>
            <a:spLocks noChangeArrowheads="1"/>
          </p:cNvSpPr>
          <p:nvPr/>
        </p:nvSpPr>
        <p:spPr bwMode="auto">
          <a:xfrm>
            <a:off x="7273925" y="3349625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5" name="Rectangle 907"/>
          <p:cNvSpPr>
            <a:spLocks noChangeArrowheads="1"/>
          </p:cNvSpPr>
          <p:nvPr/>
        </p:nvSpPr>
        <p:spPr bwMode="auto">
          <a:xfrm>
            <a:off x="7273925" y="292100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6" name="Rectangle 908"/>
          <p:cNvSpPr>
            <a:spLocks noChangeArrowheads="1"/>
          </p:cNvSpPr>
          <p:nvPr/>
        </p:nvSpPr>
        <p:spPr bwMode="auto">
          <a:xfrm>
            <a:off x="7273925" y="249237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7" name="Rectangle 909"/>
          <p:cNvSpPr>
            <a:spLocks noChangeArrowheads="1"/>
          </p:cNvSpPr>
          <p:nvPr/>
        </p:nvSpPr>
        <p:spPr bwMode="auto">
          <a:xfrm>
            <a:off x="8035925" y="3349625"/>
            <a:ext cx="382588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8" name="Rectangle 910"/>
          <p:cNvSpPr>
            <a:spLocks noChangeArrowheads="1"/>
          </p:cNvSpPr>
          <p:nvPr/>
        </p:nvSpPr>
        <p:spPr bwMode="auto">
          <a:xfrm>
            <a:off x="8035925" y="2921000"/>
            <a:ext cx="382588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199" name="Rectangle 911"/>
          <p:cNvSpPr>
            <a:spLocks noChangeArrowheads="1"/>
          </p:cNvSpPr>
          <p:nvPr/>
        </p:nvSpPr>
        <p:spPr bwMode="auto">
          <a:xfrm>
            <a:off x="8035925" y="2492375"/>
            <a:ext cx="382588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00" name="Rectangle 912"/>
          <p:cNvSpPr>
            <a:spLocks noChangeArrowheads="1"/>
          </p:cNvSpPr>
          <p:nvPr/>
        </p:nvSpPr>
        <p:spPr bwMode="auto">
          <a:xfrm>
            <a:off x="8035925" y="2065338"/>
            <a:ext cx="382588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01" name="Rectangle 913"/>
          <p:cNvSpPr>
            <a:spLocks noChangeArrowheads="1"/>
          </p:cNvSpPr>
          <p:nvPr/>
        </p:nvSpPr>
        <p:spPr bwMode="auto">
          <a:xfrm>
            <a:off x="8418513" y="3349625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02" name="Rectangle 914"/>
          <p:cNvSpPr>
            <a:spLocks noChangeArrowheads="1"/>
          </p:cNvSpPr>
          <p:nvPr/>
        </p:nvSpPr>
        <p:spPr bwMode="auto">
          <a:xfrm>
            <a:off x="8418513" y="292100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03" name="Rectangle 915"/>
          <p:cNvSpPr>
            <a:spLocks noChangeArrowheads="1"/>
          </p:cNvSpPr>
          <p:nvPr/>
        </p:nvSpPr>
        <p:spPr bwMode="auto">
          <a:xfrm>
            <a:off x="8418513" y="249237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04" name="Rectangle 916"/>
          <p:cNvSpPr>
            <a:spLocks noChangeArrowheads="1"/>
          </p:cNvSpPr>
          <p:nvPr/>
        </p:nvSpPr>
        <p:spPr bwMode="auto">
          <a:xfrm>
            <a:off x="8418513" y="2065338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05" name="Text Box 917"/>
          <p:cNvSpPr txBox="1">
            <a:spLocks noChangeArrowheads="1"/>
          </p:cNvSpPr>
          <p:nvPr/>
        </p:nvSpPr>
        <p:spPr bwMode="auto">
          <a:xfrm>
            <a:off x="7345363" y="21224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00</a:t>
            </a:r>
          </a:p>
        </p:txBody>
      </p:sp>
      <p:sp>
        <p:nvSpPr>
          <p:cNvPr id="653206" name="Text Box 918"/>
          <p:cNvSpPr txBox="1">
            <a:spLocks noChangeArrowheads="1"/>
          </p:cNvSpPr>
          <p:nvPr/>
        </p:nvSpPr>
        <p:spPr bwMode="auto">
          <a:xfrm>
            <a:off x="8096250" y="21383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02</a:t>
            </a:r>
          </a:p>
        </p:txBody>
      </p:sp>
      <p:sp>
        <p:nvSpPr>
          <p:cNvPr id="653207" name="Text Box 919"/>
          <p:cNvSpPr txBox="1">
            <a:spLocks noChangeArrowheads="1"/>
          </p:cNvSpPr>
          <p:nvPr/>
        </p:nvSpPr>
        <p:spPr bwMode="auto">
          <a:xfrm>
            <a:off x="8485188" y="21383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03</a:t>
            </a:r>
          </a:p>
        </p:txBody>
      </p:sp>
      <p:sp>
        <p:nvSpPr>
          <p:cNvPr id="653208" name="Text Box 920"/>
          <p:cNvSpPr txBox="1">
            <a:spLocks noChangeArrowheads="1"/>
          </p:cNvSpPr>
          <p:nvPr/>
        </p:nvSpPr>
        <p:spPr bwMode="auto">
          <a:xfrm>
            <a:off x="7326313" y="25622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10</a:t>
            </a:r>
          </a:p>
        </p:txBody>
      </p:sp>
      <p:sp>
        <p:nvSpPr>
          <p:cNvPr id="653209" name="Text Box 921"/>
          <p:cNvSpPr txBox="1">
            <a:spLocks noChangeArrowheads="1"/>
          </p:cNvSpPr>
          <p:nvPr/>
        </p:nvSpPr>
        <p:spPr bwMode="auto">
          <a:xfrm>
            <a:off x="8077200" y="25781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12</a:t>
            </a:r>
          </a:p>
        </p:txBody>
      </p:sp>
      <p:sp>
        <p:nvSpPr>
          <p:cNvPr id="653210" name="Text Box 922"/>
          <p:cNvSpPr txBox="1">
            <a:spLocks noChangeArrowheads="1"/>
          </p:cNvSpPr>
          <p:nvPr/>
        </p:nvSpPr>
        <p:spPr bwMode="auto">
          <a:xfrm>
            <a:off x="8466138" y="25781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13</a:t>
            </a:r>
          </a:p>
        </p:txBody>
      </p:sp>
      <p:sp>
        <p:nvSpPr>
          <p:cNvPr id="653211" name="Text Box 923"/>
          <p:cNvSpPr txBox="1">
            <a:spLocks noChangeArrowheads="1"/>
          </p:cNvSpPr>
          <p:nvPr/>
        </p:nvSpPr>
        <p:spPr bwMode="auto">
          <a:xfrm>
            <a:off x="7326313" y="29797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20</a:t>
            </a:r>
          </a:p>
        </p:txBody>
      </p:sp>
      <p:sp>
        <p:nvSpPr>
          <p:cNvPr id="653212" name="Text Box 924"/>
          <p:cNvSpPr txBox="1">
            <a:spLocks noChangeArrowheads="1"/>
          </p:cNvSpPr>
          <p:nvPr/>
        </p:nvSpPr>
        <p:spPr bwMode="auto">
          <a:xfrm>
            <a:off x="8077200" y="29956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22</a:t>
            </a:r>
          </a:p>
        </p:txBody>
      </p:sp>
      <p:sp>
        <p:nvSpPr>
          <p:cNvPr id="653213" name="Text Box 925"/>
          <p:cNvSpPr txBox="1">
            <a:spLocks noChangeArrowheads="1"/>
          </p:cNvSpPr>
          <p:nvPr/>
        </p:nvSpPr>
        <p:spPr bwMode="auto">
          <a:xfrm>
            <a:off x="8466138" y="29956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23</a:t>
            </a:r>
          </a:p>
        </p:txBody>
      </p:sp>
      <p:sp>
        <p:nvSpPr>
          <p:cNvPr id="653214" name="Text Box 926"/>
          <p:cNvSpPr txBox="1">
            <a:spLocks noChangeArrowheads="1"/>
          </p:cNvSpPr>
          <p:nvPr/>
        </p:nvSpPr>
        <p:spPr bwMode="auto">
          <a:xfrm>
            <a:off x="7326313" y="34067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30</a:t>
            </a:r>
          </a:p>
        </p:txBody>
      </p:sp>
      <p:sp>
        <p:nvSpPr>
          <p:cNvPr id="653215" name="Text Box 927"/>
          <p:cNvSpPr txBox="1">
            <a:spLocks noChangeArrowheads="1"/>
          </p:cNvSpPr>
          <p:nvPr/>
        </p:nvSpPr>
        <p:spPr bwMode="auto">
          <a:xfrm>
            <a:off x="8077200" y="34226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32</a:t>
            </a:r>
          </a:p>
        </p:txBody>
      </p:sp>
      <p:sp>
        <p:nvSpPr>
          <p:cNvPr id="653216" name="Text Box 928"/>
          <p:cNvSpPr txBox="1">
            <a:spLocks noChangeArrowheads="1"/>
          </p:cNvSpPr>
          <p:nvPr/>
        </p:nvSpPr>
        <p:spPr bwMode="auto">
          <a:xfrm>
            <a:off x="8466138" y="34226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b</a:t>
            </a:r>
            <a:r>
              <a:rPr lang="en-US" altLang="ko-KR" sz="1600" baseline="-25000"/>
              <a:t>33</a:t>
            </a:r>
          </a:p>
        </p:txBody>
      </p:sp>
      <p:sp>
        <p:nvSpPr>
          <p:cNvPr id="653217" name="Text Box 929"/>
          <p:cNvSpPr txBox="1">
            <a:spLocks noChangeArrowheads="1"/>
          </p:cNvSpPr>
          <p:nvPr/>
        </p:nvSpPr>
        <p:spPr bwMode="auto">
          <a:xfrm>
            <a:off x="7743825" y="2087563"/>
            <a:ext cx="2413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b</a:t>
            </a:r>
            <a:r>
              <a:rPr lang="en-US" altLang="ko-KR" baseline="-25000">
                <a:latin typeface="Times New Roman" pitchFamily="18" charset="0"/>
              </a:rPr>
              <a:t>0j</a:t>
            </a:r>
          </a:p>
        </p:txBody>
      </p:sp>
      <p:sp>
        <p:nvSpPr>
          <p:cNvPr id="653218" name="Text Box 930"/>
          <p:cNvSpPr txBox="1">
            <a:spLocks noChangeArrowheads="1"/>
          </p:cNvSpPr>
          <p:nvPr/>
        </p:nvSpPr>
        <p:spPr bwMode="auto">
          <a:xfrm>
            <a:off x="7724775" y="2547938"/>
            <a:ext cx="2413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b</a:t>
            </a:r>
            <a:r>
              <a:rPr lang="en-US" altLang="ko-KR" baseline="-25000">
                <a:latin typeface="Times New Roman" pitchFamily="18" charset="0"/>
              </a:rPr>
              <a:t>1j</a:t>
            </a:r>
          </a:p>
        </p:txBody>
      </p:sp>
      <p:sp>
        <p:nvSpPr>
          <p:cNvPr id="653219" name="Text Box 931"/>
          <p:cNvSpPr txBox="1">
            <a:spLocks noChangeArrowheads="1"/>
          </p:cNvSpPr>
          <p:nvPr/>
        </p:nvSpPr>
        <p:spPr bwMode="auto">
          <a:xfrm>
            <a:off x="7732713" y="3000375"/>
            <a:ext cx="2413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b</a:t>
            </a:r>
            <a:r>
              <a:rPr lang="en-US" altLang="ko-KR" baseline="-25000">
                <a:latin typeface="Times New Roman" pitchFamily="18" charset="0"/>
              </a:rPr>
              <a:t>2j</a:t>
            </a:r>
          </a:p>
        </p:txBody>
      </p:sp>
      <p:sp>
        <p:nvSpPr>
          <p:cNvPr id="653220" name="Text Box 932"/>
          <p:cNvSpPr txBox="1">
            <a:spLocks noChangeArrowheads="1"/>
          </p:cNvSpPr>
          <p:nvPr/>
        </p:nvSpPr>
        <p:spPr bwMode="auto">
          <a:xfrm>
            <a:off x="7724775" y="3435350"/>
            <a:ext cx="2413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b</a:t>
            </a:r>
            <a:r>
              <a:rPr lang="en-US" altLang="ko-KR" baseline="-25000">
                <a:latin typeface="Times New Roman" pitchFamily="18" charset="0"/>
              </a:rPr>
              <a:t>3j</a:t>
            </a:r>
          </a:p>
        </p:txBody>
      </p:sp>
      <p:sp>
        <p:nvSpPr>
          <p:cNvPr id="653221" name="Arc 933"/>
          <p:cNvSpPr>
            <a:spLocks/>
          </p:cNvSpPr>
          <p:nvPr/>
        </p:nvSpPr>
        <p:spPr bwMode="auto">
          <a:xfrm>
            <a:off x="7197725" y="1630363"/>
            <a:ext cx="642938" cy="3698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53222" name="Rectangle 934"/>
          <p:cNvSpPr>
            <a:spLocks noChangeArrowheads="1"/>
          </p:cNvSpPr>
          <p:nvPr/>
        </p:nvSpPr>
        <p:spPr bwMode="auto">
          <a:xfrm>
            <a:off x="452438" y="4375150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23" name="Rectangle 935"/>
          <p:cNvSpPr>
            <a:spLocks noChangeArrowheads="1"/>
          </p:cNvSpPr>
          <p:nvPr/>
        </p:nvSpPr>
        <p:spPr bwMode="auto">
          <a:xfrm>
            <a:off x="452438" y="5659438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24" name="Rectangle 936"/>
          <p:cNvSpPr>
            <a:spLocks noChangeArrowheads="1"/>
          </p:cNvSpPr>
          <p:nvPr/>
        </p:nvSpPr>
        <p:spPr bwMode="auto">
          <a:xfrm>
            <a:off x="452438" y="5230813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25" name="Rectangle 937"/>
          <p:cNvSpPr>
            <a:spLocks noChangeArrowheads="1"/>
          </p:cNvSpPr>
          <p:nvPr/>
        </p:nvSpPr>
        <p:spPr bwMode="auto">
          <a:xfrm>
            <a:off x="452438" y="4802188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26" name="Rectangle 938"/>
          <p:cNvSpPr>
            <a:spLocks noChangeArrowheads="1"/>
          </p:cNvSpPr>
          <p:nvPr/>
        </p:nvSpPr>
        <p:spPr bwMode="auto">
          <a:xfrm>
            <a:off x="833438" y="4375150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27" name="Rectangle 939"/>
          <p:cNvSpPr>
            <a:spLocks noChangeArrowheads="1"/>
          </p:cNvSpPr>
          <p:nvPr/>
        </p:nvSpPr>
        <p:spPr bwMode="auto">
          <a:xfrm>
            <a:off x="833438" y="5659438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28" name="Rectangle 940"/>
          <p:cNvSpPr>
            <a:spLocks noChangeArrowheads="1"/>
          </p:cNvSpPr>
          <p:nvPr/>
        </p:nvSpPr>
        <p:spPr bwMode="auto">
          <a:xfrm>
            <a:off x="833438" y="5230813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29" name="Rectangle 941"/>
          <p:cNvSpPr>
            <a:spLocks noChangeArrowheads="1"/>
          </p:cNvSpPr>
          <p:nvPr/>
        </p:nvSpPr>
        <p:spPr bwMode="auto">
          <a:xfrm>
            <a:off x="833438" y="4802188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30" name="Rectangle 942"/>
          <p:cNvSpPr>
            <a:spLocks noChangeArrowheads="1"/>
          </p:cNvSpPr>
          <p:nvPr/>
        </p:nvSpPr>
        <p:spPr bwMode="auto">
          <a:xfrm>
            <a:off x="1214438" y="5659438"/>
            <a:ext cx="382587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31" name="Rectangle 943"/>
          <p:cNvSpPr>
            <a:spLocks noChangeArrowheads="1"/>
          </p:cNvSpPr>
          <p:nvPr/>
        </p:nvSpPr>
        <p:spPr bwMode="auto">
          <a:xfrm>
            <a:off x="1214438" y="5230813"/>
            <a:ext cx="382587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32" name="Rectangle 944"/>
          <p:cNvSpPr>
            <a:spLocks noChangeArrowheads="1"/>
          </p:cNvSpPr>
          <p:nvPr/>
        </p:nvSpPr>
        <p:spPr bwMode="auto">
          <a:xfrm>
            <a:off x="1214438" y="4802188"/>
            <a:ext cx="382587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33" name="Rectangle 945"/>
          <p:cNvSpPr>
            <a:spLocks noChangeArrowheads="1"/>
          </p:cNvSpPr>
          <p:nvPr/>
        </p:nvSpPr>
        <p:spPr bwMode="auto">
          <a:xfrm>
            <a:off x="1214438" y="4375150"/>
            <a:ext cx="382587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34" name="Rectangle 946"/>
          <p:cNvSpPr>
            <a:spLocks noChangeArrowheads="1"/>
          </p:cNvSpPr>
          <p:nvPr/>
        </p:nvSpPr>
        <p:spPr bwMode="auto">
          <a:xfrm>
            <a:off x="1597025" y="5659438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35" name="Rectangle 947"/>
          <p:cNvSpPr>
            <a:spLocks noChangeArrowheads="1"/>
          </p:cNvSpPr>
          <p:nvPr/>
        </p:nvSpPr>
        <p:spPr bwMode="auto">
          <a:xfrm>
            <a:off x="1597025" y="5230813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36" name="Rectangle 948"/>
          <p:cNvSpPr>
            <a:spLocks noChangeArrowheads="1"/>
          </p:cNvSpPr>
          <p:nvPr/>
        </p:nvSpPr>
        <p:spPr bwMode="auto">
          <a:xfrm>
            <a:off x="1597025" y="4802188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37" name="Rectangle 949"/>
          <p:cNvSpPr>
            <a:spLocks noChangeArrowheads="1"/>
          </p:cNvSpPr>
          <p:nvPr/>
        </p:nvSpPr>
        <p:spPr bwMode="auto">
          <a:xfrm>
            <a:off x="1597025" y="4375150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38" name="Text Box 950"/>
          <p:cNvSpPr txBox="1">
            <a:spLocks noChangeArrowheads="1"/>
          </p:cNvSpPr>
          <p:nvPr/>
        </p:nvSpPr>
        <p:spPr bwMode="auto">
          <a:xfrm>
            <a:off x="523875" y="44323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00</a:t>
            </a:r>
          </a:p>
        </p:txBody>
      </p:sp>
      <p:sp>
        <p:nvSpPr>
          <p:cNvPr id="653239" name="Text Box 951"/>
          <p:cNvSpPr txBox="1">
            <a:spLocks noChangeArrowheads="1"/>
          </p:cNvSpPr>
          <p:nvPr/>
        </p:nvSpPr>
        <p:spPr bwMode="auto">
          <a:xfrm>
            <a:off x="884238" y="44307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01</a:t>
            </a:r>
          </a:p>
        </p:txBody>
      </p:sp>
      <p:sp>
        <p:nvSpPr>
          <p:cNvPr id="653240" name="Text Box 952"/>
          <p:cNvSpPr txBox="1">
            <a:spLocks noChangeArrowheads="1"/>
          </p:cNvSpPr>
          <p:nvPr/>
        </p:nvSpPr>
        <p:spPr bwMode="auto">
          <a:xfrm>
            <a:off x="1274763" y="44481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02</a:t>
            </a:r>
          </a:p>
        </p:txBody>
      </p:sp>
      <p:sp>
        <p:nvSpPr>
          <p:cNvPr id="653241" name="Text Box 953"/>
          <p:cNvSpPr txBox="1">
            <a:spLocks noChangeArrowheads="1"/>
          </p:cNvSpPr>
          <p:nvPr/>
        </p:nvSpPr>
        <p:spPr bwMode="auto">
          <a:xfrm>
            <a:off x="1663700" y="44481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03</a:t>
            </a:r>
          </a:p>
        </p:txBody>
      </p:sp>
      <p:sp>
        <p:nvSpPr>
          <p:cNvPr id="653242" name="Text Box 954"/>
          <p:cNvSpPr txBox="1">
            <a:spLocks noChangeArrowheads="1"/>
          </p:cNvSpPr>
          <p:nvPr/>
        </p:nvSpPr>
        <p:spPr bwMode="auto">
          <a:xfrm>
            <a:off x="504825" y="48720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10</a:t>
            </a:r>
          </a:p>
        </p:txBody>
      </p:sp>
      <p:sp>
        <p:nvSpPr>
          <p:cNvPr id="653243" name="Text Box 955"/>
          <p:cNvSpPr txBox="1">
            <a:spLocks noChangeArrowheads="1"/>
          </p:cNvSpPr>
          <p:nvPr/>
        </p:nvSpPr>
        <p:spPr bwMode="auto">
          <a:xfrm>
            <a:off x="865188" y="48704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11</a:t>
            </a:r>
          </a:p>
        </p:txBody>
      </p:sp>
      <p:sp>
        <p:nvSpPr>
          <p:cNvPr id="653244" name="Text Box 956"/>
          <p:cNvSpPr txBox="1">
            <a:spLocks noChangeArrowheads="1"/>
          </p:cNvSpPr>
          <p:nvPr/>
        </p:nvSpPr>
        <p:spPr bwMode="auto">
          <a:xfrm>
            <a:off x="1255713" y="48879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12</a:t>
            </a:r>
          </a:p>
        </p:txBody>
      </p:sp>
      <p:sp>
        <p:nvSpPr>
          <p:cNvPr id="653245" name="Text Box 957"/>
          <p:cNvSpPr txBox="1">
            <a:spLocks noChangeArrowheads="1"/>
          </p:cNvSpPr>
          <p:nvPr/>
        </p:nvSpPr>
        <p:spPr bwMode="auto">
          <a:xfrm>
            <a:off x="1644650" y="48879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13</a:t>
            </a:r>
          </a:p>
        </p:txBody>
      </p:sp>
      <p:sp>
        <p:nvSpPr>
          <p:cNvPr id="653247" name="Text Box 959"/>
          <p:cNvSpPr txBox="1">
            <a:spLocks noChangeArrowheads="1"/>
          </p:cNvSpPr>
          <p:nvPr/>
        </p:nvSpPr>
        <p:spPr bwMode="auto">
          <a:xfrm>
            <a:off x="504825" y="52895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20</a:t>
            </a:r>
          </a:p>
        </p:txBody>
      </p:sp>
      <p:sp>
        <p:nvSpPr>
          <p:cNvPr id="653248" name="Text Box 960"/>
          <p:cNvSpPr txBox="1">
            <a:spLocks noChangeArrowheads="1"/>
          </p:cNvSpPr>
          <p:nvPr/>
        </p:nvSpPr>
        <p:spPr bwMode="auto">
          <a:xfrm>
            <a:off x="865188" y="52879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21</a:t>
            </a:r>
          </a:p>
        </p:txBody>
      </p:sp>
      <p:sp>
        <p:nvSpPr>
          <p:cNvPr id="653249" name="Text Box 961"/>
          <p:cNvSpPr txBox="1">
            <a:spLocks noChangeArrowheads="1"/>
          </p:cNvSpPr>
          <p:nvPr/>
        </p:nvSpPr>
        <p:spPr bwMode="auto">
          <a:xfrm>
            <a:off x="1255713" y="53054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22</a:t>
            </a:r>
          </a:p>
        </p:txBody>
      </p:sp>
      <p:sp>
        <p:nvSpPr>
          <p:cNvPr id="653250" name="Text Box 962"/>
          <p:cNvSpPr txBox="1">
            <a:spLocks noChangeArrowheads="1"/>
          </p:cNvSpPr>
          <p:nvPr/>
        </p:nvSpPr>
        <p:spPr bwMode="auto">
          <a:xfrm>
            <a:off x="1644650" y="53054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23</a:t>
            </a:r>
          </a:p>
        </p:txBody>
      </p:sp>
      <p:sp>
        <p:nvSpPr>
          <p:cNvPr id="653251" name="Text Box 963"/>
          <p:cNvSpPr txBox="1">
            <a:spLocks noChangeArrowheads="1"/>
          </p:cNvSpPr>
          <p:nvPr/>
        </p:nvSpPr>
        <p:spPr bwMode="auto">
          <a:xfrm>
            <a:off x="504825" y="57165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30</a:t>
            </a:r>
          </a:p>
        </p:txBody>
      </p:sp>
      <p:sp>
        <p:nvSpPr>
          <p:cNvPr id="653252" name="Text Box 964"/>
          <p:cNvSpPr txBox="1">
            <a:spLocks noChangeArrowheads="1"/>
          </p:cNvSpPr>
          <p:nvPr/>
        </p:nvSpPr>
        <p:spPr bwMode="auto">
          <a:xfrm>
            <a:off x="865188" y="57150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31</a:t>
            </a:r>
          </a:p>
        </p:txBody>
      </p:sp>
      <p:sp>
        <p:nvSpPr>
          <p:cNvPr id="653253" name="Text Box 965"/>
          <p:cNvSpPr txBox="1">
            <a:spLocks noChangeArrowheads="1"/>
          </p:cNvSpPr>
          <p:nvPr/>
        </p:nvSpPr>
        <p:spPr bwMode="auto">
          <a:xfrm>
            <a:off x="1255713" y="57324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32</a:t>
            </a:r>
          </a:p>
        </p:txBody>
      </p:sp>
      <p:sp>
        <p:nvSpPr>
          <p:cNvPr id="653254" name="Text Box 966"/>
          <p:cNvSpPr txBox="1">
            <a:spLocks noChangeArrowheads="1"/>
          </p:cNvSpPr>
          <p:nvPr/>
        </p:nvSpPr>
        <p:spPr bwMode="auto">
          <a:xfrm>
            <a:off x="1644650" y="57324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33</a:t>
            </a:r>
          </a:p>
        </p:txBody>
      </p:sp>
      <p:sp>
        <p:nvSpPr>
          <p:cNvPr id="653256" name="Rectangle 968"/>
          <p:cNvSpPr>
            <a:spLocks noChangeArrowheads="1"/>
          </p:cNvSpPr>
          <p:nvPr/>
        </p:nvSpPr>
        <p:spPr bwMode="auto">
          <a:xfrm>
            <a:off x="3609975" y="4389438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57" name="Rectangle 969"/>
          <p:cNvSpPr>
            <a:spLocks noChangeArrowheads="1"/>
          </p:cNvSpPr>
          <p:nvPr/>
        </p:nvSpPr>
        <p:spPr bwMode="auto">
          <a:xfrm>
            <a:off x="3609975" y="5673725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58" name="Rectangle 970"/>
          <p:cNvSpPr>
            <a:spLocks noChangeArrowheads="1"/>
          </p:cNvSpPr>
          <p:nvPr/>
        </p:nvSpPr>
        <p:spPr bwMode="auto">
          <a:xfrm>
            <a:off x="3609975" y="524510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59" name="Rectangle 971"/>
          <p:cNvSpPr>
            <a:spLocks noChangeArrowheads="1"/>
          </p:cNvSpPr>
          <p:nvPr/>
        </p:nvSpPr>
        <p:spPr bwMode="auto">
          <a:xfrm>
            <a:off x="3609975" y="481647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0" name="Rectangle 972"/>
          <p:cNvSpPr>
            <a:spLocks noChangeArrowheads="1"/>
          </p:cNvSpPr>
          <p:nvPr/>
        </p:nvSpPr>
        <p:spPr bwMode="auto">
          <a:xfrm>
            <a:off x="3990975" y="4389438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1" name="Rectangle 973"/>
          <p:cNvSpPr>
            <a:spLocks noChangeArrowheads="1"/>
          </p:cNvSpPr>
          <p:nvPr/>
        </p:nvSpPr>
        <p:spPr bwMode="auto">
          <a:xfrm>
            <a:off x="3990975" y="5673725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2" name="Rectangle 974"/>
          <p:cNvSpPr>
            <a:spLocks noChangeArrowheads="1"/>
          </p:cNvSpPr>
          <p:nvPr/>
        </p:nvSpPr>
        <p:spPr bwMode="auto">
          <a:xfrm>
            <a:off x="3990975" y="524510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3" name="Rectangle 975"/>
          <p:cNvSpPr>
            <a:spLocks noChangeArrowheads="1"/>
          </p:cNvSpPr>
          <p:nvPr/>
        </p:nvSpPr>
        <p:spPr bwMode="auto">
          <a:xfrm>
            <a:off x="3990975" y="481647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4" name="Rectangle 976"/>
          <p:cNvSpPr>
            <a:spLocks noChangeArrowheads="1"/>
          </p:cNvSpPr>
          <p:nvPr/>
        </p:nvSpPr>
        <p:spPr bwMode="auto">
          <a:xfrm>
            <a:off x="4371975" y="5673725"/>
            <a:ext cx="382588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5" name="Rectangle 977"/>
          <p:cNvSpPr>
            <a:spLocks noChangeArrowheads="1"/>
          </p:cNvSpPr>
          <p:nvPr/>
        </p:nvSpPr>
        <p:spPr bwMode="auto">
          <a:xfrm>
            <a:off x="4371975" y="5245100"/>
            <a:ext cx="382588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6" name="Rectangle 978"/>
          <p:cNvSpPr>
            <a:spLocks noChangeArrowheads="1"/>
          </p:cNvSpPr>
          <p:nvPr/>
        </p:nvSpPr>
        <p:spPr bwMode="auto">
          <a:xfrm>
            <a:off x="4371975" y="4816475"/>
            <a:ext cx="382588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7" name="Rectangle 979"/>
          <p:cNvSpPr>
            <a:spLocks noChangeArrowheads="1"/>
          </p:cNvSpPr>
          <p:nvPr/>
        </p:nvSpPr>
        <p:spPr bwMode="auto">
          <a:xfrm>
            <a:off x="4371975" y="4389438"/>
            <a:ext cx="382588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8" name="Rectangle 980"/>
          <p:cNvSpPr>
            <a:spLocks noChangeArrowheads="1"/>
          </p:cNvSpPr>
          <p:nvPr/>
        </p:nvSpPr>
        <p:spPr bwMode="auto">
          <a:xfrm>
            <a:off x="4754563" y="5673725"/>
            <a:ext cx="381000" cy="427038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69" name="Rectangle 981"/>
          <p:cNvSpPr>
            <a:spLocks noChangeArrowheads="1"/>
          </p:cNvSpPr>
          <p:nvPr/>
        </p:nvSpPr>
        <p:spPr bwMode="auto">
          <a:xfrm>
            <a:off x="4754563" y="5245100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70" name="Rectangle 982"/>
          <p:cNvSpPr>
            <a:spLocks noChangeArrowheads="1"/>
          </p:cNvSpPr>
          <p:nvPr/>
        </p:nvSpPr>
        <p:spPr bwMode="auto">
          <a:xfrm>
            <a:off x="4754563" y="4816475"/>
            <a:ext cx="381000" cy="428625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71" name="Rectangle 983"/>
          <p:cNvSpPr>
            <a:spLocks noChangeArrowheads="1"/>
          </p:cNvSpPr>
          <p:nvPr/>
        </p:nvSpPr>
        <p:spPr bwMode="auto">
          <a:xfrm>
            <a:off x="4754563" y="4389438"/>
            <a:ext cx="381000" cy="427037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3272" name="Text Box 984"/>
          <p:cNvSpPr txBox="1">
            <a:spLocks noChangeArrowheads="1"/>
          </p:cNvSpPr>
          <p:nvPr/>
        </p:nvSpPr>
        <p:spPr bwMode="auto">
          <a:xfrm>
            <a:off x="3681413" y="44465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00</a:t>
            </a:r>
          </a:p>
        </p:txBody>
      </p:sp>
      <p:sp>
        <p:nvSpPr>
          <p:cNvPr id="653273" name="Text Box 985"/>
          <p:cNvSpPr txBox="1">
            <a:spLocks noChangeArrowheads="1"/>
          </p:cNvSpPr>
          <p:nvPr/>
        </p:nvSpPr>
        <p:spPr bwMode="auto">
          <a:xfrm>
            <a:off x="4041775" y="44450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01</a:t>
            </a:r>
          </a:p>
        </p:txBody>
      </p:sp>
      <p:sp>
        <p:nvSpPr>
          <p:cNvPr id="653274" name="Text Box 986"/>
          <p:cNvSpPr txBox="1">
            <a:spLocks noChangeArrowheads="1"/>
          </p:cNvSpPr>
          <p:nvPr/>
        </p:nvSpPr>
        <p:spPr bwMode="auto">
          <a:xfrm>
            <a:off x="4432300" y="44624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02</a:t>
            </a:r>
          </a:p>
        </p:txBody>
      </p:sp>
      <p:sp>
        <p:nvSpPr>
          <p:cNvPr id="653275" name="Text Box 987"/>
          <p:cNvSpPr txBox="1">
            <a:spLocks noChangeArrowheads="1"/>
          </p:cNvSpPr>
          <p:nvPr/>
        </p:nvSpPr>
        <p:spPr bwMode="auto">
          <a:xfrm>
            <a:off x="4821238" y="446246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03</a:t>
            </a:r>
          </a:p>
        </p:txBody>
      </p:sp>
      <p:sp>
        <p:nvSpPr>
          <p:cNvPr id="653276" name="Text Box 988"/>
          <p:cNvSpPr txBox="1">
            <a:spLocks noChangeArrowheads="1"/>
          </p:cNvSpPr>
          <p:nvPr/>
        </p:nvSpPr>
        <p:spPr bwMode="auto">
          <a:xfrm>
            <a:off x="3662363" y="488632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11</a:t>
            </a:r>
          </a:p>
        </p:txBody>
      </p:sp>
      <p:sp>
        <p:nvSpPr>
          <p:cNvPr id="653277" name="Text Box 989"/>
          <p:cNvSpPr txBox="1">
            <a:spLocks noChangeArrowheads="1"/>
          </p:cNvSpPr>
          <p:nvPr/>
        </p:nvSpPr>
        <p:spPr bwMode="auto">
          <a:xfrm>
            <a:off x="4022725" y="48847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12</a:t>
            </a:r>
          </a:p>
        </p:txBody>
      </p:sp>
      <p:sp>
        <p:nvSpPr>
          <p:cNvPr id="653278" name="Text Box 990"/>
          <p:cNvSpPr txBox="1">
            <a:spLocks noChangeArrowheads="1"/>
          </p:cNvSpPr>
          <p:nvPr/>
        </p:nvSpPr>
        <p:spPr bwMode="auto">
          <a:xfrm>
            <a:off x="4413250" y="49022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13</a:t>
            </a:r>
          </a:p>
        </p:txBody>
      </p:sp>
      <p:sp>
        <p:nvSpPr>
          <p:cNvPr id="653279" name="Text Box 991"/>
          <p:cNvSpPr txBox="1">
            <a:spLocks noChangeArrowheads="1"/>
          </p:cNvSpPr>
          <p:nvPr/>
        </p:nvSpPr>
        <p:spPr bwMode="auto">
          <a:xfrm>
            <a:off x="4802188" y="490220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10</a:t>
            </a:r>
          </a:p>
        </p:txBody>
      </p:sp>
      <p:sp>
        <p:nvSpPr>
          <p:cNvPr id="653280" name="Text Box 992"/>
          <p:cNvSpPr txBox="1">
            <a:spLocks noChangeArrowheads="1"/>
          </p:cNvSpPr>
          <p:nvPr/>
        </p:nvSpPr>
        <p:spPr bwMode="auto">
          <a:xfrm>
            <a:off x="3662363" y="530383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22</a:t>
            </a:r>
          </a:p>
        </p:txBody>
      </p:sp>
      <p:sp>
        <p:nvSpPr>
          <p:cNvPr id="653281" name="Text Box 993"/>
          <p:cNvSpPr txBox="1">
            <a:spLocks noChangeArrowheads="1"/>
          </p:cNvSpPr>
          <p:nvPr/>
        </p:nvSpPr>
        <p:spPr bwMode="auto">
          <a:xfrm>
            <a:off x="4022725" y="53022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23</a:t>
            </a:r>
          </a:p>
        </p:txBody>
      </p:sp>
      <p:sp>
        <p:nvSpPr>
          <p:cNvPr id="653282" name="Text Box 994"/>
          <p:cNvSpPr txBox="1">
            <a:spLocks noChangeArrowheads="1"/>
          </p:cNvSpPr>
          <p:nvPr/>
        </p:nvSpPr>
        <p:spPr bwMode="auto">
          <a:xfrm>
            <a:off x="4413250" y="53197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20</a:t>
            </a:r>
          </a:p>
        </p:txBody>
      </p:sp>
      <p:sp>
        <p:nvSpPr>
          <p:cNvPr id="653283" name="Text Box 995"/>
          <p:cNvSpPr txBox="1">
            <a:spLocks noChangeArrowheads="1"/>
          </p:cNvSpPr>
          <p:nvPr/>
        </p:nvSpPr>
        <p:spPr bwMode="auto">
          <a:xfrm>
            <a:off x="4802188" y="5319713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21</a:t>
            </a:r>
          </a:p>
        </p:txBody>
      </p:sp>
      <p:sp>
        <p:nvSpPr>
          <p:cNvPr id="653284" name="Text Box 996"/>
          <p:cNvSpPr txBox="1">
            <a:spLocks noChangeArrowheads="1"/>
          </p:cNvSpPr>
          <p:nvPr/>
        </p:nvSpPr>
        <p:spPr bwMode="auto">
          <a:xfrm>
            <a:off x="3662363" y="5730875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33</a:t>
            </a:r>
          </a:p>
        </p:txBody>
      </p:sp>
      <p:sp>
        <p:nvSpPr>
          <p:cNvPr id="653285" name="Text Box 997"/>
          <p:cNvSpPr txBox="1">
            <a:spLocks noChangeArrowheads="1"/>
          </p:cNvSpPr>
          <p:nvPr/>
        </p:nvSpPr>
        <p:spPr bwMode="auto">
          <a:xfrm>
            <a:off x="4022725" y="5729288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30</a:t>
            </a:r>
          </a:p>
        </p:txBody>
      </p:sp>
      <p:sp>
        <p:nvSpPr>
          <p:cNvPr id="653286" name="Text Box 998"/>
          <p:cNvSpPr txBox="1">
            <a:spLocks noChangeArrowheads="1"/>
          </p:cNvSpPr>
          <p:nvPr/>
        </p:nvSpPr>
        <p:spPr bwMode="auto">
          <a:xfrm>
            <a:off x="4413250" y="57467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31</a:t>
            </a:r>
          </a:p>
        </p:txBody>
      </p:sp>
      <p:sp>
        <p:nvSpPr>
          <p:cNvPr id="653287" name="Text Box 999"/>
          <p:cNvSpPr txBox="1">
            <a:spLocks noChangeArrowheads="1"/>
          </p:cNvSpPr>
          <p:nvPr/>
        </p:nvSpPr>
        <p:spPr bwMode="auto">
          <a:xfrm>
            <a:off x="4802188" y="5746750"/>
            <a:ext cx="2571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a</a:t>
            </a:r>
            <a:r>
              <a:rPr lang="en-US" altLang="ko-KR" sz="1600" baseline="-25000"/>
              <a:t>32</a:t>
            </a:r>
          </a:p>
        </p:txBody>
      </p:sp>
      <p:sp>
        <p:nvSpPr>
          <p:cNvPr id="653288" name="Text Box 1000"/>
          <p:cNvSpPr txBox="1">
            <a:spLocks noChangeArrowheads="1"/>
          </p:cNvSpPr>
          <p:nvPr/>
        </p:nvSpPr>
        <p:spPr bwMode="auto">
          <a:xfrm>
            <a:off x="5873750" y="4827588"/>
            <a:ext cx="2252663" cy="4254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400"/>
              <a:t>The input block is XOR-ed </a:t>
            </a:r>
          </a:p>
          <a:p>
            <a:r>
              <a:rPr lang="en-US" altLang="ko-KR" sz="1400"/>
              <a:t>with the round key</a:t>
            </a:r>
          </a:p>
        </p:txBody>
      </p:sp>
      <p:sp>
        <p:nvSpPr>
          <p:cNvPr id="653289" name="Text Box 1001"/>
          <p:cNvSpPr txBox="1">
            <a:spLocks noChangeArrowheads="1"/>
          </p:cNvSpPr>
          <p:nvPr/>
        </p:nvSpPr>
        <p:spPr bwMode="auto">
          <a:xfrm>
            <a:off x="6078538" y="5368925"/>
            <a:ext cx="18732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ko-KR"/>
              <a:t>AddRoundKey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84C82-F42F-4038-AEC2-614CF0D305B1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769026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ko-KR"/>
              <a:t>The input block is XOR-ed with the round key</a:t>
            </a:r>
          </a:p>
        </p:txBody>
      </p:sp>
      <p:sp>
        <p:nvSpPr>
          <p:cNvPr id="769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69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69034" name="Rectangle 10"/>
          <p:cNvSpPr>
            <a:spLocks noChangeArrowheads="1"/>
          </p:cNvSpPr>
          <p:nvPr/>
        </p:nvSpPr>
        <p:spPr bwMode="auto">
          <a:xfrm>
            <a:off x="766763" y="796925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400">
                <a:solidFill>
                  <a:schemeClr val="tx2"/>
                </a:solidFill>
              </a:rPr>
              <a:t>AddRoundKey</a:t>
            </a:r>
          </a:p>
        </p:txBody>
      </p:sp>
      <p:pic>
        <p:nvPicPr>
          <p:cNvPr id="76904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013" y="2652713"/>
            <a:ext cx="8075612" cy="19907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9035" y="511403"/>
            <a:ext cx="8205108" cy="843868"/>
          </a:xfrm>
        </p:spPr>
        <p:txBody>
          <a:bodyPr/>
          <a:lstStyle/>
          <a:p>
            <a:r>
              <a:rPr lang="en-US" altLang="ko-KR" sz="3200" b="1" dirty="0" smtClean="0">
                <a:latin typeface="Arial" pitchFamily="34" charset="0"/>
                <a:cs typeface="Arial" pitchFamily="34" charset="0"/>
              </a:rPr>
              <a:t>Best Known Attack</a:t>
            </a:r>
            <a:endParaRPr lang="ko-KR" alt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Arial" pitchFamily="34" charset="0"/>
                <a:cs typeface="Arial" pitchFamily="34" charset="0"/>
                <a:hlinkClick r:id="rId2" action="ppaction://hlinkfile" tooltip="Related-key attack"/>
              </a:rPr>
              <a:t>related-key attack</a:t>
            </a: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 can break 256-bit AES with a complexity of 2</a:t>
            </a:r>
            <a:r>
              <a:rPr lang="en-US" altLang="ko-KR" sz="2800" baseline="30000" dirty="0" smtClean="0">
                <a:latin typeface="Arial" pitchFamily="34" charset="0"/>
                <a:cs typeface="Arial" pitchFamily="34" charset="0"/>
              </a:rPr>
              <a:t>119</a:t>
            </a: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, which is faster than brute force but is still infeasible. 192-bit AES can also be defeated in a similar manner, but at a complexity of 2</a:t>
            </a:r>
            <a:r>
              <a:rPr lang="en-US" altLang="ko-KR" sz="2800" baseline="30000" dirty="0" smtClean="0">
                <a:latin typeface="Arial" pitchFamily="34" charset="0"/>
                <a:cs typeface="Arial" pitchFamily="34" charset="0"/>
              </a:rPr>
              <a:t>176</a:t>
            </a: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. 128-bit AES is not affected by this attack. </a:t>
            </a:r>
            <a:endParaRPr lang="en-US" altLang="ko-K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sz="2800" dirty="0" smtClean="0">
                <a:latin typeface="Arial" pitchFamily="34" charset="0"/>
                <a:cs typeface="Arial" pitchFamily="34" charset="0"/>
                <a:hlinkClick r:id="rId3" action="ppaction://hlinkfile" tooltip="Chosen-plaintext attack"/>
              </a:rPr>
              <a:t>chosen-plaintext </a:t>
            </a:r>
            <a:r>
              <a:rPr lang="en-US" altLang="ko-KR" sz="2800" dirty="0" smtClean="0">
                <a:latin typeface="Arial" pitchFamily="34" charset="0"/>
                <a:cs typeface="Arial" pitchFamily="34" charset="0"/>
                <a:hlinkClick r:id="rId3" action="ppaction://hlinkfile" tooltip="Chosen-plaintext attack"/>
              </a:rPr>
              <a:t>attack</a:t>
            </a: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 can break 8 rounds of 192- and 256-bit AES, and 7 rounds of 128-bit AES, although the workload is impractical at 2</a:t>
            </a:r>
            <a:r>
              <a:rPr lang="en-US" altLang="ko-KR" sz="2800" baseline="30000" dirty="0" smtClean="0">
                <a:latin typeface="Arial" pitchFamily="34" charset="0"/>
                <a:cs typeface="Arial" pitchFamily="34" charset="0"/>
              </a:rPr>
              <a:t>128</a:t>
            </a: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 - 2</a:t>
            </a:r>
            <a:r>
              <a:rPr lang="en-US" altLang="ko-KR" sz="2800" baseline="30000" dirty="0" smtClean="0">
                <a:latin typeface="Arial" pitchFamily="34" charset="0"/>
                <a:cs typeface="Arial" pitchFamily="34" charset="0"/>
              </a:rPr>
              <a:t>119</a:t>
            </a: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. (Ferguson et al., 2000).</a:t>
            </a:r>
            <a:endParaRPr lang="ko-KR" alt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A0438-5B2D-4462-9E94-6E50656333AD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EC91-B683-4F7B-B3EB-82E5DE2F50EF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648213" name="Rectangle 21"/>
          <p:cNvSpPr>
            <a:spLocks noChangeArrowheads="1"/>
          </p:cNvSpPr>
          <p:nvPr/>
        </p:nvSpPr>
        <p:spPr bwMode="auto">
          <a:xfrm>
            <a:off x="4910138" y="1539875"/>
            <a:ext cx="2390775" cy="439738"/>
          </a:xfrm>
          <a:prstGeom prst="rect">
            <a:avLst/>
          </a:prstGeom>
          <a:solidFill>
            <a:srgbClr val="FFCC00"/>
          </a:solidFill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48212" name="Rectangle 20"/>
          <p:cNvSpPr>
            <a:spLocks noChangeArrowheads="1"/>
          </p:cNvSpPr>
          <p:nvPr/>
        </p:nvSpPr>
        <p:spPr bwMode="auto">
          <a:xfrm>
            <a:off x="1090613" y="1543050"/>
            <a:ext cx="2390775" cy="439738"/>
          </a:xfrm>
          <a:prstGeom prst="rect">
            <a:avLst/>
          </a:prstGeom>
          <a:solidFill>
            <a:srgbClr val="FFCC00"/>
          </a:solidFill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48194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397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Feistel vs. SPN Structures</a:t>
            </a:r>
          </a:p>
        </p:txBody>
      </p:sp>
      <p:sp>
        <p:nvSpPr>
          <p:cNvPr id="648195" name="Rectangle 3"/>
          <p:cNvSpPr>
            <a:spLocks noChangeArrowheads="1"/>
          </p:cNvSpPr>
          <p:nvPr/>
        </p:nvSpPr>
        <p:spPr bwMode="auto">
          <a:xfrm>
            <a:off x="4502150" y="4454525"/>
            <a:ext cx="3800475" cy="1685925"/>
          </a:xfrm>
          <a:prstGeom prst="rect">
            <a:avLst/>
          </a:prstGeom>
          <a:solidFill>
            <a:srgbClr val="FFFF99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4530725" y="4524375"/>
            <a:ext cx="3773488" cy="1466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87338" indent="-287338"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dirty="0"/>
              <a:t>More constraints on the round function: must be invertible</a:t>
            </a:r>
          </a:p>
          <a:p>
            <a:pPr marL="287338" indent="-287338"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dirty="0"/>
              <a:t>Less cryptanalytic experience: </a:t>
            </a:r>
            <a:r>
              <a:rPr lang="en-US" altLang="ko-KR" sz="1600" dirty="0" smtClean="0"/>
              <a:t>relatively new </a:t>
            </a:r>
            <a:r>
              <a:rPr lang="en-US" altLang="ko-KR" sz="1600" dirty="0"/>
              <a:t>architecture</a:t>
            </a:r>
          </a:p>
          <a:p>
            <a:pPr marL="287338" indent="-287338"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dirty="0"/>
              <a:t>more </a:t>
            </a:r>
            <a:r>
              <a:rPr lang="en-US" altLang="ko-KR" sz="1600" dirty="0" smtClean="0"/>
              <a:t>parallel computation</a:t>
            </a:r>
            <a:endParaRPr lang="en-US" altLang="ko-KR" sz="1600" dirty="0"/>
          </a:p>
          <a:p>
            <a:pPr marL="287338" indent="-287338"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dirty="0"/>
              <a:t>Typically E </a:t>
            </a:r>
            <a:r>
              <a:rPr lang="en-US" altLang="ko-KR" sz="1600" dirty="0">
                <a:sym typeface="Symbol" pitchFamily="18" charset="2"/>
              </a:rPr>
              <a:t></a:t>
            </a:r>
            <a:r>
              <a:rPr lang="en-US" altLang="ko-KR" sz="1600" dirty="0"/>
              <a:t> D </a:t>
            </a:r>
          </a:p>
        </p:txBody>
      </p:sp>
      <p:sp>
        <p:nvSpPr>
          <p:cNvPr id="648197" name="Text Box 5"/>
          <p:cNvSpPr txBox="1">
            <a:spLocks noChangeArrowheads="1"/>
          </p:cNvSpPr>
          <p:nvPr/>
        </p:nvSpPr>
        <p:spPr bwMode="auto">
          <a:xfrm>
            <a:off x="4932363" y="2546350"/>
            <a:ext cx="1133475" cy="1136650"/>
          </a:xfrm>
          <a:prstGeom prst="rect">
            <a:avLst/>
          </a:prstGeom>
          <a:solidFill>
            <a:srgbClr val="CCFF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40000"/>
              </a:lnSpc>
              <a:buFontTx/>
              <a:buChar char="•"/>
            </a:pPr>
            <a:r>
              <a:rPr lang="en-US" altLang="ko-KR" sz="1600"/>
              <a:t> SAFER</a:t>
            </a:r>
          </a:p>
          <a:p>
            <a:pPr algn="l">
              <a:lnSpc>
                <a:spcPct val="140000"/>
              </a:lnSpc>
              <a:buFontTx/>
              <a:buChar char="•"/>
            </a:pPr>
            <a:r>
              <a:rPr lang="en-US" altLang="ko-KR" sz="1600"/>
              <a:t> SAFER+</a:t>
            </a:r>
          </a:p>
          <a:p>
            <a:pPr algn="l">
              <a:lnSpc>
                <a:spcPct val="140000"/>
              </a:lnSpc>
              <a:buFontTx/>
              <a:buChar char="•"/>
            </a:pPr>
            <a:r>
              <a:rPr lang="en-US" altLang="ko-KR" sz="1600"/>
              <a:t> IDEA</a:t>
            </a:r>
          </a:p>
        </p:txBody>
      </p:sp>
      <p:sp>
        <p:nvSpPr>
          <p:cNvPr id="648198" name="Text Box 6"/>
          <p:cNvSpPr txBox="1">
            <a:spLocks noChangeArrowheads="1"/>
          </p:cNvSpPr>
          <p:nvPr/>
        </p:nvSpPr>
        <p:spPr bwMode="auto">
          <a:xfrm>
            <a:off x="6065838" y="2546350"/>
            <a:ext cx="1319212" cy="1136650"/>
          </a:xfrm>
          <a:prstGeom prst="rect">
            <a:avLst/>
          </a:prstGeom>
          <a:solidFill>
            <a:srgbClr val="CCFF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40000"/>
              </a:lnSpc>
              <a:buFontTx/>
              <a:buChar char="•"/>
            </a:pPr>
            <a:r>
              <a:rPr lang="en-US" altLang="ko-KR" sz="1600"/>
              <a:t> AES</a:t>
            </a:r>
          </a:p>
          <a:p>
            <a:pPr algn="l">
              <a:lnSpc>
                <a:spcPct val="140000"/>
              </a:lnSpc>
              <a:buFontTx/>
              <a:buChar char="•"/>
            </a:pPr>
            <a:r>
              <a:rPr lang="en-US" altLang="ko-KR" sz="1600"/>
              <a:t> CRYPTON</a:t>
            </a:r>
          </a:p>
          <a:p>
            <a:pPr algn="l">
              <a:lnSpc>
                <a:spcPct val="140000"/>
              </a:lnSpc>
              <a:buFontTx/>
              <a:buChar char="•"/>
            </a:pPr>
            <a:r>
              <a:rPr lang="en-US" altLang="ko-KR" sz="1600"/>
              <a:t> SERPENT</a:t>
            </a:r>
          </a:p>
        </p:txBody>
      </p:sp>
      <p:sp>
        <p:nvSpPr>
          <p:cNvPr id="648199" name="Text Box 7"/>
          <p:cNvSpPr txBox="1">
            <a:spLocks noChangeArrowheads="1"/>
          </p:cNvSpPr>
          <p:nvPr/>
        </p:nvSpPr>
        <p:spPr bwMode="auto">
          <a:xfrm>
            <a:off x="4968875" y="2259013"/>
            <a:ext cx="113030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1600">
                <a:solidFill>
                  <a:schemeClr val="accent2"/>
                </a:solidFill>
              </a:rPr>
              <a:t>64-bit block</a:t>
            </a:r>
          </a:p>
        </p:txBody>
      </p:sp>
      <p:sp>
        <p:nvSpPr>
          <p:cNvPr id="648200" name="Text Box 8"/>
          <p:cNvSpPr txBox="1">
            <a:spLocks noChangeArrowheads="1"/>
          </p:cNvSpPr>
          <p:nvPr/>
        </p:nvSpPr>
        <p:spPr bwMode="auto">
          <a:xfrm>
            <a:off x="6186488" y="2251075"/>
            <a:ext cx="124301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1600">
                <a:solidFill>
                  <a:schemeClr val="accent2"/>
                </a:solidFill>
              </a:rPr>
              <a:t>128-bit block</a:t>
            </a:r>
          </a:p>
        </p:txBody>
      </p:sp>
      <p:sp>
        <p:nvSpPr>
          <p:cNvPr id="648201" name="Rectangle 9"/>
          <p:cNvSpPr>
            <a:spLocks noChangeArrowheads="1"/>
          </p:cNvSpPr>
          <p:nvPr/>
        </p:nvSpPr>
        <p:spPr bwMode="auto">
          <a:xfrm>
            <a:off x="571500" y="4443413"/>
            <a:ext cx="3441700" cy="1706562"/>
          </a:xfrm>
          <a:prstGeom prst="rect">
            <a:avLst/>
          </a:prstGeom>
          <a:solidFill>
            <a:srgbClr val="FFFF99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648202" name="Text Box 10"/>
          <p:cNvSpPr txBox="1">
            <a:spLocks noChangeArrowheads="1"/>
          </p:cNvSpPr>
          <p:nvPr/>
        </p:nvSpPr>
        <p:spPr bwMode="auto">
          <a:xfrm>
            <a:off x="647700" y="4506913"/>
            <a:ext cx="3232150" cy="1466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87338" indent="-287338" algn="l">
              <a:buFont typeface="Wingdings" pitchFamily="2" charset="2"/>
              <a:buChar char="Ø"/>
            </a:pPr>
            <a:r>
              <a:rPr lang="en-US" altLang="ko-KR" sz="1600"/>
              <a:t>Fewer constraints on the round function</a:t>
            </a:r>
          </a:p>
          <a:p>
            <a:pPr marL="287338" indent="-287338" algn="l">
              <a:buFont typeface="Wingdings" pitchFamily="2" charset="2"/>
              <a:buChar char="Ø"/>
            </a:pPr>
            <a:r>
              <a:rPr lang="en-US" altLang="ko-KR" sz="1600"/>
              <a:t>More cryptanalytic experience</a:t>
            </a:r>
          </a:p>
          <a:p>
            <a:pPr marL="287338" indent="-287338" algn="l">
              <a:buFont typeface="Wingdings" pitchFamily="2" charset="2"/>
              <a:buChar char="Ø"/>
            </a:pPr>
            <a:r>
              <a:rPr lang="en-US" altLang="ko-KR" sz="1600"/>
              <a:t>Serial in nature</a:t>
            </a:r>
          </a:p>
          <a:p>
            <a:pPr marL="287338" indent="-287338" algn="l">
              <a:buFont typeface="Wingdings" pitchFamily="2" charset="2"/>
              <a:buChar char="Ø"/>
            </a:pPr>
            <a:r>
              <a:rPr lang="en-US" altLang="ko-KR" sz="1600"/>
              <a:t>Typically E = D with round keys in reverse order</a:t>
            </a:r>
          </a:p>
        </p:txBody>
      </p:sp>
      <p:grpSp>
        <p:nvGrpSpPr>
          <p:cNvPr id="648203" name="Group 11"/>
          <p:cNvGrpSpPr>
            <a:grpSpLocks/>
          </p:cNvGrpSpPr>
          <p:nvPr/>
        </p:nvGrpSpPr>
        <p:grpSpPr bwMode="auto">
          <a:xfrm>
            <a:off x="1036638" y="2411413"/>
            <a:ext cx="2655887" cy="1822450"/>
            <a:chOff x="655" y="940"/>
            <a:chExt cx="1673" cy="1148"/>
          </a:xfrm>
        </p:grpSpPr>
        <p:sp>
          <p:nvSpPr>
            <p:cNvPr id="648204" name="Text Box 12"/>
            <p:cNvSpPr txBox="1">
              <a:spLocks noChangeArrowheads="1"/>
            </p:cNvSpPr>
            <p:nvPr/>
          </p:nvSpPr>
          <p:spPr bwMode="auto">
            <a:xfrm>
              <a:off x="655" y="940"/>
              <a:ext cx="889" cy="1148"/>
            </a:xfrm>
            <a:prstGeom prst="rect">
              <a:avLst/>
            </a:prstGeom>
            <a:solidFill>
              <a:srgbClr val="CCFF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40000"/>
                </a:lnSpc>
                <a:buFontTx/>
                <a:buChar char="•"/>
              </a:pPr>
              <a:r>
                <a:rPr lang="en-US" altLang="ko-KR" sz="1600"/>
                <a:t> DES/3DES</a:t>
              </a:r>
            </a:p>
            <a:p>
              <a:pPr algn="l">
                <a:lnSpc>
                  <a:spcPct val="140000"/>
                </a:lnSpc>
                <a:buFontTx/>
                <a:buChar char="•"/>
              </a:pPr>
              <a:r>
                <a:rPr lang="en-US" altLang="ko-KR" sz="1600"/>
                <a:t> BLOWFISH</a:t>
              </a:r>
            </a:p>
            <a:p>
              <a:pPr algn="l">
                <a:lnSpc>
                  <a:spcPct val="140000"/>
                </a:lnSpc>
                <a:buFontTx/>
                <a:buChar char="•"/>
              </a:pPr>
              <a:r>
                <a:rPr lang="en-US" altLang="ko-KR" sz="1600"/>
                <a:t> CAST128</a:t>
              </a:r>
            </a:p>
            <a:p>
              <a:pPr algn="l">
                <a:lnSpc>
                  <a:spcPct val="140000"/>
                </a:lnSpc>
                <a:buFontTx/>
                <a:buChar char="•"/>
              </a:pPr>
              <a:r>
                <a:rPr lang="en-US" altLang="ko-KR" sz="1600"/>
                <a:t> RC5</a:t>
              </a:r>
            </a:p>
            <a:p>
              <a:pPr algn="l">
                <a:lnSpc>
                  <a:spcPct val="140000"/>
                </a:lnSpc>
                <a:buFontTx/>
                <a:buChar char="•"/>
              </a:pPr>
              <a:endParaRPr lang="en-US" altLang="ko-KR" sz="1600"/>
            </a:p>
          </p:txBody>
        </p:sp>
        <p:sp>
          <p:nvSpPr>
            <p:cNvPr id="648205" name="Text Box 13"/>
            <p:cNvSpPr txBox="1">
              <a:spLocks noChangeArrowheads="1"/>
            </p:cNvSpPr>
            <p:nvPr/>
          </p:nvSpPr>
          <p:spPr bwMode="auto">
            <a:xfrm>
              <a:off x="1531" y="940"/>
              <a:ext cx="797" cy="1148"/>
            </a:xfrm>
            <a:prstGeom prst="rect">
              <a:avLst/>
            </a:prstGeom>
            <a:solidFill>
              <a:srgbClr val="CCFF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40000"/>
                </a:lnSpc>
                <a:buFontTx/>
                <a:buChar char="•"/>
              </a:pPr>
              <a:r>
                <a:rPr lang="en-US" altLang="ko-KR" sz="1600"/>
                <a:t> SEED</a:t>
              </a:r>
            </a:p>
            <a:p>
              <a:pPr algn="l">
                <a:lnSpc>
                  <a:spcPct val="140000"/>
                </a:lnSpc>
                <a:buFontTx/>
                <a:buChar char="•"/>
              </a:pPr>
              <a:r>
                <a:rPr lang="en-US" altLang="ko-KR" sz="1600"/>
                <a:t> TWOFISH</a:t>
              </a:r>
            </a:p>
            <a:p>
              <a:pPr algn="l">
                <a:lnSpc>
                  <a:spcPct val="140000"/>
                </a:lnSpc>
                <a:buFontTx/>
                <a:buChar char="•"/>
              </a:pPr>
              <a:r>
                <a:rPr lang="en-US" altLang="ko-KR" sz="1600"/>
                <a:t> CAST256</a:t>
              </a:r>
            </a:p>
            <a:p>
              <a:pPr algn="l">
                <a:lnSpc>
                  <a:spcPct val="140000"/>
                </a:lnSpc>
                <a:buFontTx/>
                <a:buChar char="•"/>
              </a:pPr>
              <a:r>
                <a:rPr lang="en-US" altLang="ko-KR" sz="1600"/>
                <a:t> RC6</a:t>
              </a:r>
            </a:p>
            <a:p>
              <a:pPr algn="l">
                <a:lnSpc>
                  <a:spcPct val="140000"/>
                </a:lnSpc>
                <a:buFontTx/>
                <a:buChar char="•"/>
              </a:pPr>
              <a:r>
                <a:rPr lang="en-US" altLang="ko-KR" sz="1600"/>
                <a:t> MARS</a:t>
              </a:r>
            </a:p>
          </p:txBody>
        </p:sp>
      </p:grpSp>
      <p:sp>
        <p:nvSpPr>
          <p:cNvPr id="648206" name="Text Box 14"/>
          <p:cNvSpPr txBox="1">
            <a:spLocks noChangeArrowheads="1"/>
          </p:cNvSpPr>
          <p:nvPr/>
        </p:nvSpPr>
        <p:spPr bwMode="auto">
          <a:xfrm>
            <a:off x="1101725" y="2133600"/>
            <a:ext cx="113030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1600">
                <a:solidFill>
                  <a:schemeClr val="accent2"/>
                </a:solidFill>
              </a:rPr>
              <a:t>64-bit block</a:t>
            </a:r>
          </a:p>
        </p:txBody>
      </p:sp>
      <p:sp>
        <p:nvSpPr>
          <p:cNvPr id="648207" name="Text Box 15"/>
          <p:cNvSpPr txBox="1">
            <a:spLocks noChangeArrowheads="1"/>
          </p:cNvSpPr>
          <p:nvPr/>
        </p:nvSpPr>
        <p:spPr bwMode="auto">
          <a:xfrm>
            <a:off x="2493963" y="2116138"/>
            <a:ext cx="1243012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1600">
                <a:solidFill>
                  <a:schemeClr val="accent2"/>
                </a:solidFill>
              </a:rPr>
              <a:t>128-bit block</a:t>
            </a:r>
          </a:p>
        </p:txBody>
      </p:sp>
      <p:sp>
        <p:nvSpPr>
          <p:cNvPr id="648208" name="Text Box 16"/>
          <p:cNvSpPr txBox="1">
            <a:spLocks noChangeArrowheads="1"/>
          </p:cNvSpPr>
          <p:nvPr/>
        </p:nvSpPr>
        <p:spPr bwMode="auto">
          <a:xfrm>
            <a:off x="1323975" y="1582738"/>
            <a:ext cx="1973263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Feistel structure</a:t>
            </a:r>
          </a:p>
        </p:txBody>
      </p:sp>
      <p:sp>
        <p:nvSpPr>
          <p:cNvPr id="648209" name="Text Box 17"/>
          <p:cNvSpPr txBox="1">
            <a:spLocks noChangeArrowheads="1"/>
          </p:cNvSpPr>
          <p:nvPr/>
        </p:nvSpPr>
        <p:spPr bwMode="auto">
          <a:xfrm>
            <a:off x="5226050" y="1577975"/>
            <a:ext cx="1693863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SPN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CC2DF-B612-41B8-8D2A-0AD5AAD251A2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606347" name="Text Box 1163"/>
          <p:cNvSpPr txBox="1">
            <a:spLocks noChangeArrowheads="1"/>
          </p:cNvSpPr>
          <p:nvPr/>
        </p:nvSpPr>
        <p:spPr bwMode="auto">
          <a:xfrm>
            <a:off x="1038225" y="660400"/>
            <a:ext cx="211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AES Contest </a:t>
            </a:r>
          </a:p>
        </p:txBody>
      </p:sp>
      <p:sp>
        <p:nvSpPr>
          <p:cNvPr id="606348" name="Text Box 1164"/>
          <p:cNvSpPr txBox="1">
            <a:spLocks noChangeArrowheads="1"/>
          </p:cNvSpPr>
          <p:nvPr/>
        </p:nvSpPr>
        <p:spPr bwMode="auto">
          <a:xfrm>
            <a:off x="695325" y="1339850"/>
            <a:ext cx="7613650" cy="4678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481013" algn="l"/>
              </a:tabLst>
            </a:pPr>
            <a:r>
              <a:rPr lang="en-US" altLang="ko-KR" sz="1600" dirty="0">
                <a:ea typeface="궁서" pitchFamily="18" charset="-127"/>
              </a:rPr>
              <a:t> </a:t>
            </a:r>
            <a:r>
              <a:rPr lang="en-US" altLang="ko-KR" sz="1600" dirty="0">
                <a:latin typeface="Comic Sans MS" pitchFamily="66" charset="0"/>
                <a:ea typeface="궁서" pitchFamily="18" charset="-127"/>
              </a:rPr>
              <a:t>AES Contest Calendar</a:t>
            </a: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dirty="0"/>
              <a:t> 1997 : Call For AES Candidate Algorithms by </a:t>
            </a:r>
            <a:r>
              <a:rPr lang="en-US" altLang="ko-KR" sz="1600" dirty="0" smtClean="0"/>
              <a:t>NIST</a:t>
            </a:r>
          </a:p>
          <a:p>
            <a:pPr lvl="2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 dirty="0" smtClean="0"/>
              <a:t>128-bit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Block cipher </a:t>
            </a:r>
          </a:p>
          <a:p>
            <a:pPr lvl="2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 dirty="0" smtClean="0"/>
              <a:t>128/192/256-bit keys</a:t>
            </a:r>
          </a:p>
          <a:p>
            <a:pPr lvl="2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 dirty="0" smtClean="0"/>
              <a:t>Worldwide-royalty free</a:t>
            </a:r>
          </a:p>
          <a:p>
            <a:pPr lvl="2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 dirty="0" smtClean="0">
                <a:solidFill>
                  <a:srgbClr val="FF0000"/>
                </a:solidFill>
              </a:rPr>
              <a:t>More secure than Triple DES</a:t>
            </a:r>
          </a:p>
          <a:p>
            <a:pPr lvl="2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 dirty="0" smtClean="0">
                <a:solidFill>
                  <a:srgbClr val="FF0000"/>
                </a:solidFill>
              </a:rPr>
              <a:t>More efficient than Triple DES</a:t>
            </a:r>
            <a:r>
              <a:rPr lang="en-US" altLang="ko-KR" sz="1600" dirty="0" smtClean="0"/>
              <a:t> </a:t>
            </a: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endParaRPr lang="en-US" altLang="ko-KR" sz="1600" dirty="0"/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dirty="0"/>
              <a:t> 1998 : 1</a:t>
            </a:r>
            <a:r>
              <a:rPr lang="en-US" altLang="ko-KR" sz="1600" baseline="30000" dirty="0"/>
              <a:t>st</a:t>
            </a:r>
            <a:r>
              <a:rPr lang="en-US" altLang="ko-KR" sz="1600" dirty="0"/>
              <a:t> Round Candidates – 15 Algorithms </a:t>
            </a:r>
          </a:p>
          <a:p>
            <a:pPr marL="1052513" lvl="2" indent="-138113" algn="l">
              <a:lnSpc>
                <a:spcPct val="110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 dirty="0"/>
              <a:t>Mars, </a:t>
            </a:r>
            <a:r>
              <a:rPr lang="en-US" altLang="ko-KR" sz="1600" dirty="0" err="1"/>
              <a:t>Twofish</a:t>
            </a:r>
            <a:r>
              <a:rPr lang="en-US" altLang="ko-KR" sz="1600" dirty="0"/>
              <a:t>, RC6, SAFER+, HPC, CAST256, DEAL, Frog, Magenta, </a:t>
            </a:r>
            <a:r>
              <a:rPr lang="en-US" altLang="ko-KR" sz="1600" dirty="0" err="1"/>
              <a:t>Rijndael</a:t>
            </a:r>
            <a:r>
              <a:rPr lang="en-US" altLang="ko-KR" sz="1600" dirty="0"/>
              <a:t>, DFC, Serpent, </a:t>
            </a:r>
            <a:r>
              <a:rPr lang="en-US" altLang="ko-KR" sz="1600" dirty="0" err="1"/>
              <a:t>Crypton</a:t>
            </a:r>
            <a:r>
              <a:rPr lang="en-US" altLang="ko-KR" sz="1600" dirty="0"/>
              <a:t>, E2, LOKI97</a:t>
            </a: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dirty="0"/>
              <a:t> 1999 : 2</a:t>
            </a:r>
            <a:r>
              <a:rPr lang="en-US" altLang="ko-KR" sz="1600" baseline="30000" dirty="0"/>
              <a:t>nd</a:t>
            </a:r>
            <a:r>
              <a:rPr lang="en-US" altLang="ko-KR" sz="1600" dirty="0"/>
              <a:t> Round Candidates – 5 Algorithms</a:t>
            </a:r>
          </a:p>
          <a:p>
            <a:pPr marL="1052513" lvl="2" indent="-138113" algn="l">
              <a:lnSpc>
                <a:spcPct val="110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 dirty="0">
                <a:solidFill>
                  <a:srgbClr val="0000FF"/>
                </a:solidFill>
              </a:rPr>
              <a:t>MARS, RC6, </a:t>
            </a:r>
            <a:r>
              <a:rPr lang="en-US" altLang="ko-KR" sz="1600" dirty="0" err="1">
                <a:solidFill>
                  <a:srgbClr val="0000FF"/>
                </a:solidFill>
              </a:rPr>
              <a:t>Rijndael</a:t>
            </a:r>
            <a:r>
              <a:rPr lang="en-US" altLang="ko-KR" sz="1600" dirty="0">
                <a:solidFill>
                  <a:srgbClr val="0000FF"/>
                </a:solidFill>
              </a:rPr>
              <a:t>, Serpent, and </a:t>
            </a:r>
            <a:r>
              <a:rPr lang="en-US" altLang="ko-KR" sz="1600" dirty="0" err="1">
                <a:solidFill>
                  <a:srgbClr val="0000FF"/>
                </a:solidFill>
              </a:rPr>
              <a:t>Twofish</a:t>
            </a:r>
            <a:endParaRPr lang="en-US" altLang="ko-KR" sz="1600" dirty="0">
              <a:solidFill>
                <a:srgbClr val="0000FF"/>
              </a:solidFill>
            </a:endParaRP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dirty="0"/>
              <a:t> 2000. 10 : </a:t>
            </a:r>
            <a:r>
              <a:rPr lang="en-US" altLang="ko-KR" sz="1600" dirty="0" err="1">
                <a:solidFill>
                  <a:srgbClr val="0000FF"/>
                </a:solidFill>
              </a:rPr>
              <a:t>Rijndael</a:t>
            </a:r>
            <a:r>
              <a:rPr lang="en-US" altLang="ko-KR" sz="1600" dirty="0">
                <a:solidFill>
                  <a:srgbClr val="0000FF"/>
                </a:solidFill>
              </a:rPr>
              <a:t> </a:t>
            </a:r>
            <a:r>
              <a:rPr lang="en-US" altLang="ko-KR" sz="1600" dirty="0"/>
              <a:t>selected as the finalist</a:t>
            </a: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dirty="0">
                <a:solidFill>
                  <a:srgbClr val="000000"/>
                </a:solidFill>
                <a:cs typeface="Arial" charset="0"/>
              </a:rPr>
              <a:t> 2001. 12:  official publication as FIPS PUB 197</a:t>
            </a: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endParaRPr lang="en-US" altLang="ko-KR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96125" name="Rectangle 157"/>
          <p:cNvSpPr>
            <a:spLocks noChangeArrowheads="1"/>
          </p:cNvSpPr>
          <p:nvPr/>
        </p:nvSpPr>
        <p:spPr bwMode="auto">
          <a:xfrm>
            <a:off x="4571320" y="5858328"/>
            <a:ext cx="3571875" cy="1825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altLang="ko-KR" sz="1200" dirty="0"/>
              <a:t>* National Institute of Standards and Technology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149DD-9423-4210-9641-04AE0D04415D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758787" name="Text Box 3"/>
          <p:cNvSpPr txBox="1">
            <a:spLocks noChangeArrowheads="1"/>
          </p:cNvSpPr>
          <p:nvPr/>
        </p:nvSpPr>
        <p:spPr bwMode="auto">
          <a:xfrm>
            <a:off x="695325" y="1339850"/>
            <a:ext cx="7613650" cy="6302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481013" algn="l"/>
              </a:tabLst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/>
              <a:t>1st Round Candidates – 15 Algorithms </a:t>
            </a: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endParaRPr lang="en-US" altLang="ko-KR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587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8088" y="1914525"/>
            <a:ext cx="650716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8790" name="Text Box 6"/>
          <p:cNvSpPr txBox="1">
            <a:spLocks noChangeArrowheads="1"/>
          </p:cNvSpPr>
          <p:nvPr/>
        </p:nvSpPr>
        <p:spPr bwMode="auto">
          <a:xfrm>
            <a:off x="1038225" y="660400"/>
            <a:ext cx="211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AES Contest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85667-7FD5-47B5-8835-843C163429F5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760835" name="Text Box 3"/>
          <p:cNvSpPr txBox="1">
            <a:spLocks noChangeArrowheads="1"/>
          </p:cNvSpPr>
          <p:nvPr/>
        </p:nvSpPr>
        <p:spPr bwMode="auto">
          <a:xfrm>
            <a:off x="695325" y="1339850"/>
            <a:ext cx="7613650" cy="6302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481013" algn="l"/>
              </a:tabLst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/>
              <a:t>2nd Round Candidates – 5 Algorithms </a:t>
            </a: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endParaRPr lang="en-US" altLang="ko-KR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760876" name="Group 44"/>
          <p:cNvGraphicFramePr>
            <a:graphicFrameLocks noGrp="1"/>
          </p:cNvGraphicFramePr>
          <p:nvPr/>
        </p:nvGraphicFramePr>
        <p:xfrm>
          <a:off x="909638" y="2168525"/>
          <a:ext cx="7648575" cy="3335529"/>
        </p:xfrm>
        <a:graphic>
          <a:graphicData uri="http://schemas.openxmlformats.org/drawingml/2006/table">
            <a:tbl>
              <a:tblPr/>
              <a:tblGrid>
                <a:gridCol w="1219200"/>
                <a:gridCol w="2152650"/>
                <a:gridCol w="2190750"/>
                <a:gridCol w="20859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Cipher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Submitter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Nonlinear 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MARS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Feistel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Sbox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DD-Rotation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RC6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RSA Lab.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Feistel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Rotation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Rijndael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Daemen, Rijmen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SPN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Serpent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Anderson, Biham, Knudsen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SPN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Twofish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Schneier et. 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Feistel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0877" name="Text Box 45"/>
          <p:cNvSpPr txBox="1">
            <a:spLocks noChangeArrowheads="1"/>
          </p:cNvSpPr>
          <p:nvPr/>
        </p:nvSpPr>
        <p:spPr bwMode="auto">
          <a:xfrm>
            <a:off x="1038225" y="660400"/>
            <a:ext cx="211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AES Contest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D4534-FB77-4A5A-82C1-5123D5A66B03}" type="slidenum">
              <a:rPr lang="en-US" altLang="ko-KR"/>
              <a:pPr/>
              <a:t>5</a:t>
            </a:fld>
            <a:endParaRPr lang="en-US" altLang="ko-KR"/>
          </a:p>
        </p:txBody>
      </p:sp>
      <p:pic>
        <p:nvPicPr>
          <p:cNvPr id="7526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0925" y="3855976"/>
            <a:ext cx="1308100" cy="1873250"/>
          </a:xfrm>
          <a:prstGeom prst="rect">
            <a:avLst/>
          </a:prstGeom>
          <a:noFill/>
        </p:spPr>
      </p:pic>
      <p:sp>
        <p:nvSpPr>
          <p:cNvPr id="752645" name="Text Box 5"/>
          <p:cNvSpPr txBox="1">
            <a:spLocks noChangeArrowheads="1"/>
          </p:cNvSpPr>
          <p:nvPr/>
        </p:nvSpPr>
        <p:spPr bwMode="auto">
          <a:xfrm>
            <a:off x="2671763" y="2632075"/>
            <a:ext cx="5562600" cy="12176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1600" dirty="0">
                <a:sym typeface="Symbol" pitchFamily="18" charset="2"/>
              </a:rPr>
              <a:t>Joan </a:t>
            </a:r>
            <a:r>
              <a:rPr lang="en-US" altLang="ko-KR" sz="1600" dirty="0" err="1">
                <a:sym typeface="Symbol" pitchFamily="18" charset="2"/>
              </a:rPr>
              <a:t>Daemen</a:t>
            </a:r>
            <a:r>
              <a:rPr lang="en-US" altLang="ko-KR" sz="1600" dirty="0">
                <a:sym typeface="Symbol" pitchFamily="18" charset="2"/>
              </a:rPr>
              <a:t> and Vincent Rijmen, </a:t>
            </a:r>
            <a:r>
              <a:rPr lang="en-US" altLang="ko-KR" sz="1600" dirty="0" smtClean="0">
                <a:sym typeface="Symbol" pitchFamily="18" charset="2"/>
              </a:rPr>
              <a:t>“</a:t>
            </a:r>
            <a:r>
              <a:rPr lang="en-US" altLang="ko-KR" sz="1600" dirty="0" smtClean="0">
                <a:sym typeface="Symbol" pitchFamily="18" charset="2"/>
                <a:hlinkClick r:id="rId4"/>
              </a:rPr>
              <a:t>The </a:t>
            </a:r>
            <a:r>
              <a:rPr lang="en-US" altLang="ko-KR" sz="1600" dirty="0">
                <a:sym typeface="Symbol" pitchFamily="18" charset="2"/>
                <a:hlinkClick r:id="rId4"/>
              </a:rPr>
              <a:t>Design of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1600" dirty="0" err="1">
                <a:sym typeface="Symbol" pitchFamily="18" charset="2"/>
                <a:hlinkClick r:id="rId4"/>
              </a:rPr>
              <a:t>Rijndael</a:t>
            </a:r>
            <a:r>
              <a:rPr lang="en-US" altLang="ko-KR" sz="1600" dirty="0">
                <a:sym typeface="Symbol" pitchFamily="18" charset="2"/>
                <a:hlinkClick r:id="rId4"/>
              </a:rPr>
              <a:t>, AES – The Advanced Encryption Standard</a:t>
            </a:r>
            <a:r>
              <a:rPr lang="en-US" altLang="ko-KR" sz="1600" dirty="0">
                <a:sym typeface="Symbol" pitchFamily="18" charset="2"/>
              </a:rPr>
              <a:t>”,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1600" dirty="0">
                <a:sym typeface="Symbol" pitchFamily="18" charset="2"/>
              </a:rPr>
              <a:t>Springer, 2002, ISBN 3-540-42580-2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ko-KR" sz="1600" dirty="0">
              <a:sym typeface="Symbol" pitchFamily="18" charset="2"/>
            </a:endParaRPr>
          </a:p>
        </p:txBody>
      </p:sp>
      <p:pic>
        <p:nvPicPr>
          <p:cNvPr id="752646" name="Picture 6" descr="59396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8042" y="2705099"/>
            <a:ext cx="1165225" cy="1700213"/>
          </a:xfrm>
          <a:prstGeom prst="rect">
            <a:avLst/>
          </a:prstGeom>
          <a:noFill/>
        </p:spPr>
      </p:pic>
      <p:sp>
        <p:nvSpPr>
          <p:cNvPr id="752647" name="Text Box 7"/>
          <p:cNvSpPr txBox="1">
            <a:spLocks noChangeArrowheads="1"/>
          </p:cNvSpPr>
          <p:nvPr/>
        </p:nvSpPr>
        <p:spPr bwMode="auto">
          <a:xfrm>
            <a:off x="4503965" y="4596040"/>
            <a:ext cx="179705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2000" b="0" dirty="0">
                <a:latin typeface="Times New Roman" pitchFamily="18" charset="0"/>
                <a:sym typeface="Symbol" pitchFamily="18" charset="2"/>
              </a:rPr>
              <a:t>Vincent Rijmen</a:t>
            </a:r>
          </a:p>
        </p:txBody>
      </p:sp>
      <p:sp>
        <p:nvSpPr>
          <p:cNvPr id="752648" name="Text Box 8"/>
          <p:cNvSpPr txBox="1">
            <a:spLocks noChangeArrowheads="1"/>
          </p:cNvSpPr>
          <p:nvPr/>
        </p:nvSpPr>
        <p:spPr bwMode="auto">
          <a:xfrm>
            <a:off x="1038225" y="660400"/>
            <a:ext cx="203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AES Contest</a:t>
            </a:r>
          </a:p>
        </p:txBody>
      </p:sp>
      <p:sp>
        <p:nvSpPr>
          <p:cNvPr id="752650" name="Text Box 10"/>
          <p:cNvSpPr txBox="1">
            <a:spLocks noChangeArrowheads="1"/>
          </p:cNvSpPr>
          <p:nvPr/>
        </p:nvSpPr>
        <p:spPr bwMode="auto">
          <a:xfrm>
            <a:off x="682625" y="1301750"/>
            <a:ext cx="7613650" cy="8524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481013" algn="l"/>
              </a:tabLst>
            </a:pPr>
            <a:r>
              <a:rPr lang="en-US" altLang="ko-KR" sz="1600">
                <a:ea typeface="궁서" pitchFamily="18" charset="-127"/>
              </a:rPr>
              <a:t> </a:t>
            </a:r>
            <a:r>
              <a:rPr lang="en-US" altLang="ko-KR" sz="1600">
                <a:latin typeface="Comic Sans MS" pitchFamily="66" charset="0"/>
                <a:ea typeface="궁서" pitchFamily="18" charset="-127"/>
              </a:rPr>
              <a:t>AES Contest</a:t>
            </a: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/>
              <a:t> 2000. 10 : </a:t>
            </a:r>
            <a:r>
              <a:rPr lang="en-US" altLang="ko-KR" sz="1600">
                <a:solidFill>
                  <a:srgbClr val="0000FF"/>
                </a:solidFill>
              </a:rPr>
              <a:t>Rijndael </a:t>
            </a:r>
            <a:r>
              <a:rPr lang="en-US" altLang="ko-KR" sz="1600"/>
              <a:t>selected as the finalist</a:t>
            </a:r>
          </a:p>
          <a:p>
            <a:pPr lvl="1" algn="l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solidFill>
                  <a:srgbClr val="000000"/>
                </a:solidFill>
                <a:cs typeface="Arial" charset="0"/>
              </a:rPr>
              <a:t> 2001. 12:  official publication as FIPS PUB 197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FFD1-4B88-47F2-B059-FDC66EBC3D07}" type="slidenum">
              <a:rPr lang="en-US" altLang="ko-KR" smtClean="0"/>
              <a:pPr/>
              <a:t>6</a:t>
            </a:fld>
            <a:endParaRPr lang="en-US" altLang="ko-K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9854" y="1109663"/>
            <a:ext cx="36004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15761" y="635907"/>
            <a:ext cx="4442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 dirty="0" smtClean="0"/>
              <a:t>SPN- Structure Block Cipher </a:t>
            </a:r>
            <a:endParaRPr lang="en-US" altLang="ko-KR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8331" y="1362756"/>
            <a:ext cx="3420383" cy="3462337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287338" indent="-287338"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dirty="0" smtClean="0"/>
              <a:t>More constraints on the round function: must be invertible</a:t>
            </a:r>
          </a:p>
          <a:p>
            <a:pPr marL="287338" indent="-287338"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dirty="0" smtClean="0"/>
              <a:t>Relatively new architecture than </a:t>
            </a:r>
            <a:r>
              <a:rPr lang="en-US" altLang="ko-KR" dirty="0" err="1" smtClean="0"/>
              <a:t>Feistel</a:t>
            </a:r>
            <a:r>
              <a:rPr lang="en-US" altLang="ko-KR" dirty="0" smtClean="0"/>
              <a:t>-structure</a:t>
            </a:r>
          </a:p>
          <a:p>
            <a:pPr marL="287338" indent="-287338"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dirty="0" smtClean="0"/>
              <a:t>Faster than </a:t>
            </a:r>
            <a:r>
              <a:rPr lang="en-US" altLang="ko-KR" dirty="0" err="1" smtClean="0"/>
              <a:t>Feistel</a:t>
            </a:r>
            <a:r>
              <a:rPr lang="en-US" altLang="ko-KR" dirty="0" smtClean="0"/>
              <a:t>-structure</a:t>
            </a:r>
          </a:p>
          <a:p>
            <a:pPr marL="287338" indent="-287338"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dirty="0" smtClean="0"/>
              <a:t> Parallel computation</a:t>
            </a:r>
          </a:p>
          <a:p>
            <a:pPr marL="287338" indent="-287338"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dirty="0" smtClean="0"/>
              <a:t>Typically E </a:t>
            </a:r>
            <a:r>
              <a:rPr lang="en-US" altLang="ko-KR" dirty="0" smtClean="0">
                <a:sym typeface="Symbol" pitchFamily="18" charset="2"/>
              </a:rPr>
              <a:t></a:t>
            </a:r>
            <a:r>
              <a:rPr lang="en-US" altLang="ko-KR" dirty="0" smtClean="0"/>
              <a:t> 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766E9-E7E5-4828-831D-0A293636B72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756738" name="Text Box 2"/>
          <p:cNvSpPr txBox="1">
            <a:spLocks noChangeArrowheads="1"/>
          </p:cNvSpPr>
          <p:nvPr/>
        </p:nvSpPr>
        <p:spPr bwMode="auto">
          <a:xfrm>
            <a:off x="1038225" y="660400"/>
            <a:ext cx="563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Advanced Encryption Standard (AES)</a:t>
            </a:r>
          </a:p>
        </p:txBody>
      </p:sp>
      <p:sp>
        <p:nvSpPr>
          <p:cNvPr id="756739" name="Text Box 3"/>
          <p:cNvSpPr txBox="1">
            <a:spLocks noChangeArrowheads="1"/>
          </p:cNvSpPr>
          <p:nvPr/>
        </p:nvSpPr>
        <p:spPr bwMode="auto">
          <a:xfrm>
            <a:off x="695325" y="1339850"/>
            <a:ext cx="7613650" cy="2682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481013" algn="l"/>
              </a:tabLst>
            </a:pPr>
            <a:r>
              <a:rPr lang="en-US" altLang="ko-KR" sz="1600">
                <a:ea typeface="궁서" pitchFamily="18" charset="-127"/>
              </a:rPr>
              <a:t> </a:t>
            </a:r>
            <a:r>
              <a:rPr lang="en-US" altLang="ko-KR" sz="1600">
                <a:solidFill>
                  <a:srgbClr val="000000"/>
                </a:solidFill>
                <a:cs typeface="Arial" charset="0"/>
              </a:rPr>
              <a:t>AES External Format</a:t>
            </a:r>
          </a:p>
        </p:txBody>
      </p:sp>
      <p:sp>
        <p:nvSpPr>
          <p:cNvPr id="756740" name="Rectangle 4"/>
          <p:cNvSpPr>
            <a:spLocks noChangeArrowheads="1"/>
          </p:cNvSpPr>
          <p:nvPr/>
        </p:nvSpPr>
        <p:spPr bwMode="auto">
          <a:xfrm>
            <a:off x="3656013" y="2204124"/>
            <a:ext cx="749300" cy="738187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56741" name="Text Box 5"/>
          <p:cNvSpPr txBox="1">
            <a:spLocks noChangeArrowheads="1"/>
          </p:cNvSpPr>
          <p:nvPr/>
        </p:nvSpPr>
        <p:spPr bwMode="auto">
          <a:xfrm>
            <a:off x="3794125" y="2410499"/>
            <a:ext cx="4699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AES</a:t>
            </a:r>
          </a:p>
        </p:txBody>
      </p:sp>
      <p:sp>
        <p:nvSpPr>
          <p:cNvPr id="756742" name="Line 6"/>
          <p:cNvSpPr>
            <a:spLocks noChangeShapeType="1"/>
          </p:cNvSpPr>
          <p:nvPr/>
        </p:nvSpPr>
        <p:spPr bwMode="auto">
          <a:xfrm rot="-5400000">
            <a:off x="3467100" y="2400974"/>
            <a:ext cx="0" cy="298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756743" name="Line 7"/>
          <p:cNvSpPr>
            <a:spLocks noChangeShapeType="1"/>
          </p:cNvSpPr>
          <p:nvPr/>
        </p:nvSpPr>
        <p:spPr bwMode="auto">
          <a:xfrm flipV="1">
            <a:off x="4049713" y="2961361"/>
            <a:ext cx="0" cy="298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756744" name="Line 8"/>
          <p:cNvSpPr>
            <a:spLocks noChangeShapeType="1"/>
          </p:cNvSpPr>
          <p:nvPr/>
        </p:nvSpPr>
        <p:spPr bwMode="auto">
          <a:xfrm rot="16200000" flipH="1">
            <a:off x="4598988" y="2388274"/>
            <a:ext cx="0" cy="298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756745" name="Text Box 9"/>
          <p:cNvSpPr txBox="1">
            <a:spLocks noChangeArrowheads="1"/>
          </p:cNvSpPr>
          <p:nvPr/>
        </p:nvSpPr>
        <p:spPr bwMode="auto">
          <a:xfrm>
            <a:off x="1776413" y="2286674"/>
            <a:ext cx="1435100" cy="4889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Plaintext block</a:t>
            </a:r>
          </a:p>
          <a:p>
            <a:r>
              <a:rPr lang="en-US" altLang="ko-KR" sz="1600"/>
              <a:t>128 bits</a:t>
            </a:r>
          </a:p>
        </p:txBody>
      </p:sp>
      <p:sp>
        <p:nvSpPr>
          <p:cNvPr id="756746" name="Text Box 10"/>
          <p:cNvSpPr txBox="1">
            <a:spLocks noChangeArrowheads="1"/>
          </p:cNvSpPr>
          <p:nvPr/>
        </p:nvSpPr>
        <p:spPr bwMode="auto">
          <a:xfrm>
            <a:off x="4948238" y="2275561"/>
            <a:ext cx="1592262" cy="4889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Ciphertext block</a:t>
            </a:r>
          </a:p>
          <a:p>
            <a:r>
              <a:rPr lang="en-US" altLang="ko-KR" sz="1600"/>
              <a:t>128 bits</a:t>
            </a:r>
          </a:p>
        </p:txBody>
      </p:sp>
      <p:sp>
        <p:nvSpPr>
          <p:cNvPr id="756747" name="Text Box 11"/>
          <p:cNvSpPr txBox="1">
            <a:spLocks noChangeArrowheads="1"/>
          </p:cNvSpPr>
          <p:nvPr/>
        </p:nvSpPr>
        <p:spPr bwMode="auto">
          <a:xfrm>
            <a:off x="3241497" y="3304261"/>
            <a:ext cx="1678345" cy="49244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</a:rPr>
              <a:t>Key</a:t>
            </a:r>
          </a:p>
          <a:p>
            <a:r>
              <a:rPr lang="en-US" altLang="ko-KR" sz="1600" dirty="0">
                <a:solidFill>
                  <a:srgbClr val="FF0000"/>
                </a:solidFill>
              </a:rPr>
              <a:t>128, 192, 256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1DF1C-AA70-4E80-A179-C3B23ED6A911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670722" name="Rectangle 2"/>
          <p:cNvSpPr>
            <a:spLocks noChangeArrowheads="1"/>
          </p:cNvSpPr>
          <p:nvPr/>
        </p:nvSpPr>
        <p:spPr bwMode="auto">
          <a:xfrm>
            <a:off x="455613" y="762000"/>
            <a:ext cx="6183312" cy="474663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altLang="ko-KR" sz="2400" dirty="0">
                <a:solidFill>
                  <a:schemeClr val="tx2"/>
                </a:solidFill>
              </a:rPr>
              <a:t>AES Architecture</a:t>
            </a:r>
          </a:p>
        </p:txBody>
      </p:sp>
      <p:sp>
        <p:nvSpPr>
          <p:cNvPr id="670723" name="Rectangle 3"/>
          <p:cNvSpPr>
            <a:spLocks noChangeArrowheads="1"/>
          </p:cNvSpPr>
          <p:nvPr/>
        </p:nvSpPr>
        <p:spPr bwMode="auto">
          <a:xfrm>
            <a:off x="612775" y="1509713"/>
            <a:ext cx="3495675" cy="452596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88913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/>
              <a:t>SPN-type block cipher</a:t>
            </a:r>
          </a:p>
          <a:p>
            <a:pPr marL="188913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/>
              <a:t>Block size = 128 bits</a:t>
            </a:r>
          </a:p>
          <a:p>
            <a:pPr marL="188913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/>
              <a:t>Key size / No. round</a:t>
            </a:r>
          </a:p>
          <a:p>
            <a:pPr marL="669925" lvl="1" indent="-196850" algn="l">
              <a:spcBef>
                <a:spcPct val="20000"/>
              </a:spcBef>
              <a:buFontTx/>
              <a:buChar char="–"/>
            </a:pPr>
            <a:r>
              <a:rPr lang="en-US" altLang="ko-KR" dirty="0"/>
              <a:t>128 bits </a:t>
            </a:r>
            <a:r>
              <a:rPr lang="en-US" altLang="ko-KR" sz="1200" dirty="0">
                <a:sym typeface="Wingdings" pitchFamily="2" charset="2"/>
              </a:rPr>
              <a:t></a:t>
            </a:r>
            <a:r>
              <a:rPr lang="en-US" altLang="ko-KR" sz="1200" dirty="0"/>
              <a:t> </a:t>
            </a:r>
            <a:r>
              <a:rPr lang="en-US" altLang="ko-KR" dirty="0"/>
              <a:t>10 rounds </a:t>
            </a:r>
          </a:p>
          <a:p>
            <a:pPr marL="669925" lvl="1" indent="-196850" algn="l">
              <a:spcBef>
                <a:spcPct val="20000"/>
              </a:spcBef>
              <a:buFontTx/>
              <a:buChar char="–"/>
            </a:pPr>
            <a:r>
              <a:rPr lang="en-US" altLang="ko-KR" dirty="0"/>
              <a:t>192 bits </a:t>
            </a:r>
            <a:r>
              <a:rPr lang="en-US" altLang="ko-KR" sz="1200" dirty="0">
                <a:sym typeface="Wingdings" pitchFamily="2" charset="2"/>
              </a:rPr>
              <a:t></a:t>
            </a:r>
            <a:r>
              <a:rPr lang="en-US" altLang="ko-KR" sz="1200" dirty="0"/>
              <a:t> </a:t>
            </a:r>
            <a:r>
              <a:rPr lang="en-US" altLang="ko-KR" dirty="0"/>
              <a:t>12 rounds </a:t>
            </a:r>
          </a:p>
          <a:p>
            <a:pPr marL="669925" lvl="1" indent="-196850" algn="l">
              <a:spcBef>
                <a:spcPct val="20000"/>
              </a:spcBef>
              <a:buFontTx/>
              <a:buChar char="–"/>
            </a:pPr>
            <a:r>
              <a:rPr lang="en-US" altLang="ko-KR" dirty="0"/>
              <a:t>256 bits </a:t>
            </a:r>
            <a:r>
              <a:rPr lang="en-US" altLang="ko-KR" sz="1200" dirty="0">
                <a:sym typeface="Wingdings" pitchFamily="2" charset="2"/>
              </a:rPr>
              <a:t></a:t>
            </a:r>
            <a:r>
              <a:rPr lang="en-US" altLang="ko-KR" sz="1200" dirty="0"/>
              <a:t> </a:t>
            </a:r>
            <a:r>
              <a:rPr lang="en-US" altLang="ko-KR" dirty="0"/>
              <a:t>14 rounds</a:t>
            </a:r>
          </a:p>
          <a:p>
            <a:pPr marL="669925" lvl="1" indent="-196850" algn="l">
              <a:spcBef>
                <a:spcPct val="20000"/>
              </a:spcBef>
              <a:buFontTx/>
              <a:buChar char="–"/>
            </a:pPr>
            <a:endParaRPr lang="en-US" altLang="ko-KR" dirty="0"/>
          </a:p>
          <a:p>
            <a:pPr marL="188913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/>
              <a:t>Round transformation</a:t>
            </a:r>
          </a:p>
          <a:p>
            <a:pPr marL="669925" lvl="1" indent="-196850" algn="l">
              <a:spcBef>
                <a:spcPct val="20000"/>
              </a:spcBef>
              <a:buFontTx/>
              <a:buChar char="–"/>
            </a:pPr>
            <a:r>
              <a:rPr lang="en-US" altLang="ko-KR" dirty="0" err="1"/>
              <a:t>SubBytes</a:t>
            </a:r>
            <a:r>
              <a:rPr lang="en-US" altLang="ko-KR" dirty="0"/>
              <a:t> </a:t>
            </a:r>
          </a:p>
          <a:p>
            <a:pPr marL="669925" lvl="1" indent="-196850" algn="l">
              <a:spcBef>
                <a:spcPct val="20000"/>
              </a:spcBef>
              <a:buFontTx/>
              <a:buChar char="–"/>
            </a:pPr>
            <a:r>
              <a:rPr lang="en-US" altLang="ko-KR" dirty="0" err="1"/>
              <a:t>ShiftRow</a:t>
            </a:r>
            <a:endParaRPr lang="en-US" altLang="ko-KR" dirty="0"/>
          </a:p>
          <a:p>
            <a:pPr marL="669925" lvl="1" indent="-196850" algn="l">
              <a:spcBef>
                <a:spcPct val="20000"/>
              </a:spcBef>
              <a:buFontTx/>
              <a:buChar char="–"/>
            </a:pPr>
            <a:r>
              <a:rPr lang="en-US" altLang="ko-KR" dirty="0" err="1"/>
              <a:t>MixColumn</a:t>
            </a:r>
            <a:endParaRPr lang="en-US" altLang="ko-KR" dirty="0"/>
          </a:p>
          <a:p>
            <a:pPr marL="669925" lvl="1" indent="-196850" algn="l">
              <a:spcBef>
                <a:spcPct val="20000"/>
              </a:spcBef>
              <a:buFontTx/>
              <a:buChar char="–"/>
            </a:pPr>
            <a:r>
              <a:rPr lang="en-US" altLang="ko-KR" dirty="0" err="1"/>
              <a:t>AddRoundKey</a:t>
            </a:r>
            <a:endParaRPr lang="en-US" altLang="ko-KR" dirty="0"/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7373938" y="4702175"/>
            <a:ext cx="501650" cy="425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Final</a:t>
            </a:r>
          </a:p>
          <a:p>
            <a:r>
              <a:rPr lang="en-US" altLang="ko-KR" sz="1400">
                <a:solidFill>
                  <a:srgbClr val="000000"/>
                </a:solidFill>
              </a:rPr>
              <a:t>round</a:t>
            </a:r>
            <a:endParaRPr lang="en-US" altLang="ko-KR" sz="1400"/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>
            <a:off x="7577138" y="2532063"/>
            <a:ext cx="935037" cy="425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Repeat</a:t>
            </a:r>
          </a:p>
          <a:p>
            <a:r>
              <a:rPr lang="en-US" altLang="ko-KR" sz="1400">
                <a:solidFill>
                  <a:srgbClr val="000000"/>
                </a:solidFill>
              </a:rPr>
              <a:t>N-1 rounds</a:t>
            </a:r>
            <a:endParaRPr lang="en-US" altLang="ko-KR" sz="1400"/>
          </a:p>
        </p:txBody>
      </p:sp>
      <p:sp>
        <p:nvSpPr>
          <p:cNvPr id="670727" name="Freeform 7"/>
          <p:cNvSpPr>
            <a:spLocks/>
          </p:cNvSpPr>
          <p:nvPr/>
        </p:nvSpPr>
        <p:spPr bwMode="auto">
          <a:xfrm>
            <a:off x="5491163" y="4102100"/>
            <a:ext cx="1736725" cy="1555750"/>
          </a:xfrm>
          <a:custGeom>
            <a:avLst/>
            <a:gdLst/>
            <a:ahLst/>
            <a:cxnLst>
              <a:cxn ang="0">
                <a:pos x="2752" y="2752"/>
              </a:cxn>
              <a:cxn ang="0">
                <a:pos x="3072" y="2432"/>
              </a:cxn>
              <a:cxn ang="0">
                <a:pos x="3072" y="2432"/>
              </a:cxn>
              <a:cxn ang="0">
                <a:pos x="3072" y="320"/>
              </a:cxn>
              <a:cxn ang="0">
                <a:pos x="2752" y="0"/>
              </a:cxn>
              <a:cxn ang="0">
                <a:pos x="320" y="0"/>
              </a:cxn>
              <a:cxn ang="0">
                <a:pos x="0" y="320"/>
              </a:cxn>
              <a:cxn ang="0">
                <a:pos x="0" y="320"/>
              </a:cxn>
              <a:cxn ang="0">
                <a:pos x="0" y="2432"/>
              </a:cxn>
              <a:cxn ang="0">
                <a:pos x="320" y="2752"/>
              </a:cxn>
              <a:cxn ang="0">
                <a:pos x="320" y="2752"/>
              </a:cxn>
              <a:cxn ang="0">
                <a:pos x="2752" y="2752"/>
              </a:cxn>
            </a:cxnLst>
            <a:rect l="0" t="0" r="r" b="b"/>
            <a:pathLst>
              <a:path w="3072" h="2752">
                <a:moveTo>
                  <a:pt x="2752" y="2752"/>
                </a:moveTo>
                <a:cubicBezTo>
                  <a:pt x="2929" y="2752"/>
                  <a:pt x="3072" y="2608"/>
                  <a:pt x="3072" y="2432"/>
                </a:cubicBezTo>
                <a:lnTo>
                  <a:pt x="3072" y="2432"/>
                </a:lnTo>
                <a:lnTo>
                  <a:pt x="3072" y="320"/>
                </a:lnTo>
                <a:cubicBezTo>
                  <a:pt x="3072" y="143"/>
                  <a:pt x="2929" y="0"/>
                  <a:pt x="2752" y="0"/>
                </a:cubicBezTo>
                <a:lnTo>
                  <a:pt x="320" y="0"/>
                </a:lnTo>
                <a:cubicBezTo>
                  <a:pt x="143" y="0"/>
                  <a:pt x="0" y="143"/>
                  <a:pt x="0" y="320"/>
                </a:cubicBezTo>
                <a:lnTo>
                  <a:pt x="0" y="320"/>
                </a:lnTo>
                <a:lnTo>
                  <a:pt x="0" y="2432"/>
                </a:lnTo>
                <a:cubicBezTo>
                  <a:pt x="0" y="2608"/>
                  <a:pt x="143" y="2752"/>
                  <a:pt x="320" y="2752"/>
                </a:cubicBezTo>
                <a:lnTo>
                  <a:pt x="320" y="2752"/>
                </a:lnTo>
                <a:lnTo>
                  <a:pt x="2752" y="2752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28" name="Freeform 8"/>
          <p:cNvSpPr>
            <a:spLocks/>
          </p:cNvSpPr>
          <p:nvPr/>
        </p:nvSpPr>
        <p:spPr bwMode="auto">
          <a:xfrm>
            <a:off x="5491163" y="4102100"/>
            <a:ext cx="1736725" cy="1555750"/>
          </a:xfrm>
          <a:custGeom>
            <a:avLst/>
            <a:gdLst/>
            <a:ahLst/>
            <a:cxnLst>
              <a:cxn ang="0">
                <a:pos x="2752" y="2752"/>
              </a:cxn>
              <a:cxn ang="0">
                <a:pos x="3072" y="2432"/>
              </a:cxn>
              <a:cxn ang="0">
                <a:pos x="3072" y="2432"/>
              </a:cxn>
              <a:cxn ang="0">
                <a:pos x="3072" y="320"/>
              </a:cxn>
              <a:cxn ang="0">
                <a:pos x="2752" y="0"/>
              </a:cxn>
              <a:cxn ang="0">
                <a:pos x="320" y="0"/>
              </a:cxn>
              <a:cxn ang="0">
                <a:pos x="0" y="320"/>
              </a:cxn>
              <a:cxn ang="0">
                <a:pos x="0" y="320"/>
              </a:cxn>
              <a:cxn ang="0">
                <a:pos x="0" y="2432"/>
              </a:cxn>
              <a:cxn ang="0">
                <a:pos x="320" y="2752"/>
              </a:cxn>
              <a:cxn ang="0">
                <a:pos x="320" y="2752"/>
              </a:cxn>
              <a:cxn ang="0">
                <a:pos x="2752" y="2752"/>
              </a:cxn>
            </a:cxnLst>
            <a:rect l="0" t="0" r="r" b="b"/>
            <a:pathLst>
              <a:path w="3072" h="2752">
                <a:moveTo>
                  <a:pt x="2752" y="2752"/>
                </a:moveTo>
                <a:cubicBezTo>
                  <a:pt x="2929" y="2752"/>
                  <a:pt x="3072" y="2608"/>
                  <a:pt x="3072" y="2432"/>
                </a:cubicBezTo>
                <a:lnTo>
                  <a:pt x="3072" y="2432"/>
                </a:lnTo>
                <a:lnTo>
                  <a:pt x="3072" y="320"/>
                </a:lnTo>
                <a:cubicBezTo>
                  <a:pt x="3072" y="143"/>
                  <a:pt x="2929" y="0"/>
                  <a:pt x="2752" y="0"/>
                </a:cubicBezTo>
                <a:lnTo>
                  <a:pt x="320" y="0"/>
                </a:lnTo>
                <a:cubicBezTo>
                  <a:pt x="143" y="0"/>
                  <a:pt x="0" y="143"/>
                  <a:pt x="0" y="320"/>
                </a:cubicBezTo>
                <a:lnTo>
                  <a:pt x="0" y="320"/>
                </a:lnTo>
                <a:lnTo>
                  <a:pt x="0" y="2432"/>
                </a:lnTo>
                <a:cubicBezTo>
                  <a:pt x="0" y="2608"/>
                  <a:pt x="143" y="2752"/>
                  <a:pt x="320" y="2752"/>
                </a:cubicBezTo>
                <a:lnTo>
                  <a:pt x="320" y="2752"/>
                </a:lnTo>
                <a:lnTo>
                  <a:pt x="2752" y="2752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29" name="Freeform 9"/>
          <p:cNvSpPr>
            <a:spLocks/>
          </p:cNvSpPr>
          <p:nvPr/>
        </p:nvSpPr>
        <p:spPr bwMode="auto">
          <a:xfrm>
            <a:off x="5491163" y="1849438"/>
            <a:ext cx="1736725" cy="1971675"/>
          </a:xfrm>
          <a:custGeom>
            <a:avLst/>
            <a:gdLst/>
            <a:ahLst/>
            <a:cxnLst>
              <a:cxn ang="0">
                <a:pos x="2752" y="3488"/>
              </a:cxn>
              <a:cxn ang="0">
                <a:pos x="3072" y="3168"/>
              </a:cxn>
              <a:cxn ang="0">
                <a:pos x="3072" y="3168"/>
              </a:cxn>
              <a:cxn ang="0">
                <a:pos x="3072" y="320"/>
              </a:cxn>
              <a:cxn ang="0">
                <a:pos x="2752" y="0"/>
              </a:cxn>
              <a:cxn ang="0">
                <a:pos x="320" y="0"/>
              </a:cxn>
              <a:cxn ang="0">
                <a:pos x="0" y="320"/>
              </a:cxn>
              <a:cxn ang="0">
                <a:pos x="0" y="320"/>
              </a:cxn>
              <a:cxn ang="0">
                <a:pos x="0" y="3168"/>
              </a:cxn>
              <a:cxn ang="0">
                <a:pos x="320" y="3488"/>
              </a:cxn>
              <a:cxn ang="0">
                <a:pos x="320" y="3488"/>
              </a:cxn>
              <a:cxn ang="0">
                <a:pos x="2752" y="3488"/>
              </a:cxn>
            </a:cxnLst>
            <a:rect l="0" t="0" r="r" b="b"/>
            <a:pathLst>
              <a:path w="3072" h="3488">
                <a:moveTo>
                  <a:pt x="2752" y="3488"/>
                </a:moveTo>
                <a:cubicBezTo>
                  <a:pt x="2929" y="3488"/>
                  <a:pt x="3072" y="3344"/>
                  <a:pt x="3072" y="3168"/>
                </a:cubicBezTo>
                <a:lnTo>
                  <a:pt x="3072" y="3168"/>
                </a:lnTo>
                <a:lnTo>
                  <a:pt x="3072" y="320"/>
                </a:lnTo>
                <a:cubicBezTo>
                  <a:pt x="3072" y="143"/>
                  <a:pt x="2929" y="0"/>
                  <a:pt x="2752" y="0"/>
                </a:cubicBezTo>
                <a:lnTo>
                  <a:pt x="320" y="0"/>
                </a:lnTo>
                <a:cubicBezTo>
                  <a:pt x="143" y="0"/>
                  <a:pt x="0" y="143"/>
                  <a:pt x="0" y="320"/>
                </a:cubicBezTo>
                <a:lnTo>
                  <a:pt x="0" y="320"/>
                </a:lnTo>
                <a:lnTo>
                  <a:pt x="0" y="3168"/>
                </a:lnTo>
                <a:cubicBezTo>
                  <a:pt x="0" y="3344"/>
                  <a:pt x="143" y="3488"/>
                  <a:pt x="320" y="3488"/>
                </a:cubicBezTo>
                <a:lnTo>
                  <a:pt x="320" y="3488"/>
                </a:lnTo>
                <a:lnTo>
                  <a:pt x="2752" y="3488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30" name="Freeform 10"/>
          <p:cNvSpPr>
            <a:spLocks/>
          </p:cNvSpPr>
          <p:nvPr/>
        </p:nvSpPr>
        <p:spPr bwMode="auto">
          <a:xfrm>
            <a:off x="5491163" y="1849438"/>
            <a:ext cx="1736725" cy="1971675"/>
          </a:xfrm>
          <a:custGeom>
            <a:avLst/>
            <a:gdLst/>
            <a:ahLst/>
            <a:cxnLst>
              <a:cxn ang="0">
                <a:pos x="2752" y="3488"/>
              </a:cxn>
              <a:cxn ang="0">
                <a:pos x="3072" y="3168"/>
              </a:cxn>
              <a:cxn ang="0">
                <a:pos x="3072" y="3168"/>
              </a:cxn>
              <a:cxn ang="0">
                <a:pos x="3072" y="320"/>
              </a:cxn>
              <a:cxn ang="0">
                <a:pos x="2752" y="0"/>
              </a:cxn>
              <a:cxn ang="0">
                <a:pos x="320" y="0"/>
              </a:cxn>
              <a:cxn ang="0">
                <a:pos x="0" y="320"/>
              </a:cxn>
              <a:cxn ang="0">
                <a:pos x="0" y="320"/>
              </a:cxn>
              <a:cxn ang="0">
                <a:pos x="0" y="3168"/>
              </a:cxn>
              <a:cxn ang="0">
                <a:pos x="320" y="3488"/>
              </a:cxn>
              <a:cxn ang="0">
                <a:pos x="320" y="3488"/>
              </a:cxn>
              <a:cxn ang="0">
                <a:pos x="2752" y="3488"/>
              </a:cxn>
            </a:cxnLst>
            <a:rect l="0" t="0" r="r" b="b"/>
            <a:pathLst>
              <a:path w="3072" h="3488">
                <a:moveTo>
                  <a:pt x="2752" y="3488"/>
                </a:moveTo>
                <a:cubicBezTo>
                  <a:pt x="2929" y="3488"/>
                  <a:pt x="3072" y="3344"/>
                  <a:pt x="3072" y="3168"/>
                </a:cubicBezTo>
                <a:lnTo>
                  <a:pt x="3072" y="3168"/>
                </a:lnTo>
                <a:lnTo>
                  <a:pt x="3072" y="320"/>
                </a:lnTo>
                <a:cubicBezTo>
                  <a:pt x="3072" y="143"/>
                  <a:pt x="2929" y="0"/>
                  <a:pt x="2752" y="0"/>
                </a:cubicBezTo>
                <a:lnTo>
                  <a:pt x="320" y="0"/>
                </a:lnTo>
                <a:cubicBezTo>
                  <a:pt x="143" y="0"/>
                  <a:pt x="0" y="143"/>
                  <a:pt x="0" y="320"/>
                </a:cubicBezTo>
                <a:lnTo>
                  <a:pt x="0" y="320"/>
                </a:lnTo>
                <a:lnTo>
                  <a:pt x="0" y="3168"/>
                </a:lnTo>
                <a:cubicBezTo>
                  <a:pt x="0" y="3344"/>
                  <a:pt x="143" y="3488"/>
                  <a:pt x="320" y="3488"/>
                </a:cubicBezTo>
                <a:lnTo>
                  <a:pt x="320" y="3488"/>
                </a:lnTo>
                <a:lnTo>
                  <a:pt x="2752" y="348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31" name="Rectangle 11"/>
          <p:cNvSpPr>
            <a:spLocks noChangeArrowheads="1"/>
          </p:cNvSpPr>
          <p:nvPr/>
        </p:nvSpPr>
        <p:spPr bwMode="auto">
          <a:xfrm>
            <a:off x="5672138" y="936625"/>
            <a:ext cx="1374775" cy="325438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32" name="Rectangle 12"/>
          <p:cNvSpPr>
            <a:spLocks noChangeArrowheads="1"/>
          </p:cNvSpPr>
          <p:nvPr/>
        </p:nvSpPr>
        <p:spPr bwMode="auto">
          <a:xfrm>
            <a:off x="5672138" y="936625"/>
            <a:ext cx="1374775" cy="325438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33" name="Rectangle 13"/>
          <p:cNvSpPr>
            <a:spLocks noChangeArrowheads="1"/>
          </p:cNvSpPr>
          <p:nvPr/>
        </p:nvSpPr>
        <p:spPr bwMode="auto">
          <a:xfrm>
            <a:off x="5957888" y="995363"/>
            <a:ext cx="738187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Plaintext</a:t>
            </a:r>
          </a:p>
        </p:txBody>
      </p:sp>
      <p:sp>
        <p:nvSpPr>
          <p:cNvPr id="670734" name="Rectangle 14"/>
          <p:cNvSpPr>
            <a:spLocks noChangeArrowheads="1"/>
          </p:cNvSpPr>
          <p:nvPr/>
        </p:nvSpPr>
        <p:spPr bwMode="auto">
          <a:xfrm>
            <a:off x="5672138" y="1389063"/>
            <a:ext cx="1374775" cy="325437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35" name="Rectangle 15"/>
          <p:cNvSpPr>
            <a:spLocks noChangeArrowheads="1"/>
          </p:cNvSpPr>
          <p:nvPr/>
        </p:nvSpPr>
        <p:spPr bwMode="auto">
          <a:xfrm>
            <a:off x="5672138" y="1389063"/>
            <a:ext cx="1374775" cy="325437"/>
          </a:xfrm>
          <a:prstGeom prst="rect">
            <a:avLst/>
          </a:prstGeom>
          <a:solidFill>
            <a:srgbClr val="FF99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36" name="Rectangle 16"/>
          <p:cNvSpPr>
            <a:spLocks noChangeArrowheads="1"/>
          </p:cNvSpPr>
          <p:nvPr/>
        </p:nvSpPr>
        <p:spPr bwMode="auto">
          <a:xfrm>
            <a:off x="5772150" y="1436688"/>
            <a:ext cx="1230313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AddRoundKey</a:t>
            </a:r>
            <a:endParaRPr lang="en-US" altLang="ko-KR" sz="1400"/>
          </a:p>
        </p:txBody>
      </p:sp>
      <p:sp>
        <p:nvSpPr>
          <p:cNvPr id="670737" name="Rectangle 17"/>
          <p:cNvSpPr>
            <a:spLocks noChangeArrowheads="1"/>
          </p:cNvSpPr>
          <p:nvPr/>
        </p:nvSpPr>
        <p:spPr bwMode="auto">
          <a:xfrm>
            <a:off x="5672138" y="1949450"/>
            <a:ext cx="1374775" cy="325438"/>
          </a:xfrm>
          <a:prstGeom prst="rect">
            <a:avLst/>
          </a:prstGeom>
          <a:solidFill>
            <a:srgbClr val="FFCC99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38" name="Rectangle 18"/>
          <p:cNvSpPr>
            <a:spLocks noChangeArrowheads="1"/>
          </p:cNvSpPr>
          <p:nvPr/>
        </p:nvSpPr>
        <p:spPr bwMode="auto">
          <a:xfrm>
            <a:off x="5672138" y="1949450"/>
            <a:ext cx="1374775" cy="325438"/>
          </a:xfrm>
          <a:prstGeom prst="rect">
            <a:avLst/>
          </a:prstGeom>
          <a:solidFill>
            <a:srgbClr val="FF99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39" name="Rectangle 19"/>
          <p:cNvSpPr>
            <a:spLocks noChangeArrowheads="1"/>
          </p:cNvSpPr>
          <p:nvPr/>
        </p:nvSpPr>
        <p:spPr bwMode="auto">
          <a:xfrm>
            <a:off x="6062663" y="2016125"/>
            <a:ext cx="719137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SubByte</a:t>
            </a:r>
            <a:endParaRPr lang="en-US" altLang="ko-KR" sz="1400"/>
          </a:p>
        </p:txBody>
      </p:sp>
      <p:sp>
        <p:nvSpPr>
          <p:cNvPr id="670740" name="Rectangle 20"/>
          <p:cNvSpPr>
            <a:spLocks noChangeArrowheads="1"/>
          </p:cNvSpPr>
          <p:nvPr/>
        </p:nvSpPr>
        <p:spPr bwMode="auto">
          <a:xfrm>
            <a:off x="5672138" y="2406650"/>
            <a:ext cx="1374775" cy="325438"/>
          </a:xfrm>
          <a:prstGeom prst="rect">
            <a:avLst/>
          </a:prstGeom>
          <a:solidFill>
            <a:srgbClr val="FFCC99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41" name="Rectangle 21"/>
          <p:cNvSpPr>
            <a:spLocks noChangeArrowheads="1"/>
          </p:cNvSpPr>
          <p:nvPr/>
        </p:nvSpPr>
        <p:spPr bwMode="auto">
          <a:xfrm>
            <a:off x="5672138" y="2406650"/>
            <a:ext cx="1374775" cy="325438"/>
          </a:xfrm>
          <a:prstGeom prst="rect">
            <a:avLst/>
          </a:prstGeom>
          <a:solidFill>
            <a:srgbClr val="FF99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42" name="Rectangle 22"/>
          <p:cNvSpPr>
            <a:spLocks noChangeArrowheads="1"/>
          </p:cNvSpPr>
          <p:nvPr/>
        </p:nvSpPr>
        <p:spPr bwMode="auto">
          <a:xfrm>
            <a:off x="6038850" y="2468563"/>
            <a:ext cx="768350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ShiftRow</a:t>
            </a:r>
            <a:endParaRPr lang="en-US" altLang="ko-KR" sz="1400"/>
          </a:p>
        </p:txBody>
      </p:sp>
      <p:sp>
        <p:nvSpPr>
          <p:cNvPr id="670743" name="Rectangle 23"/>
          <p:cNvSpPr>
            <a:spLocks noChangeArrowheads="1"/>
          </p:cNvSpPr>
          <p:nvPr/>
        </p:nvSpPr>
        <p:spPr bwMode="auto">
          <a:xfrm>
            <a:off x="5672138" y="2854325"/>
            <a:ext cx="1374775" cy="325438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44" name="Rectangle 24"/>
          <p:cNvSpPr>
            <a:spLocks noChangeArrowheads="1"/>
          </p:cNvSpPr>
          <p:nvPr/>
        </p:nvSpPr>
        <p:spPr bwMode="auto">
          <a:xfrm>
            <a:off x="5672138" y="2854325"/>
            <a:ext cx="1374775" cy="325438"/>
          </a:xfrm>
          <a:prstGeom prst="rect">
            <a:avLst/>
          </a:prstGeom>
          <a:solidFill>
            <a:srgbClr val="FF99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45" name="Rectangle 25"/>
          <p:cNvSpPr>
            <a:spLocks noChangeArrowheads="1"/>
          </p:cNvSpPr>
          <p:nvPr/>
        </p:nvSpPr>
        <p:spPr bwMode="auto">
          <a:xfrm>
            <a:off x="5946775" y="2901950"/>
            <a:ext cx="955675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MixColumn</a:t>
            </a:r>
            <a:endParaRPr lang="en-US" altLang="ko-KR" sz="1400"/>
          </a:p>
        </p:txBody>
      </p:sp>
      <p:sp>
        <p:nvSpPr>
          <p:cNvPr id="670746" name="Rectangle 26"/>
          <p:cNvSpPr>
            <a:spLocks noChangeArrowheads="1"/>
          </p:cNvSpPr>
          <p:nvPr/>
        </p:nvSpPr>
        <p:spPr bwMode="auto">
          <a:xfrm>
            <a:off x="5672138" y="3324225"/>
            <a:ext cx="1374775" cy="325438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47" name="Rectangle 27"/>
          <p:cNvSpPr>
            <a:spLocks noChangeArrowheads="1"/>
          </p:cNvSpPr>
          <p:nvPr/>
        </p:nvSpPr>
        <p:spPr bwMode="auto">
          <a:xfrm>
            <a:off x="5672138" y="3324225"/>
            <a:ext cx="1374775" cy="325438"/>
          </a:xfrm>
          <a:prstGeom prst="rect">
            <a:avLst/>
          </a:prstGeom>
          <a:solidFill>
            <a:srgbClr val="FF99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48" name="Rectangle 28"/>
          <p:cNvSpPr>
            <a:spLocks noChangeArrowheads="1"/>
          </p:cNvSpPr>
          <p:nvPr/>
        </p:nvSpPr>
        <p:spPr bwMode="auto">
          <a:xfrm>
            <a:off x="5781675" y="3381375"/>
            <a:ext cx="1230313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AddRoundKey</a:t>
            </a:r>
            <a:endParaRPr lang="en-US" altLang="ko-KR" sz="1400"/>
          </a:p>
        </p:txBody>
      </p:sp>
      <p:sp>
        <p:nvSpPr>
          <p:cNvPr id="670749" name="Rectangle 29"/>
          <p:cNvSpPr>
            <a:spLocks noChangeArrowheads="1"/>
          </p:cNvSpPr>
          <p:nvPr/>
        </p:nvSpPr>
        <p:spPr bwMode="auto">
          <a:xfrm>
            <a:off x="5672138" y="4229100"/>
            <a:ext cx="1374775" cy="325438"/>
          </a:xfrm>
          <a:prstGeom prst="rect">
            <a:avLst/>
          </a:prstGeom>
          <a:solidFill>
            <a:srgbClr val="FF99CC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50" name="Rectangle 30"/>
          <p:cNvSpPr>
            <a:spLocks noChangeArrowheads="1"/>
          </p:cNvSpPr>
          <p:nvPr/>
        </p:nvSpPr>
        <p:spPr bwMode="auto">
          <a:xfrm>
            <a:off x="5672138" y="4229100"/>
            <a:ext cx="1374775" cy="3254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51" name="Rectangle 31"/>
          <p:cNvSpPr>
            <a:spLocks noChangeArrowheads="1"/>
          </p:cNvSpPr>
          <p:nvPr/>
        </p:nvSpPr>
        <p:spPr bwMode="auto">
          <a:xfrm>
            <a:off x="6062663" y="4284663"/>
            <a:ext cx="719137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SubByte</a:t>
            </a:r>
            <a:endParaRPr lang="en-US" altLang="ko-KR" sz="1400"/>
          </a:p>
        </p:txBody>
      </p:sp>
      <p:sp>
        <p:nvSpPr>
          <p:cNvPr id="670752" name="Rectangle 32"/>
          <p:cNvSpPr>
            <a:spLocks noChangeArrowheads="1"/>
          </p:cNvSpPr>
          <p:nvPr/>
        </p:nvSpPr>
        <p:spPr bwMode="auto">
          <a:xfrm>
            <a:off x="5672138" y="4684713"/>
            <a:ext cx="1374775" cy="325437"/>
          </a:xfrm>
          <a:prstGeom prst="rect">
            <a:avLst/>
          </a:prstGeom>
          <a:solidFill>
            <a:srgbClr val="FF99CC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53" name="Rectangle 33"/>
          <p:cNvSpPr>
            <a:spLocks noChangeArrowheads="1"/>
          </p:cNvSpPr>
          <p:nvPr/>
        </p:nvSpPr>
        <p:spPr bwMode="auto">
          <a:xfrm>
            <a:off x="5672138" y="4684713"/>
            <a:ext cx="1374775" cy="3254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54" name="Rectangle 34"/>
          <p:cNvSpPr>
            <a:spLocks noChangeArrowheads="1"/>
          </p:cNvSpPr>
          <p:nvPr/>
        </p:nvSpPr>
        <p:spPr bwMode="auto">
          <a:xfrm>
            <a:off x="6038850" y="4737100"/>
            <a:ext cx="768350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ShiftRow</a:t>
            </a:r>
            <a:endParaRPr lang="en-US" altLang="ko-KR" sz="1400"/>
          </a:p>
        </p:txBody>
      </p:sp>
      <p:sp>
        <p:nvSpPr>
          <p:cNvPr id="670755" name="Rectangle 35"/>
          <p:cNvSpPr>
            <a:spLocks noChangeArrowheads="1"/>
          </p:cNvSpPr>
          <p:nvPr/>
        </p:nvSpPr>
        <p:spPr bwMode="auto">
          <a:xfrm>
            <a:off x="5672138" y="5183188"/>
            <a:ext cx="1374775" cy="325437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56" name="Rectangle 36"/>
          <p:cNvSpPr>
            <a:spLocks noChangeArrowheads="1"/>
          </p:cNvSpPr>
          <p:nvPr/>
        </p:nvSpPr>
        <p:spPr bwMode="auto">
          <a:xfrm>
            <a:off x="5672138" y="5183188"/>
            <a:ext cx="1374775" cy="325437"/>
          </a:xfrm>
          <a:prstGeom prst="rect">
            <a:avLst/>
          </a:prstGeom>
          <a:solidFill>
            <a:srgbClr val="FF99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57" name="Rectangle 37"/>
          <p:cNvSpPr>
            <a:spLocks noChangeArrowheads="1"/>
          </p:cNvSpPr>
          <p:nvPr/>
        </p:nvSpPr>
        <p:spPr bwMode="auto">
          <a:xfrm>
            <a:off x="5781675" y="5243513"/>
            <a:ext cx="1230313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AddRoundKey</a:t>
            </a:r>
            <a:endParaRPr lang="en-US" altLang="ko-KR" sz="1400"/>
          </a:p>
        </p:txBody>
      </p:sp>
      <p:sp>
        <p:nvSpPr>
          <p:cNvPr id="670758" name="Rectangle 38"/>
          <p:cNvSpPr>
            <a:spLocks noChangeArrowheads="1"/>
          </p:cNvSpPr>
          <p:nvPr/>
        </p:nvSpPr>
        <p:spPr bwMode="auto">
          <a:xfrm>
            <a:off x="5672138" y="5765800"/>
            <a:ext cx="1374775" cy="325438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59" name="Rectangle 39"/>
          <p:cNvSpPr>
            <a:spLocks noChangeArrowheads="1"/>
          </p:cNvSpPr>
          <p:nvPr/>
        </p:nvSpPr>
        <p:spPr bwMode="auto">
          <a:xfrm>
            <a:off x="5672138" y="5765800"/>
            <a:ext cx="1374775" cy="325438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60" name="Rectangle 40"/>
          <p:cNvSpPr>
            <a:spLocks noChangeArrowheads="1"/>
          </p:cNvSpPr>
          <p:nvPr/>
        </p:nvSpPr>
        <p:spPr bwMode="auto">
          <a:xfrm>
            <a:off x="5945188" y="5805488"/>
            <a:ext cx="876300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Ciphertext</a:t>
            </a:r>
            <a:endParaRPr lang="en-US" altLang="ko-KR" sz="1400"/>
          </a:p>
        </p:txBody>
      </p:sp>
      <p:sp>
        <p:nvSpPr>
          <p:cNvPr id="670761" name="Line 41"/>
          <p:cNvSpPr>
            <a:spLocks noChangeShapeType="1"/>
          </p:cNvSpPr>
          <p:nvPr/>
        </p:nvSpPr>
        <p:spPr bwMode="auto">
          <a:xfrm>
            <a:off x="6359525" y="1262063"/>
            <a:ext cx="1588" cy="65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62" name="Freeform 42"/>
          <p:cNvSpPr>
            <a:spLocks/>
          </p:cNvSpPr>
          <p:nvPr/>
        </p:nvSpPr>
        <p:spPr bwMode="auto">
          <a:xfrm>
            <a:off x="6324600" y="1317625"/>
            <a:ext cx="69850" cy="71438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2" y="45"/>
              </a:cxn>
              <a:cxn ang="0">
                <a:pos x="0" y="0"/>
              </a:cxn>
              <a:cxn ang="0">
                <a:pos x="44" y="0"/>
              </a:cxn>
            </a:cxnLst>
            <a:rect l="0" t="0" r="r" b="b"/>
            <a:pathLst>
              <a:path w="44" h="45">
                <a:moveTo>
                  <a:pt x="44" y="0"/>
                </a:moveTo>
                <a:lnTo>
                  <a:pt x="22" y="45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63" name="Line 43"/>
          <p:cNvSpPr>
            <a:spLocks noChangeShapeType="1"/>
          </p:cNvSpPr>
          <p:nvPr/>
        </p:nvSpPr>
        <p:spPr bwMode="auto">
          <a:xfrm>
            <a:off x="6359525" y="1714500"/>
            <a:ext cx="1588" cy="1730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64" name="Freeform 44"/>
          <p:cNvSpPr>
            <a:spLocks/>
          </p:cNvSpPr>
          <p:nvPr/>
        </p:nvSpPr>
        <p:spPr bwMode="auto">
          <a:xfrm>
            <a:off x="6324600" y="1879600"/>
            <a:ext cx="69850" cy="69850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2" y="44"/>
              </a:cxn>
              <a:cxn ang="0">
                <a:pos x="0" y="0"/>
              </a:cxn>
              <a:cxn ang="0">
                <a:pos x="44" y="0"/>
              </a:cxn>
            </a:cxnLst>
            <a:rect l="0" t="0" r="r" b="b"/>
            <a:pathLst>
              <a:path w="44" h="44">
                <a:moveTo>
                  <a:pt x="44" y="0"/>
                </a:moveTo>
                <a:lnTo>
                  <a:pt x="22" y="44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65" name="Line 45"/>
          <p:cNvSpPr>
            <a:spLocks noChangeShapeType="1"/>
          </p:cNvSpPr>
          <p:nvPr/>
        </p:nvSpPr>
        <p:spPr bwMode="auto">
          <a:xfrm>
            <a:off x="6359525" y="2274888"/>
            <a:ext cx="1588" cy="71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66" name="Freeform 46"/>
          <p:cNvSpPr>
            <a:spLocks/>
          </p:cNvSpPr>
          <p:nvPr/>
        </p:nvSpPr>
        <p:spPr bwMode="auto">
          <a:xfrm>
            <a:off x="6324600" y="2336800"/>
            <a:ext cx="69850" cy="69850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2" y="44"/>
              </a:cxn>
              <a:cxn ang="0">
                <a:pos x="0" y="0"/>
              </a:cxn>
              <a:cxn ang="0">
                <a:pos x="44" y="0"/>
              </a:cxn>
            </a:cxnLst>
            <a:rect l="0" t="0" r="r" b="b"/>
            <a:pathLst>
              <a:path w="44" h="44">
                <a:moveTo>
                  <a:pt x="44" y="0"/>
                </a:moveTo>
                <a:lnTo>
                  <a:pt x="22" y="44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67" name="Line 47"/>
          <p:cNvSpPr>
            <a:spLocks noChangeShapeType="1"/>
          </p:cNvSpPr>
          <p:nvPr/>
        </p:nvSpPr>
        <p:spPr bwMode="auto">
          <a:xfrm>
            <a:off x="6359525" y="2732088"/>
            <a:ext cx="1588" cy="60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68" name="Freeform 48"/>
          <p:cNvSpPr>
            <a:spLocks/>
          </p:cNvSpPr>
          <p:nvPr/>
        </p:nvSpPr>
        <p:spPr bwMode="auto">
          <a:xfrm>
            <a:off x="6324600" y="2782888"/>
            <a:ext cx="69850" cy="71437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2" y="45"/>
              </a:cxn>
              <a:cxn ang="0">
                <a:pos x="0" y="0"/>
              </a:cxn>
              <a:cxn ang="0">
                <a:pos x="44" y="0"/>
              </a:cxn>
            </a:cxnLst>
            <a:rect l="0" t="0" r="r" b="b"/>
            <a:pathLst>
              <a:path w="44" h="45">
                <a:moveTo>
                  <a:pt x="44" y="0"/>
                </a:moveTo>
                <a:lnTo>
                  <a:pt x="22" y="45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69" name="Line 49"/>
          <p:cNvSpPr>
            <a:spLocks noChangeShapeType="1"/>
          </p:cNvSpPr>
          <p:nvPr/>
        </p:nvSpPr>
        <p:spPr bwMode="auto">
          <a:xfrm>
            <a:off x="6359525" y="3179763"/>
            <a:ext cx="1588" cy="82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0" name="Freeform 50"/>
          <p:cNvSpPr>
            <a:spLocks/>
          </p:cNvSpPr>
          <p:nvPr/>
        </p:nvSpPr>
        <p:spPr bwMode="auto">
          <a:xfrm>
            <a:off x="6324600" y="3252788"/>
            <a:ext cx="69850" cy="71437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2" y="45"/>
              </a:cxn>
              <a:cxn ang="0">
                <a:pos x="0" y="0"/>
              </a:cxn>
              <a:cxn ang="0">
                <a:pos x="44" y="0"/>
              </a:cxn>
            </a:cxnLst>
            <a:rect l="0" t="0" r="r" b="b"/>
            <a:pathLst>
              <a:path w="44" h="45">
                <a:moveTo>
                  <a:pt x="44" y="0"/>
                </a:moveTo>
                <a:lnTo>
                  <a:pt x="22" y="45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1" name="Line 51"/>
          <p:cNvSpPr>
            <a:spLocks noChangeShapeType="1"/>
          </p:cNvSpPr>
          <p:nvPr/>
        </p:nvSpPr>
        <p:spPr bwMode="auto">
          <a:xfrm>
            <a:off x="6359525" y="3649663"/>
            <a:ext cx="1588" cy="517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2" name="Freeform 52"/>
          <p:cNvSpPr>
            <a:spLocks/>
          </p:cNvSpPr>
          <p:nvPr/>
        </p:nvSpPr>
        <p:spPr bwMode="auto">
          <a:xfrm>
            <a:off x="6324600" y="4157663"/>
            <a:ext cx="69850" cy="71437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2" y="45"/>
              </a:cxn>
              <a:cxn ang="0">
                <a:pos x="0" y="0"/>
              </a:cxn>
              <a:cxn ang="0">
                <a:pos x="44" y="0"/>
              </a:cxn>
            </a:cxnLst>
            <a:rect l="0" t="0" r="r" b="b"/>
            <a:pathLst>
              <a:path w="44" h="45">
                <a:moveTo>
                  <a:pt x="44" y="0"/>
                </a:moveTo>
                <a:lnTo>
                  <a:pt x="22" y="45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3" name="Line 53"/>
          <p:cNvSpPr>
            <a:spLocks noChangeShapeType="1"/>
          </p:cNvSpPr>
          <p:nvPr/>
        </p:nvSpPr>
        <p:spPr bwMode="auto">
          <a:xfrm>
            <a:off x="6359525" y="4554538"/>
            <a:ext cx="1588" cy="682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4" name="Freeform 54"/>
          <p:cNvSpPr>
            <a:spLocks/>
          </p:cNvSpPr>
          <p:nvPr/>
        </p:nvSpPr>
        <p:spPr bwMode="auto">
          <a:xfrm>
            <a:off x="6324600" y="4614863"/>
            <a:ext cx="69850" cy="69850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2" y="44"/>
              </a:cxn>
              <a:cxn ang="0">
                <a:pos x="0" y="0"/>
              </a:cxn>
              <a:cxn ang="0">
                <a:pos x="44" y="0"/>
              </a:cxn>
            </a:cxnLst>
            <a:rect l="0" t="0" r="r" b="b"/>
            <a:pathLst>
              <a:path w="44" h="44">
                <a:moveTo>
                  <a:pt x="44" y="0"/>
                </a:moveTo>
                <a:lnTo>
                  <a:pt x="22" y="44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5" name="Line 55"/>
          <p:cNvSpPr>
            <a:spLocks noChangeShapeType="1"/>
          </p:cNvSpPr>
          <p:nvPr/>
        </p:nvSpPr>
        <p:spPr bwMode="auto">
          <a:xfrm>
            <a:off x="6359525" y="5010150"/>
            <a:ext cx="1588" cy="111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6" name="Freeform 56"/>
          <p:cNvSpPr>
            <a:spLocks/>
          </p:cNvSpPr>
          <p:nvPr/>
        </p:nvSpPr>
        <p:spPr bwMode="auto">
          <a:xfrm>
            <a:off x="6324600" y="5111750"/>
            <a:ext cx="69850" cy="71438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2" y="45"/>
              </a:cxn>
              <a:cxn ang="0">
                <a:pos x="0" y="0"/>
              </a:cxn>
              <a:cxn ang="0">
                <a:pos x="44" y="0"/>
              </a:cxn>
            </a:cxnLst>
            <a:rect l="0" t="0" r="r" b="b"/>
            <a:pathLst>
              <a:path w="44" h="45">
                <a:moveTo>
                  <a:pt x="44" y="0"/>
                </a:moveTo>
                <a:lnTo>
                  <a:pt x="22" y="45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7" name="Line 57"/>
          <p:cNvSpPr>
            <a:spLocks noChangeShapeType="1"/>
          </p:cNvSpPr>
          <p:nvPr/>
        </p:nvSpPr>
        <p:spPr bwMode="auto">
          <a:xfrm>
            <a:off x="6359525" y="5508625"/>
            <a:ext cx="1588" cy="1952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8" name="Freeform 58"/>
          <p:cNvSpPr>
            <a:spLocks/>
          </p:cNvSpPr>
          <p:nvPr/>
        </p:nvSpPr>
        <p:spPr bwMode="auto">
          <a:xfrm>
            <a:off x="6324600" y="5694363"/>
            <a:ext cx="69850" cy="71437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2" y="45"/>
              </a:cxn>
              <a:cxn ang="0">
                <a:pos x="0" y="0"/>
              </a:cxn>
              <a:cxn ang="0">
                <a:pos x="44" y="0"/>
              </a:cxn>
            </a:cxnLst>
            <a:rect l="0" t="0" r="r" b="b"/>
            <a:pathLst>
              <a:path w="44" h="45">
                <a:moveTo>
                  <a:pt x="44" y="0"/>
                </a:moveTo>
                <a:lnTo>
                  <a:pt x="22" y="45"/>
                </a:lnTo>
                <a:lnTo>
                  <a:pt x="0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79" name="Freeform 59"/>
          <p:cNvSpPr>
            <a:spLocks/>
          </p:cNvSpPr>
          <p:nvPr/>
        </p:nvSpPr>
        <p:spPr bwMode="auto">
          <a:xfrm>
            <a:off x="7046913" y="2112963"/>
            <a:ext cx="469900" cy="1373187"/>
          </a:xfrm>
          <a:custGeom>
            <a:avLst/>
            <a:gdLst/>
            <a:ahLst/>
            <a:cxnLst>
              <a:cxn ang="0">
                <a:pos x="61" y="0"/>
              </a:cxn>
              <a:cxn ang="0">
                <a:pos x="296" y="0"/>
              </a:cxn>
              <a:cxn ang="0">
                <a:pos x="296" y="865"/>
              </a:cxn>
              <a:cxn ang="0">
                <a:pos x="0" y="865"/>
              </a:cxn>
            </a:cxnLst>
            <a:rect l="0" t="0" r="r" b="b"/>
            <a:pathLst>
              <a:path w="296" h="865">
                <a:moveTo>
                  <a:pt x="61" y="0"/>
                </a:moveTo>
                <a:lnTo>
                  <a:pt x="296" y="0"/>
                </a:lnTo>
                <a:lnTo>
                  <a:pt x="296" y="865"/>
                </a:lnTo>
                <a:lnTo>
                  <a:pt x="0" y="865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80" name="Freeform 60"/>
          <p:cNvSpPr>
            <a:spLocks/>
          </p:cNvSpPr>
          <p:nvPr/>
        </p:nvSpPr>
        <p:spPr bwMode="auto">
          <a:xfrm>
            <a:off x="7046913" y="2076450"/>
            <a:ext cx="104775" cy="71438"/>
          </a:xfrm>
          <a:custGeom>
            <a:avLst/>
            <a:gdLst/>
            <a:ahLst/>
            <a:cxnLst>
              <a:cxn ang="0">
                <a:pos x="66" y="45"/>
              </a:cxn>
              <a:cxn ang="0">
                <a:pos x="0" y="23"/>
              </a:cxn>
              <a:cxn ang="0">
                <a:pos x="66" y="0"/>
              </a:cxn>
              <a:cxn ang="0">
                <a:pos x="66" y="45"/>
              </a:cxn>
            </a:cxnLst>
            <a:rect l="0" t="0" r="r" b="b"/>
            <a:pathLst>
              <a:path w="66" h="45">
                <a:moveTo>
                  <a:pt x="66" y="45"/>
                </a:moveTo>
                <a:lnTo>
                  <a:pt x="0" y="23"/>
                </a:lnTo>
                <a:lnTo>
                  <a:pt x="66" y="0"/>
                </a:lnTo>
                <a:lnTo>
                  <a:pt x="66" y="45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81" name="Rectangle 61"/>
          <p:cNvSpPr>
            <a:spLocks noChangeArrowheads="1"/>
          </p:cNvSpPr>
          <p:nvPr/>
        </p:nvSpPr>
        <p:spPr bwMode="auto">
          <a:xfrm>
            <a:off x="4405313" y="1389063"/>
            <a:ext cx="1022350" cy="361950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82" name="Rectangle 62"/>
          <p:cNvSpPr>
            <a:spLocks noChangeArrowheads="1"/>
          </p:cNvSpPr>
          <p:nvPr/>
        </p:nvSpPr>
        <p:spPr bwMode="auto">
          <a:xfrm>
            <a:off x="4562475" y="1492250"/>
            <a:ext cx="836613" cy="212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Initial Key</a:t>
            </a:r>
            <a:endParaRPr lang="en-US" altLang="ko-KR" sz="1400"/>
          </a:p>
        </p:txBody>
      </p:sp>
      <p:sp>
        <p:nvSpPr>
          <p:cNvPr id="670783" name="Rectangle 63"/>
          <p:cNvSpPr>
            <a:spLocks noChangeArrowheads="1"/>
          </p:cNvSpPr>
          <p:nvPr/>
        </p:nvSpPr>
        <p:spPr bwMode="auto">
          <a:xfrm>
            <a:off x="4306888" y="5180013"/>
            <a:ext cx="963612" cy="425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>
                <a:solidFill>
                  <a:srgbClr val="000000"/>
                </a:solidFill>
              </a:rPr>
              <a:t>Final round</a:t>
            </a:r>
          </a:p>
          <a:p>
            <a:r>
              <a:rPr lang="en-US" altLang="ko-KR" sz="1400">
                <a:solidFill>
                  <a:srgbClr val="000000"/>
                </a:solidFill>
              </a:rPr>
              <a:t>key </a:t>
            </a:r>
            <a:endParaRPr lang="en-US" altLang="ko-KR" sz="1400"/>
          </a:p>
        </p:txBody>
      </p:sp>
      <p:sp>
        <p:nvSpPr>
          <p:cNvPr id="670784" name="Line 64"/>
          <p:cNvSpPr>
            <a:spLocks noChangeShapeType="1"/>
          </p:cNvSpPr>
          <p:nvPr/>
        </p:nvSpPr>
        <p:spPr bwMode="auto">
          <a:xfrm>
            <a:off x="5427663" y="1570038"/>
            <a:ext cx="18256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85" name="Freeform 65"/>
          <p:cNvSpPr>
            <a:spLocks/>
          </p:cNvSpPr>
          <p:nvPr/>
        </p:nvSpPr>
        <p:spPr bwMode="auto">
          <a:xfrm>
            <a:off x="5602288" y="1533525"/>
            <a:ext cx="69850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" y="23"/>
              </a:cxn>
              <a:cxn ang="0">
                <a:pos x="0" y="45"/>
              </a:cxn>
              <a:cxn ang="0">
                <a:pos x="0" y="0"/>
              </a:cxn>
            </a:cxnLst>
            <a:rect l="0" t="0" r="r" b="b"/>
            <a:pathLst>
              <a:path w="44" h="45">
                <a:moveTo>
                  <a:pt x="0" y="0"/>
                </a:moveTo>
                <a:lnTo>
                  <a:pt x="44" y="23"/>
                </a:lnTo>
                <a:lnTo>
                  <a:pt x="0" y="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0787" name="Line 67"/>
          <p:cNvSpPr>
            <a:spLocks noChangeShapeType="1"/>
          </p:cNvSpPr>
          <p:nvPr/>
        </p:nvSpPr>
        <p:spPr bwMode="auto">
          <a:xfrm>
            <a:off x="5303838" y="3476625"/>
            <a:ext cx="376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70788" name="Text Box 68"/>
          <p:cNvSpPr txBox="1">
            <a:spLocks noChangeArrowheads="1"/>
          </p:cNvSpPr>
          <p:nvPr/>
        </p:nvSpPr>
        <p:spPr bwMode="auto">
          <a:xfrm>
            <a:off x="4381500" y="3368675"/>
            <a:ext cx="904875" cy="2127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400"/>
              <a:t>Round key</a:t>
            </a:r>
          </a:p>
        </p:txBody>
      </p:sp>
      <p:sp>
        <p:nvSpPr>
          <p:cNvPr id="670789" name="Line 69"/>
          <p:cNvSpPr>
            <a:spLocks noChangeShapeType="1"/>
          </p:cNvSpPr>
          <p:nvPr/>
        </p:nvSpPr>
        <p:spPr bwMode="auto">
          <a:xfrm>
            <a:off x="5303838" y="5364163"/>
            <a:ext cx="376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FFD1-4B88-47F2-B059-FDC66EBC3D0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5613" y="762000"/>
            <a:ext cx="6183312" cy="474663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altLang="ko-KR" sz="2400" dirty="0" smtClean="0">
                <a:solidFill>
                  <a:schemeClr val="tx2"/>
                </a:solidFill>
              </a:rPr>
              <a:t>Finite Field</a:t>
            </a:r>
            <a:endParaRPr lang="en-US" altLang="ko-KR" sz="24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2775" y="1509713"/>
            <a:ext cx="8049532" cy="452596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88913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 smtClean="0"/>
              <a:t>Every nonzero element has multiplicative inverse.</a:t>
            </a:r>
          </a:p>
          <a:p>
            <a:pPr marL="188913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 smtClean="0"/>
              <a:t>Prime  number, </a:t>
            </a:r>
            <a:r>
              <a:rPr lang="en-US" altLang="ko-KR" dirty="0" err="1" smtClean="0"/>
              <a:t>Zp</a:t>
            </a:r>
            <a:endParaRPr lang="en-US" altLang="ko-KR" dirty="0" smtClean="0"/>
          </a:p>
          <a:p>
            <a:pPr marL="646113" lvl="1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 err="1" smtClean="0"/>
              <a:t>Gcd</a:t>
            </a:r>
            <a:r>
              <a:rPr lang="en-US" altLang="ko-KR" dirty="0" smtClean="0"/>
              <a:t>, Extended Euclidean Algorithm</a:t>
            </a:r>
          </a:p>
          <a:p>
            <a:pPr marL="188913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 smtClean="0"/>
              <a:t>Representation of n-bit data</a:t>
            </a:r>
          </a:p>
          <a:p>
            <a:pPr marL="800100" lvl="1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Binary</a:t>
            </a:r>
          </a:p>
          <a:p>
            <a:pPr marL="800100" lvl="1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Hexadecimal</a:t>
            </a:r>
            <a:endParaRPr lang="en-US" altLang="ko-KR" dirty="0" smtClean="0"/>
          </a:p>
          <a:p>
            <a:pPr marL="800100" lvl="1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Polynomial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GF(p</a:t>
            </a:r>
            <a:r>
              <a:rPr lang="en-US" altLang="ko-KR" dirty="0" smtClean="0"/>
              <a:t>), GF(2</a:t>
            </a:r>
            <a:r>
              <a:rPr lang="en-US" altLang="ko-KR" baseline="30000" dirty="0" smtClean="0"/>
              <a:t>n</a:t>
            </a:r>
            <a:r>
              <a:rPr lang="en-US" altLang="ko-KR" dirty="0" smtClean="0"/>
              <a:t>) over irreducible polynomial</a:t>
            </a:r>
            <a:endParaRPr lang="en-US" altLang="ko-KR" dirty="0" smtClean="0"/>
          </a:p>
          <a:p>
            <a:pPr marL="646113" lvl="1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 smtClean="0"/>
              <a:t>Ex) GF(2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) /x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 + x + 1</a:t>
            </a:r>
            <a:endParaRPr lang="en-US" altLang="ko-KR" dirty="0" smtClean="0"/>
          </a:p>
          <a:p>
            <a:pPr marL="646113" lvl="1" indent="-188913" algn="l">
              <a:spcBef>
                <a:spcPct val="20000"/>
              </a:spcBef>
              <a:buFontTx/>
              <a:buChar char="•"/>
            </a:pPr>
            <a:r>
              <a:rPr lang="en-US" altLang="ko-KR" dirty="0" smtClean="0"/>
              <a:t>Addition and multiplication </a:t>
            </a:r>
          </a:p>
          <a:p>
            <a:pPr marL="646113" lvl="1" indent="-188913" algn="l">
              <a:spcBef>
                <a:spcPct val="20000"/>
              </a:spcBef>
              <a:buFontTx/>
              <a:buChar char="•"/>
            </a:pPr>
            <a:endParaRPr lang="en-US" altLang="ko-KR" dirty="0" smtClean="0"/>
          </a:p>
          <a:p>
            <a:pPr marL="646113" lvl="1" indent="-188913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AES uses GF(2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) /f(x)= 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 + x</a:t>
            </a:r>
            <a:r>
              <a:rPr lang="en-US" altLang="ko-KR" baseline="30000" dirty="0" smtClean="0"/>
              <a:t>4</a:t>
            </a:r>
            <a:r>
              <a:rPr lang="en-US" altLang="ko-KR" dirty="0" smtClean="0"/>
              <a:t> + x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 + x +1</a:t>
            </a:r>
          </a:p>
          <a:p>
            <a:pPr marL="646113" lvl="1" indent="-188913" algn="l">
              <a:spcBef>
                <a:spcPct val="20000"/>
              </a:spcBef>
              <a:buFontTx/>
              <a:buChar char="•"/>
            </a:pP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13963</TotalTime>
  <Words>767</Words>
  <Application>Microsoft Office PowerPoint</Application>
  <PresentationFormat>화면 슬라이드 쇼(4:3)</PresentationFormat>
  <Paragraphs>283</Paragraphs>
  <Slides>13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Best Known Attack</vt:lpstr>
      <vt:lpstr>슬라이드 13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1107</cp:revision>
  <cp:lastPrinted>2001-03-15T06:44:45Z</cp:lastPrinted>
  <dcterms:created xsi:type="dcterms:W3CDTF">2000-05-25T12:25:41Z</dcterms:created>
  <dcterms:modified xsi:type="dcterms:W3CDTF">2010-02-19T13:27:27Z</dcterms:modified>
</cp:coreProperties>
</file>