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65" r:id="rId2"/>
    <p:sldId id="553" r:id="rId3"/>
    <p:sldId id="567" r:id="rId4"/>
    <p:sldId id="570" r:id="rId5"/>
    <p:sldId id="571" r:id="rId6"/>
    <p:sldId id="572" r:id="rId7"/>
    <p:sldId id="573" r:id="rId8"/>
    <p:sldId id="574" r:id="rId9"/>
    <p:sldId id="579" r:id="rId10"/>
    <p:sldId id="588" r:id="rId11"/>
    <p:sldId id="575" r:id="rId12"/>
    <p:sldId id="576" r:id="rId13"/>
    <p:sldId id="577" r:id="rId14"/>
    <p:sldId id="578" r:id="rId15"/>
    <p:sldId id="566" r:id="rId16"/>
    <p:sldId id="599" r:id="rId17"/>
    <p:sldId id="559" r:id="rId18"/>
  </p:sldIdLst>
  <p:sldSz cx="9144000" cy="6858000" type="screen4x3"/>
  <p:notesSz cx="6858000" cy="9774238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b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b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b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b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CC99"/>
    <a:srgbClr val="9900CC"/>
    <a:srgbClr val="3333FF"/>
    <a:srgbClr val="0066FF"/>
    <a:srgbClr val="0000CC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70" y="-102"/>
      </p:cViewPr>
      <p:guideLst>
        <p:guide orient="horz" pos="4029"/>
        <p:guide pos="440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1944" y="-72"/>
      </p:cViewPr>
      <p:guideLst>
        <p:guide orient="horz" pos="3078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ko-KR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ko-KR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6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ko-KR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96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B34FE59-BEF2-4EF0-AFE8-030E075D396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36525"/>
            <a:ext cx="558800" cy="1825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103938" y="136525"/>
            <a:ext cx="754062" cy="1825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31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6289675"/>
            <a:ext cx="3086100" cy="11350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문자열 유형을 편집하려면 누르십시오</a:t>
            </a:r>
            <a:r>
              <a:rPr lang="en-US" altLang="ko-KR" smtClean="0"/>
              <a:t>.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세째 수준</a:t>
            </a:r>
          </a:p>
          <a:p>
            <a:pPr lvl="3"/>
            <a:r>
              <a:rPr lang="ko-KR" altLang="en-US" smtClean="0"/>
              <a:t>네째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1038"/>
            <a:ext cx="558800" cy="1825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680200" y="9571038"/>
            <a:ext cx="177800" cy="1825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fld id="{0CA352A5-EB31-40AB-A4DF-7838CB7A57A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43112-FF9E-4532-A319-BC716C38C0F2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590800"/>
            <a:ext cx="0" cy="0"/>
          </a:xfrm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765925"/>
            <a:ext cx="1562100" cy="18256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C1ABE-2929-4DC3-9186-9916AC8A7E21}" type="slidenum">
              <a:rPr lang="en-US" altLang="ko-KR"/>
              <a:pPr/>
              <a:t>10</a:t>
            </a:fld>
            <a:endParaRPr lang="en-US" altLang="ko-KR"/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590800"/>
            <a:ext cx="0" cy="0"/>
          </a:xfrm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765925"/>
            <a:ext cx="1562100" cy="18256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A279FA-41AC-4A23-B57F-96D273A08EE3}" type="slidenum">
              <a:rPr lang="en-US" altLang="ko-KR"/>
              <a:pPr/>
              <a:t>11</a:t>
            </a:fld>
            <a:endParaRPr lang="en-US" altLang="ko-KR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590800"/>
            <a:ext cx="0" cy="0"/>
          </a:xfrm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765925"/>
            <a:ext cx="1562100" cy="18256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0394A7-222D-4959-A617-DF806CBCD65D}" type="slidenum">
              <a:rPr lang="en-US" altLang="ko-KR"/>
              <a:pPr/>
              <a:t>12</a:t>
            </a:fld>
            <a:endParaRPr lang="en-US" altLang="ko-KR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590800"/>
            <a:ext cx="0" cy="0"/>
          </a:xfrm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765925"/>
            <a:ext cx="1562100" cy="18256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57AA90-11B4-476E-9ED2-F68C8C271C6E}" type="slidenum">
              <a:rPr lang="en-US" altLang="ko-KR"/>
              <a:pPr/>
              <a:t>13</a:t>
            </a:fld>
            <a:endParaRPr lang="en-US" altLang="ko-KR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590800"/>
            <a:ext cx="0" cy="0"/>
          </a:xfrm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765925"/>
            <a:ext cx="1562100" cy="18256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6A473F-3718-4833-8EB1-E3C6C9FA6C38}" type="slidenum">
              <a:rPr lang="en-US" altLang="ko-KR"/>
              <a:pPr/>
              <a:t>14</a:t>
            </a:fld>
            <a:endParaRPr lang="en-US" altLang="ko-KR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590800"/>
            <a:ext cx="0" cy="0"/>
          </a:xfrm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765925"/>
            <a:ext cx="1562100" cy="18256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95798E-BEBB-4B27-B42B-E505C40D127A}" type="slidenum">
              <a:rPr lang="en-US" altLang="ko-KR"/>
              <a:pPr/>
              <a:t>15</a:t>
            </a:fld>
            <a:endParaRPr lang="en-US" altLang="ko-KR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590800"/>
            <a:ext cx="0" cy="0"/>
          </a:xfrm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765925"/>
            <a:ext cx="1562100" cy="18256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DE5E31-1B22-444F-B24F-A767AAE0A2E8}" type="slidenum">
              <a:rPr lang="en-US" altLang="ko-KR"/>
              <a:pPr/>
              <a:t>17</a:t>
            </a:fld>
            <a:endParaRPr lang="en-US" altLang="ko-KR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590800"/>
            <a:ext cx="0" cy="0"/>
          </a:xfrm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765925"/>
            <a:ext cx="1562100" cy="18256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4DB11-E851-454F-BA0E-7D2A2B0C4AB5}" type="slidenum">
              <a:rPr lang="en-US" altLang="ko-KR"/>
              <a:pPr/>
              <a:t>2</a:t>
            </a:fld>
            <a:endParaRPr lang="en-US" altLang="ko-KR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590800"/>
            <a:ext cx="0" cy="0"/>
          </a:xfrm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765925"/>
            <a:ext cx="1562100" cy="18256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CC158-CE0C-40C3-928A-04A1E9BD66D6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590800"/>
            <a:ext cx="0" cy="0"/>
          </a:xfrm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765925"/>
            <a:ext cx="1562100" cy="18256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A6C2E-E143-4A2C-9F88-FC03562FE208}" type="slidenum">
              <a:rPr lang="en-US" altLang="ko-KR"/>
              <a:pPr/>
              <a:t>4</a:t>
            </a:fld>
            <a:endParaRPr lang="en-US" altLang="ko-KR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590800"/>
            <a:ext cx="0" cy="0"/>
          </a:xfrm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765925"/>
            <a:ext cx="1562100" cy="18256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BBE9CA-D8F5-4ADB-A832-CCCBD3DCAFFA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590800"/>
            <a:ext cx="0" cy="0"/>
          </a:xfrm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765925"/>
            <a:ext cx="1562100" cy="18256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F17CF9-ED04-4CBB-AEC9-E1775AE71796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590800"/>
            <a:ext cx="0" cy="0"/>
          </a:xfrm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765925"/>
            <a:ext cx="1562100" cy="18256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9B4648-B818-41E1-8151-E09D4FFD0241}" type="slidenum">
              <a:rPr lang="en-US" altLang="ko-KR"/>
              <a:pPr/>
              <a:t>7</a:t>
            </a:fld>
            <a:endParaRPr lang="en-US" altLang="ko-KR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590800"/>
            <a:ext cx="0" cy="0"/>
          </a:xfrm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765925"/>
            <a:ext cx="1562100" cy="18256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E764F0-D049-447A-9C57-D675305BFDB7}" type="slidenum">
              <a:rPr lang="en-US" altLang="ko-KR"/>
              <a:pPr/>
              <a:t>8</a:t>
            </a:fld>
            <a:endParaRPr lang="en-US" altLang="ko-KR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590800"/>
            <a:ext cx="0" cy="0"/>
          </a:xfrm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765925"/>
            <a:ext cx="1562100" cy="18256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A1F80-CD55-4C30-96B2-47DD1041C750}" type="slidenum">
              <a:rPr lang="en-US" altLang="ko-KR"/>
              <a:pPr/>
              <a:t>9</a:t>
            </a:fld>
            <a:endParaRPr lang="en-US" altLang="ko-KR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590800"/>
            <a:ext cx="0" cy="0"/>
          </a:xfrm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765925"/>
            <a:ext cx="1562100" cy="18256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E0ED57-C868-4F71-A17F-668713EA048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FCC916-5050-4C5D-B987-51427AA6DCC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27DF1C-98E6-4A24-B27D-64864403691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9A0438-5B2D-4462-9E94-6E50656333A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150F4F-5AFD-48E1-B571-CC3CF9254FE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04305E-77D3-448A-A5B2-6B98056998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337A1F-F8E7-4A4F-86C2-041D3491272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174C0A-E75D-4D28-9E8C-198F7B47A7C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2DFFD1-4B88-47F2-B059-FDC66EBC3D0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ED029F-55F9-442C-9EC1-E9387F61FF5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87CA95-4F4A-4CC2-BCFA-98B914F11BD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EEF1F2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 flipV="1">
            <a:off x="228600" y="466725"/>
            <a:ext cx="8677275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238125" y="6410325"/>
            <a:ext cx="867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1513" y="6423025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latin typeface="+mn-ea"/>
              </a:defRPr>
            </a:lvl1pPr>
          </a:lstStyle>
          <a:p>
            <a:fld id="{9B70BE0B-0F87-49A0-AA8A-A4F31C8924B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upload.wikimedia.org/wikipedia/commons/b/bd/Board300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FFAFA-4A88-41C3-91EC-7DE747399E0C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689154" name="Text Box 2"/>
          <p:cNvSpPr txBox="1">
            <a:spLocks noChangeArrowheads="1"/>
          </p:cNvSpPr>
          <p:nvPr/>
        </p:nvSpPr>
        <p:spPr bwMode="auto">
          <a:xfrm>
            <a:off x="1684112" y="1387702"/>
            <a:ext cx="5379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400" dirty="0" smtClean="0"/>
              <a:t>Lect.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7 :  </a:t>
            </a:r>
            <a:r>
              <a:rPr lang="en-US" altLang="ko-KR" sz="2400" dirty="0"/>
              <a:t>Data Encryption Standard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4881" y="2105706"/>
            <a:ext cx="2490467" cy="3889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B9A7D-BF15-4069-8C48-3F75555AB9F6}" type="slidenum">
              <a:rPr lang="en-US" altLang="ko-KR"/>
              <a:pPr/>
              <a:t>10</a:t>
            </a:fld>
            <a:endParaRPr lang="en-US" altLang="ko-KR"/>
          </a:p>
        </p:txBody>
      </p:sp>
      <p:sp>
        <p:nvSpPr>
          <p:cNvPr id="746498" name="Text Box 2"/>
          <p:cNvSpPr txBox="1">
            <a:spLocks noChangeArrowheads="1"/>
          </p:cNvSpPr>
          <p:nvPr/>
        </p:nvSpPr>
        <p:spPr bwMode="auto">
          <a:xfrm>
            <a:off x="1444625" y="769938"/>
            <a:ext cx="216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400"/>
              <a:t>DES S-boxes </a:t>
            </a:r>
          </a:p>
        </p:txBody>
      </p:sp>
      <p:sp>
        <p:nvSpPr>
          <p:cNvPr id="746499" name="Text Box 3"/>
          <p:cNvSpPr txBox="1">
            <a:spLocks noChangeArrowheads="1"/>
          </p:cNvSpPr>
          <p:nvPr/>
        </p:nvSpPr>
        <p:spPr bwMode="auto">
          <a:xfrm>
            <a:off x="849313" y="1506538"/>
            <a:ext cx="6899275" cy="338554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ko-KR" sz="2000" dirty="0">
                <a:ea typeface="궁서" pitchFamily="18" charset="-127"/>
              </a:rPr>
              <a:t> </a:t>
            </a:r>
            <a:r>
              <a:rPr lang="en-US" altLang="ko-KR" sz="2000" b="0" dirty="0"/>
              <a:t>8 S-boxes (6 </a:t>
            </a:r>
            <a:r>
              <a:rPr lang="en-US" altLang="ko-KR" sz="2000" b="0" dirty="0">
                <a:sym typeface="Wingdings" pitchFamily="2" charset="2"/>
              </a:rPr>
              <a:t></a:t>
            </a:r>
            <a:r>
              <a:rPr lang="en-US" altLang="ko-KR" sz="2000" b="0" dirty="0"/>
              <a:t> 4 bits) </a:t>
            </a:r>
          </a:p>
          <a:p>
            <a:pPr algn="l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ko-KR" sz="2000" b="0" dirty="0" smtClean="0"/>
              <a:t>some </a:t>
            </a:r>
            <a:r>
              <a:rPr lang="en-US" altLang="ko-KR" sz="2000" b="0" dirty="0"/>
              <a:t>known design criteria</a:t>
            </a:r>
          </a:p>
          <a:p>
            <a:pPr marL="576263" lvl="1" indent="-200025" algn="l"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ko-KR" sz="2000" b="0" dirty="0"/>
              <a:t>not linear </a:t>
            </a:r>
          </a:p>
          <a:p>
            <a:pPr marL="576263" lvl="1" indent="-200025" algn="l"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ko-KR" sz="2000" b="0" dirty="0"/>
              <a:t>Any one bit of the inputs changes at least two output bits </a:t>
            </a:r>
          </a:p>
          <a:p>
            <a:pPr marL="576263" lvl="1" indent="-200025" algn="l"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ko-KR" sz="2000" b="0" dirty="0"/>
              <a:t>S(x) and S(x </a:t>
            </a:r>
            <a:r>
              <a:rPr lang="en-US" altLang="ko-KR" sz="2000" b="0" dirty="0">
                <a:sym typeface="Symbol" pitchFamily="18" charset="2"/>
              </a:rPr>
              <a:t></a:t>
            </a:r>
            <a:r>
              <a:rPr lang="en-US" altLang="ko-KR" sz="2000" b="0" dirty="0"/>
              <a:t> 001100) differs at least 2bits</a:t>
            </a:r>
          </a:p>
          <a:p>
            <a:pPr marL="576263" lvl="1" indent="-200025" algn="l"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ko-KR" sz="2000" b="0" dirty="0"/>
              <a:t>S(x) </a:t>
            </a:r>
            <a:r>
              <a:rPr lang="en-US" altLang="ko-KR" sz="2000" b="0" dirty="0">
                <a:sym typeface="Symbol" pitchFamily="18" charset="2"/>
              </a:rPr>
              <a:t></a:t>
            </a:r>
            <a:r>
              <a:rPr lang="en-US" altLang="ko-KR" sz="2000" b="0" dirty="0"/>
              <a:t> S(x </a:t>
            </a:r>
            <a:r>
              <a:rPr lang="en-US" altLang="ko-KR" sz="2000" b="0" dirty="0">
                <a:sym typeface="Symbol" pitchFamily="18" charset="2"/>
              </a:rPr>
              <a:t></a:t>
            </a:r>
            <a:r>
              <a:rPr lang="en-US" altLang="ko-KR" sz="2000" b="0" dirty="0"/>
              <a:t> 11</a:t>
            </a:r>
            <a:r>
              <a:rPr lang="en-US" altLang="ko-KR" sz="2000" b="0" i="1" dirty="0"/>
              <a:t>ef</a:t>
            </a:r>
            <a:r>
              <a:rPr lang="en-US" altLang="ko-KR" sz="2000" b="0" dirty="0"/>
              <a:t>00) for any </a:t>
            </a:r>
            <a:r>
              <a:rPr lang="en-US" altLang="ko-KR" sz="2000" b="0" i="1" dirty="0" err="1"/>
              <a:t>ef</a:t>
            </a:r>
            <a:endParaRPr lang="en-US" altLang="ko-KR" sz="2000" b="0" i="1" dirty="0"/>
          </a:p>
          <a:p>
            <a:pPr marL="576263" lvl="1" indent="-200025" algn="l"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ko-KR" sz="2000" b="0" dirty="0"/>
              <a:t>Resistance against DC etc.</a:t>
            </a:r>
          </a:p>
          <a:p>
            <a:pPr marL="576263" lvl="1" indent="-200025" algn="l"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ko-KR" sz="2000" b="0" dirty="0"/>
              <a:t>The actual design principles have never been revealed (US classified information)</a:t>
            </a:r>
          </a:p>
        </p:txBody>
      </p:sp>
      <p:sp>
        <p:nvSpPr>
          <p:cNvPr id="746501" name="Rectangle 5"/>
          <p:cNvSpPr>
            <a:spLocks noChangeArrowheads="1"/>
          </p:cNvSpPr>
          <p:nvPr/>
        </p:nvSpPr>
        <p:spPr bwMode="auto">
          <a:xfrm>
            <a:off x="893763" y="5273443"/>
            <a:ext cx="6868868" cy="609398"/>
          </a:xfrm>
          <a:prstGeom prst="rect">
            <a:avLst/>
          </a:prstGeom>
          <a:solidFill>
            <a:srgbClr val="00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b="0" dirty="0" smtClean="0"/>
              <a:t>HW : </a:t>
            </a:r>
            <a:r>
              <a:rPr lang="en-US" altLang="ko-KR" b="0" dirty="0"/>
              <a:t>For the </a:t>
            </a:r>
            <a:r>
              <a:rPr lang="en-US" altLang="ko-KR" b="0" dirty="0" smtClean="0"/>
              <a:t>S</a:t>
            </a:r>
            <a:r>
              <a:rPr lang="en-US" altLang="ko-KR" b="0" baseline="-25000" dirty="0" smtClean="0"/>
              <a:t>4</a:t>
            </a:r>
            <a:r>
              <a:rPr lang="en-US" altLang="ko-KR" b="0" dirty="0" smtClean="0"/>
              <a:t>-box, </a:t>
            </a:r>
            <a:r>
              <a:rPr lang="en-US" altLang="ko-KR" b="0" dirty="0"/>
              <a:t>check whether the following property holds </a:t>
            </a:r>
          </a:p>
          <a:p>
            <a:pPr lvl="1" algn="l"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ko-KR" b="0" dirty="0" smtClean="0"/>
              <a:t>S</a:t>
            </a:r>
            <a:r>
              <a:rPr lang="en-US" altLang="ko-KR" b="0" baseline="-25000" dirty="0" smtClean="0"/>
              <a:t>4 </a:t>
            </a:r>
            <a:r>
              <a:rPr lang="en-US" altLang="ko-KR" b="0" dirty="0" smtClean="0"/>
              <a:t>(</a:t>
            </a:r>
            <a:r>
              <a:rPr lang="en-US" altLang="ko-KR" b="0" dirty="0"/>
              <a:t>x) and </a:t>
            </a:r>
            <a:r>
              <a:rPr lang="en-US" altLang="ko-KR" b="0" dirty="0" smtClean="0"/>
              <a:t>S</a:t>
            </a:r>
            <a:r>
              <a:rPr lang="en-US" altLang="ko-KR" b="0" baseline="-25000" dirty="0" smtClean="0"/>
              <a:t>4 </a:t>
            </a:r>
            <a:r>
              <a:rPr lang="en-US" altLang="ko-KR" b="0" dirty="0" smtClean="0"/>
              <a:t>(</a:t>
            </a:r>
            <a:r>
              <a:rPr lang="en-US" altLang="ko-KR" b="0" dirty="0"/>
              <a:t>x </a:t>
            </a:r>
            <a:r>
              <a:rPr lang="en-US" altLang="ko-KR" b="0" dirty="0">
                <a:sym typeface="Symbol" pitchFamily="18" charset="2"/>
              </a:rPr>
              <a:t></a:t>
            </a:r>
            <a:r>
              <a:rPr lang="en-US" altLang="ko-KR" b="0" dirty="0"/>
              <a:t> 001100) differs at least 2bits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F1FC6-6DAA-40CA-AA8D-D17E9DF77DB1}" type="slidenum">
              <a:rPr lang="en-US" altLang="ko-KR"/>
              <a:pPr/>
              <a:t>11</a:t>
            </a:fld>
            <a:endParaRPr lang="en-US" altLang="ko-KR"/>
          </a:p>
        </p:txBody>
      </p:sp>
      <p:sp>
        <p:nvSpPr>
          <p:cNvPr id="711682" name="Text Box 2"/>
          <p:cNvSpPr txBox="1">
            <a:spLocks noChangeArrowheads="1"/>
          </p:cNvSpPr>
          <p:nvPr/>
        </p:nvSpPr>
        <p:spPr bwMode="auto">
          <a:xfrm>
            <a:off x="1444625" y="769938"/>
            <a:ext cx="246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400"/>
              <a:t>Key Scheduling</a:t>
            </a:r>
          </a:p>
        </p:txBody>
      </p:sp>
      <p:grpSp>
        <p:nvGrpSpPr>
          <p:cNvPr id="711775" name="Group 95"/>
          <p:cNvGrpSpPr>
            <a:grpSpLocks/>
          </p:cNvGrpSpPr>
          <p:nvPr/>
        </p:nvGrpSpPr>
        <p:grpSpPr bwMode="auto">
          <a:xfrm>
            <a:off x="1649413" y="1500188"/>
            <a:ext cx="6356350" cy="4397375"/>
            <a:chOff x="1440" y="1003"/>
            <a:chExt cx="4004" cy="2770"/>
          </a:xfrm>
        </p:grpSpPr>
        <p:sp>
          <p:nvSpPr>
            <p:cNvPr id="711776" name="Rectangle 96"/>
            <p:cNvSpPr>
              <a:spLocks noChangeArrowheads="1"/>
            </p:cNvSpPr>
            <p:nvPr/>
          </p:nvSpPr>
          <p:spPr bwMode="auto">
            <a:xfrm>
              <a:off x="2304" y="1003"/>
              <a:ext cx="91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>
                  <a:latin typeface="굴림" pitchFamily="50" charset="-127"/>
                </a:rPr>
                <a:t>Key (</a:t>
              </a:r>
              <a:r>
                <a:rPr lang="en-US" altLang="ko-KR" sz="1600" b="0">
                  <a:latin typeface="Times New Roman" pitchFamily="18" charset="0"/>
                </a:rPr>
                <a:t>64</a:t>
              </a:r>
              <a:r>
                <a:rPr lang="en-US" altLang="ko-KR" sz="1600" b="0">
                  <a:latin typeface="굴림" pitchFamily="50" charset="-127"/>
                </a:rPr>
                <a:t>)</a:t>
              </a:r>
            </a:p>
          </p:txBody>
        </p:sp>
        <p:sp>
          <p:nvSpPr>
            <p:cNvPr id="711777" name="Rectangle 97"/>
            <p:cNvSpPr>
              <a:spLocks noChangeArrowheads="1"/>
            </p:cNvSpPr>
            <p:nvPr/>
          </p:nvSpPr>
          <p:spPr bwMode="auto">
            <a:xfrm>
              <a:off x="1440" y="1540"/>
              <a:ext cx="960" cy="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 i="1">
                  <a:latin typeface="Times New Roman" pitchFamily="18" charset="0"/>
                </a:rPr>
                <a:t>C</a:t>
              </a:r>
              <a:r>
                <a:rPr lang="en-US" altLang="ko-KR" sz="1600" b="0" baseline="-25000">
                  <a:latin typeface="Times New Roman" pitchFamily="18" charset="0"/>
                </a:rPr>
                <a:t>0</a:t>
              </a:r>
              <a:r>
                <a:rPr lang="en-US" altLang="ko-KR" sz="1600" b="0">
                  <a:latin typeface="굴림" pitchFamily="50" charset="-127"/>
                </a:rPr>
                <a:t>(</a:t>
              </a:r>
              <a:r>
                <a:rPr lang="en-US" altLang="ko-KR" sz="1600" b="0">
                  <a:latin typeface="Times New Roman" pitchFamily="18" charset="0"/>
                </a:rPr>
                <a:t>28</a:t>
              </a:r>
              <a:r>
                <a:rPr lang="en-US" altLang="ko-KR" sz="1600" b="0">
                  <a:latin typeface="굴림" pitchFamily="50" charset="-127"/>
                </a:rPr>
                <a:t>)</a:t>
              </a:r>
            </a:p>
          </p:txBody>
        </p:sp>
        <p:sp>
          <p:nvSpPr>
            <p:cNvPr id="711778" name="Rectangle 98"/>
            <p:cNvSpPr>
              <a:spLocks noChangeArrowheads="1"/>
            </p:cNvSpPr>
            <p:nvPr/>
          </p:nvSpPr>
          <p:spPr bwMode="auto">
            <a:xfrm>
              <a:off x="3072" y="1540"/>
              <a:ext cx="960" cy="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 i="1">
                  <a:latin typeface="Times New Roman" pitchFamily="18" charset="0"/>
                </a:rPr>
                <a:t>D</a:t>
              </a:r>
              <a:r>
                <a:rPr lang="en-US" altLang="ko-KR" sz="1600" b="0" baseline="-25000">
                  <a:latin typeface="Times New Roman" pitchFamily="18" charset="0"/>
                </a:rPr>
                <a:t>0</a:t>
              </a:r>
              <a:r>
                <a:rPr lang="en-US" altLang="ko-KR" sz="1600" b="0">
                  <a:latin typeface="굴림" pitchFamily="50" charset="-127"/>
                </a:rPr>
                <a:t>(</a:t>
              </a:r>
              <a:r>
                <a:rPr lang="en-US" altLang="ko-KR" sz="1600" b="0">
                  <a:latin typeface="Times New Roman" pitchFamily="18" charset="0"/>
                </a:rPr>
                <a:t>28</a:t>
              </a:r>
              <a:r>
                <a:rPr lang="en-US" altLang="ko-KR" sz="1600" b="0">
                  <a:latin typeface="굴림" pitchFamily="50" charset="-127"/>
                </a:rPr>
                <a:t>)</a:t>
              </a:r>
            </a:p>
          </p:txBody>
        </p:sp>
        <p:sp>
          <p:nvSpPr>
            <p:cNvPr id="711779" name="Rectangle 99"/>
            <p:cNvSpPr>
              <a:spLocks noChangeArrowheads="1"/>
            </p:cNvSpPr>
            <p:nvPr/>
          </p:nvSpPr>
          <p:spPr bwMode="auto">
            <a:xfrm>
              <a:off x="1560" y="1821"/>
              <a:ext cx="714" cy="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 i="1">
                  <a:latin typeface="Times New Roman" pitchFamily="18" charset="0"/>
                </a:rPr>
                <a:t>LS</a:t>
              </a:r>
              <a:r>
                <a:rPr lang="en-US" altLang="ko-KR" sz="1600" b="0" baseline="-25000">
                  <a:latin typeface="Times New Roman" pitchFamily="18" charset="0"/>
                </a:rPr>
                <a:t>1</a:t>
              </a:r>
              <a:endParaRPr lang="en-US" altLang="ko-KR" sz="1600" b="0">
                <a:latin typeface="굴림" pitchFamily="50" charset="-127"/>
              </a:endParaRPr>
            </a:p>
          </p:txBody>
        </p:sp>
        <p:sp>
          <p:nvSpPr>
            <p:cNvPr id="711780" name="Line 100"/>
            <p:cNvSpPr>
              <a:spLocks noChangeShapeType="1"/>
            </p:cNvSpPr>
            <p:nvPr/>
          </p:nvSpPr>
          <p:spPr bwMode="auto">
            <a:xfrm>
              <a:off x="2754" y="1383"/>
              <a:ext cx="0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1781" name="Line 101"/>
            <p:cNvSpPr>
              <a:spLocks noChangeShapeType="1"/>
            </p:cNvSpPr>
            <p:nvPr/>
          </p:nvSpPr>
          <p:spPr bwMode="auto">
            <a:xfrm>
              <a:off x="1920" y="1795"/>
              <a:ext cx="0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1782" name="Line 102"/>
            <p:cNvSpPr>
              <a:spLocks noChangeShapeType="1"/>
            </p:cNvSpPr>
            <p:nvPr/>
          </p:nvSpPr>
          <p:spPr bwMode="auto">
            <a:xfrm>
              <a:off x="2754" y="1147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cxnSp>
          <p:nvCxnSpPr>
            <p:cNvPr id="711783" name="AutoShape 103"/>
            <p:cNvCxnSpPr>
              <a:cxnSpLocks noChangeShapeType="1"/>
              <a:stCxn id="711777" idx="2"/>
              <a:endCxn id="711781" idx="1"/>
            </p:cNvCxnSpPr>
            <p:nvPr/>
          </p:nvCxnSpPr>
          <p:spPr bwMode="auto">
            <a:xfrm>
              <a:off x="1920" y="1716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11784" name="Rectangle 104"/>
            <p:cNvSpPr>
              <a:spLocks noChangeArrowheads="1"/>
            </p:cNvSpPr>
            <p:nvPr/>
          </p:nvSpPr>
          <p:spPr bwMode="auto">
            <a:xfrm>
              <a:off x="3196" y="1821"/>
              <a:ext cx="714" cy="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 i="1">
                  <a:latin typeface="Times New Roman" pitchFamily="18" charset="0"/>
                </a:rPr>
                <a:t>LS</a:t>
              </a:r>
              <a:r>
                <a:rPr lang="en-US" altLang="ko-KR" sz="1600" b="0" baseline="-25000">
                  <a:latin typeface="Times New Roman" pitchFamily="18" charset="0"/>
                </a:rPr>
                <a:t>1</a:t>
              </a:r>
              <a:endParaRPr lang="en-US" altLang="ko-KR" sz="1600" b="0">
                <a:latin typeface="굴림" pitchFamily="50" charset="-127"/>
              </a:endParaRPr>
            </a:p>
          </p:txBody>
        </p:sp>
        <p:cxnSp>
          <p:nvCxnSpPr>
            <p:cNvPr id="711785" name="AutoShape 105"/>
            <p:cNvCxnSpPr>
              <a:cxnSpLocks noChangeShapeType="1"/>
              <a:stCxn id="711778" idx="2"/>
              <a:endCxn id="711784" idx="0"/>
            </p:cNvCxnSpPr>
            <p:nvPr/>
          </p:nvCxnSpPr>
          <p:spPr bwMode="auto">
            <a:xfrm>
              <a:off x="3552" y="1716"/>
              <a:ext cx="1" cy="1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11786" name="Rectangle 106"/>
            <p:cNvSpPr>
              <a:spLocks noChangeArrowheads="1"/>
            </p:cNvSpPr>
            <p:nvPr/>
          </p:nvSpPr>
          <p:spPr bwMode="auto">
            <a:xfrm>
              <a:off x="1440" y="2104"/>
              <a:ext cx="960" cy="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 i="1">
                  <a:latin typeface="Times New Roman" pitchFamily="18" charset="0"/>
                </a:rPr>
                <a:t>C</a:t>
              </a:r>
              <a:r>
                <a:rPr lang="en-US" altLang="ko-KR" sz="1600" b="0" baseline="-25000">
                  <a:latin typeface="Times New Roman" pitchFamily="18" charset="0"/>
                </a:rPr>
                <a:t>1</a:t>
              </a:r>
              <a:r>
                <a:rPr lang="en-US" altLang="ko-KR" sz="1600" b="0">
                  <a:latin typeface="굴림" pitchFamily="50" charset="-127"/>
                </a:rPr>
                <a:t>(</a:t>
              </a:r>
              <a:r>
                <a:rPr lang="en-US" altLang="ko-KR" sz="1600" b="0">
                  <a:latin typeface="Times New Roman" pitchFamily="18" charset="0"/>
                </a:rPr>
                <a:t>28</a:t>
              </a:r>
              <a:r>
                <a:rPr lang="en-US" altLang="ko-KR" sz="1600" b="0">
                  <a:latin typeface="굴림" pitchFamily="50" charset="-127"/>
                </a:rPr>
                <a:t>)</a:t>
              </a:r>
            </a:p>
          </p:txBody>
        </p:sp>
        <p:sp>
          <p:nvSpPr>
            <p:cNvPr id="711787" name="Rectangle 107"/>
            <p:cNvSpPr>
              <a:spLocks noChangeArrowheads="1"/>
            </p:cNvSpPr>
            <p:nvPr/>
          </p:nvSpPr>
          <p:spPr bwMode="auto">
            <a:xfrm>
              <a:off x="3072" y="2104"/>
              <a:ext cx="960" cy="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 i="1">
                  <a:latin typeface="Times New Roman" pitchFamily="18" charset="0"/>
                </a:rPr>
                <a:t>D</a:t>
              </a:r>
              <a:r>
                <a:rPr lang="en-US" altLang="ko-KR" sz="1600" b="0" baseline="-25000">
                  <a:latin typeface="Times New Roman" pitchFamily="18" charset="0"/>
                </a:rPr>
                <a:t>1</a:t>
              </a:r>
              <a:r>
                <a:rPr lang="en-US" altLang="ko-KR" sz="1600" b="0">
                  <a:latin typeface="굴림" pitchFamily="50" charset="-127"/>
                </a:rPr>
                <a:t>(</a:t>
              </a:r>
              <a:r>
                <a:rPr lang="en-US" altLang="ko-KR" sz="1600" b="0">
                  <a:latin typeface="Times New Roman" pitchFamily="18" charset="0"/>
                </a:rPr>
                <a:t>28</a:t>
              </a:r>
              <a:r>
                <a:rPr lang="en-US" altLang="ko-KR" sz="1600" b="0">
                  <a:latin typeface="굴림" pitchFamily="50" charset="-127"/>
                </a:rPr>
                <a:t>)</a:t>
              </a:r>
            </a:p>
          </p:txBody>
        </p:sp>
        <p:sp>
          <p:nvSpPr>
            <p:cNvPr id="711788" name="Rectangle 108"/>
            <p:cNvSpPr>
              <a:spLocks noChangeArrowheads="1"/>
            </p:cNvSpPr>
            <p:nvPr/>
          </p:nvSpPr>
          <p:spPr bwMode="auto">
            <a:xfrm>
              <a:off x="1560" y="2464"/>
              <a:ext cx="714" cy="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 i="1">
                  <a:latin typeface="Times New Roman" pitchFamily="18" charset="0"/>
                </a:rPr>
                <a:t>LS</a:t>
              </a:r>
              <a:r>
                <a:rPr lang="en-US" altLang="ko-KR" sz="1600" b="0" baseline="-25000">
                  <a:latin typeface="Times New Roman" pitchFamily="18" charset="0"/>
                </a:rPr>
                <a:t>2</a:t>
              </a:r>
              <a:endParaRPr lang="en-US" altLang="ko-KR" sz="1600" b="0">
                <a:latin typeface="굴림" pitchFamily="50" charset="-127"/>
              </a:endParaRPr>
            </a:p>
          </p:txBody>
        </p:sp>
        <p:sp>
          <p:nvSpPr>
            <p:cNvPr id="711789" name="Line 109"/>
            <p:cNvSpPr>
              <a:spLocks noChangeShapeType="1"/>
            </p:cNvSpPr>
            <p:nvPr/>
          </p:nvSpPr>
          <p:spPr bwMode="auto">
            <a:xfrm>
              <a:off x="1920" y="2438"/>
              <a:ext cx="0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cxnSp>
          <p:nvCxnSpPr>
            <p:cNvPr id="711790" name="AutoShape 110"/>
            <p:cNvCxnSpPr>
              <a:cxnSpLocks noChangeShapeType="1"/>
              <a:stCxn id="711786" idx="2"/>
              <a:endCxn id="711789" idx="1"/>
            </p:cNvCxnSpPr>
            <p:nvPr/>
          </p:nvCxnSpPr>
          <p:spPr bwMode="auto">
            <a:xfrm>
              <a:off x="1920" y="2280"/>
              <a:ext cx="0" cy="1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11791" name="Rectangle 111"/>
            <p:cNvSpPr>
              <a:spLocks noChangeArrowheads="1"/>
            </p:cNvSpPr>
            <p:nvPr/>
          </p:nvSpPr>
          <p:spPr bwMode="auto">
            <a:xfrm>
              <a:off x="3196" y="2464"/>
              <a:ext cx="714" cy="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 i="1">
                  <a:latin typeface="Times New Roman" pitchFamily="18" charset="0"/>
                </a:rPr>
                <a:t>LS</a:t>
              </a:r>
              <a:r>
                <a:rPr lang="en-US" altLang="ko-KR" sz="1600" b="0" baseline="-25000">
                  <a:latin typeface="Times New Roman" pitchFamily="18" charset="0"/>
                </a:rPr>
                <a:t>2</a:t>
              </a:r>
              <a:endParaRPr lang="en-US" altLang="ko-KR" sz="1600" b="0">
                <a:latin typeface="굴림" pitchFamily="50" charset="-127"/>
              </a:endParaRPr>
            </a:p>
          </p:txBody>
        </p:sp>
        <p:cxnSp>
          <p:nvCxnSpPr>
            <p:cNvPr id="711792" name="AutoShape 112"/>
            <p:cNvCxnSpPr>
              <a:cxnSpLocks noChangeShapeType="1"/>
              <a:stCxn id="711787" idx="2"/>
              <a:endCxn id="711791" idx="0"/>
            </p:cNvCxnSpPr>
            <p:nvPr/>
          </p:nvCxnSpPr>
          <p:spPr bwMode="auto">
            <a:xfrm>
              <a:off x="3552" y="2280"/>
              <a:ext cx="1" cy="1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11793" name="AutoShape 113"/>
            <p:cNvCxnSpPr>
              <a:cxnSpLocks noChangeShapeType="1"/>
              <a:stCxn id="711779" idx="2"/>
              <a:endCxn id="711786" idx="0"/>
            </p:cNvCxnSpPr>
            <p:nvPr/>
          </p:nvCxnSpPr>
          <p:spPr bwMode="auto">
            <a:xfrm>
              <a:off x="1917" y="1997"/>
              <a:ext cx="3" cy="1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11794" name="AutoShape 114"/>
            <p:cNvCxnSpPr>
              <a:cxnSpLocks noChangeShapeType="1"/>
              <a:stCxn id="711784" idx="2"/>
              <a:endCxn id="711787" idx="0"/>
            </p:cNvCxnSpPr>
            <p:nvPr/>
          </p:nvCxnSpPr>
          <p:spPr bwMode="auto">
            <a:xfrm flipH="1">
              <a:off x="3552" y="1997"/>
              <a:ext cx="1" cy="1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11795" name="Rectangle 115"/>
            <p:cNvSpPr>
              <a:spLocks noChangeArrowheads="1"/>
            </p:cNvSpPr>
            <p:nvPr/>
          </p:nvSpPr>
          <p:spPr bwMode="auto">
            <a:xfrm>
              <a:off x="1440" y="2729"/>
              <a:ext cx="960" cy="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 i="1">
                  <a:latin typeface="Times New Roman" pitchFamily="18" charset="0"/>
                </a:rPr>
                <a:t>C</a:t>
              </a:r>
              <a:r>
                <a:rPr lang="en-US" altLang="ko-KR" sz="1600" b="0" baseline="-25000">
                  <a:latin typeface="Times New Roman" pitchFamily="18" charset="0"/>
                </a:rPr>
                <a:t>2</a:t>
              </a:r>
              <a:r>
                <a:rPr lang="en-US" altLang="ko-KR" sz="1600" b="0">
                  <a:latin typeface="굴림" pitchFamily="50" charset="-127"/>
                </a:rPr>
                <a:t>(</a:t>
              </a:r>
              <a:r>
                <a:rPr lang="en-US" altLang="ko-KR" sz="1600" b="0">
                  <a:latin typeface="Times New Roman" pitchFamily="18" charset="0"/>
                </a:rPr>
                <a:t>28</a:t>
              </a:r>
              <a:r>
                <a:rPr lang="en-US" altLang="ko-KR" sz="1600" b="0">
                  <a:latin typeface="굴림" pitchFamily="50" charset="-127"/>
                </a:rPr>
                <a:t>)</a:t>
              </a:r>
            </a:p>
          </p:txBody>
        </p:sp>
        <p:sp>
          <p:nvSpPr>
            <p:cNvPr id="711796" name="Rectangle 116"/>
            <p:cNvSpPr>
              <a:spLocks noChangeArrowheads="1"/>
            </p:cNvSpPr>
            <p:nvPr/>
          </p:nvSpPr>
          <p:spPr bwMode="auto">
            <a:xfrm>
              <a:off x="3072" y="2729"/>
              <a:ext cx="960" cy="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 i="1">
                  <a:latin typeface="Times New Roman" pitchFamily="18" charset="0"/>
                </a:rPr>
                <a:t>D</a:t>
              </a:r>
              <a:r>
                <a:rPr lang="en-US" altLang="ko-KR" sz="1600" b="0" baseline="-25000">
                  <a:latin typeface="Times New Roman" pitchFamily="18" charset="0"/>
                </a:rPr>
                <a:t>2</a:t>
              </a:r>
              <a:r>
                <a:rPr lang="en-US" altLang="ko-KR" sz="1600" b="0">
                  <a:latin typeface="굴림" pitchFamily="50" charset="-127"/>
                </a:rPr>
                <a:t>(</a:t>
              </a:r>
              <a:r>
                <a:rPr lang="en-US" altLang="ko-KR" sz="1600" b="0">
                  <a:latin typeface="Times New Roman" pitchFamily="18" charset="0"/>
                </a:rPr>
                <a:t>28</a:t>
              </a:r>
              <a:r>
                <a:rPr lang="en-US" altLang="ko-KR" sz="1600" b="0">
                  <a:latin typeface="굴림" pitchFamily="50" charset="-127"/>
                </a:rPr>
                <a:t>)</a:t>
              </a:r>
            </a:p>
          </p:txBody>
        </p:sp>
        <p:cxnSp>
          <p:nvCxnSpPr>
            <p:cNvPr id="711797" name="AutoShape 117"/>
            <p:cNvCxnSpPr>
              <a:cxnSpLocks noChangeShapeType="1"/>
            </p:cNvCxnSpPr>
            <p:nvPr/>
          </p:nvCxnSpPr>
          <p:spPr bwMode="auto">
            <a:xfrm>
              <a:off x="1917" y="2646"/>
              <a:ext cx="3" cy="1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11798" name="AutoShape 118"/>
            <p:cNvCxnSpPr>
              <a:cxnSpLocks noChangeShapeType="1"/>
            </p:cNvCxnSpPr>
            <p:nvPr/>
          </p:nvCxnSpPr>
          <p:spPr bwMode="auto">
            <a:xfrm flipH="1">
              <a:off x="3552" y="2646"/>
              <a:ext cx="1" cy="1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11799" name="Rectangle 119"/>
            <p:cNvSpPr>
              <a:spLocks noChangeArrowheads="1"/>
            </p:cNvSpPr>
            <p:nvPr/>
          </p:nvSpPr>
          <p:spPr bwMode="auto">
            <a:xfrm>
              <a:off x="1560" y="3147"/>
              <a:ext cx="714" cy="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 i="1">
                  <a:latin typeface="Times New Roman" pitchFamily="18" charset="0"/>
                </a:rPr>
                <a:t>LS</a:t>
              </a:r>
              <a:r>
                <a:rPr lang="en-US" altLang="ko-KR" sz="1600" b="0" baseline="-25000">
                  <a:latin typeface="Times New Roman" pitchFamily="18" charset="0"/>
                </a:rPr>
                <a:t>16</a:t>
              </a:r>
              <a:endParaRPr lang="en-US" altLang="ko-KR" sz="1600" b="0">
                <a:latin typeface="굴림" pitchFamily="50" charset="-127"/>
              </a:endParaRPr>
            </a:p>
          </p:txBody>
        </p:sp>
        <p:sp>
          <p:nvSpPr>
            <p:cNvPr id="711800" name="Rectangle 120"/>
            <p:cNvSpPr>
              <a:spLocks noChangeArrowheads="1"/>
            </p:cNvSpPr>
            <p:nvPr/>
          </p:nvSpPr>
          <p:spPr bwMode="auto">
            <a:xfrm>
              <a:off x="3196" y="3147"/>
              <a:ext cx="714" cy="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 i="1">
                  <a:latin typeface="Times New Roman" pitchFamily="18" charset="0"/>
                </a:rPr>
                <a:t>LS</a:t>
              </a:r>
              <a:r>
                <a:rPr lang="en-US" altLang="ko-KR" sz="1600" b="0" baseline="-25000">
                  <a:latin typeface="Times New Roman" pitchFamily="18" charset="0"/>
                </a:rPr>
                <a:t>16</a:t>
              </a:r>
              <a:endParaRPr lang="en-US" altLang="ko-KR" sz="1600" b="0">
                <a:latin typeface="굴림" pitchFamily="50" charset="-127"/>
              </a:endParaRPr>
            </a:p>
          </p:txBody>
        </p:sp>
        <p:sp>
          <p:nvSpPr>
            <p:cNvPr id="711801" name="Rectangle 121"/>
            <p:cNvSpPr>
              <a:spLocks noChangeArrowheads="1"/>
            </p:cNvSpPr>
            <p:nvPr/>
          </p:nvSpPr>
          <p:spPr bwMode="auto">
            <a:xfrm>
              <a:off x="1440" y="3412"/>
              <a:ext cx="960" cy="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 i="1">
                  <a:latin typeface="Times New Roman" pitchFamily="18" charset="0"/>
                </a:rPr>
                <a:t>C</a:t>
              </a:r>
              <a:r>
                <a:rPr lang="en-US" altLang="ko-KR" sz="1600" b="0" baseline="-25000">
                  <a:latin typeface="Times New Roman" pitchFamily="18" charset="0"/>
                </a:rPr>
                <a:t>16</a:t>
              </a:r>
              <a:r>
                <a:rPr lang="en-US" altLang="ko-KR" sz="1600" b="0">
                  <a:latin typeface="굴림" pitchFamily="50" charset="-127"/>
                </a:rPr>
                <a:t>(</a:t>
              </a:r>
              <a:r>
                <a:rPr lang="en-US" altLang="ko-KR" sz="1600" b="0">
                  <a:latin typeface="Times New Roman" pitchFamily="18" charset="0"/>
                </a:rPr>
                <a:t>28</a:t>
              </a:r>
              <a:r>
                <a:rPr lang="en-US" altLang="ko-KR" sz="1600" b="0">
                  <a:latin typeface="굴림" pitchFamily="50" charset="-127"/>
                </a:rPr>
                <a:t>)</a:t>
              </a:r>
            </a:p>
          </p:txBody>
        </p:sp>
        <p:sp>
          <p:nvSpPr>
            <p:cNvPr id="711802" name="Rectangle 122"/>
            <p:cNvSpPr>
              <a:spLocks noChangeArrowheads="1"/>
            </p:cNvSpPr>
            <p:nvPr/>
          </p:nvSpPr>
          <p:spPr bwMode="auto">
            <a:xfrm>
              <a:off x="3072" y="3412"/>
              <a:ext cx="960" cy="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 i="1">
                  <a:latin typeface="Times New Roman" pitchFamily="18" charset="0"/>
                </a:rPr>
                <a:t>D</a:t>
              </a:r>
              <a:r>
                <a:rPr lang="en-US" altLang="ko-KR" sz="1600" b="0" baseline="-25000">
                  <a:latin typeface="Times New Roman" pitchFamily="18" charset="0"/>
                </a:rPr>
                <a:t>16</a:t>
              </a:r>
              <a:r>
                <a:rPr lang="en-US" altLang="ko-KR" sz="1600" b="0">
                  <a:latin typeface="굴림" pitchFamily="50" charset="-127"/>
                </a:rPr>
                <a:t>(</a:t>
              </a:r>
              <a:r>
                <a:rPr lang="en-US" altLang="ko-KR" sz="1600" b="0">
                  <a:latin typeface="Times New Roman" pitchFamily="18" charset="0"/>
                </a:rPr>
                <a:t>28</a:t>
              </a:r>
              <a:r>
                <a:rPr lang="en-US" altLang="ko-KR" sz="1600" b="0">
                  <a:latin typeface="굴림" pitchFamily="50" charset="-127"/>
                </a:rPr>
                <a:t>)</a:t>
              </a:r>
            </a:p>
          </p:txBody>
        </p:sp>
        <p:cxnSp>
          <p:nvCxnSpPr>
            <p:cNvPr id="711803" name="AutoShape 123"/>
            <p:cNvCxnSpPr>
              <a:cxnSpLocks noChangeShapeType="1"/>
            </p:cNvCxnSpPr>
            <p:nvPr/>
          </p:nvCxnSpPr>
          <p:spPr bwMode="auto">
            <a:xfrm>
              <a:off x="1917" y="3329"/>
              <a:ext cx="3" cy="1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11804" name="AutoShape 124"/>
            <p:cNvCxnSpPr>
              <a:cxnSpLocks noChangeShapeType="1"/>
            </p:cNvCxnSpPr>
            <p:nvPr/>
          </p:nvCxnSpPr>
          <p:spPr bwMode="auto">
            <a:xfrm flipH="1">
              <a:off x="3552" y="3329"/>
              <a:ext cx="1" cy="1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11805" name="Line 125"/>
            <p:cNvSpPr>
              <a:spLocks noChangeShapeType="1"/>
            </p:cNvSpPr>
            <p:nvPr/>
          </p:nvSpPr>
          <p:spPr bwMode="auto">
            <a:xfrm>
              <a:off x="1920" y="2329"/>
              <a:ext cx="2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1806" name="Rectangle 126"/>
            <p:cNvSpPr>
              <a:spLocks noChangeArrowheads="1"/>
            </p:cNvSpPr>
            <p:nvPr/>
          </p:nvSpPr>
          <p:spPr bwMode="auto">
            <a:xfrm>
              <a:off x="4416" y="2265"/>
              <a:ext cx="458" cy="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 i="1">
                  <a:latin typeface="Times New Roman" pitchFamily="18" charset="0"/>
                </a:rPr>
                <a:t>PC</a:t>
              </a:r>
              <a:r>
                <a:rPr lang="en-US" altLang="ko-KR" sz="1600" b="0" baseline="-25000">
                  <a:latin typeface="Times New Roman" pitchFamily="18" charset="0"/>
                </a:rPr>
                <a:t>2</a:t>
              </a:r>
              <a:endParaRPr lang="en-US" altLang="ko-KR" sz="1600" b="0">
                <a:latin typeface="굴림" pitchFamily="50" charset="-127"/>
              </a:endParaRPr>
            </a:p>
          </p:txBody>
        </p:sp>
        <p:sp>
          <p:nvSpPr>
            <p:cNvPr id="711807" name="Text Box 127"/>
            <p:cNvSpPr txBox="1">
              <a:spLocks noChangeArrowheads="1"/>
            </p:cNvSpPr>
            <p:nvPr/>
          </p:nvSpPr>
          <p:spPr bwMode="auto">
            <a:xfrm>
              <a:off x="5108" y="2241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latinLnBrk="0" hangingPunct="0"/>
              <a:r>
                <a:rPr kumimoji="0" lang="en-US" altLang="ko-KR" sz="1600" b="0" i="1">
                  <a:latin typeface="Times New Roman" pitchFamily="18" charset="0"/>
                </a:rPr>
                <a:t>K</a:t>
              </a:r>
              <a:r>
                <a:rPr kumimoji="0" lang="en-US" altLang="ko-KR" sz="1600" b="0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11808" name="Rectangle 128"/>
            <p:cNvSpPr>
              <a:spLocks noChangeArrowheads="1"/>
            </p:cNvSpPr>
            <p:nvPr/>
          </p:nvSpPr>
          <p:spPr bwMode="auto">
            <a:xfrm>
              <a:off x="2520" y="1217"/>
              <a:ext cx="458" cy="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 i="1">
                  <a:latin typeface="Times New Roman" pitchFamily="18" charset="0"/>
                </a:rPr>
                <a:t>PC</a:t>
              </a:r>
              <a:r>
                <a:rPr lang="en-US" altLang="ko-KR" sz="1600" b="0" baseline="-25000">
                  <a:latin typeface="Times New Roman" pitchFamily="18" charset="0"/>
                </a:rPr>
                <a:t>1</a:t>
              </a:r>
              <a:endParaRPr lang="en-US" altLang="ko-KR" sz="1600" b="0">
                <a:latin typeface="굴림" pitchFamily="50" charset="-127"/>
              </a:endParaRPr>
            </a:p>
          </p:txBody>
        </p:sp>
        <p:cxnSp>
          <p:nvCxnSpPr>
            <p:cNvPr id="711809" name="AutoShape 129"/>
            <p:cNvCxnSpPr>
              <a:cxnSpLocks noChangeShapeType="1"/>
              <a:stCxn id="711806" idx="3"/>
              <a:endCxn id="711807" idx="1"/>
            </p:cNvCxnSpPr>
            <p:nvPr/>
          </p:nvCxnSpPr>
          <p:spPr bwMode="auto">
            <a:xfrm>
              <a:off x="4874" y="2353"/>
              <a:ext cx="234" cy="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11810" name="Line 130"/>
            <p:cNvSpPr>
              <a:spLocks noChangeShapeType="1"/>
            </p:cNvSpPr>
            <p:nvPr/>
          </p:nvSpPr>
          <p:spPr bwMode="auto">
            <a:xfrm>
              <a:off x="3552" y="2377"/>
              <a:ext cx="8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1811" name="Line 131"/>
            <p:cNvSpPr>
              <a:spLocks noChangeShapeType="1"/>
            </p:cNvSpPr>
            <p:nvPr/>
          </p:nvSpPr>
          <p:spPr bwMode="auto">
            <a:xfrm>
              <a:off x="1920" y="2953"/>
              <a:ext cx="2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1812" name="Rectangle 132"/>
            <p:cNvSpPr>
              <a:spLocks noChangeArrowheads="1"/>
            </p:cNvSpPr>
            <p:nvPr/>
          </p:nvSpPr>
          <p:spPr bwMode="auto">
            <a:xfrm>
              <a:off x="4416" y="2889"/>
              <a:ext cx="458" cy="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 i="1">
                  <a:latin typeface="Times New Roman" pitchFamily="18" charset="0"/>
                </a:rPr>
                <a:t>PC</a:t>
              </a:r>
              <a:r>
                <a:rPr lang="en-US" altLang="ko-KR" sz="1600" b="0" baseline="-25000">
                  <a:latin typeface="Times New Roman" pitchFamily="18" charset="0"/>
                </a:rPr>
                <a:t>2</a:t>
              </a:r>
              <a:endParaRPr lang="en-US" altLang="ko-KR" sz="1600" b="0">
                <a:latin typeface="굴림" pitchFamily="50" charset="-127"/>
              </a:endParaRPr>
            </a:p>
          </p:txBody>
        </p:sp>
        <p:sp>
          <p:nvSpPr>
            <p:cNvPr id="711813" name="Text Box 133"/>
            <p:cNvSpPr txBox="1">
              <a:spLocks noChangeArrowheads="1"/>
            </p:cNvSpPr>
            <p:nvPr/>
          </p:nvSpPr>
          <p:spPr bwMode="auto">
            <a:xfrm>
              <a:off x="5108" y="2865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latinLnBrk="0" hangingPunct="0"/>
              <a:r>
                <a:rPr kumimoji="0" lang="en-US" altLang="ko-KR" sz="1600" b="0" i="1">
                  <a:latin typeface="Times New Roman" pitchFamily="18" charset="0"/>
                </a:rPr>
                <a:t>K</a:t>
              </a:r>
              <a:r>
                <a:rPr kumimoji="0" lang="en-US" altLang="ko-KR" sz="1600" b="0" baseline="-25000">
                  <a:latin typeface="Times New Roman" pitchFamily="18" charset="0"/>
                </a:rPr>
                <a:t>2</a:t>
              </a:r>
            </a:p>
          </p:txBody>
        </p:sp>
        <p:cxnSp>
          <p:nvCxnSpPr>
            <p:cNvPr id="711814" name="AutoShape 134"/>
            <p:cNvCxnSpPr>
              <a:cxnSpLocks noChangeShapeType="1"/>
              <a:stCxn id="711812" idx="3"/>
              <a:endCxn id="711813" idx="1"/>
            </p:cNvCxnSpPr>
            <p:nvPr/>
          </p:nvCxnSpPr>
          <p:spPr bwMode="auto">
            <a:xfrm>
              <a:off x="4874" y="2977"/>
              <a:ext cx="234" cy="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11815" name="Line 135"/>
            <p:cNvSpPr>
              <a:spLocks noChangeShapeType="1"/>
            </p:cNvSpPr>
            <p:nvPr/>
          </p:nvSpPr>
          <p:spPr bwMode="auto">
            <a:xfrm>
              <a:off x="3552" y="3001"/>
              <a:ext cx="8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1816" name="Line 136"/>
            <p:cNvSpPr>
              <a:spLocks noChangeShapeType="1"/>
            </p:cNvSpPr>
            <p:nvPr/>
          </p:nvSpPr>
          <p:spPr bwMode="auto">
            <a:xfrm>
              <a:off x="1920" y="3645"/>
              <a:ext cx="2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1817" name="Rectangle 137"/>
            <p:cNvSpPr>
              <a:spLocks noChangeArrowheads="1"/>
            </p:cNvSpPr>
            <p:nvPr/>
          </p:nvSpPr>
          <p:spPr bwMode="auto">
            <a:xfrm>
              <a:off x="4416" y="3581"/>
              <a:ext cx="458" cy="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 i="1">
                  <a:latin typeface="Times New Roman" pitchFamily="18" charset="0"/>
                </a:rPr>
                <a:t>PC</a:t>
              </a:r>
              <a:r>
                <a:rPr lang="en-US" altLang="ko-KR" sz="1600" b="0" baseline="-25000">
                  <a:latin typeface="Times New Roman" pitchFamily="18" charset="0"/>
                </a:rPr>
                <a:t>2</a:t>
              </a:r>
              <a:endParaRPr lang="en-US" altLang="ko-KR" sz="1600" b="0">
                <a:latin typeface="굴림" pitchFamily="50" charset="-127"/>
              </a:endParaRPr>
            </a:p>
          </p:txBody>
        </p:sp>
        <p:cxnSp>
          <p:nvCxnSpPr>
            <p:cNvPr id="711818" name="AutoShape 138"/>
            <p:cNvCxnSpPr>
              <a:cxnSpLocks noChangeShapeType="1"/>
              <a:stCxn id="711817" idx="3"/>
            </p:cNvCxnSpPr>
            <p:nvPr/>
          </p:nvCxnSpPr>
          <p:spPr bwMode="auto">
            <a:xfrm>
              <a:off x="4874" y="3669"/>
              <a:ext cx="234" cy="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11819" name="Line 139"/>
            <p:cNvSpPr>
              <a:spLocks noChangeShapeType="1"/>
            </p:cNvSpPr>
            <p:nvPr/>
          </p:nvSpPr>
          <p:spPr bwMode="auto">
            <a:xfrm>
              <a:off x="3552" y="3693"/>
              <a:ext cx="8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1820" name="Line 140"/>
            <p:cNvSpPr>
              <a:spLocks noChangeShapeType="1"/>
            </p:cNvSpPr>
            <p:nvPr/>
          </p:nvSpPr>
          <p:spPr bwMode="auto">
            <a:xfrm>
              <a:off x="3552" y="3589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1821" name="Line 141"/>
            <p:cNvSpPr>
              <a:spLocks noChangeShapeType="1"/>
            </p:cNvSpPr>
            <p:nvPr/>
          </p:nvSpPr>
          <p:spPr bwMode="auto">
            <a:xfrm>
              <a:off x="1920" y="3589"/>
              <a:ext cx="0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1822" name="Text Box 142"/>
            <p:cNvSpPr txBox="1">
              <a:spLocks noChangeArrowheads="1"/>
            </p:cNvSpPr>
            <p:nvPr/>
          </p:nvSpPr>
          <p:spPr bwMode="auto">
            <a:xfrm>
              <a:off x="5108" y="3561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latinLnBrk="0" hangingPunct="0"/>
              <a:r>
                <a:rPr kumimoji="0" lang="en-US" altLang="ko-KR" sz="1600" b="0" i="1">
                  <a:latin typeface="Times New Roman" pitchFamily="18" charset="0"/>
                </a:rPr>
                <a:t>K</a:t>
              </a:r>
              <a:r>
                <a:rPr kumimoji="0" lang="en-US" altLang="ko-KR" sz="1600" b="0" baseline="-25000">
                  <a:latin typeface="Times New Roman" pitchFamily="18" charset="0"/>
                </a:rPr>
                <a:t>16</a:t>
              </a:r>
            </a:p>
          </p:txBody>
        </p:sp>
        <p:sp>
          <p:nvSpPr>
            <p:cNvPr id="711823" name="Line 143"/>
            <p:cNvSpPr>
              <a:spLocks noChangeShapeType="1"/>
            </p:cNvSpPr>
            <p:nvPr/>
          </p:nvSpPr>
          <p:spPr bwMode="auto">
            <a:xfrm>
              <a:off x="1920" y="1465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1824" name="Line 144"/>
            <p:cNvSpPr>
              <a:spLocks noChangeShapeType="1"/>
            </p:cNvSpPr>
            <p:nvPr/>
          </p:nvSpPr>
          <p:spPr bwMode="auto">
            <a:xfrm>
              <a:off x="1920" y="1473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1825" name="Line 145"/>
            <p:cNvSpPr>
              <a:spLocks noChangeShapeType="1"/>
            </p:cNvSpPr>
            <p:nvPr/>
          </p:nvSpPr>
          <p:spPr bwMode="auto">
            <a:xfrm>
              <a:off x="3544" y="1473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1826" name="Line 146"/>
            <p:cNvSpPr>
              <a:spLocks noChangeShapeType="1"/>
            </p:cNvSpPr>
            <p:nvPr/>
          </p:nvSpPr>
          <p:spPr bwMode="auto">
            <a:xfrm>
              <a:off x="3552" y="2997"/>
              <a:ext cx="0" cy="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1827" name="Line 147"/>
            <p:cNvSpPr>
              <a:spLocks noChangeShapeType="1"/>
            </p:cNvSpPr>
            <p:nvPr/>
          </p:nvSpPr>
          <p:spPr bwMode="auto">
            <a:xfrm>
              <a:off x="1924" y="2949"/>
              <a:ext cx="0" cy="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1828" name="Line 148"/>
            <p:cNvSpPr>
              <a:spLocks noChangeShapeType="1"/>
            </p:cNvSpPr>
            <p:nvPr/>
          </p:nvSpPr>
          <p:spPr bwMode="auto">
            <a:xfrm>
              <a:off x="1920" y="2909"/>
              <a:ext cx="0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1829" name="Line 149"/>
            <p:cNvSpPr>
              <a:spLocks noChangeShapeType="1"/>
            </p:cNvSpPr>
            <p:nvPr/>
          </p:nvSpPr>
          <p:spPr bwMode="auto">
            <a:xfrm>
              <a:off x="3552" y="2909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3C2DE-3657-491D-B6BE-AE7CA8A0000F}" type="slidenum">
              <a:rPr lang="en-US" altLang="ko-KR"/>
              <a:pPr/>
              <a:t>12</a:t>
            </a:fld>
            <a:endParaRPr lang="en-US" altLang="ko-KR"/>
          </a:p>
        </p:txBody>
      </p:sp>
      <p:sp>
        <p:nvSpPr>
          <p:cNvPr id="713730" name="Text Box 2"/>
          <p:cNvSpPr txBox="1">
            <a:spLocks noChangeArrowheads="1"/>
          </p:cNvSpPr>
          <p:nvPr/>
        </p:nvSpPr>
        <p:spPr bwMode="auto">
          <a:xfrm>
            <a:off x="1444625" y="769938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400"/>
              <a:t>PC</a:t>
            </a:r>
            <a:r>
              <a:rPr lang="en-US" altLang="ko-KR" sz="2400" baseline="-25000"/>
              <a:t>1</a:t>
            </a:r>
          </a:p>
        </p:txBody>
      </p:sp>
      <p:graphicFrame>
        <p:nvGraphicFramePr>
          <p:cNvPr id="713958" name="Group 230"/>
          <p:cNvGraphicFramePr>
            <a:graphicFrameLocks noGrp="1"/>
          </p:cNvGraphicFramePr>
          <p:nvPr/>
        </p:nvGraphicFramePr>
        <p:xfrm>
          <a:off x="1550988" y="1585913"/>
          <a:ext cx="5000625" cy="2819400"/>
        </p:xfrm>
        <a:graphic>
          <a:graphicData uri="http://schemas.openxmlformats.org/drawingml/2006/table">
            <a:tbl>
              <a:tblPr/>
              <a:tblGrid>
                <a:gridCol w="714375"/>
                <a:gridCol w="714375"/>
                <a:gridCol w="714375"/>
                <a:gridCol w="714375"/>
                <a:gridCol w="714375"/>
                <a:gridCol w="714375"/>
                <a:gridCol w="714375"/>
              </a:tblGrid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62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61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3959" name="Rectangle 231"/>
          <p:cNvSpPr>
            <a:spLocks noChangeArrowheads="1"/>
          </p:cNvSpPr>
          <p:nvPr/>
        </p:nvSpPr>
        <p:spPr bwMode="auto">
          <a:xfrm>
            <a:off x="1568450" y="4718050"/>
            <a:ext cx="6489700" cy="8309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altLang="ko-KR" b="0" dirty="0"/>
              <a:t>64 bit -&gt; 56 bit  (Actual key size of DES is 56-bit)</a:t>
            </a:r>
          </a:p>
          <a:p>
            <a:pPr algn="l"/>
            <a:r>
              <a:rPr lang="en-US" altLang="ko-KR" b="0" dirty="0">
                <a:sym typeface="Symbol" pitchFamily="18" charset="2"/>
              </a:rPr>
              <a:t>cf.) Do not use the parity check </a:t>
            </a:r>
            <a:r>
              <a:rPr lang="en-US" altLang="ko-KR" b="0" dirty="0" smtClean="0">
                <a:sym typeface="Symbol" pitchFamily="18" charset="2"/>
              </a:rPr>
              <a:t>bits preventing from input error.</a:t>
            </a:r>
            <a:endParaRPr lang="en-US" altLang="ko-KR" b="0" dirty="0"/>
          </a:p>
          <a:p>
            <a:pPr lvl="1" algn="l"/>
            <a:r>
              <a:rPr lang="en-US" altLang="ko-KR" b="0" dirty="0"/>
              <a:t>8     16     24     32    40    48    56    64   was </a:t>
            </a:r>
            <a:r>
              <a:rPr lang="en-US" altLang="ko-KR" b="0" dirty="0" smtClean="0"/>
              <a:t>not selected. </a:t>
            </a:r>
            <a:endParaRPr lang="en-US" altLang="ko-KR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5F376-23A5-402F-9019-6BD53B6EE91C}" type="slidenum">
              <a:rPr lang="en-US" altLang="ko-KR"/>
              <a:pPr/>
              <a:t>13</a:t>
            </a:fld>
            <a:endParaRPr lang="en-US" altLang="ko-KR"/>
          </a:p>
        </p:txBody>
      </p:sp>
      <p:sp>
        <p:nvSpPr>
          <p:cNvPr id="715778" name="Text Box 2"/>
          <p:cNvSpPr txBox="1">
            <a:spLocks noChangeArrowheads="1"/>
          </p:cNvSpPr>
          <p:nvPr/>
        </p:nvSpPr>
        <p:spPr bwMode="auto">
          <a:xfrm>
            <a:off x="1444625" y="769938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400"/>
              <a:t>PC</a:t>
            </a:r>
            <a:r>
              <a:rPr lang="en-US" altLang="ko-KR" sz="2400" baseline="-25000"/>
              <a:t>2</a:t>
            </a:r>
          </a:p>
        </p:txBody>
      </p:sp>
      <p:graphicFrame>
        <p:nvGraphicFramePr>
          <p:cNvPr id="715889" name="Group 113"/>
          <p:cNvGraphicFramePr>
            <a:graphicFrameLocks noGrp="1"/>
          </p:cNvGraphicFramePr>
          <p:nvPr/>
        </p:nvGraphicFramePr>
        <p:xfrm>
          <a:off x="1617663" y="1662113"/>
          <a:ext cx="4286250" cy="2819400"/>
        </p:xfrm>
        <a:graphic>
          <a:graphicData uri="http://schemas.openxmlformats.org/drawingml/2006/table">
            <a:tbl>
              <a:tblPr/>
              <a:tblGrid>
                <a:gridCol w="714375"/>
                <a:gridCol w="714375"/>
                <a:gridCol w="714375"/>
                <a:gridCol w="714375"/>
                <a:gridCol w="714375"/>
                <a:gridCol w="714375"/>
              </a:tblGrid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5888" name="Rectangle 112"/>
          <p:cNvSpPr>
            <a:spLocks noChangeArrowheads="1"/>
          </p:cNvSpPr>
          <p:nvPr/>
        </p:nvSpPr>
        <p:spPr bwMode="auto">
          <a:xfrm>
            <a:off x="1625600" y="4994275"/>
            <a:ext cx="5916613" cy="8309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altLang="ko-KR" b="0" dirty="0"/>
              <a:t>56 bit -&gt; 48 bit</a:t>
            </a:r>
          </a:p>
          <a:p>
            <a:pPr lvl="1" algn="l"/>
            <a:r>
              <a:rPr lang="en-US" altLang="ko-KR" b="0" dirty="0" smtClean="0"/>
              <a:t>Note that 9</a:t>
            </a:r>
            <a:r>
              <a:rPr lang="en-US" altLang="ko-KR" b="0" dirty="0"/>
              <a:t>,   18,   22,   25,   35,   38,   </a:t>
            </a:r>
            <a:r>
              <a:rPr lang="en-US" altLang="ko-KR" b="0" dirty="0" smtClean="0"/>
              <a:t>43 and   54 </a:t>
            </a:r>
            <a:r>
              <a:rPr lang="en-US" altLang="ko-KR" b="0" dirty="0" err="1" smtClean="0"/>
              <a:t>th</a:t>
            </a:r>
            <a:r>
              <a:rPr lang="en-US" altLang="ko-KR" b="0" dirty="0" smtClean="0"/>
              <a:t>  positions was not selected.</a:t>
            </a:r>
            <a:endParaRPr lang="en-US" altLang="ko-KR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7DFAF-7ACC-4ACB-84E6-7DBD81175353}" type="slidenum">
              <a:rPr lang="en-US" altLang="ko-KR"/>
              <a:pPr/>
              <a:t>14</a:t>
            </a:fld>
            <a:endParaRPr lang="en-US" altLang="ko-KR"/>
          </a:p>
        </p:txBody>
      </p:sp>
      <p:sp>
        <p:nvSpPr>
          <p:cNvPr id="717826" name="Text Box 2"/>
          <p:cNvSpPr txBox="1">
            <a:spLocks noChangeArrowheads="1"/>
          </p:cNvSpPr>
          <p:nvPr/>
        </p:nvSpPr>
        <p:spPr bwMode="auto">
          <a:xfrm>
            <a:off x="1444625" y="769938"/>
            <a:ext cx="217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400"/>
              <a:t>Left Shift  </a:t>
            </a:r>
            <a:r>
              <a:rPr lang="en-US" altLang="ko-KR" sz="2400" i="1"/>
              <a:t>LS</a:t>
            </a:r>
            <a:r>
              <a:rPr lang="en-US" altLang="ko-KR" sz="2400" i="1" baseline="-25000"/>
              <a:t>s</a:t>
            </a:r>
          </a:p>
        </p:txBody>
      </p:sp>
      <p:graphicFrame>
        <p:nvGraphicFramePr>
          <p:cNvPr id="717931" name="Group 107"/>
          <p:cNvGraphicFramePr>
            <a:graphicFrameLocks noGrp="1"/>
          </p:cNvGraphicFramePr>
          <p:nvPr/>
        </p:nvGraphicFramePr>
        <p:xfrm>
          <a:off x="1800225" y="1774825"/>
          <a:ext cx="5038725" cy="3474149"/>
        </p:xfrm>
        <a:graphic>
          <a:graphicData uri="http://schemas.openxmlformats.org/drawingml/2006/table">
            <a:tbl>
              <a:tblPr/>
              <a:tblGrid>
                <a:gridCol w="1260475"/>
                <a:gridCol w="1258888"/>
                <a:gridCol w="1260475"/>
                <a:gridCol w="1258887"/>
              </a:tblGrid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Iteration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Shift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Iteration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Shift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LS</a:t>
                      </a:r>
                      <a:r>
                        <a:rPr kumimoji="1" lang="en-US" altLang="ko-K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LS</a:t>
                      </a:r>
                      <a:r>
                        <a:rPr kumimoji="1" lang="en-US" altLang="ko-K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LS</a:t>
                      </a:r>
                      <a:r>
                        <a:rPr kumimoji="1" lang="en-US" altLang="ko-K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LS</a:t>
                      </a:r>
                      <a:r>
                        <a:rPr kumimoji="1" lang="en-US" altLang="ko-K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LS</a:t>
                      </a:r>
                      <a:r>
                        <a:rPr kumimoji="1" lang="en-US" altLang="ko-K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LS</a:t>
                      </a:r>
                      <a:r>
                        <a:rPr kumimoji="1" lang="en-US" altLang="ko-K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LS</a:t>
                      </a:r>
                      <a:r>
                        <a:rPr kumimoji="1" lang="en-US" altLang="ko-K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LS</a:t>
                      </a:r>
                      <a:r>
                        <a:rPr kumimoji="1" lang="en-US" altLang="ko-K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LS</a:t>
                      </a:r>
                      <a:r>
                        <a:rPr kumimoji="1" lang="en-US" altLang="ko-K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LS</a:t>
                      </a:r>
                      <a:r>
                        <a:rPr kumimoji="1" lang="en-US" altLang="ko-K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LS</a:t>
                      </a:r>
                      <a:r>
                        <a:rPr kumimoji="1" lang="en-US" altLang="ko-K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LS</a:t>
                      </a:r>
                      <a:r>
                        <a:rPr kumimoji="1" lang="en-US" altLang="ko-K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LS</a:t>
                      </a:r>
                      <a:r>
                        <a:rPr kumimoji="1" lang="en-US" altLang="ko-K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LS</a:t>
                      </a:r>
                      <a:r>
                        <a:rPr kumimoji="1" lang="en-US" altLang="ko-K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LS</a:t>
                      </a:r>
                      <a:r>
                        <a:rPr kumimoji="1" lang="en-US" altLang="ko-K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LS</a:t>
                      </a:r>
                      <a:r>
                        <a:rPr kumimoji="1" lang="en-US" altLang="ko-K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F6E04-B66E-495A-9BC1-220FFA9A2F3E}" type="slidenum">
              <a:rPr lang="en-US" altLang="ko-KR"/>
              <a:pPr/>
              <a:t>15</a:t>
            </a:fld>
            <a:endParaRPr lang="en-US" altLang="ko-KR"/>
          </a:p>
        </p:txBody>
      </p:sp>
      <p:sp>
        <p:nvSpPr>
          <p:cNvPr id="691202" name="Text Box 2"/>
          <p:cNvSpPr txBox="1">
            <a:spLocks noChangeArrowheads="1"/>
          </p:cNvSpPr>
          <p:nvPr/>
        </p:nvSpPr>
        <p:spPr bwMode="auto">
          <a:xfrm>
            <a:off x="993775" y="671513"/>
            <a:ext cx="2853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400" dirty="0" smtClean="0"/>
              <a:t>Breaking DES(1/2)</a:t>
            </a:r>
            <a:endParaRPr lang="en-US" altLang="ko-KR" sz="2400" dirty="0"/>
          </a:p>
        </p:txBody>
      </p:sp>
      <p:pic>
        <p:nvPicPr>
          <p:cNvPr id="691203" name="Picture 3" descr="desmach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6263" y="2166938"/>
            <a:ext cx="3094037" cy="2320925"/>
          </a:xfrm>
          <a:prstGeom prst="rect">
            <a:avLst/>
          </a:prstGeom>
          <a:noFill/>
        </p:spPr>
      </p:pic>
      <p:sp>
        <p:nvSpPr>
          <p:cNvPr id="691205" name="Text Box 5"/>
          <p:cNvSpPr txBox="1">
            <a:spLocks noChangeArrowheads="1"/>
          </p:cNvSpPr>
          <p:nvPr/>
        </p:nvSpPr>
        <p:spPr bwMode="auto">
          <a:xfrm>
            <a:off x="792163" y="2740025"/>
            <a:ext cx="4864100" cy="2146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ko-KR" sz="1600">
                <a:ea typeface="궁서" pitchFamily="18" charset="-127"/>
              </a:rPr>
              <a:t> </a:t>
            </a:r>
            <a:r>
              <a:rPr lang="en-US" altLang="ko-KR" sz="1600">
                <a:solidFill>
                  <a:srgbClr val="0000FF"/>
                </a:solidFill>
                <a:latin typeface="Comic Sans MS" pitchFamily="66" charset="0"/>
                <a:ea typeface="궁서" pitchFamily="18" charset="-127"/>
              </a:rPr>
              <a:t>DES Crack Machine</a:t>
            </a:r>
          </a:p>
          <a:p>
            <a:pPr marL="576263" lvl="1" indent="-200025" algn="l"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ko-KR" sz="1600"/>
              <a:t>Can test over 90 billion keys per second</a:t>
            </a:r>
          </a:p>
          <a:p>
            <a:pPr marL="576263" lvl="1" indent="-200025" algn="l"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ko-KR" sz="1600"/>
              <a:t>EFF's "Deep Crack" and the Distributed.Net computers were testing 245 billion keys per second </a:t>
            </a:r>
          </a:p>
          <a:p>
            <a:pPr marL="576263" lvl="1" indent="-200025" algn="l"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ko-KR" sz="1600"/>
              <a:t>On Jan. 19, 1999, RSA DES-III Challenge was deciphered after searching 22h. and 15m.</a:t>
            </a:r>
          </a:p>
        </p:txBody>
      </p:sp>
      <p:sp>
        <p:nvSpPr>
          <p:cNvPr id="691206" name="Text Box 6"/>
          <p:cNvSpPr txBox="1">
            <a:spLocks noChangeArrowheads="1"/>
          </p:cNvSpPr>
          <p:nvPr/>
        </p:nvSpPr>
        <p:spPr bwMode="auto">
          <a:xfrm>
            <a:off x="795338" y="1439863"/>
            <a:ext cx="4740275" cy="1073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ko-KR" sz="1600">
                <a:ea typeface="궁서" pitchFamily="18" charset="-127"/>
              </a:rPr>
              <a:t> </a:t>
            </a:r>
            <a:r>
              <a:rPr lang="en-US" altLang="ko-KR" sz="1600">
                <a:solidFill>
                  <a:srgbClr val="0000FF"/>
                </a:solidFill>
                <a:latin typeface="Comic Sans MS" pitchFamily="66" charset="0"/>
                <a:ea typeface="궁서" pitchFamily="18" charset="-127"/>
              </a:rPr>
              <a:t>DES - Controversies</a:t>
            </a:r>
          </a:p>
          <a:p>
            <a:pPr marL="576263" lvl="1" indent="-200025" algn="l"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ko-KR" sz="1600"/>
              <a:t>Unknown design criteria</a:t>
            </a:r>
          </a:p>
          <a:p>
            <a:pPr marL="576263" lvl="1" indent="-200025" algn="l"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ko-KR" sz="1600"/>
              <a:t>Slow in software </a:t>
            </a:r>
          </a:p>
          <a:p>
            <a:pPr marL="576263" lvl="1" indent="-200025" algn="l"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ko-KR" sz="1600"/>
              <a:t>Too short key size – 56 bits </a:t>
            </a:r>
          </a:p>
        </p:txBody>
      </p:sp>
      <p:sp>
        <p:nvSpPr>
          <p:cNvPr id="691215" name="Rectangle 15"/>
          <p:cNvSpPr>
            <a:spLocks noChangeArrowheads="1"/>
          </p:cNvSpPr>
          <p:nvPr/>
        </p:nvSpPr>
        <p:spPr bwMode="auto">
          <a:xfrm>
            <a:off x="1009650" y="5237163"/>
            <a:ext cx="3892550" cy="2127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 sz="1400"/>
              <a:t>http://www.rsa.com/rsalabs/node.asp?id=2108</a:t>
            </a:r>
          </a:p>
        </p:txBody>
      </p:sp>
      <p:sp>
        <p:nvSpPr>
          <p:cNvPr id="691217" name="Rectangle 17"/>
          <p:cNvSpPr>
            <a:spLocks noChangeArrowheads="1"/>
          </p:cNvSpPr>
          <p:nvPr/>
        </p:nvSpPr>
        <p:spPr bwMode="auto">
          <a:xfrm>
            <a:off x="5487988" y="4675188"/>
            <a:ext cx="3275012" cy="14890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altLang="ko-KR" sz="1400" b="0"/>
              <a:t>Identifier: DES-Challenge-III</a:t>
            </a:r>
            <a:br>
              <a:rPr lang="en-US" altLang="ko-KR" sz="1400" b="0"/>
            </a:br>
            <a:r>
              <a:rPr lang="en-US" altLang="ko-KR" sz="1400" b="0"/>
              <a:t>Cipher: DES</a:t>
            </a:r>
            <a:br>
              <a:rPr lang="en-US" altLang="ko-KR" sz="1400" b="0"/>
            </a:br>
            <a:r>
              <a:rPr lang="en-US" altLang="ko-KR" sz="1400" b="0"/>
              <a:t>Start: January 18, 1999 9:00 AM PST</a:t>
            </a:r>
            <a:br>
              <a:rPr lang="en-US" altLang="ko-KR" sz="1400" b="0"/>
            </a:br>
            <a:r>
              <a:rPr lang="en-US" altLang="ko-KR" sz="1400" b="0"/>
              <a:t>Prize: $10,000</a:t>
            </a:r>
            <a:br>
              <a:rPr lang="en-US" altLang="ko-KR" sz="1400" b="0"/>
            </a:br>
            <a:r>
              <a:rPr lang="en-US" altLang="ko-KR" sz="1400" b="0"/>
              <a:t>IV: da 4b be f1 6b 6e 98 3d</a:t>
            </a:r>
            <a:br>
              <a:rPr lang="en-US" altLang="ko-KR" sz="1400" b="0"/>
            </a:br>
            <a:r>
              <a:rPr lang="en-US" altLang="ko-KR" sz="1400" b="0"/>
              <a:t>Plaintext: See you in Rome (second AES </a:t>
            </a:r>
          </a:p>
          <a:p>
            <a:pPr algn="l"/>
            <a:r>
              <a:rPr lang="en-US" altLang="ko-KR" sz="1400" b="0"/>
              <a:t>Conference, March 22-23, 1999)</a:t>
            </a:r>
            <a:r>
              <a:rPr lang="en-US" altLang="ko-KR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74071" y="2147197"/>
          <a:ext cx="1928826" cy="1473854"/>
        </p:xfrm>
        <a:graphic>
          <a:graphicData uri="http://schemas.openxmlformats.org/presentationml/2006/ole">
            <p:oleObj spid="_x0000_s839682" name="Photo Editor 사진" r:id="rId3" imgW="3657143" imgH="2742857" progId="">
              <p:embed/>
            </p:oleObj>
          </a:graphicData>
        </a:graphic>
      </p:graphicFrame>
      <p:pic>
        <p:nvPicPr>
          <p:cNvPr id="6" name="Picture 7" descr="Image:Board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2369" y="2147197"/>
            <a:ext cx="2071702" cy="143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8723" y="4393765"/>
            <a:ext cx="2387600" cy="1590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sp>
        <p:nvSpPr>
          <p:cNvPr id="8" name="TextBox 7"/>
          <p:cNvSpPr txBox="1"/>
          <p:nvPr/>
        </p:nvSpPr>
        <p:spPr>
          <a:xfrm>
            <a:off x="842965" y="1640339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250,000$@</a:t>
            </a: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1998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8911" y="3973299"/>
            <a:ext cx="1588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10,000$@2008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93775" y="671513"/>
            <a:ext cx="2853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400" dirty="0" smtClean="0"/>
              <a:t>Breaking DES(2/2)</a:t>
            </a:r>
            <a:endParaRPr lang="en-US" altLang="ko-K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D5139-6831-4057-A1ED-D2FC722ADBEF}" type="slidenum">
              <a:rPr lang="en-US" altLang="ko-KR"/>
              <a:pPr/>
              <a:t>17</a:t>
            </a:fld>
            <a:endParaRPr lang="en-US" altLang="ko-KR"/>
          </a:p>
        </p:txBody>
      </p:sp>
      <p:sp>
        <p:nvSpPr>
          <p:cNvPr id="674831" name="Text Box 15"/>
          <p:cNvSpPr txBox="1">
            <a:spLocks noChangeArrowheads="1"/>
          </p:cNvSpPr>
          <p:nvPr/>
        </p:nvSpPr>
        <p:spPr bwMode="auto">
          <a:xfrm>
            <a:off x="993775" y="671513"/>
            <a:ext cx="3856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400"/>
              <a:t>Double DES &amp; Triple DES</a:t>
            </a:r>
          </a:p>
        </p:txBody>
      </p:sp>
      <p:sp>
        <p:nvSpPr>
          <p:cNvPr id="674832" name="Text Box 16"/>
          <p:cNvSpPr txBox="1">
            <a:spLocks noChangeArrowheads="1"/>
          </p:cNvSpPr>
          <p:nvPr/>
        </p:nvSpPr>
        <p:spPr bwMode="auto">
          <a:xfrm>
            <a:off x="747712" y="1370013"/>
            <a:ext cx="8224837" cy="10095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0000"/>
              </a:lnSpc>
              <a:buFont typeface="Wingdings" pitchFamily="2" charset="2"/>
              <a:buChar char="v"/>
            </a:pPr>
            <a:r>
              <a:rPr lang="en-US" altLang="ko-KR" sz="1600" dirty="0">
                <a:ea typeface="궁서" pitchFamily="18" charset="-127"/>
              </a:rPr>
              <a:t> </a:t>
            </a:r>
            <a:r>
              <a:rPr lang="en-US" altLang="ko-KR" sz="1600" dirty="0">
                <a:latin typeface="Comic Sans MS" pitchFamily="66" charset="0"/>
                <a:ea typeface="궁서" pitchFamily="18" charset="-127"/>
              </a:rPr>
              <a:t>How to strengthen existing DES implementations ?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q"/>
            </a:pPr>
            <a:endParaRPr lang="en-US" altLang="ko-KR" sz="1600" dirty="0">
              <a:latin typeface="Comic Sans MS" pitchFamily="66" charset="0"/>
              <a:ea typeface="궁서" pitchFamily="18" charset="-127"/>
            </a:endParaRPr>
          </a:p>
          <a:p>
            <a:pPr algn="l">
              <a:lnSpc>
                <a:spcPct val="110000"/>
              </a:lnSpc>
              <a:buFont typeface="Wingdings" pitchFamily="2" charset="2"/>
              <a:buChar char="v"/>
            </a:pPr>
            <a:r>
              <a:rPr lang="en-US" altLang="ko-KR" sz="1600" dirty="0">
                <a:latin typeface="Comic Sans MS" pitchFamily="66" charset="0"/>
                <a:ea typeface="궁서" pitchFamily="18" charset="-127"/>
              </a:rPr>
              <a:t> Double DES</a:t>
            </a:r>
          </a:p>
          <a:p>
            <a:pPr marL="576263" lvl="1" indent="-200025" algn="l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ko-KR" sz="1600" dirty="0"/>
              <a:t>Essentially no security increase: E</a:t>
            </a:r>
            <a:r>
              <a:rPr lang="en-US" altLang="ko-KR" sz="1600" baseline="-25000" dirty="0"/>
              <a:t>K1</a:t>
            </a:r>
            <a:r>
              <a:rPr lang="en-US" altLang="ko-KR" sz="1600" dirty="0"/>
              <a:t>(P) = X = D</a:t>
            </a:r>
            <a:r>
              <a:rPr lang="en-US" altLang="ko-KR" sz="1600" baseline="-25000" dirty="0"/>
              <a:t>K2</a:t>
            </a:r>
            <a:r>
              <a:rPr lang="en-US" altLang="ko-KR" sz="1600" dirty="0"/>
              <a:t>(C</a:t>
            </a:r>
            <a:r>
              <a:rPr lang="en-US" altLang="ko-KR" sz="1600" dirty="0" smtClean="0"/>
              <a:t>) Meet-in-the-middle attack !</a:t>
            </a:r>
            <a:endParaRPr lang="en-US" altLang="ko-KR" sz="1600" dirty="0"/>
          </a:p>
        </p:txBody>
      </p:sp>
      <p:grpSp>
        <p:nvGrpSpPr>
          <p:cNvPr id="674833" name="Group 17"/>
          <p:cNvGrpSpPr>
            <a:grpSpLocks/>
          </p:cNvGrpSpPr>
          <p:nvPr/>
        </p:nvGrpSpPr>
        <p:grpSpPr bwMode="auto">
          <a:xfrm>
            <a:off x="915988" y="2551113"/>
            <a:ext cx="7408862" cy="1204912"/>
            <a:chOff x="528" y="1683"/>
            <a:chExt cx="4702" cy="808"/>
          </a:xfrm>
        </p:grpSpPr>
        <p:sp>
          <p:nvSpPr>
            <p:cNvPr id="674834" name="Rectangle 18"/>
            <p:cNvSpPr>
              <a:spLocks noChangeArrowheads="1"/>
            </p:cNvSpPr>
            <p:nvPr/>
          </p:nvSpPr>
          <p:spPr bwMode="auto">
            <a:xfrm>
              <a:off x="985" y="2165"/>
              <a:ext cx="403" cy="326"/>
            </a:xfrm>
            <a:prstGeom prst="rect">
              <a:avLst/>
            </a:prstGeom>
            <a:solidFill>
              <a:srgbClr val="FFFF99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ko-KR" altLang="en-US"/>
            </a:p>
          </p:txBody>
        </p:sp>
        <p:sp>
          <p:nvSpPr>
            <p:cNvPr id="674835" name="Rectangle 19"/>
            <p:cNvSpPr>
              <a:spLocks noChangeArrowheads="1"/>
            </p:cNvSpPr>
            <p:nvPr/>
          </p:nvSpPr>
          <p:spPr bwMode="auto">
            <a:xfrm>
              <a:off x="1775" y="2163"/>
              <a:ext cx="403" cy="326"/>
            </a:xfrm>
            <a:prstGeom prst="rect">
              <a:avLst/>
            </a:prstGeom>
            <a:solidFill>
              <a:srgbClr val="FFFF99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ko-KR" altLang="en-US"/>
            </a:p>
          </p:txBody>
        </p:sp>
        <p:sp>
          <p:nvSpPr>
            <p:cNvPr id="674836" name="Line 20"/>
            <p:cNvSpPr>
              <a:spLocks noChangeShapeType="1"/>
            </p:cNvSpPr>
            <p:nvPr/>
          </p:nvSpPr>
          <p:spPr bwMode="auto">
            <a:xfrm flipV="1">
              <a:off x="687" y="2325"/>
              <a:ext cx="292" cy="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ko-KR" altLang="en-US"/>
            </a:p>
          </p:txBody>
        </p:sp>
        <p:sp>
          <p:nvSpPr>
            <p:cNvPr id="674837" name="Line 21"/>
            <p:cNvSpPr>
              <a:spLocks noChangeShapeType="1"/>
            </p:cNvSpPr>
            <p:nvPr/>
          </p:nvSpPr>
          <p:spPr bwMode="auto">
            <a:xfrm flipV="1">
              <a:off x="1415" y="2323"/>
              <a:ext cx="361" cy="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ko-KR" altLang="en-US"/>
            </a:p>
          </p:txBody>
        </p:sp>
        <p:sp>
          <p:nvSpPr>
            <p:cNvPr id="674838" name="Text Box 22"/>
            <p:cNvSpPr txBox="1">
              <a:spLocks noChangeArrowheads="1"/>
            </p:cNvSpPr>
            <p:nvPr/>
          </p:nvSpPr>
          <p:spPr bwMode="auto">
            <a:xfrm>
              <a:off x="1123" y="2201"/>
              <a:ext cx="129" cy="245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400"/>
                <a:t>E</a:t>
              </a:r>
            </a:p>
          </p:txBody>
        </p:sp>
        <p:sp>
          <p:nvSpPr>
            <p:cNvPr id="674839" name="Text Box 23"/>
            <p:cNvSpPr txBox="1">
              <a:spLocks noChangeArrowheads="1"/>
            </p:cNvSpPr>
            <p:nvPr/>
          </p:nvSpPr>
          <p:spPr bwMode="auto">
            <a:xfrm>
              <a:off x="1906" y="2214"/>
              <a:ext cx="129" cy="245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400"/>
                <a:t>E</a:t>
              </a:r>
            </a:p>
          </p:txBody>
        </p:sp>
        <p:sp>
          <p:nvSpPr>
            <p:cNvPr id="674840" name="Line 24"/>
            <p:cNvSpPr>
              <a:spLocks noChangeShapeType="1"/>
            </p:cNvSpPr>
            <p:nvPr/>
          </p:nvSpPr>
          <p:spPr bwMode="auto">
            <a:xfrm>
              <a:off x="1187" y="1894"/>
              <a:ext cx="0" cy="26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ko-KR" altLang="en-US"/>
            </a:p>
          </p:txBody>
        </p:sp>
        <p:sp>
          <p:nvSpPr>
            <p:cNvPr id="674841" name="Text Box 25"/>
            <p:cNvSpPr txBox="1">
              <a:spLocks noChangeArrowheads="1"/>
            </p:cNvSpPr>
            <p:nvPr/>
          </p:nvSpPr>
          <p:spPr bwMode="auto">
            <a:xfrm>
              <a:off x="1107" y="1693"/>
              <a:ext cx="158" cy="184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/>
                <a:t>K</a:t>
              </a:r>
              <a:r>
                <a:rPr lang="en-US" altLang="ko-KR" baseline="-25000"/>
                <a:t>1</a:t>
              </a:r>
            </a:p>
          </p:txBody>
        </p:sp>
        <p:sp>
          <p:nvSpPr>
            <p:cNvPr id="674842" name="Text Box 26"/>
            <p:cNvSpPr txBox="1">
              <a:spLocks noChangeArrowheads="1"/>
            </p:cNvSpPr>
            <p:nvPr/>
          </p:nvSpPr>
          <p:spPr bwMode="auto">
            <a:xfrm>
              <a:off x="528" y="2247"/>
              <a:ext cx="97" cy="184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/>
                <a:t>P</a:t>
              </a:r>
            </a:p>
          </p:txBody>
        </p:sp>
        <p:sp>
          <p:nvSpPr>
            <p:cNvPr id="674843" name="Text Box 27"/>
            <p:cNvSpPr txBox="1">
              <a:spLocks noChangeArrowheads="1"/>
            </p:cNvSpPr>
            <p:nvPr/>
          </p:nvSpPr>
          <p:spPr bwMode="auto">
            <a:xfrm>
              <a:off x="1533" y="2114"/>
              <a:ext cx="97" cy="184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/>
                <a:t>X</a:t>
              </a:r>
            </a:p>
          </p:txBody>
        </p:sp>
        <p:sp>
          <p:nvSpPr>
            <p:cNvPr id="674844" name="Text Box 28"/>
            <p:cNvSpPr txBox="1">
              <a:spLocks noChangeArrowheads="1"/>
            </p:cNvSpPr>
            <p:nvPr/>
          </p:nvSpPr>
          <p:spPr bwMode="auto">
            <a:xfrm>
              <a:off x="2556" y="2232"/>
              <a:ext cx="105" cy="184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/>
                <a:t>C</a:t>
              </a:r>
            </a:p>
          </p:txBody>
        </p:sp>
        <p:sp>
          <p:nvSpPr>
            <p:cNvPr id="674845" name="Line 29"/>
            <p:cNvSpPr>
              <a:spLocks noChangeShapeType="1"/>
            </p:cNvSpPr>
            <p:nvPr/>
          </p:nvSpPr>
          <p:spPr bwMode="auto">
            <a:xfrm flipV="1">
              <a:off x="2215" y="2317"/>
              <a:ext cx="292" cy="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ko-KR" altLang="en-US"/>
            </a:p>
          </p:txBody>
        </p:sp>
        <p:sp>
          <p:nvSpPr>
            <p:cNvPr id="674846" name="Line 30"/>
            <p:cNvSpPr>
              <a:spLocks noChangeShapeType="1"/>
            </p:cNvSpPr>
            <p:nvPr/>
          </p:nvSpPr>
          <p:spPr bwMode="auto">
            <a:xfrm>
              <a:off x="1963" y="1886"/>
              <a:ext cx="0" cy="26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ko-KR" altLang="en-US"/>
            </a:p>
          </p:txBody>
        </p:sp>
        <p:sp>
          <p:nvSpPr>
            <p:cNvPr id="674847" name="Text Box 31"/>
            <p:cNvSpPr txBox="1">
              <a:spLocks noChangeArrowheads="1"/>
            </p:cNvSpPr>
            <p:nvPr/>
          </p:nvSpPr>
          <p:spPr bwMode="auto">
            <a:xfrm>
              <a:off x="1883" y="1685"/>
              <a:ext cx="158" cy="184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/>
                <a:t>K</a:t>
              </a:r>
              <a:r>
                <a:rPr lang="en-US" altLang="ko-KR" baseline="-25000"/>
                <a:t>2</a:t>
              </a:r>
            </a:p>
          </p:txBody>
        </p:sp>
        <p:sp>
          <p:nvSpPr>
            <p:cNvPr id="674848" name="Rectangle 32"/>
            <p:cNvSpPr>
              <a:spLocks noChangeArrowheads="1"/>
            </p:cNvSpPr>
            <p:nvPr/>
          </p:nvSpPr>
          <p:spPr bwMode="auto">
            <a:xfrm>
              <a:off x="3558" y="2163"/>
              <a:ext cx="403" cy="326"/>
            </a:xfrm>
            <a:prstGeom prst="rect">
              <a:avLst/>
            </a:prstGeom>
            <a:solidFill>
              <a:srgbClr val="FFFF99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ko-KR" altLang="en-US"/>
            </a:p>
          </p:txBody>
        </p:sp>
        <p:sp>
          <p:nvSpPr>
            <p:cNvPr id="674849" name="Rectangle 33"/>
            <p:cNvSpPr>
              <a:spLocks noChangeArrowheads="1"/>
            </p:cNvSpPr>
            <p:nvPr/>
          </p:nvSpPr>
          <p:spPr bwMode="auto">
            <a:xfrm>
              <a:off x="4348" y="2161"/>
              <a:ext cx="403" cy="326"/>
            </a:xfrm>
            <a:prstGeom prst="rect">
              <a:avLst/>
            </a:prstGeom>
            <a:solidFill>
              <a:srgbClr val="FFFF99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ko-KR" altLang="en-US"/>
            </a:p>
          </p:txBody>
        </p:sp>
        <p:sp>
          <p:nvSpPr>
            <p:cNvPr id="674850" name="Line 34"/>
            <p:cNvSpPr>
              <a:spLocks noChangeShapeType="1"/>
            </p:cNvSpPr>
            <p:nvPr/>
          </p:nvSpPr>
          <p:spPr bwMode="auto">
            <a:xfrm flipV="1">
              <a:off x="3260" y="2323"/>
              <a:ext cx="292" cy="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ko-KR" altLang="en-US"/>
            </a:p>
          </p:txBody>
        </p:sp>
        <p:sp>
          <p:nvSpPr>
            <p:cNvPr id="674851" name="Line 35"/>
            <p:cNvSpPr>
              <a:spLocks noChangeShapeType="1"/>
            </p:cNvSpPr>
            <p:nvPr/>
          </p:nvSpPr>
          <p:spPr bwMode="auto">
            <a:xfrm flipV="1">
              <a:off x="3988" y="2321"/>
              <a:ext cx="361" cy="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ko-KR" altLang="en-US"/>
            </a:p>
          </p:txBody>
        </p:sp>
        <p:sp>
          <p:nvSpPr>
            <p:cNvPr id="674852" name="Text Box 36"/>
            <p:cNvSpPr txBox="1">
              <a:spLocks noChangeArrowheads="1"/>
            </p:cNvSpPr>
            <p:nvPr/>
          </p:nvSpPr>
          <p:spPr bwMode="auto">
            <a:xfrm>
              <a:off x="3691" y="2199"/>
              <a:ext cx="140" cy="245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400"/>
                <a:t>D</a:t>
              </a:r>
            </a:p>
          </p:txBody>
        </p:sp>
        <p:sp>
          <p:nvSpPr>
            <p:cNvPr id="674853" name="Text Box 37"/>
            <p:cNvSpPr txBox="1">
              <a:spLocks noChangeArrowheads="1"/>
            </p:cNvSpPr>
            <p:nvPr/>
          </p:nvSpPr>
          <p:spPr bwMode="auto">
            <a:xfrm>
              <a:off x="4474" y="2212"/>
              <a:ext cx="140" cy="245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400"/>
                <a:t>D</a:t>
              </a:r>
            </a:p>
          </p:txBody>
        </p:sp>
        <p:sp>
          <p:nvSpPr>
            <p:cNvPr id="674854" name="Line 38"/>
            <p:cNvSpPr>
              <a:spLocks noChangeShapeType="1"/>
            </p:cNvSpPr>
            <p:nvPr/>
          </p:nvSpPr>
          <p:spPr bwMode="auto">
            <a:xfrm>
              <a:off x="3760" y="1892"/>
              <a:ext cx="0" cy="26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ko-KR" altLang="en-US"/>
            </a:p>
          </p:txBody>
        </p:sp>
        <p:sp>
          <p:nvSpPr>
            <p:cNvPr id="674855" name="Text Box 39"/>
            <p:cNvSpPr txBox="1">
              <a:spLocks noChangeArrowheads="1"/>
            </p:cNvSpPr>
            <p:nvPr/>
          </p:nvSpPr>
          <p:spPr bwMode="auto">
            <a:xfrm>
              <a:off x="3679" y="1692"/>
              <a:ext cx="159" cy="184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/>
                <a:t>K</a:t>
              </a:r>
              <a:r>
                <a:rPr lang="en-US" altLang="ko-KR" baseline="-25000"/>
                <a:t>2</a:t>
              </a:r>
            </a:p>
          </p:txBody>
        </p:sp>
        <p:sp>
          <p:nvSpPr>
            <p:cNvPr id="674856" name="Text Box 40"/>
            <p:cNvSpPr txBox="1">
              <a:spLocks noChangeArrowheads="1"/>
            </p:cNvSpPr>
            <p:nvPr/>
          </p:nvSpPr>
          <p:spPr bwMode="auto">
            <a:xfrm>
              <a:off x="3097" y="2245"/>
              <a:ext cx="105" cy="184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/>
                <a:t>C</a:t>
              </a:r>
            </a:p>
          </p:txBody>
        </p:sp>
        <p:sp>
          <p:nvSpPr>
            <p:cNvPr id="674857" name="Text Box 41"/>
            <p:cNvSpPr txBox="1">
              <a:spLocks noChangeArrowheads="1"/>
            </p:cNvSpPr>
            <p:nvPr/>
          </p:nvSpPr>
          <p:spPr bwMode="auto">
            <a:xfrm>
              <a:off x="4106" y="2112"/>
              <a:ext cx="96" cy="184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/>
                <a:t>X</a:t>
              </a:r>
            </a:p>
          </p:txBody>
        </p:sp>
        <p:sp>
          <p:nvSpPr>
            <p:cNvPr id="674858" name="Text Box 42"/>
            <p:cNvSpPr txBox="1">
              <a:spLocks noChangeArrowheads="1"/>
            </p:cNvSpPr>
            <p:nvPr/>
          </p:nvSpPr>
          <p:spPr bwMode="auto">
            <a:xfrm>
              <a:off x="5133" y="2230"/>
              <a:ext cx="97" cy="184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/>
                <a:t>P</a:t>
              </a:r>
            </a:p>
          </p:txBody>
        </p:sp>
        <p:sp>
          <p:nvSpPr>
            <p:cNvPr id="674859" name="Line 43"/>
            <p:cNvSpPr>
              <a:spLocks noChangeShapeType="1"/>
            </p:cNvSpPr>
            <p:nvPr/>
          </p:nvSpPr>
          <p:spPr bwMode="auto">
            <a:xfrm flipV="1">
              <a:off x="4788" y="2315"/>
              <a:ext cx="292" cy="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ko-KR" altLang="en-US"/>
            </a:p>
          </p:txBody>
        </p:sp>
        <p:sp>
          <p:nvSpPr>
            <p:cNvPr id="674860" name="Line 44"/>
            <p:cNvSpPr>
              <a:spLocks noChangeShapeType="1"/>
            </p:cNvSpPr>
            <p:nvPr/>
          </p:nvSpPr>
          <p:spPr bwMode="auto">
            <a:xfrm>
              <a:off x="4536" y="1884"/>
              <a:ext cx="0" cy="26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ko-KR" altLang="en-US"/>
            </a:p>
          </p:txBody>
        </p:sp>
        <p:sp>
          <p:nvSpPr>
            <p:cNvPr id="674861" name="Text Box 45"/>
            <p:cNvSpPr txBox="1">
              <a:spLocks noChangeArrowheads="1"/>
            </p:cNvSpPr>
            <p:nvPr/>
          </p:nvSpPr>
          <p:spPr bwMode="auto">
            <a:xfrm>
              <a:off x="4456" y="1683"/>
              <a:ext cx="158" cy="184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/>
                <a:t>K</a:t>
              </a:r>
              <a:r>
                <a:rPr lang="en-US" altLang="ko-KR" baseline="-25000"/>
                <a:t>1</a:t>
              </a:r>
            </a:p>
          </p:txBody>
        </p:sp>
      </p:grpSp>
      <p:sp>
        <p:nvSpPr>
          <p:cNvPr id="674862" name="Text Box 46"/>
          <p:cNvSpPr txBox="1">
            <a:spLocks noChangeArrowheads="1"/>
          </p:cNvSpPr>
          <p:nvPr/>
        </p:nvSpPr>
        <p:spPr bwMode="auto">
          <a:xfrm>
            <a:off x="735013" y="4121150"/>
            <a:ext cx="7580312" cy="536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10000"/>
              </a:lnSpc>
              <a:buFont typeface="Wingdings" pitchFamily="2" charset="2"/>
              <a:buChar char="v"/>
            </a:pPr>
            <a:r>
              <a:rPr lang="en-US" altLang="ko-KR" sz="1600" dirty="0">
                <a:latin typeface="Comic Sans MS" pitchFamily="66" charset="0"/>
                <a:ea typeface="궁서" pitchFamily="18" charset="-127"/>
              </a:rPr>
              <a:t> Triple DES</a:t>
            </a:r>
          </a:p>
          <a:p>
            <a:pPr marL="576263" lvl="1" indent="-200025" algn="l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ko-KR" sz="1600" dirty="0" smtClean="0"/>
              <a:t>Three-key or Two-key </a:t>
            </a:r>
            <a:r>
              <a:rPr lang="en-US" altLang="ko-KR" sz="1600" dirty="0"/>
              <a:t>3DES: K</a:t>
            </a:r>
            <a:r>
              <a:rPr lang="en-US" altLang="ko-KR" sz="1600" baseline="-25000" dirty="0"/>
              <a:t>1</a:t>
            </a:r>
            <a:r>
              <a:rPr lang="en-US" altLang="ko-KR" sz="1600" dirty="0"/>
              <a:t> = K</a:t>
            </a:r>
            <a:r>
              <a:rPr lang="en-US" altLang="ko-KR" sz="1600" baseline="-25000" dirty="0"/>
              <a:t>3</a:t>
            </a:r>
          </a:p>
        </p:txBody>
      </p:sp>
      <p:sp>
        <p:nvSpPr>
          <p:cNvPr id="674863" name="Rectangle 47"/>
          <p:cNvSpPr>
            <a:spLocks noChangeArrowheads="1"/>
          </p:cNvSpPr>
          <p:nvPr/>
        </p:nvSpPr>
        <p:spPr bwMode="auto">
          <a:xfrm>
            <a:off x="1081088" y="5545138"/>
            <a:ext cx="585787" cy="446087"/>
          </a:xfrm>
          <a:prstGeom prst="rect">
            <a:avLst/>
          </a:prstGeom>
          <a:solidFill>
            <a:srgbClr val="FFFF99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ko-KR" altLang="en-US"/>
          </a:p>
        </p:txBody>
      </p:sp>
      <p:sp>
        <p:nvSpPr>
          <p:cNvPr id="674864" name="Rectangle 48"/>
          <p:cNvSpPr>
            <a:spLocks noChangeArrowheads="1"/>
          </p:cNvSpPr>
          <p:nvPr/>
        </p:nvSpPr>
        <p:spPr bwMode="auto">
          <a:xfrm>
            <a:off x="2230438" y="5541963"/>
            <a:ext cx="585787" cy="446087"/>
          </a:xfrm>
          <a:prstGeom prst="rect">
            <a:avLst/>
          </a:prstGeom>
          <a:solidFill>
            <a:srgbClr val="FFFF99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ko-KR" altLang="en-US"/>
          </a:p>
        </p:txBody>
      </p:sp>
      <p:sp>
        <p:nvSpPr>
          <p:cNvPr id="674865" name="Line 49"/>
          <p:cNvSpPr>
            <a:spLocks noChangeShapeType="1"/>
          </p:cNvSpPr>
          <p:nvPr/>
        </p:nvSpPr>
        <p:spPr bwMode="auto">
          <a:xfrm flipV="1">
            <a:off x="647700" y="5773738"/>
            <a:ext cx="425450" cy="95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ko-KR" altLang="en-US"/>
          </a:p>
        </p:txBody>
      </p:sp>
      <p:sp>
        <p:nvSpPr>
          <p:cNvPr id="674866" name="Line 50"/>
          <p:cNvSpPr>
            <a:spLocks noChangeShapeType="1"/>
          </p:cNvSpPr>
          <p:nvPr/>
        </p:nvSpPr>
        <p:spPr bwMode="auto">
          <a:xfrm flipV="1">
            <a:off x="1706563" y="5770563"/>
            <a:ext cx="525462" cy="95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ko-KR" altLang="en-US"/>
          </a:p>
        </p:txBody>
      </p:sp>
      <p:sp>
        <p:nvSpPr>
          <p:cNvPr id="674867" name="Text Box 51"/>
          <p:cNvSpPr txBox="1">
            <a:spLocks noChangeArrowheads="1"/>
          </p:cNvSpPr>
          <p:nvPr/>
        </p:nvSpPr>
        <p:spPr bwMode="auto">
          <a:xfrm>
            <a:off x="1274763" y="5592763"/>
            <a:ext cx="203200" cy="3651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 sz="2400"/>
              <a:t>E</a:t>
            </a:r>
          </a:p>
        </p:txBody>
      </p:sp>
      <p:sp>
        <p:nvSpPr>
          <p:cNvPr id="674868" name="Text Box 52"/>
          <p:cNvSpPr txBox="1">
            <a:spLocks noChangeArrowheads="1"/>
          </p:cNvSpPr>
          <p:nvPr/>
        </p:nvSpPr>
        <p:spPr bwMode="auto">
          <a:xfrm>
            <a:off x="2405063" y="5599113"/>
            <a:ext cx="220662" cy="3651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 sz="2400"/>
              <a:t>D</a:t>
            </a:r>
          </a:p>
        </p:txBody>
      </p:sp>
      <p:sp>
        <p:nvSpPr>
          <p:cNvPr id="674869" name="Line 53"/>
          <p:cNvSpPr>
            <a:spLocks noChangeShapeType="1"/>
          </p:cNvSpPr>
          <p:nvPr/>
        </p:nvSpPr>
        <p:spPr bwMode="auto">
          <a:xfrm>
            <a:off x="1374775" y="5164138"/>
            <a:ext cx="0" cy="3619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ko-KR" altLang="en-US"/>
          </a:p>
        </p:txBody>
      </p:sp>
      <p:sp>
        <p:nvSpPr>
          <p:cNvPr id="674870" name="Text Box 54"/>
          <p:cNvSpPr txBox="1">
            <a:spLocks noChangeArrowheads="1"/>
          </p:cNvSpPr>
          <p:nvPr/>
        </p:nvSpPr>
        <p:spPr bwMode="auto">
          <a:xfrm>
            <a:off x="1249363" y="4908550"/>
            <a:ext cx="249237" cy="2746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/>
              <a:t>K</a:t>
            </a:r>
            <a:r>
              <a:rPr lang="en-US" altLang="ko-KR" baseline="-25000"/>
              <a:t>1</a:t>
            </a:r>
          </a:p>
        </p:txBody>
      </p:sp>
      <p:sp>
        <p:nvSpPr>
          <p:cNvPr id="674871" name="Text Box 55"/>
          <p:cNvSpPr txBox="1">
            <a:spLocks noChangeArrowheads="1"/>
          </p:cNvSpPr>
          <p:nvPr/>
        </p:nvSpPr>
        <p:spPr bwMode="auto">
          <a:xfrm>
            <a:off x="411163" y="5667375"/>
            <a:ext cx="152400" cy="2746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/>
              <a:t>P</a:t>
            </a:r>
          </a:p>
        </p:txBody>
      </p:sp>
      <p:sp>
        <p:nvSpPr>
          <p:cNvPr id="674872" name="Text Box 56"/>
          <p:cNvSpPr txBox="1">
            <a:spLocks noChangeArrowheads="1"/>
          </p:cNvSpPr>
          <p:nvPr/>
        </p:nvSpPr>
        <p:spPr bwMode="auto">
          <a:xfrm>
            <a:off x="1866900" y="5484813"/>
            <a:ext cx="163513" cy="2746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/>
              <a:t>A</a:t>
            </a:r>
          </a:p>
        </p:txBody>
      </p:sp>
      <p:sp>
        <p:nvSpPr>
          <p:cNvPr id="674873" name="Text Box 57"/>
          <p:cNvSpPr txBox="1">
            <a:spLocks noChangeArrowheads="1"/>
          </p:cNvSpPr>
          <p:nvPr/>
        </p:nvSpPr>
        <p:spPr bwMode="auto">
          <a:xfrm>
            <a:off x="4451350" y="5626100"/>
            <a:ext cx="165100" cy="2746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/>
              <a:t>C</a:t>
            </a:r>
          </a:p>
        </p:txBody>
      </p:sp>
      <p:sp>
        <p:nvSpPr>
          <p:cNvPr id="674874" name="Line 58"/>
          <p:cNvSpPr>
            <a:spLocks noChangeShapeType="1"/>
          </p:cNvSpPr>
          <p:nvPr/>
        </p:nvSpPr>
        <p:spPr bwMode="auto">
          <a:xfrm flipV="1">
            <a:off x="3983038" y="5741988"/>
            <a:ext cx="423862" cy="95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ko-KR" altLang="en-US"/>
          </a:p>
        </p:txBody>
      </p:sp>
      <p:sp>
        <p:nvSpPr>
          <p:cNvPr id="674875" name="Line 59"/>
          <p:cNvSpPr>
            <a:spLocks noChangeShapeType="1"/>
          </p:cNvSpPr>
          <p:nvPr/>
        </p:nvSpPr>
        <p:spPr bwMode="auto">
          <a:xfrm>
            <a:off x="2503488" y="5172075"/>
            <a:ext cx="0" cy="3619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ko-KR" altLang="en-US"/>
          </a:p>
        </p:txBody>
      </p:sp>
      <p:sp>
        <p:nvSpPr>
          <p:cNvPr id="674876" name="Text Box 60"/>
          <p:cNvSpPr txBox="1">
            <a:spLocks noChangeArrowheads="1"/>
          </p:cNvSpPr>
          <p:nvPr/>
        </p:nvSpPr>
        <p:spPr bwMode="auto">
          <a:xfrm>
            <a:off x="2378075" y="4897438"/>
            <a:ext cx="249238" cy="2746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/>
              <a:t>K</a:t>
            </a:r>
            <a:r>
              <a:rPr lang="en-US" altLang="ko-KR" baseline="-25000"/>
              <a:t>2</a:t>
            </a:r>
          </a:p>
        </p:txBody>
      </p:sp>
      <p:sp>
        <p:nvSpPr>
          <p:cNvPr id="674877" name="Rectangle 61"/>
          <p:cNvSpPr>
            <a:spLocks noChangeArrowheads="1"/>
          </p:cNvSpPr>
          <p:nvPr/>
        </p:nvSpPr>
        <p:spPr bwMode="auto">
          <a:xfrm>
            <a:off x="3368675" y="5540375"/>
            <a:ext cx="585788" cy="446088"/>
          </a:xfrm>
          <a:prstGeom prst="rect">
            <a:avLst/>
          </a:prstGeom>
          <a:solidFill>
            <a:srgbClr val="FFFF99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ko-KR" altLang="en-US"/>
          </a:p>
        </p:txBody>
      </p:sp>
      <p:sp>
        <p:nvSpPr>
          <p:cNvPr id="674878" name="Line 62"/>
          <p:cNvSpPr>
            <a:spLocks noChangeShapeType="1"/>
          </p:cNvSpPr>
          <p:nvPr/>
        </p:nvSpPr>
        <p:spPr bwMode="auto">
          <a:xfrm flipV="1">
            <a:off x="2844800" y="5759450"/>
            <a:ext cx="525463" cy="95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ko-KR" altLang="en-US"/>
          </a:p>
        </p:txBody>
      </p:sp>
      <p:sp>
        <p:nvSpPr>
          <p:cNvPr id="674879" name="Text Box 63"/>
          <p:cNvSpPr txBox="1">
            <a:spLocks noChangeArrowheads="1"/>
          </p:cNvSpPr>
          <p:nvPr/>
        </p:nvSpPr>
        <p:spPr bwMode="auto">
          <a:xfrm>
            <a:off x="3552825" y="5588000"/>
            <a:ext cx="201613" cy="3651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 sz="2400"/>
              <a:t>E</a:t>
            </a:r>
          </a:p>
        </p:txBody>
      </p:sp>
      <p:sp>
        <p:nvSpPr>
          <p:cNvPr id="674880" name="Text Box 64"/>
          <p:cNvSpPr txBox="1">
            <a:spLocks noChangeArrowheads="1"/>
          </p:cNvSpPr>
          <p:nvPr/>
        </p:nvSpPr>
        <p:spPr bwMode="auto">
          <a:xfrm>
            <a:off x="3005138" y="5473700"/>
            <a:ext cx="166687" cy="2746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/>
              <a:t>B</a:t>
            </a:r>
          </a:p>
        </p:txBody>
      </p:sp>
      <p:sp>
        <p:nvSpPr>
          <p:cNvPr id="674881" name="Line 65"/>
          <p:cNvSpPr>
            <a:spLocks noChangeShapeType="1"/>
          </p:cNvSpPr>
          <p:nvPr/>
        </p:nvSpPr>
        <p:spPr bwMode="auto">
          <a:xfrm>
            <a:off x="3641725" y="5160963"/>
            <a:ext cx="0" cy="3619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ko-KR" altLang="en-US"/>
          </a:p>
        </p:txBody>
      </p:sp>
      <p:sp>
        <p:nvSpPr>
          <p:cNvPr id="674882" name="Text Box 66"/>
          <p:cNvSpPr txBox="1">
            <a:spLocks noChangeArrowheads="1"/>
          </p:cNvSpPr>
          <p:nvPr/>
        </p:nvSpPr>
        <p:spPr bwMode="auto">
          <a:xfrm>
            <a:off x="3517900" y="4886325"/>
            <a:ext cx="247650" cy="2746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/>
              <a:t>K</a:t>
            </a:r>
            <a:r>
              <a:rPr lang="en-US" altLang="ko-KR" baseline="-25000"/>
              <a:t>3</a:t>
            </a:r>
          </a:p>
        </p:txBody>
      </p:sp>
      <p:sp>
        <p:nvSpPr>
          <p:cNvPr id="674883" name="Rectangle 67"/>
          <p:cNvSpPr>
            <a:spLocks noChangeArrowheads="1"/>
          </p:cNvSpPr>
          <p:nvPr/>
        </p:nvSpPr>
        <p:spPr bwMode="auto">
          <a:xfrm>
            <a:off x="5476875" y="5500688"/>
            <a:ext cx="585788" cy="446087"/>
          </a:xfrm>
          <a:prstGeom prst="rect">
            <a:avLst/>
          </a:prstGeom>
          <a:solidFill>
            <a:srgbClr val="FFFF99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ko-KR" altLang="en-US"/>
          </a:p>
        </p:txBody>
      </p:sp>
      <p:sp>
        <p:nvSpPr>
          <p:cNvPr id="674884" name="Rectangle 68"/>
          <p:cNvSpPr>
            <a:spLocks noChangeArrowheads="1"/>
          </p:cNvSpPr>
          <p:nvPr/>
        </p:nvSpPr>
        <p:spPr bwMode="auto">
          <a:xfrm>
            <a:off x="6626225" y="5497513"/>
            <a:ext cx="585788" cy="446087"/>
          </a:xfrm>
          <a:prstGeom prst="rect">
            <a:avLst/>
          </a:prstGeom>
          <a:solidFill>
            <a:srgbClr val="FFFF99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ko-KR" altLang="en-US"/>
          </a:p>
        </p:txBody>
      </p:sp>
      <p:sp>
        <p:nvSpPr>
          <p:cNvPr id="674885" name="Line 69"/>
          <p:cNvSpPr>
            <a:spLocks noChangeShapeType="1"/>
          </p:cNvSpPr>
          <p:nvPr/>
        </p:nvSpPr>
        <p:spPr bwMode="auto">
          <a:xfrm flipV="1">
            <a:off x="5043488" y="5729288"/>
            <a:ext cx="425450" cy="95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ko-KR" altLang="en-US"/>
          </a:p>
        </p:txBody>
      </p:sp>
      <p:sp>
        <p:nvSpPr>
          <p:cNvPr id="674886" name="Line 70"/>
          <p:cNvSpPr>
            <a:spLocks noChangeShapeType="1"/>
          </p:cNvSpPr>
          <p:nvPr/>
        </p:nvSpPr>
        <p:spPr bwMode="auto">
          <a:xfrm flipV="1">
            <a:off x="6102350" y="5726113"/>
            <a:ext cx="525463" cy="95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ko-KR" altLang="en-US"/>
          </a:p>
        </p:txBody>
      </p:sp>
      <p:sp>
        <p:nvSpPr>
          <p:cNvPr id="674887" name="Text Box 71"/>
          <p:cNvSpPr txBox="1">
            <a:spLocks noChangeArrowheads="1"/>
          </p:cNvSpPr>
          <p:nvPr/>
        </p:nvSpPr>
        <p:spPr bwMode="auto">
          <a:xfrm>
            <a:off x="5662613" y="5548313"/>
            <a:ext cx="220662" cy="3651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 sz="2400"/>
              <a:t>D</a:t>
            </a:r>
          </a:p>
        </p:txBody>
      </p:sp>
      <p:sp>
        <p:nvSpPr>
          <p:cNvPr id="674888" name="Text Box 72"/>
          <p:cNvSpPr txBox="1">
            <a:spLocks noChangeArrowheads="1"/>
          </p:cNvSpPr>
          <p:nvPr/>
        </p:nvSpPr>
        <p:spPr bwMode="auto">
          <a:xfrm>
            <a:off x="6808788" y="5554663"/>
            <a:ext cx="203200" cy="3651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 sz="2400"/>
              <a:t>E</a:t>
            </a:r>
          </a:p>
        </p:txBody>
      </p:sp>
      <p:sp>
        <p:nvSpPr>
          <p:cNvPr id="674889" name="Line 73"/>
          <p:cNvSpPr>
            <a:spLocks noChangeShapeType="1"/>
          </p:cNvSpPr>
          <p:nvPr/>
        </p:nvSpPr>
        <p:spPr bwMode="auto">
          <a:xfrm>
            <a:off x="5770563" y="5119688"/>
            <a:ext cx="0" cy="3619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ko-KR" altLang="en-US"/>
          </a:p>
        </p:txBody>
      </p:sp>
      <p:sp>
        <p:nvSpPr>
          <p:cNvPr id="674890" name="Text Box 74"/>
          <p:cNvSpPr txBox="1">
            <a:spLocks noChangeArrowheads="1"/>
          </p:cNvSpPr>
          <p:nvPr/>
        </p:nvSpPr>
        <p:spPr bwMode="auto">
          <a:xfrm>
            <a:off x="5645150" y="4864100"/>
            <a:ext cx="249238" cy="2746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/>
              <a:t>K</a:t>
            </a:r>
            <a:r>
              <a:rPr lang="en-US" altLang="ko-KR" baseline="-25000"/>
              <a:t>3</a:t>
            </a:r>
          </a:p>
        </p:txBody>
      </p:sp>
      <p:sp>
        <p:nvSpPr>
          <p:cNvPr id="674891" name="Text Box 75"/>
          <p:cNvSpPr txBox="1">
            <a:spLocks noChangeArrowheads="1"/>
          </p:cNvSpPr>
          <p:nvPr/>
        </p:nvSpPr>
        <p:spPr bwMode="auto">
          <a:xfrm>
            <a:off x="4800600" y="5622925"/>
            <a:ext cx="165100" cy="2746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/>
              <a:t>C</a:t>
            </a:r>
          </a:p>
        </p:txBody>
      </p:sp>
      <p:sp>
        <p:nvSpPr>
          <p:cNvPr id="674892" name="Text Box 76"/>
          <p:cNvSpPr txBox="1">
            <a:spLocks noChangeArrowheads="1"/>
          </p:cNvSpPr>
          <p:nvPr/>
        </p:nvSpPr>
        <p:spPr bwMode="auto">
          <a:xfrm>
            <a:off x="6262688" y="5440363"/>
            <a:ext cx="163512" cy="2746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/>
              <a:t>B</a:t>
            </a:r>
          </a:p>
        </p:txBody>
      </p:sp>
      <p:sp>
        <p:nvSpPr>
          <p:cNvPr id="674893" name="Text Box 77"/>
          <p:cNvSpPr txBox="1">
            <a:spLocks noChangeArrowheads="1"/>
          </p:cNvSpPr>
          <p:nvPr/>
        </p:nvSpPr>
        <p:spPr bwMode="auto">
          <a:xfrm>
            <a:off x="8853488" y="5581650"/>
            <a:ext cx="152400" cy="2746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/>
              <a:t>P</a:t>
            </a:r>
          </a:p>
        </p:txBody>
      </p:sp>
      <p:sp>
        <p:nvSpPr>
          <p:cNvPr id="674894" name="Line 78"/>
          <p:cNvSpPr>
            <a:spLocks noChangeShapeType="1"/>
          </p:cNvSpPr>
          <p:nvPr/>
        </p:nvSpPr>
        <p:spPr bwMode="auto">
          <a:xfrm flipV="1">
            <a:off x="8378825" y="5697538"/>
            <a:ext cx="423863" cy="95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ko-KR" altLang="en-US"/>
          </a:p>
        </p:txBody>
      </p:sp>
      <p:sp>
        <p:nvSpPr>
          <p:cNvPr id="674895" name="Line 79"/>
          <p:cNvSpPr>
            <a:spLocks noChangeShapeType="1"/>
          </p:cNvSpPr>
          <p:nvPr/>
        </p:nvSpPr>
        <p:spPr bwMode="auto">
          <a:xfrm>
            <a:off x="6899275" y="5127625"/>
            <a:ext cx="0" cy="3619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ko-KR" altLang="en-US"/>
          </a:p>
        </p:txBody>
      </p:sp>
      <p:sp>
        <p:nvSpPr>
          <p:cNvPr id="674896" name="Text Box 80"/>
          <p:cNvSpPr txBox="1">
            <a:spLocks noChangeArrowheads="1"/>
          </p:cNvSpPr>
          <p:nvPr/>
        </p:nvSpPr>
        <p:spPr bwMode="auto">
          <a:xfrm>
            <a:off x="6773863" y="4852988"/>
            <a:ext cx="249237" cy="2746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/>
              <a:t>K</a:t>
            </a:r>
            <a:r>
              <a:rPr lang="en-US" altLang="ko-KR" baseline="-25000"/>
              <a:t>2</a:t>
            </a:r>
          </a:p>
        </p:txBody>
      </p:sp>
      <p:sp>
        <p:nvSpPr>
          <p:cNvPr id="674897" name="Rectangle 81"/>
          <p:cNvSpPr>
            <a:spLocks noChangeArrowheads="1"/>
          </p:cNvSpPr>
          <p:nvPr/>
        </p:nvSpPr>
        <p:spPr bwMode="auto">
          <a:xfrm>
            <a:off x="7764463" y="5495925"/>
            <a:ext cx="585787" cy="446088"/>
          </a:xfrm>
          <a:prstGeom prst="rect">
            <a:avLst/>
          </a:prstGeom>
          <a:solidFill>
            <a:srgbClr val="FFFF99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ko-KR" altLang="en-US"/>
          </a:p>
        </p:txBody>
      </p:sp>
      <p:sp>
        <p:nvSpPr>
          <p:cNvPr id="674898" name="Line 82"/>
          <p:cNvSpPr>
            <a:spLocks noChangeShapeType="1"/>
          </p:cNvSpPr>
          <p:nvPr/>
        </p:nvSpPr>
        <p:spPr bwMode="auto">
          <a:xfrm flipV="1">
            <a:off x="7240588" y="5715000"/>
            <a:ext cx="525462" cy="95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ko-KR" altLang="en-US"/>
          </a:p>
        </p:txBody>
      </p:sp>
      <p:sp>
        <p:nvSpPr>
          <p:cNvPr id="674899" name="Text Box 83"/>
          <p:cNvSpPr txBox="1">
            <a:spLocks noChangeArrowheads="1"/>
          </p:cNvSpPr>
          <p:nvPr/>
        </p:nvSpPr>
        <p:spPr bwMode="auto">
          <a:xfrm>
            <a:off x="7940675" y="5543550"/>
            <a:ext cx="220663" cy="3651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 sz="2400"/>
              <a:t>D</a:t>
            </a:r>
          </a:p>
        </p:txBody>
      </p:sp>
      <p:sp>
        <p:nvSpPr>
          <p:cNvPr id="674900" name="Text Box 84"/>
          <p:cNvSpPr txBox="1">
            <a:spLocks noChangeArrowheads="1"/>
          </p:cNvSpPr>
          <p:nvPr/>
        </p:nvSpPr>
        <p:spPr bwMode="auto">
          <a:xfrm>
            <a:off x="7400925" y="5429250"/>
            <a:ext cx="166688" cy="2746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/>
              <a:t>A</a:t>
            </a:r>
          </a:p>
        </p:txBody>
      </p:sp>
      <p:sp>
        <p:nvSpPr>
          <p:cNvPr id="674901" name="Line 85"/>
          <p:cNvSpPr>
            <a:spLocks noChangeShapeType="1"/>
          </p:cNvSpPr>
          <p:nvPr/>
        </p:nvSpPr>
        <p:spPr bwMode="auto">
          <a:xfrm>
            <a:off x="8037513" y="5116513"/>
            <a:ext cx="0" cy="3619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ko-KR" altLang="en-US"/>
          </a:p>
        </p:txBody>
      </p:sp>
      <p:sp>
        <p:nvSpPr>
          <p:cNvPr id="674902" name="Text Box 86"/>
          <p:cNvSpPr txBox="1">
            <a:spLocks noChangeArrowheads="1"/>
          </p:cNvSpPr>
          <p:nvPr/>
        </p:nvSpPr>
        <p:spPr bwMode="auto">
          <a:xfrm>
            <a:off x="7913688" y="4841875"/>
            <a:ext cx="247650" cy="2746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/>
              <a:t>K</a:t>
            </a:r>
            <a:r>
              <a:rPr lang="en-US" altLang="ko-KR" baseline="-2500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30CB-B2EC-43AC-A5B0-753560C1D871}" type="slidenum">
              <a:rPr lang="en-US" altLang="ko-KR"/>
              <a:pPr/>
              <a:t>2</a:t>
            </a:fld>
            <a:endParaRPr lang="en-US" altLang="ko-KR"/>
          </a:p>
        </p:txBody>
      </p:sp>
      <p:sp>
        <p:nvSpPr>
          <p:cNvPr id="662536" name="Text Box 8"/>
          <p:cNvSpPr txBox="1">
            <a:spLocks noChangeArrowheads="1"/>
          </p:cNvSpPr>
          <p:nvPr/>
        </p:nvSpPr>
        <p:spPr bwMode="auto">
          <a:xfrm>
            <a:off x="993775" y="671513"/>
            <a:ext cx="4840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400"/>
              <a:t>Data Encryption Standard (DES)</a:t>
            </a:r>
          </a:p>
        </p:txBody>
      </p:sp>
      <p:sp>
        <p:nvSpPr>
          <p:cNvPr id="662538" name="Text Box 10"/>
          <p:cNvSpPr txBox="1">
            <a:spLocks noChangeArrowheads="1"/>
          </p:cNvSpPr>
          <p:nvPr/>
        </p:nvSpPr>
        <p:spPr bwMode="auto">
          <a:xfrm>
            <a:off x="838200" y="1374775"/>
            <a:ext cx="4740275" cy="1341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ko-KR" sz="1600">
                <a:ea typeface="궁서" pitchFamily="18" charset="-127"/>
              </a:rPr>
              <a:t> </a:t>
            </a:r>
            <a:r>
              <a:rPr lang="en-US" altLang="ko-KR" sz="1600">
                <a:solidFill>
                  <a:srgbClr val="0000FF"/>
                </a:solidFill>
                <a:latin typeface="Comic Sans MS" pitchFamily="66" charset="0"/>
                <a:ea typeface="궁서" pitchFamily="18" charset="-127"/>
              </a:rPr>
              <a:t>DES - History</a:t>
            </a:r>
          </a:p>
          <a:p>
            <a:pPr marL="576263" lvl="1" indent="-200025" algn="l"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ko-KR" sz="1600"/>
              <a:t>1976 – adopted as a federal standard</a:t>
            </a:r>
          </a:p>
          <a:p>
            <a:pPr marL="576263" lvl="1" indent="-200025" algn="l"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ko-KR" sz="1600"/>
              <a:t>1977 – official publication as FIPS PUB 46 </a:t>
            </a:r>
          </a:p>
          <a:p>
            <a:pPr marL="576263" lvl="1" indent="-200025" algn="l"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ko-KR" sz="1600"/>
              <a:t>1983, 1987, 1993 – recertified for another 5 years</a:t>
            </a:r>
          </a:p>
        </p:txBody>
      </p:sp>
      <p:sp>
        <p:nvSpPr>
          <p:cNvPr id="662540" name="Text Box 12"/>
          <p:cNvSpPr txBox="1">
            <a:spLocks noChangeArrowheads="1"/>
          </p:cNvSpPr>
          <p:nvPr/>
        </p:nvSpPr>
        <p:spPr bwMode="auto">
          <a:xfrm>
            <a:off x="838200" y="2873375"/>
            <a:ext cx="4740275" cy="3452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ko-KR" sz="1600">
                <a:solidFill>
                  <a:srgbClr val="0000FF"/>
                </a:solidFill>
                <a:latin typeface="Comic Sans MS" pitchFamily="66" charset="0"/>
                <a:ea typeface="궁서" pitchFamily="18" charset="-127"/>
              </a:rPr>
              <a:t> Design Criteria of DES  </a:t>
            </a:r>
          </a:p>
          <a:p>
            <a:pPr marL="576263" lvl="1" indent="-200025" algn="l"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ko-KR" sz="1600"/>
              <a:t>Provide a high level of security</a:t>
            </a:r>
          </a:p>
          <a:p>
            <a:pPr marL="576263" lvl="1" indent="-200025" algn="l"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ko-KR" sz="1600"/>
              <a:t>Completely specify and easy to understand</a:t>
            </a:r>
          </a:p>
          <a:p>
            <a:pPr marL="576263" lvl="1" indent="-200025" algn="l"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ko-KR" sz="1600" i="1">
                <a:solidFill>
                  <a:srgbClr val="CF0E30"/>
                </a:solidFill>
              </a:rPr>
              <a:t>Security must depend on hidden key, not algorithm</a:t>
            </a:r>
          </a:p>
          <a:p>
            <a:pPr marL="576263" lvl="1" indent="-200025" algn="l"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ko-KR" sz="1600"/>
              <a:t>Available to all users</a:t>
            </a:r>
          </a:p>
          <a:p>
            <a:pPr marL="576263" lvl="1" indent="-200025" algn="l"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ko-KR" sz="1600"/>
              <a:t>Adaptable for use in diverse applications</a:t>
            </a:r>
          </a:p>
          <a:p>
            <a:pPr marL="576263" lvl="1" indent="-200025" algn="l"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ko-KR" sz="1600"/>
              <a:t>Economically implementable in electronic device</a:t>
            </a:r>
          </a:p>
          <a:p>
            <a:pPr marL="576263" lvl="1" indent="-200025" algn="l"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ko-KR" sz="1600"/>
              <a:t>Able to be validated</a:t>
            </a:r>
          </a:p>
          <a:p>
            <a:pPr marL="576263" lvl="1" indent="-200025" algn="l"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ko-KR" sz="1600"/>
              <a:t>Exportable</a:t>
            </a:r>
          </a:p>
          <a:p>
            <a:pPr marL="576263" lvl="1" indent="-200025" algn="l">
              <a:lnSpc>
                <a:spcPct val="110000"/>
              </a:lnSpc>
              <a:buFont typeface="Wingdings" pitchFamily="2" charset="2"/>
              <a:buChar char="ü"/>
            </a:pPr>
            <a:endParaRPr lang="en-US" altLang="ko-KR" sz="1400"/>
          </a:p>
        </p:txBody>
      </p:sp>
      <p:grpSp>
        <p:nvGrpSpPr>
          <p:cNvPr id="662549" name="Group 21"/>
          <p:cNvGrpSpPr>
            <a:grpSpLocks/>
          </p:cNvGrpSpPr>
          <p:nvPr/>
        </p:nvGrpSpPr>
        <p:grpSpPr bwMode="auto">
          <a:xfrm>
            <a:off x="6178550" y="3309938"/>
            <a:ext cx="2230438" cy="2319337"/>
            <a:chOff x="3892" y="1202"/>
            <a:chExt cx="1405" cy="1461"/>
          </a:xfrm>
        </p:grpSpPr>
        <p:sp>
          <p:nvSpPr>
            <p:cNvPr id="662541" name="Rectangle 13"/>
            <p:cNvSpPr>
              <a:spLocks noChangeArrowheads="1"/>
            </p:cNvSpPr>
            <p:nvPr/>
          </p:nvSpPr>
          <p:spPr bwMode="auto">
            <a:xfrm>
              <a:off x="4173" y="1682"/>
              <a:ext cx="472" cy="465"/>
            </a:xfrm>
            <a:prstGeom prst="rect">
              <a:avLst/>
            </a:prstGeom>
            <a:solidFill>
              <a:srgbClr val="FFFF99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ko-KR" altLang="en-US"/>
            </a:p>
          </p:txBody>
        </p:sp>
        <p:sp>
          <p:nvSpPr>
            <p:cNvPr id="662542" name="Text Box 14"/>
            <p:cNvSpPr txBox="1">
              <a:spLocks noChangeArrowheads="1"/>
            </p:cNvSpPr>
            <p:nvPr/>
          </p:nvSpPr>
          <p:spPr bwMode="auto">
            <a:xfrm>
              <a:off x="4260" y="1812"/>
              <a:ext cx="296" cy="173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/>
                <a:t>DES</a:t>
              </a:r>
            </a:p>
          </p:txBody>
        </p:sp>
        <p:sp>
          <p:nvSpPr>
            <p:cNvPr id="662543" name="Line 15"/>
            <p:cNvSpPr>
              <a:spLocks noChangeShapeType="1"/>
            </p:cNvSpPr>
            <p:nvPr/>
          </p:nvSpPr>
          <p:spPr bwMode="auto">
            <a:xfrm>
              <a:off x="4421" y="2159"/>
              <a:ext cx="0" cy="1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ko-KR" altLang="en-US"/>
            </a:p>
          </p:txBody>
        </p:sp>
        <p:sp>
          <p:nvSpPr>
            <p:cNvPr id="662544" name="Line 16"/>
            <p:cNvSpPr>
              <a:spLocks noChangeShapeType="1"/>
            </p:cNvSpPr>
            <p:nvPr/>
          </p:nvSpPr>
          <p:spPr bwMode="auto">
            <a:xfrm rot="5400000">
              <a:off x="4753" y="1798"/>
              <a:ext cx="0" cy="1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ko-KR" altLang="en-US"/>
            </a:p>
          </p:txBody>
        </p:sp>
        <p:sp>
          <p:nvSpPr>
            <p:cNvPr id="662545" name="Text Box 17"/>
            <p:cNvSpPr txBox="1">
              <a:spLocks noChangeArrowheads="1"/>
            </p:cNvSpPr>
            <p:nvPr/>
          </p:nvSpPr>
          <p:spPr bwMode="auto">
            <a:xfrm>
              <a:off x="3892" y="1202"/>
              <a:ext cx="904" cy="308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600"/>
                <a:t>Plaintext block</a:t>
              </a:r>
            </a:p>
            <a:p>
              <a:r>
                <a:rPr lang="en-US" altLang="ko-KR" sz="1600"/>
                <a:t>64 bits</a:t>
              </a:r>
            </a:p>
          </p:txBody>
        </p:sp>
        <p:sp>
          <p:nvSpPr>
            <p:cNvPr id="662546" name="Text Box 18"/>
            <p:cNvSpPr txBox="1">
              <a:spLocks noChangeArrowheads="1"/>
            </p:cNvSpPr>
            <p:nvPr/>
          </p:nvSpPr>
          <p:spPr bwMode="auto">
            <a:xfrm>
              <a:off x="3946" y="2355"/>
              <a:ext cx="1003" cy="308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600"/>
                <a:t>Ciphertext block</a:t>
              </a:r>
            </a:p>
            <a:p>
              <a:r>
                <a:rPr lang="en-US" altLang="ko-KR" sz="1600"/>
                <a:t>64 bits</a:t>
              </a:r>
            </a:p>
          </p:txBody>
        </p:sp>
        <p:sp>
          <p:nvSpPr>
            <p:cNvPr id="662547" name="Text Box 19"/>
            <p:cNvSpPr txBox="1">
              <a:spLocks noChangeArrowheads="1"/>
            </p:cNvSpPr>
            <p:nvPr/>
          </p:nvSpPr>
          <p:spPr bwMode="auto">
            <a:xfrm>
              <a:off x="4891" y="1771"/>
              <a:ext cx="406" cy="308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600"/>
                <a:t>Key</a:t>
              </a:r>
            </a:p>
            <a:p>
              <a:r>
                <a:rPr lang="en-US" altLang="ko-KR" sz="1600"/>
                <a:t>56 bits</a:t>
              </a:r>
            </a:p>
          </p:txBody>
        </p:sp>
        <p:sp>
          <p:nvSpPr>
            <p:cNvPr id="662548" name="Line 20"/>
            <p:cNvSpPr>
              <a:spLocks noChangeShapeType="1"/>
            </p:cNvSpPr>
            <p:nvPr/>
          </p:nvSpPr>
          <p:spPr bwMode="auto">
            <a:xfrm>
              <a:off x="4406" y="1499"/>
              <a:ext cx="0" cy="1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ko-KR" altLang="en-US"/>
            </a:p>
          </p:txBody>
        </p:sp>
      </p:grpSp>
      <p:sp>
        <p:nvSpPr>
          <p:cNvPr id="662626" name="Text Box 98"/>
          <p:cNvSpPr txBox="1">
            <a:spLocks noChangeArrowheads="1"/>
          </p:cNvSpPr>
          <p:nvPr/>
        </p:nvSpPr>
        <p:spPr bwMode="auto">
          <a:xfrm>
            <a:off x="5632450" y="1792288"/>
            <a:ext cx="3219450" cy="18256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 sz="1200"/>
              <a:t>* Federal Information Processing Standards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42C5E-0881-455A-B55C-B353ACBD01EE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695298" name="Text Box 2"/>
          <p:cNvSpPr txBox="1">
            <a:spLocks noChangeArrowheads="1"/>
          </p:cNvSpPr>
          <p:nvPr/>
        </p:nvSpPr>
        <p:spPr bwMode="auto">
          <a:xfrm>
            <a:off x="1444625" y="769938"/>
            <a:ext cx="233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400"/>
              <a:t>DES Overview </a:t>
            </a:r>
          </a:p>
        </p:txBody>
      </p:sp>
      <p:grpSp>
        <p:nvGrpSpPr>
          <p:cNvPr id="695388" name="Group 92"/>
          <p:cNvGrpSpPr>
            <a:grpSpLocks/>
          </p:cNvGrpSpPr>
          <p:nvPr/>
        </p:nvGrpSpPr>
        <p:grpSpPr bwMode="auto">
          <a:xfrm>
            <a:off x="1098550" y="1585913"/>
            <a:ext cx="7404100" cy="4522787"/>
            <a:chOff x="771" y="1022"/>
            <a:chExt cx="4664" cy="2849"/>
          </a:xfrm>
        </p:grpSpPr>
        <p:sp>
          <p:nvSpPr>
            <p:cNvPr id="695312" name="Oval 16"/>
            <p:cNvSpPr>
              <a:spLocks noChangeArrowheads="1"/>
            </p:cNvSpPr>
            <p:nvPr/>
          </p:nvSpPr>
          <p:spPr bwMode="auto">
            <a:xfrm>
              <a:off x="1919" y="1239"/>
              <a:ext cx="664" cy="16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13" name="Oval 17"/>
            <p:cNvSpPr>
              <a:spLocks noChangeArrowheads="1"/>
            </p:cNvSpPr>
            <p:nvPr/>
          </p:nvSpPr>
          <p:spPr bwMode="auto">
            <a:xfrm>
              <a:off x="1919" y="3531"/>
              <a:ext cx="664" cy="16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14" name="Oval 18"/>
            <p:cNvSpPr>
              <a:spLocks noChangeArrowheads="1"/>
            </p:cNvSpPr>
            <p:nvPr/>
          </p:nvSpPr>
          <p:spPr bwMode="auto">
            <a:xfrm>
              <a:off x="3803" y="1047"/>
              <a:ext cx="664" cy="16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15" name="Rectangle 19"/>
            <p:cNvSpPr>
              <a:spLocks noChangeArrowheads="1"/>
            </p:cNvSpPr>
            <p:nvPr/>
          </p:nvSpPr>
          <p:spPr bwMode="auto">
            <a:xfrm>
              <a:off x="2069" y="1527"/>
              <a:ext cx="388" cy="17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16" name="Rectangle 20"/>
            <p:cNvSpPr>
              <a:spLocks noChangeArrowheads="1"/>
            </p:cNvSpPr>
            <p:nvPr/>
          </p:nvSpPr>
          <p:spPr bwMode="auto">
            <a:xfrm>
              <a:off x="2163" y="1223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l" eaLnBrk="0" latinLnBrk="0" hangingPunct="0"/>
              <a:r>
                <a:rPr lang="en-US" altLang="ko-KR">
                  <a:ea typeface="돋움" pitchFamily="50" charset="-127"/>
                </a:rPr>
                <a:t>P</a:t>
              </a:r>
            </a:p>
          </p:txBody>
        </p:sp>
        <p:sp>
          <p:nvSpPr>
            <p:cNvPr id="695317" name="Rectangle 21"/>
            <p:cNvSpPr>
              <a:spLocks noChangeArrowheads="1"/>
            </p:cNvSpPr>
            <p:nvPr/>
          </p:nvSpPr>
          <p:spPr bwMode="auto">
            <a:xfrm>
              <a:off x="4035" y="1022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latinLnBrk="0" hangingPunct="0"/>
              <a:r>
                <a:rPr lang="en-US" altLang="ko-KR">
                  <a:ea typeface="돋움" pitchFamily="50" charset="-127"/>
                </a:rPr>
                <a:t>K</a:t>
              </a:r>
            </a:p>
          </p:txBody>
        </p:sp>
        <p:sp>
          <p:nvSpPr>
            <p:cNvPr id="695318" name="Line 22"/>
            <p:cNvSpPr>
              <a:spLocks noChangeShapeType="1"/>
            </p:cNvSpPr>
            <p:nvPr/>
          </p:nvSpPr>
          <p:spPr bwMode="auto">
            <a:xfrm flipV="1">
              <a:off x="2251" y="1415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19" name="Line 23"/>
            <p:cNvSpPr>
              <a:spLocks noChangeShapeType="1"/>
            </p:cNvSpPr>
            <p:nvPr/>
          </p:nvSpPr>
          <p:spPr bwMode="auto">
            <a:xfrm>
              <a:off x="1743" y="1841"/>
              <a:ext cx="10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20" name="Rectangle 24"/>
            <p:cNvSpPr>
              <a:spLocks noChangeArrowheads="1"/>
            </p:cNvSpPr>
            <p:nvPr/>
          </p:nvSpPr>
          <p:spPr bwMode="auto">
            <a:xfrm>
              <a:off x="2117" y="2019"/>
              <a:ext cx="340" cy="1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21" name="Line 25"/>
            <p:cNvSpPr>
              <a:spLocks noChangeShapeType="1"/>
            </p:cNvSpPr>
            <p:nvPr/>
          </p:nvSpPr>
          <p:spPr bwMode="auto">
            <a:xfrm>
              <a:off x="1747" y="1835"/>
              <a:ext cx="0" cy="2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695322" name="Group 26"/>
            <p:cNvGrpSpPr>
              <a:grpSpLocks/>
            </p:cNvGrpSpPr>
            <p:nvPr/>
          </p:nvGrpSpPr>
          <p:grpSpPr bwMode="auto">
            <a:xfrm>
              <a:off x="1687" y="2046"/>
              <a:ext cx="118" cy="118"/>
              <a:chOff x="1008" y="1783"/>
              <a:chExt cx="118" cy="118"/>
            </a:xfrm>
          </p:grpSpPr>
          <p:sp>
            <p:nvSpPr>
              <p:cNvPr id="695323" name="Line 27"/>
              <p:cNvSpPr>
                <a:spLocks noChangeShapeType="1"/>
              </p:cNvSpPr>
              <p:nvPr/>
            </p:nvSpPr>
            <p:spPr bwMode="auto">
              <a:xfrm flipH="1">
                <a:off x="1022" y="1842"/>
                <a:ext cx="9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95324" name="Oval 28"/>
              <p:cNvSpPr>
                <a:spLocks noChangeArrowheads="1"/>
              </p:cNvSpPr>
              <p:nvPr/>
            </p:nvSpPr>
            <p:spPr bwMode="auto">
              <a:xfrm>
                <a:off x="1008" y="1783"/>
                <a:ext cx="118" cy="11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95325" name="Line 29"/>
              <p:cNvSpPr>
                <a:spLocks noChangeShapeType="1"/>
              </p:cNvSpPr>
              <p:nvPr/>
            </p:nvSpPr>
            <p:spPr bwMode="auto">
              <a:xfrm flipV="1">
                <a:off x="1067" y="1794"/>
                <a:ext cx="0" cy="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695326" name="Line 30"/>
            <p:cNvSpPr>
              <a:spLocks noChangeShapeType="1"/>
            </p:cNvSpPr>
            <p:nvPr/>
          </p:nvSpPr>
          <p:spPr bwMode="auto">
            <a:xfrm>
              <a:off x="2839" y="1835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27" name="Line 31"/>
            <p:cNvSpPr>
              <a:spLocks noChangeShapeType="1"/>
            </p:cNvSpPr>
            <p:nvPr/>
          </p:nvSpPr>
          <p:spPr bwMode="auto">
            <a:xfrm flipH="1">
              <a:off x="1767" y="2259"/>
              <a:ext cx="1068" cy="2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28" name="Line 32"/>
            <p:cNvSpPr>
              <a:spLocks noChangeShapeType="1"/>
            </p:cNvSpPr>
            <p:nvPr/>
          </p:nvSpPr>
          <p:spPr bwMode="auto">
            <a:xfrm>
              <a:off x="1759" y="2171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29" name="Line 33"/>
            <p:cNvSpPr>
              <a:spLocks noChangeShapeType="1"/>
            </p:cNvSpPr>
            <p:nvPr/>
          </p:nvSpPr>
          <p:spPr bwMode="auto">
            <a:xfrm>
              <a:off x="1759" y="2275"/>
              <a:ext cx="1116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30" name="Line 34"/>
            <p:cNvSpPr>
              <a:spLocks noChangeShapeType="1"/>
            </p:cNvSpPr>
            <p:nvPr/>
          </p:nvSpPr>
          <p:spPr bwMode="auto">
            <a:xfrm flipV="1">
              <a:off x="2251" y="1715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31" name="Line 35"/>
            <p:cNvSpPr>
              <a:spLocks noChangeShapeType="1"/>
            </p:cNvSpPr>
            <p:nvPr/>
          </p:nvSpPr>
          <p:spPr bwMode="auto">
            <a:xfrm flipH="1">
              <a:off x="2467" y="2087"/>
              <a:ext cx="3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32" name="Line 36"/>
            <p:cNvSpPr>
              <a:spLocks noChangeShapeType="1"/>
            </p:cNvSpPr>
            <p:nvPr/>
          </p:nvSpPr>
          <p:spPr bwMode="auto">
            <a:xfrm flipH="1">
              <a:off x="1807" y="2099"/>
              <a:ext cx="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33" name="Rectangle 37"/>
            <p:cNvSpPr>
              <a:spLocks noChangeArrowheads="1"/>
            </p:cNvSpPr>
            <p:nvPr/>
          </p:nvSpPr>
          <p:spPr bwMode="auto">
            <a:xfrm>
              <a:off x="2069" y="3207"/>
              <a:ext cx="388" cy="17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34" name="Line 38"/>
            <p:cNvSpPr>
              <a:spLocks noChangeShapeType="1"/>
            </p:cNvSpPr>
            <p:nvPr/>
          </p:nvSpPr>
          <p:spPr bwMode="auto">
            <a:xfrm flipV="1">
              <a:off x="2263" y="340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35" name="Line 39"/>
            <p:cNvSpPr>
              <a:spLocks noChangeShapeType="1"/>
            </p:cNvSpPr>
            <p:nvPr/>
          </p:nvSpPr>
          <p:spPr bwMode="auto">
            <a:xfrm>
              <a:off x="1777" y="3041"/>
              <a:ext cx="10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36" name="Line 40"/>
            <p:cNvSpPr>
              <a:spLocks noChangeShapeType="1"/>
            </p:cNvSpPr>
            <p:nvPr/>
          </p:nvSpPr>
          <p:spPr bwMode="auto">
            <a:xfrm flipV="1">
              <a:off x="2251" y="3059"/>
              <a:ext cx="0" cy="1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37" name="Line 41"/>
            <p:cNvSpPr>
              <a:spLocks noChangeShapeType="1"/>
            </p:cNvSpPr>
            <p:nvPr/>
          </p:nvSpPr>
          <p:spPr bwMode="auto">
            <a:xfrm flipV="1">
              <a:off x="1771" y="2879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38" name="Line 42"/>
            <p:cNvSpPr>
              <a:spLocks noChangeShapeType="1"/>
            </p:cNvSpPr>
            <p:nvPr/>
          </p:nvSpPr>
          <p:spPr bwMode="auto">
            <a:xfrm flipV="1">
              <a:off x="2851" y="2855"/>
              <a:ext cx="0" cy="1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39" name="Line 43"/>
            <p:cNvSpPr>
              <a:spLocks noChangeShapeType="1"/>
            </p:cNvSpPr>
            <p:nvPr/>
          </p:nvSpPr>
          <p:spPr bwMode="auto">
            <a:xfrm flipV="1">
              <a:off x="2275" y="1939"/>
              <a:ext cx="0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40" name="Line 44"/>
            <p:cNvSpPr>
              <a:spLocks noChangeShapeType="1"/>
            </p:cNvSpPr>
            <p:nvPr/>
          </p:nvSpPr>
          <p:spPr bwMode="auto">
            <a:xfrm>
              <a:off x="2271" y="1947"/>
              <a:ext cx="9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41" name="Line 45"/>
            <p:cNvSpPr>
              <a:spLocks noChangeShapeType="1"/>
            </p:cNvSpPr>
            <p:nvPr/>
          </p:nvSpPr>
          <p:spPr bwMode="auto">
            <a:xfrm>
              <a:off x="3639" y="1607"/>
              <a:ext cx="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42" name="Oval 46"/>
            <p:cNvSpPr>
              <a:spLocks noChangeArrowheads="1"/>
            </p:cNvSpPr>
            <p:nvPr/>
          </p:nvSpPr>
          <p:spPr bwMode="auto">
            <a:xfrm>
              <a:off x="3491" y="1719"/>
              <a:ext cx="340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43" name="Oval 47"/>
            <p:cNvSpPr>
              <a:spLocks noChangeArrowheads="1"/>
            </p:cNvSpPr>
            <p:nvPr/>
          </p:nvSpPr>
          <p:spPr bwMode="auto">
            <a:xfrm>
              <a:off x="4475" y="1755"/>
              <a:ext cx="340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44" name="Line 48"/>
            <p:cNvSpPr>
              <a:spLocks noChangeShapeType="1"/>
            </p:cNvSpPr>
            <p:nvPr/>
          </p:nvSpPr>
          <p:spPr bwMode="auto">
            <a:xfrm>
              <a:off x="3643" y="1823"/>
              <a:ext cx="0" cy="3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45" name="Line 49"/>
            <p:cNvSpPr>
              <a:spLocks noChangeShapeType="1"/>
            </p:cNvSpPr>
            <p:nvPr/>
          </p:nvSpPr>
          <p:spPr bwMode="auto">
            <a:xfrm>
              <a:off x="4639" y="1847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46" name="Line 50"/>
            <p:cNvSpPr>
              <a:spLocks noChangeShapeType="1"/>
            </p:cNvSpPr>
            <p:nvPr/>
          </p:nvSpPr>
          <p:spPr bwMode="auto">
            <a:xfrm flipV="1">
              <a:off x="3643" y="1599"/>
              <a:ext cx="0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47" name="Line 51"/>
            <p:cNvSpPr>
              <a:spLocks noChangeShapeType="1"/>
            </p:cNvSpPr>
            <p:nvPr/>
          </p:nvSpPr>
          <p:spPr bwMode="auto">
            <a:xfrm flipV="1">
              <a:off x="4111" y="1475"/>
              <a:ext cx="0" cy="1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48" name="Line 52"/>
            <p:cNvSpPr>
              <a:spLocks noChangeShapeType="1"/>
            </p:cNvSpPr>
            <p:nvPr/>
          </p:nvSpPr>
          <p:spPr bwMode="auto">
            <a:xfrm flipV="1">
              <a:off x="4639" y="1607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49" name="Rectangle 53"/>
            <p:cNvSpPr>
              <a:spLocks noChangeArrowheads="1"/>
            </p:cNvSpPr>
            <p:nvPr/>
          </p:nvSpPr>
          <p:spPr bwMode="auto">
            <a:xfrm>
              <a:off x="3167" y="1863"/>
              <a:ext cx="268" cy="1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50" name="Line 54"/>
            <p:cNvSpPr>
              <a:spLocks noChangeShapeType="1"/>
            </p:cNvSpPr>
            <p:nvPr/>
          </p:nvSpPr>
          <p:spPr bwMode="auto">
            <a:xfrm>
              <a:off x="3451" y="1943"/>
              <a:ext cx="11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51" name="Rectangle 55"/>
            <p:cNvSpPr>
              <a:spLocks noChangeArrowheads="1"/>
            </p:cNvSpPr>
            <p:nvPr/>
          </p:nvSpPr>
          <p:spPr bwMode="auto">
            <a:xfrm>
              <a:off x="2133" y="1522"/>
              <a:ext cx="2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latinLnBrk="0" hangingPunct="0"/>
              <a:r>
                <a:rPr lang="en-US" altLang="ko-KR" sz="1600">
                  <a:ea typeface="돋움" pitchFamily="50" charset="-127"/>
                </a:rPr>
                <a:t>IP</a:t>
              </a:r>
            </a:p>
          </p:txBody>
        </p:sp>
        <p:sp>
          <p:nvSpPr>
            <p:cNvPr id="695352" name="Rectangle 56"/>
            <p:cNvSpPr>
              <a:spLocks noChangeArrowheads="1"/>
            </p:cNvSpPr>
            <p:nvPr/>
          </p:nvSpPr>
          <p:spPr bwMode="auto">
            <a:xfrm>
              <a:off x="2181" y="2014"/>
              <a:ext cx="1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latinLnBrk="0" hangingPunct="0"/>
              <a:r>
                <a:rPr lang="en-US" altLang="ko-KR" sz="1600">
                  <a:ea typeface="돋움" pitchFamily="50" charset="-127"/>
                </a:rPr>
                <a:t>f</a:t>
              </a:r>
            </a:p>
          </p:txBody>
        </p:sp>
        <p:sp>
          <p:nvSpPr>
            <p:cNvPr id="695353" name="Rectangle 57"/>
            <p:cNvSpPr>
              <a:spLocks noChangeArrowheads="1"/>
            </p:cNvSpPr>
            <p:nvPr/>
          </p:nvSpPr>
          <p:spPr bwMode="auto">
            <a:xfrm>
              <a:off x="2121" y="3203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l" eaLnBrk="0" latinLnBrk="0" hangingPunct="0"/>
              <a:r>
                <a:rPr lang="en-US" altLang="ko-KR" sz="1600">
                  <a:ea typeface="돋움" pitchFamily="50" charset="-127"/>
                </a:rPr>
                <a:t>FP</a:t>
              </a:r>
            </a:p>
          </p:txBody>
        </p:sp>
        <p:sp>
          <p:nvSpPr>
            <p:cNvPr id="695354" name="Rectangle 58"/>
            <p:cNvSpPr>
              <a:spLocks noChangeArrowheads="1"/>
            </p:cNvSpPr>
            <p:nvPr/>
          </p:nvSpPr>
          <p:spPr bwMode="auto">
            <a:xfrm>
              <a:off x="3116" y="1849"/>
              <a:ext cx="3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latinLnBrk="0" hangingPunct="0"/>
              <a:r>
                <a:rPr lang="en-US" altLang="ko-KR" sz="1400">
                  <a:ea typeface="돋움" pitchFamily="50" charset="-127"/>
                </a:rPr>
                <a:t>PC-2</a:t>
              </a:r>
            </a:p>
          </p:txBody>
        </p:sp>
        <p:sp>
          <p:nvSpPr>
            <p:cNvPr id="695355" name="Rectangle 59"/>
            <p:cNvSpPr>
              <a:spLocks noChangeArrowheads="1"/>
            </p:cNvSpPr>
            <p:nvPr/>
          </p:nvSpPr>
          <p:spPr bwMode="auto">
            <a:xfrm>
              <a:off x="2157" y="3488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latinLnBrk="0" hangingPunct="0"/>
              <a:r>
                <a:rPr lang="en-US" altLang="ko-KR">
                  <a:ea typeface="돋움" pitchFamily="50" charset="-127"/>
                </a:rPr>
                <a:t>C</a:t>
              </a:r>
            </a:p>
          </p:txBody>
        </p:sp>
        <p:sp>
          <p:nvSpPr>
            <p:cNvPr id="695356" name="Rectangle 60"/>
            <p:cNvSpPr>
              <a:spLocks noChangeArrowheads="1"/>
            </p:cNvSpPr>
            <p:nvPr/>
          </p:nvSpPr>
          <p:spPr bwMode="auto">
            <a:xfrm>
              <a:off x="1041" y="2269"/>
              <a:ext cx="6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latinLnBrk="0" hangingPunct="0"/>
              <a:r>
                <a:rPr lang="en-US" altLang="ko-KR" sz="1400">
                  <a:ea typeface="돋움" pitchFamily="50" charset="-127"/>
                </a:rPr>
                <a:t>16 Round</a:t>
              </a:r>
            </a:p>
          </p:txBody>
        </p:sp>
        <p:sp>
          <p:nvSpPr>
            <p:cNvPr id="695357" name="Rectangle 61"/>
            <p:cNvSpPr>
              <a:spLocks noChangeArrowheads="1"/>
            </p:cNvSpPr>
            <p:nvPr/>
          </p:nvSpPr>
          <p:spPr bwMode="auto">
            <a:xfrm>
              <a:off x="3923" y="1335"/>
              <a:ext cx="364" cy="1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58" name="Line 62"/>
            <p:cNvSpPr>
              <a:spLocks noChangeShapeType="1"/>
            </p:cNvSpPr>
            <p:nvPr/>
          </p:nvSpPr>
          <p:spPr bwMode="auto">
            <a:xfrm flipV="1">
              <a:off x="4111" y="1211"/>
              <a:ext cx="0" cy="1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59" name="Rectangle 63"/>
            <p:cNvSpPr>
              <a:spLocks noChangeArrowheads="1"/>
            </p:cNvSpPr>
            <p:nvPr/>
          </p:nvSpPr>
          <p:spPr bwMode="auto">
            <a:xfrm>
              <a:off x="3897" y="1333"/>
              <a:ext cx="3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latinLnBrk="0" hangingPunct="0"/>
              <a:r>
                <a:rPr lang="en-US" altLang="ko-KR" sz="1400">
                  <a:ea typeface="돋움" pitchFamily="50" charset="-127"/>
                </a:rPr>
                <a:t>PC-1</a:t>
              </a:r>
            </a:p>
          </p:txBody>
        </p:sp>
        <p:sp>
          <p:nvSpPr>
            <p:cNvPr id="695360" name="Rectangle 64"/>
            <p:cNvSpPr>
              <a:spLocks noChangeArrowheads="1"/>
            </p:cNvSpPr>
            <p:nvPr/>
          </p:nvSpPr>
          <p:spPr bwMode="auto">
            <a:xfrm>
              <a:off x="3499" y="1684"/>
              <a:ext cx="2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latinLnBrk="0" hangingPunct="0"/>
              <a:r>
                <a:rPr lang="en-US" altLang="ko-KR" sz="1200">
                  <a:ea typeface="돋움" pitchFamily="50" charset="-127"/>
                </a:rPr>
                <a:t>Rot</a:t>
              </a:r>
            </a:p>
          </p:txBody>
        </p:sp>
        <p:sp>
          <p:nvSpPr>
            <p:cNvPr id="695361" name="Rectangle 65"/>
            <p:cNvSpPr>
              <a:spLocks noChangeArrowheads="1"/>
            </p:cNvSpPr>
            <p:nvPr/>
          </p:nvSpPr>
          <p:spPr bwMode="auto">
            <a:xfrm>
              <a:off x="4485" y="1708"/>
              <a:ext cx="2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latinLnBrk="0" hangingPunct="0"/>
              <a:r>
                <a:rPr lang="en-US" altLang="ko-KR" sz="1200">
                  <a:ea typeface="돋움" pitchFamily="50" charset="-127"/>
                </a:rPr>
                <a:t>Rot</a:t>
              </a:r>
            </a:p>
          </p:txBody>
        </p:sp>
        <p:sp>
          <p:nvSpPr>
            <p:cNvPr id="695362" name="Rectangle 66"/>
            <p:cNvSpPr>
              <a:spLocks noChangeArrowheads="1"/>
            </p:cNvSpPr>
            <p:nvPr/>
          </p:nvSpPr>
          <p:spPr bwMode="auto">
            <a:xfrm>
              <a:off x="2817" y="1693"/>
              <a:ext cx="4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latinLnBrk="0" hangingPunct="0"/>
              <a:r>
                <a:rPr lang="en-US" altLang="ko-KR" sz="1400">
                  <a:ea typeface="돋움" pitchFamily="50" charset="-127"/>
                </a:rPr>
                <a:t>R0(32)</a:t>
              </a:r>
            </a:p>
          </p:txBody>
        </p:sp>
        <p:sp>
          <p:nvSpPr>
            <p:cNvPr id="695363" name="Rectangle 67"/>
            <p:cNvSpPr>
              <a:spLocks noChangeArrowheads="1"/>
            </p:cNvSpPr>
            <p:nvPr/>
          </p:nvSpPr>
          <p:spPr bwMode="auto">
            <a:xfrm>
              <a:off x="1305" y="1729"/>
              <a:ext cx="4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latinLnBrk="0" hangingPunct="0"/>
              <a:r>
                <a:rPr lang="en-US" altLang="ko-KR" sz="1400">
                  <a:ea typeface="돋움" pitchFamily="50" charset="-127"/>
                </a:rPr>
                <a:t>L0(32)</a:t>
              </a:r>
            </a:p>
          </p:txBody>
        </p:sp>
        <p:sp>
          <p:nvSpPr>
            <p:cNvPr id="695364" name="Rectangle 68"/>
            <p:cNvSpPr>
              <a:spLocks noChangeArrowheads="1"/>
            </p:cNvSpPr>
            <p:nvPr/>
          </p:nvSpPr>
          <p:spPr bwMode="auto">
            <a:xfrm>
              <a:off x="1377" y="2821"/>
              <a:ext cx="3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latinLnBrk="0" hangingPunct="0"/>
              <a:r>
                <a:rPr lang="en-US" altLang="ko-KR" sz="1400">
                  <a:ea typeface="돋움" pitchFamily="50" charset="-127"/>
                </a:rPr>
                <a:t>R16</a:t>
              </a:r>
            </a:p>
          </p:txBody>
        </p:sp>
        <p:sp>
          <p:nvSpPr>
            <p:cNvPr id="695365" name="Rectangle 69"/>
            <p:cNvSpPr>
              <a:spLocks noChangeArrowheads="1"/>
            </p:cNvSpPr>
            <p:nvPr/>
          </p:nvSpPr>
          <p:spPr bwMode="auto">
            <a:xfrm>
              <a:off x="2541" y="2821"/>
              <a:ext cx="3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latinLnBrk="0" hangingPunct="0"/>
              <a:r>
                <a:rPr lang="en-US" altLang="ko-KR" sz="1400">
                  <a:ea typeface="돋움" pitchFamily="50" charset="-127"/>
                </a:rPr>
                <a:t>L16</a:t>
              </a:r>
            </a:p>
          </p:txBody>
        </p:sp>
        <p:sp>
          <p:nvSpPr>
            <p:cNvPr id="695366" name="Rectangle 70"/>
            <p:cNvSpPr>
              <a:spLocks noChangeArrowheads="1"/>
            </p:cNvSpPr>
            <p:nvPr/>
          </p:nvSpPr>
          <p:spPr bwMode="auto">
            <a:xfrm>
              <a:off x="3167" y="2559"/>
              <a:ext cx="268" cy="1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67" name="Line 71"/>
            <p:cNvSpPr>
              <a:spLocks noChangeShapeType="1"/>
            </p:cNvSpPr>
            <p:nvPr/>
          </p:nvSpPr>
          <p:spPr bwMode="auto">
            <a:xfrm>
              <a:off x="3451" y="2663"/>
              <a:ext cx="11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68" name="Rectangle 72"/>
            <p:cNvSpPr>
              <a:spLocks noChangeArrowheads="1"/>
            </p:cNvSpPr>
            <p:nvPr/>
          </p:nvSpPr>
          <p:spPr bwMode="auto">
            <a:xfrm>
              <a:off x="3116" y="2545"/>
              <a:ext cx="3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latinLnBrk="0" hangingPunct="0"/>
              <a:r>
                <a:rPr lang="en-US" altLang="ko-KR" sz="1400">
                  <a:ea typeface="돋움" pitchFamily="50" charset="-127"/>
                </a:rPr>
                <a:t>PC-2</a:t>
              </a:r>
            </a:p>
          </p:txBody>
        </p:sp>
        <p:sp>
          <p:nvSpPr>
            <p:cNvPr id="695369" name="Line 73"/>
            <p:cNvSpPr>
              <a:spLocks noChangeShapeType="1"/>
            </p:cNvSpPr>
            <p:nvPr/>
          </p:nvSpPr>
          <p:spPr bwMode="auto">
            <a:xfrm>
              <a:off x="4639" y="2475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70" name="Line 74"/>
            <p:cNvSpPr>
              <a:spLocks noChangeShapeType="1"/>
            </p:cNvSpPr>
            <p:nvPr/>
          </p:nvSpPr>
          <p:spPr bwMode="auto">
            <a:xfrm>
              <a:off x="3655" y="2459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71" name="Oval 75"/>
            <p:cNvSpPr>
              <a:spLocks noChangeArrowheads="1"/>
            </p:cNvSpPr>
            <p:nvPr/>
          </p:nvSpPr>
          <p:spPr bwMode="auto">
            <a:xfrm>
              <a:off x="1963" y="2647"/>
              <a:ext cx="52" cy="5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72" name="Oval 76"/>
            <p:cNvSpPr>
              <a:spLocks noChangeArrowheads="1"/>
            </p:cNvSpPr>
            <p:nvPr/>
          </p:nvSpPr>
          <p:spPr bwMode="auto">
            <a:xfrm>
              <a:off x="2267" y="2643"/>
              <a:ext cx="52" cy="5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73" name="Oval 77"/>
            <p:cNvSpPr>
              <a:spLocks noChangeArrowheads="1"/>
            </p:cNvSpPr>
            <p:nvPr/>
          </p:nvSpPr>
          <p:spPr bwMode="auto">
            <a:xfrm>
              <a:off x="2583" y="2635"/>
              <a:ext cx="52" cy="5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74" name="Oval 78"/>
            <p:cNvSpPr>
              <a:spLocks noChangeArrowheads="1"/>
            </p:cNvSpPr>
            <p:nvPr/>
          </p:nvSpPr>
          <p:spPr bwMode="auto">
            <a:xfrm>
              <a:off x="3851" y="2247"/>
              <a:ext cx="52" cy="5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75" name="Oval 79"/>
            <p:cNvSpPr>
              <a:spLocks noChangeArrowheads="1"/>
            </p:cNvSpPr>
            <p:nvPr/>
          </p:nvSpPr>
          <p:spPr bwMode="auto">
            <a:xfrm>
              <a:off x="4155" y="2243"/>
              <a:ext cx="52" cy="5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76" name="Oval 80"/>
            <p:cNvSpPr>
              <a:spLocks noChangeArrowheads="1"/>
            </p:cNvSpPr>
            <p:nvPr/>
          </p:nvSpPr>
          <p:spPr bwMode="auto">
            <a:xfrm>
              <a:off x="4471" y="2235"/>
              <a:ext cx="52" cy="5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77" name="Line 81"/>
            <p:cNvSpPr>
              <a:spLocks noChangeShapeType="1"/>
            </p:cNvSpPr>
            <p:nvPr/>
          </p:nvSpPr>
          <p:spPr bwMode="auto">
            <a:xfrm>
              <a:off x="2755" y="2655"/>
              <a:ext cx="3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78" name="Rectangle 82"/>
            <p:cNvSpPr>
              <a:spLocks noChangeArrowheads="1"/>
            </p:cNvSpPr>
            <p:nvPr/>
          </p:nvSpPr>
          <p:spPr bwMode="auto">
            <a:xfrm>
              <a:off x="2601" y="1282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latinLnBrk="0" hangingPunct="0"/>
              <a:r>
                <a:rPr lang="en-US" altLang="ko-KR" sz="1600">
                  <a:ea typeface="돋움" pitchFamily="50" charset="-127"/>
                </a:rPr>
                <a:t>64</a:t>
              </a:r>
            </a:p>
          </p:txBody>
        </p:sp>
        <p:sp>
          <p:nvSpPr>
            <p:cNvPr id="695379" name="Rectangle 83"/>
            <p:cNvSpPr>
              <a:spLocks noChangeArrowheads="1"/>
            </p:cNvSpPr>
            <p:nvPr/>
          </p:nvSpPr>
          <p:spPr bwMode="auto">
            <a:xfrm>
              <a:off x="4353" y="1234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latinLnBrk="0" hangingPunct="0"/>
              <a:r>
                <a:rPr lang="en-US" altLang="ko-KR" sz="1600">
                  <a:ea typeface="돋움" pitchFamily="50" charset="-127"/>
                </a:rPr>
                <a:t>56</a:t>
              </a:r>
            </a:p>
          </p:txBody>
        </p:sp>
        <p:sp>
          <p:nvSpPr>
            <p:cNvPr id="695380" name="Rectangle 84"/>
            <p:cNvSpPr>
              <a:spLocks noChangeArrowheads="1"/>
            </p:cNvSpPr>
            <p:nvPr/>
          </p:nvSpPr>
          <p:spPr bwMode="auto">
            <a:xfrm>
              <a:off x="2589" y="3346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latinLnBrk="0" hangingPunct="0"/>
              <a:r>
                <a:rPr lang="en-US" altLang="ko-KR" sz="1600">
                  <a:ea typeface="돋움" pitchFamily="50" charset="-127"/>
                </a:rPr>
                <a:t>64</a:t>
              </a:r>
            </a:p>
          </p:txBody>
        </p:sp>
        <p:sp>
          <p:nvSpPr>
            <p:cNvPr id="695381" name="Rectangle 85"/>
            <p:cNvSpPr>
              <a:spLocks noChangeArrowheads="1"/>
            </p:cNvSpPr>
            <p:nvPr/>
          </p:nvSpPr>
          <p:spPr bwMode="auto">
            <a:xfrm>
              <a:off x="1117" y="1433"/>
              <a:ext cx="1818" cy="20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82" name="Text Box 86"/>
            <p:cNvSpPr txBox="1">
              <a:spLocks noChangeArrowheads="1"/>
            </p:cNvSpPr>
            <p:nvPr/>
          </p:nvSpPr>
          <p:spPr bwMode="auto">
            <a:xfrm>
              <a:off x="771" y="3640"/>
              <a:ext cx="1084" cy="231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 eaLnBrk="0" latinLnBrk="0" hangingPunct="0"/>
              <a:r>
                <a:rPr kumimoji="0" lang="en-US" altLang="ko-KR" b="0"/>
                <a:t>Round function</a:t>
              </a:r>
            </a:p>
          </p:txBody>
        </p:sp>
        <p:sp>
          <p:nvSpPr>
            <p:cNvPr id="695383" name="Rectangle 87"/>
            <p:cNvSpPr>
              <a:spLocks noChangeArrowheads="1"/>
            </p:cNvSpPr>
            <p:nvPr/>
          </p:nvSpPr>
          <p:spPr bwMode="auto">
            <a:xfrm>
              <a:off x="3124" y="1269"/>
              <a:ext cx="1752" cy="16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5384" name="Text Box 88"/>
            <p:cNvSpPr txBox="1">
              <a:spLocks noChangeArrowheads="1"/>
            </p:cNvSpPr>
            <p:nvPr/>
          </p:nvSpPr>
          <p:spPr bwMode="auto">
            <a:xfrm>
              <a:off x="4319" y="3190"/>
              <a:ext cx="1116" cy="231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 eaLnBrk="0" latinLnBrk="0" hangingPunct="0"/>
              <a:r>
                <a:rPr kumimoji="0" lang="en-US" altLang="ko-KR" b="0"/>
                <a:t>Key Scheduling</a:t>
              </a:r>
            </a:p>
          </p:txBody>
        </p:sp>
        <p:sp>
          <p:nvSpPr>
            <p:cNvPr id="695385" name="Line 89"/>
            <p:cNvSpPr>
              <a:spLocks noChangeShapeType="1"/>
            </p:cNvSpPr>
            <p:nvPr/>
          </p:nvSpPr>
          <p:spPr bwMode="auto">
            <a:xfrm flipV="1">
              <a:off x="1135" y="3479"/>
              <a:ext cx="210" cy="2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695386" name="Line 90"/>
            <p:cNvSpPr>
              <a:spLocks noChangeShapeType="1"/>
            </p:cNvSpPr>
            <p:nvPr/>
          </p:nvSpPr>
          <p:spPr bwMode="auto">
            <a:xfrm flipH="1" flipV="1">
              <a:off x="4455" y="2915"/>
              <a:ext cx="372" cy="2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07A89-CAD5-4243-9994-5E4893CCCFFC}" type="slidenum">
              <a:rPr lang="en-US" altLang="ko-KR"/>
              <a:pPr/>
              <a:t>4</a:t>
            </a:fld>
            <a:endParaRPr lang="en-US" altLang="ko-KR"/>
          </a:p>
        </p:txBody>
      </p:sp>
      <p:sp>
        <p:nvSpPr>
          <p:cNvPr id="701442" name="Text Box 2"/>
          <p:cNvSpPr txBox="1">
            <a:spLocks noChangeArrowheads="1"/>
          </p:cNvSpPr>
          <p:nvPr/>
        </p:nvSpPr>
        <p:spPr bwMode="auto">
          <a:xfrm>
            <a:off x="1444625" y="769938"/>
            <a:ext cx="233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400"/>
              <a:t>DES Overview </a:t>
            </a:r>
          </a:p>
        </p:txBody>
      </p:sp>
      <p:grpSp>
        <p:nvGrpSpPr>
          <p:cNvPr id="701520" name="Group 80"/>
          <p:cNvGrpSpPr>
            <a:grpSpLocks/>
          </p:cNvGrpSpPr>
          <p:nvPr/>
        </p:nvGrpSpPr>
        <p:grpSpPr bwMode="auto">
          <a:xfrm>
            <a:off x="2230438" y="1339850"/>
            <a:ext cx="5943600" cy="4962525"/>
            <a:chOff x="1440" y="474"/>
            <a:chExt cx="3792" cy="3366"/>
          </a:xfrm>
        </p:grpSpPr>
        <p:sp>
          <p:nvSpPr>
            <p:cNvPr id="701521" name="Rectangle 81"/>
            <p:cNvSpPr>
              <a:spLocks noChangeArrowheads="1"/>
            </p:cNvSpPr>
            <p:nvPr/>
          </p:nvSpPr>
          <p:spPr bwMode="auto">
            <a:xfrm>
              <a:off x="2216" y="474"/>
              <a:ext cx="148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>
                  <a:latin typeface="굴림" pitchFamily="50" charset="-127"/>
                </a:rPr>
                <a:t>Plaintext </a:t>
              </a:r>
              <a:r>
                <a:rPr lang="en-US" altLang="ko-KR" sz="1600" b="0" i="1">
                  <a:latin typeface="Times New Roman" pitchFamily="18" charset="0"/>
                </a:rPr>
                <a:t>M</a:t>
              </a:r>
              <a:r>
                <a:rPr lang="en-US" altLang="ko-KR" sz="1600" b="0">
                  <a:latin typeface="굴림" pitchFamily="50" charset="-127"/>
                </a:rPr>
                <a:t>(</a:t>
              </a:r>
              <a:r>
                <a:rPr lang="en-US" altLang="ko-KR" sz="1600" b="0">
                  <a:latin typeface="Times New Roman" pitchFamily="18" charset="0"/>
                </a:rPr>
                <a:t>64</a:t>
              </a:r>
              <a:r>
                <a:rPr lang="en-US" altLang="ko-KR" sz="1600" b="0">
                  <a:latin typeface="굴림" pitchFamily="50" charset="-127"/>
                </a:rPr>
                <a:t>)</a:t>
              </a:r>
            </a:p>
          </p:txBody>
        </p:sp>
        <p:sp>
          <p:nvSpPr>
            <p:cNvPr id="701522" name="Rectangle 82"/>
            <p:cNvSpPr>
              <a:spLocks noChangeArrowheads="1"/>
            </p:cNvSpPr>
            <p:nvPr/>
          </p:nvSpPr>
          <p:spPr bwMode="auto">
            <a:xfrm>
              <a:off x="2352" y="3450"/>
              <a:ext cx="1216" cy="1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 i="1">
                  <a:latin typeface="Times New Roman" pitchFamily="18" charset="0"/>
                </a:rPr>
                <a:t>IP </a:t>
              </a:r>
              <a:r>
                <a:rPr lang="en-US" altLang="ko-KR" sz="1600" b="0" i="1" baseline="30000">
                  <a:latin typeface="Times New Roman" pitchFamily="18" charset="0"/>
                  <a:cs typeface="Times New Roman" pitchFamily="18" charset="0"/>
                </a:rPr>
                <a:t>–</a:t>
              </a:r>
              <a:r>
                <a:rPr lang="en-US" altLang="ko-KR" sz="1600" b="0" baseline="300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altLang="ko-KR" sz="1600" b="0" baseline="30000">
                <a:latin typeface="Times New Roman" pitchFamily="18" charset="0"/>
              </a:endParaRPr>
            </a:p>
          </p:txBody>
        </p:sp>
        <p:sp>
          <p:nvSpPr>
            <p:cNvPr id="701523" name="Rectangle 83"/>
            <p:cNvSpPr>
              <a:spLocks noChangeArrowheads="1"/>
            </p:cNvSpPr>
            <p:nvPr/>
          </p:nvSpPr>
          <p:spPr bwMode="auto">
            <a:xfrm>
              <a:off x="1440" y="1010"/>
              <a:ext cx="960" cy="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 i="1">
                  <a:latin typeface="Times New Roman" pitchFamily="18" charset="0"/>
                </a:rPr>
                <a:t>LE</a:t>
              </a:r>
              <a:r>
                <a:rPr lang="en-US" altLang="ko-KR" sz="1600" b="0" baseline="-25000">
                  <a:latin typeface="Times New Roman" pitchFamily="18" charset="0"/>
                </a:rPr>
                <a:t>0</a:t>
              </a:r>
              <a:r>
                <a:rPr lang="en-US" altLang="ko-KR" sz="1600" b="0">
                  <a:latin typeface="굴림" pitchFamily="50" charset="-127"/>
                </a:rPr>
                <a:t>(</a:t>
              </a:r>
              <a:r>
                <a:rPr lang="en-US" altLang="ko-KR" sz="1600" b="0">
                  <a:latin typeface="Times New Roman" pitchFamily="18" charset="0"/>
                </a:rPr>
                <a:t>32</a:t>
              </a:r>
              <a:r>
                <a:rPr lang="en-US" altLang="ko-KR" sz="1600" b="0">
                  <a:latin typeface="굴림" pitchFamily="50" charset="-127"/>
                </a:rPr>
                <a:t>)</a:t>
              </a:r>
            </a:p>
          </p:txBody>
        </p:sp>
        <p:sp>
          <p:nvSpPr>
            <p:cNvPr id="701524" name="Rectangle 84"/>
            <p:cNvSpPr>
              <a:spLocks noChangeArrowheads="1"/>
            </p:cNvSpPr>
            <p:nvPr/>
          </p:nvSpPr>
          <p:spPr bwMode="auto">
            <a:xfrm>
              <a:off x="3536" y="1010"/>
              <a:ext cx="960" cy="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 i="1">
                  <a:latin typeface="Times New Roman" pitchFamily="18" charset="0"/>
                </a:rPr>
                <a:t>RE</a:t>
              </a:r>
              <a:r>
                <a:rPr lang="en-US" altLang="ko-KR" sz="1600" b="0" baseline="-25000">
                  <a:latin typeface="Times New Roman" pitchFamily="18" charset="0"/>
                </a:rPr>
                <a:t>0</a:t>
              </a:r>
              <a:r>
                <a:rPr lang="en-US" altLang="ko-KR" sz="1600" b="0">
                  <a:latin typeface="굴림" pitchFamily="50" charset="-127"/>
                </a:rPr>
                <a:t>(</a:t>
              </a:r>
              <a:r>
                <a:rPr lang="en-US" altLang="ko-KR" sz="1600" b="0">
                  <a:latin typeface="Times New Roman" pitchFamily="18" charset="0"/>
                </a:rPr>
                <a:t>32</a:t>
              </a:r>
              <a:r>
                <a:rPr lang="en-US" altLang="ko-KR" sz="1600" b="0">
                  <a:latin typeface="굴림" pitchFamily="50" charset="-127"/>
                </a:rPr>
                <a:t>)</a:t>
              </a:r>
            </a:p>
          </p:txBody>
        </p:sp>
        <p:sp>
          <p:nvSpPr>
            <p:cNvPr id="701525" name="Rectangle 85"/>
            <p:cNvSpPr>
              <a:spLocks noChangeArrowheads="1"/>
            </p:cNvSpPr>
            <p:nvPr/>
          </p:nvSpPr>
          <p:spPr bwMode="auto">
            <a:xfrm>
              <a:off x="1440" y="1586"/>
              <a:ext cx="960" cy="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 i="1">
                  <a:latin typeface="Times New Roman" pitchFamily="18" charset="0"/>
                </a:rPr>
                <a:t>LE</a:t>
              </a:r>
              <a:r>
                <a:rPr lang="en-US" altLang="ko-KR" sz="1600" b="0" baseline="-25000">
                  <a:latin typeface="Times New Roman" pitchFamily="18" charset="0"/>
                </a:rPr>
                <a:t>1</a:t>
              </a:r>
              <a:r>
                <a:rPr lang="en-US" altLang="ko-KR" sz="1600" b="0">
                  <a:latin typeface="굴림" pitchFamily="50" charset="-127"/>
                </a:rPr>
                <a:t>(</a:t>
              </a:r>
              <a:r>
                <a:rPr lang="en-US" altLang="ko-KR" sz="1600" b="0">
                  <a:latin typeface="Times New Roman" pitchFamily="18" charset="0"/>
                </a:rPr>
                <a:t>32</a:t>
              </a:r>
              <a:r>
                <a:rPr lang="en-US" altLang="ko-KR" sz="1600" b="0">
                  <a:latin typeface="굴림" pitchFamily="50" charset="-127"/>
                </a:rPr>
                <a:t>)</a:t>
              </a:r>
            </a:p>
          </p:txBody>
        </p:sp>
        <p:sp>
          <p:nvSpPr>
            <p:cNvPr id="701526" name="Rectangle 86"/>
            <p:cNvSpPr>
              <a:spLocks noChangeArrowheads="1"/>
            </p:cNvSpPr>
            <p:nvPr/>
          </p:nvSpPr>
          <p:spPr bwMode="auto">
            <a:xfrm>
              <a:off x="3552" y="1586"/>
              <a:ext cx="960" cy="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 i="1">
                  <a:latin typeface="Times New Roman" pitchFamily="18" charset="0"/>
                </a:rPr>
                <a:t>RE</a:t>
              </a:r>
              <a:r>
                <a:rPr lang="en-US" altLang="ko-KR" sz="1600" b="0" baseline="-25000">
                  <a:latin typeface="Times New Roman" pitchFamily="18" charset="0"/>
                </a:rPr>
                <a:t>1</a:t>
              </a:r>
              <a:r>
                <a:rPr lang="en-US" altLang="ko-KR" sz="1600" b="0">
                  <a:latin typeface="굴림" pitchFamily="50" charset="-127"/>
                </a:rPr>
                <a:t>(</a:t>
              </a:r>
              <a:r>
                <a:rPr lang="en-US" altLang="ko-KR" sz="1600" b="0">
                  <a:latin typeface="Times New Roman" pitchFamily="18" charset="0"/>
                </a:rPr>
                <a:t>32</a:t>
              </a:r>
              <a:r>
                <a:rPr lang="en-US" altLang="ko-KR" sz="1600" b="0">
                  <a:latin typeface="굴림" pitchFamily="50" charset="-127"/>
                </a:rPr>
                <a:t>)</a:t>
              </a:r>
            </a:p>
          </p:txBody>
        </p:sp>
        <p:sp>
          <p:nvSpPr>
            <p:cNvPr id="701527" name="Rectangle 87"/>
            <p:cNvSpPr>
              <a:spLocks noChangeArrowheads="1"/>
            </p:cNvSpPr>
            <p:nvPr/>
          </p:nvSpPr>
          <p:spPr bwMode="auto">
            <a:xfrm>
              <a:off x="1440" y="2106"/>
              <a:ext cx="960" cy="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 i="1">
                  <a:latin typeface="Times New Roman" pitchFamily="18" charset="0"/>
                </a:rPr>
                <a:t>LE</a:t>
              </a:r>
              <a:r>
                <a:rPr lang="en-US" altLang="ko-KR" sz="1600" b="0" baseline="-25000">
                  <a:latin typeface="Times New Roman" pitchFamily="18" charset="0"/>
                </a:rPr>
                <a:t>2</a:t>
              </a:r>
              <a:r>
                <a:rPr lang="en-US" altLang="ko-KR" sz="1600" b="0">
                  <a:latin typeface="굴림" pitchFamily="50" charset="-127"/>
                </a:rPr>
                <a:t>(</a:t>
              </a:r>
              <a:r>
                <a:rPr lang="en-US" altLang="ko-KR" sz="1600" b="0">
                  <a:latin typeface="Times New Roman" pitchFamily="18" charset="0"/>
                </a:rPr>
                <a:t>32</a:t>
              </a:r>
              <a:r>
                <a:rPr lang="en-US" altLang="ko-KR" sz="1600" b="0">
                  <a:latin typeface="굴림" pitchFamily="50" charset="-127"/>
                </a:rPr>
                <a:t>)</a:t>
              </a:r>
            </a:p>
          </p:txBody>
        </p:sp>
        <p:sp>
          <p:nvSpPr>
            <p:cNvPr id="701528" name="Rectangle 88"/>
            <p:cNvSpPr>
              <a:spLocks noChangeArrowheads="1"/>
            </p:cNvSpPr>
            <p:nvPr/>
          </p:nvSpPr>
          <p:spPr bwMode="auto">
            <a:xfrm>
              <a:off x="3536" y="2106"/>
              <a:ext cx="960" cy="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 i="1">
                  <a:latin typeface="Times New Roman" pitchFamily="18" charset="0"/>
                </a:rPr>
                <a:t>RE</a:t>
              </a:r>
              <a:r>
                <a:rPr lang="en-US" altLang="ko-KR" sz="1600" b="0" baseline="-25000">
                  <a:latin typeface="Times New Roman" pitchFamily="18" charset="0"/>
                </a:rPr>
                <a:t>2</a:t>
              </a:r>
              <a:r>
                <a:rPr lang="en-US" altLang="ko-KR" sz="1600" b="0">
                  <a:latin typeface="굴림" pitchFamily="50" charset="-127"/>
                </a:rPr>
                <a:t>(</a:t>
              </a:r>
              <a:r>
                <a:rPr lang="en-US" altLang="ko-KR" sz="1600" b="0">
                  <a:latin typeface="Times New Roman" pitchFamily="18" charset="0"/>
                </a:rPr>
                <a:t>32</a:t>
              </a:r>
              <a:r>
                <a:rPr lang="en-US" altLang="ko-KR" sz="1600" b="0">
                  <a:latin typeface="굴림" pitchFamily="50" charset="-127"/>
                </a:rPr>
                <a:t>)</a:t>
              </a:r>
            </a:p>
          </p:txBody>
        </p:sp>
        <p:sp>
          <p:nvSpPr>
            <p:cNvPr id="701529" name="Rectangle 89"/>
            <p:cNvSpPr>
              <a:spLocks noChangeArrowheads="1"/>
            </p:cNvSpPr>
            <p:nvPr/>
          </p:nvSpPr>
          <p:spPr bwMode="auto">
            <a:xfrm>
              <a:off x="1440" y="2682"/>
              <a:ext cx="960" cy="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 i="1">
                  <a:latin typeface="Times New Roman" pitchFamily="18" charset="0"/>
                </a:rPr>
                <a:t>LE</a:t>
              </a:r>
              <a:r>
                <a:rPr lang="en-US" altLang="ko-KR" sz="1600" b="0" baseline="-25000">
                  <a:latin typeface="Times New Roman" pitchFamily="18" charset="0"/>
                </a:rPr>
                <a:t>15</a:t>
              </a:r>
              <a:r>
                <a:rPr lang="en-US" altLang="ko-KR" sz="1600" b="0">
                  <a:latin typeface="굴림" pitchFamily="50" charset="-127"/>
                </a:rPr>
                <a:t>(</a:t>
              </a:r>
              <a:r>
                <a:rPr lang="en-US" altLang="ko-KR" sz="1600" b="0">
                  <a:latin typeface="Times New Roman" pitchFamily="18" charset="0"/>
                </a:rPr>
                <a:t>32</a:t>
              </a:r>
              <a:r>
                <a:rPr lang="en-US" altLang="ko-KR" sz="1600" b="0">
                  <a:latin typeface="굴림" pitchFamily="50" charset="-127"/>
                </a:rPr>
                <a:t>)</a:t>
              </a:r>
            </a:p>
          </p:txBody>
        </p:sp>
        <p:sp>
          <p:nvSpPr>
            <p:cNvPr id="701530" name="Rectangle 90"/>
            <p:cNvSpPr>
              <a:spLocks noChangeArrowheads="1"/>
            </p:cNvSpPr>
            <p:nvPr/>
          </p:nvSpPr>
          <p:spPr bwMode="auto">
            <a:xfrm>
              <a:off x="3536" y="2682"/>
              <a:ext cx="960" cy="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 i="1">
                  <a:latin typeface="Times New Roman" pitchFamily="18" charset="0"/>
                </a:rPr>
                <a:t>RE</a:t>
              </a:r>
              <a:r>
                <a:rPr lang="en-US" altLang="ko-KR" sz="1600" b="0" baseline="-25000">
                  <a:latin typeface="Times New Roman" pitchFamily="18" charset="0"/>
                </a:rPr>
                <a:t>15</a:t>
              </a:r>
              <a:r>
                <a:rPr lang="en-US" altLang="ko-KR" sz="1600" b="0">
                  <a:latin typeface="굴림" pitchFamily="50" charset="-127"/>
                </a:rPr>
                <a:t>(</a:t>
              </a:r>
              <a:r>
                <a:rPr lang="en-US" altLang="ko-KR" sz="1600" b="0">
                  <a:latin typeface="Times New Roman" pitchFamily="18" charset="0"/>
                </a:rPr>
                <a:t>32</a:t>
              </a:r>
              <a:r>
                <a:rPr lang="en-US" altLang="ko-KR" sz="1600" b="0">
                  <a:latin typeface="굴림" pitchFamily="50" charset="-127"/>
                </a:rPr>
                <a:t>)</a:t>
              </a:r>
            </a:p>
          </p:txBody>
        </p:sp>
        <p:sp>
          <p:nvSpPr>
            <p:cNvPr id="701531" name="Rectangle 91"/>
            <p:cNvSpPr>
              <a:spLocks noChangeArrowheads="1"/>
            </p:cNvSpPr>
            <p:nvPr/>
          </p:nvSpPr>
          <p:spPr bwMode="auto">
            <a:xfrm>
              <a:off x="1440" y="3132"/>
              <a:ext cx="96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 i="1">
                  <a:latin typeface="Times New Roman" pitchFamily="18" charset="0"/>
                </a:rPr>
                <a:t>RE</a:t>
              </a:r>
              <a:r>
                <a:rPr lang="en-US" altLang="ko-KR" sz="1600" b="0" baseline="-25000">
                  <a:latin typeface="Times New Roman" pitchFamily="18" charset="0"/>
                </a:rPr>
                <a:t>16</a:t>
              </a:r>
              <a:r>
                <a:rPr lang="en-US" altLang="ko-KR" sz="1600" b="0">
                  <a:latin typeface="굴림" pitchFamily="50" charset="-127"/>
                </a:rPr>
                <a:t>(</a:t>
              </a:r>
              <a:r>
                <a:rPr lang="en-US" altLang="ko-KR" sz="1600" b="0">
                  <a:latin typeface="Times New Roman" pitchFamily="18" charset="0"/>
                </a:rPr>
                <a:t>32</a:t>
              </a:r>
              <a:r>
                <a:rPr lang="en-US" altLang="ko-KR" sz="1600" b="0">
                  <a:latin typeface="굴림" pitchFamily="50" charset="-127"/>
                </a:rPr>
                <a:t>)</a:t>
              </a:r>
            </a:p>
          </p:txBody>
        </p:sp>
        <p:sp>
          <p:nvSpPr>
            <p:cNvPr id="701532" name="Rectangle 92"/>
            <p:cNvSpPr>
              <a:spLocks noChangeArrowheads="1"/>
            </p:cNvSpPr>
            <p:nvPr/>
          </p:nvSpPr>
          <p:spPr bwMode="auto">
            <a:xfrm>
              <a:off x="3536" y="3132"/>
              <a:ext cx="960" cy="1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 i="1">
                  <a:latin typeface="Times New Roman" pitchFamily="18" charset="0"/>
                </a:rPr>
                <a:t>LE</a:t>
              </a:r>
              <a:r>
                <a:rPr lang="en-US" altLang="ko-KR" sz="1600" b="0" baseline="-25000">
                  <a:latin typeface="Times New Roman" pitchFamily="18" charset="0"/>
                </a:rPr>
                <a:t>16</a:t>
              </a:r>
              <a:r>
                <a:rPr lang="en-US" altLang="ko-KR" sz="1600" b="0">
                  <a:latin typeface="굴림" pitchFamily="50" charset="-127"/>
                </a:rPr>
                <a:t>(</a:t>
              </a:r>
              <a:r>
                <a:rPr lang="en-US" altLang="ko-KR" sz="1600" b="0">
                  <a:latin typeface="Times New Roman" pitchFamily="18" charset="0"/>
                </a:rPr>
                <a:t>32</a:t>
              </a:r>
              <a:r>
                <a:rPr lang="en-US" altLang="ko-KR" sz="1600" b="0">
                  <a:latin typeface="굴림" pitchFamily="50" charset="-127"/>
                </a:rPr>
                <a:t>)</a:t>
              </a:r>
            </a:p>
          </p:txBody>
        </p:sp>
        <p:sp>
          <p:nvSpPr>
            <p:cNvPr id="701533" name="Line 93"/>
            <p:cNvSpPr>
              <a:spLocks noChangeShapeType="1"/>
            </p:cNvSpPr>
            <p:nvPr/>
          </p:nvSpPr>
          <p:spPr bwMode="auto">
            <a:xfrm>
              <a:off x="2960" y="858"/>
              <a:ext cx="0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cxnSp>
          <p:nvCxnSpPr>
            <p:cNvPr id="701534" name="AutoShape 94"/>
            <p:cNvCxnSpPr>
              <a:cxnSpLocks noChangeShapeType="1"/>
            </p:cNvCxnSpPr>
            <p:nvPr/>
          </p:nvCxnSpPr>
          <p:spPr bwMode="auto">
            <a:xfrm rot="5400000" flipV="1">
              <a:off x="2967" y="-37"/>
              <a:ext cx="1" cy="2096"/>
            </a:xfrm>
            <a:prstGeom prst="bentConnector3">
              <a:avLst>
                <a:gd name="adj1" fmla="val -730000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701535" name="AutoShape 95"/>
            <p:cNvSpPr>
              <a:spLocks noChangeArrowheads="1"/>
            </p:cNvSpPr>
            <p:nvPr/>
          </p:nvSpPr>
          <p:spPr bwMode="auto">
            <a:xfrm>
              <a:off x="1872" y="1258"/>
              <a:ext cx="96" cy="96"/>
            </a:xfrm>
            <a:prstGeom prst="flowChar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01536" name="Line 96"/>
            <p:cNvSpPr>
              <a:spLocks noChangeShapeType="1"/>
            </p:cNvSpPr>
            <p:nvPr/>
          </p:nvSpPr>
          <p:spPr bwMode="auto">
            <a:xfrm>
              <a:off x="2956" y="3364"/>
              <a:ext cx="0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cxnSp>
          <p:nvCxnSpPr>
            <p:cNvPr id="701537" name="AutoShape 97"/>
            <p:cNvCxnSpPr>
              <a:cxnSpLocks noChangeShapeType="1"/>
              <a:stCxn id="701523" idx="2"/>
              <a:endCxn id="701535" idx="0"/>
            </p:cNvCxnSpPr>
            <p:nvPr/>
          </p:nvCxnSpPr>
          <p:spPr bwMode="auto">
            <a:xfrm>
              <a:off x="1920" y="1186"/>
              <a:ext cx="0" cy="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01538" name="AutoShape 98"/>
            <p:cNvCxnSpPr>
              <a:cxnSpLocks noChangeShapeType="1"/>
              <a:stCxn id="701524" idx="2"/>
            </p:cNvCxnSpPr>
            <p:nvPr/>
          </p:nvCxnSpPr>
          <p:spPr bwMode="auto">
            <a:xfrm rot="5400000">
              <a:off x="3466" y="760"/>
              <a:ext cx="124" cy="97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701539" name="AutoShape 99"/>
            <p:cNvCxnSpPr>
              <a:cxnSpLocks noChangeShapeType="1"/>
              <a:endCxn id="701535" idx="6"/>
            </p:cNvCxnSpPr>
            <p:nvPr/>
          </p:nvCxnSpPr>
          <p:spPr bwMode="auto">
            <a:xfrm flipH="1">
              <a:off x="1968" y="1302"/>
              <a:ext cx="888" cy="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01540" name="AutoShape 100"/>
            <p:cNvCxnSpPr>
              <a:cxnSpLocks noChangeShapeType="1"/>
              <a:stCxn id="701524" idx="2"/>
            </p:cNvCxnSpPr>
            <p:nvPr/>
          </p:nvCxnSpPr>
          <p:spPr bwMode="auto">
            <a:xfrm>
              <a:off x="4016" y="1186"/>
              <a:ext cx="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01541" name="AutoShape 101"/>
            <p:cNvCxnSpPr>
              <a:cxnSpLocks noChangeShapeType="1"/>
            </p:cNvCxnSpPr>
            <p:nvPr/>
          </p:nvCxnSpPr>
          <p:spPr bwMode="auto">
            <a:xfrm flipV="1">
              <a:off x="1920" y="1342"/>
              <a:ext cx="2096" cy="14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01542" name="Line 102"/>
            <p:cNvSpPr>
              <a:spLocks noChangeShapeType="1"/>
            </p:cNvSpPr>
            <p:nvPr/>
          </p:nvSpPr>
          <p:spPr bwMode="auto">
            <a:xfrm>
              <a:off x="1920" y="1354"/>
              <a:ext cx="0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01543" name="Line 103"/>
            <p:cNvSpPr>
              <a:spLocks noChangeShapeType="1"/>
            </p:cNvSpPr>
            <p:nvPr/>
          </p:nvSpPr>
          <p:spPr bwMode="auto">
            <a:xfrm>
              <a:off x="1920" y="1394"/>
              <a:ext cx="211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cxnSp>
          <p:nvCxnSpPr>
            <p:cNvPr id="701544" name="AutoShape 104"/>
            <p:cNvCxnSpPr>
              <a:cxnSpLocks noChangeShapeType="1"/>
            </p:cNvCxnSpPr>
            <p:nvPr/>
          </p:nvCxnSpPr>
          <p:spPr bwMode="auto">
            <a:xfrm flipV="1">
              <a:off x="4032" y="1487"/>
              <a:ext cx="2" cy="1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ffectLst/>
          </p:spPr>
        </p:cxnSp>
        <p:cxnSp>
          <p:nvCxnSpPr>
            <p:cNvPr id="701545" name="AutoShape 105"/>
            <p:cNvCxnSpPr>
              <a:cxnSpLocks noChangeShapeType="1"/>
            </p:cNvCxnSpPr>
            <p:nvPr/>
          </p:nvCxnSpPr>
          <p:spPr bwMode="auto">
            <a:xfrm flipV="1">
              <a:off x="1916" y="1487"/>
              <a:ext cx="2" cy="1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ffectLst/>
          </p:spPr>
        </p:cxnSp>
        <p:cxnSp>
          <p:nvCxnSpPr>
            <p:cNvPr id="701546" name="AutoShape 106"/>
            <p:cNvCxnSpPr>
              <a:cxnSpLocks noChangeShapeType="1"/>
            </p:cNvCxnSpPr>
            <p:nvPr/>
          </p:nvCxnSpPr>
          <p:spPr bwMode="auto">
            <a:xfrm rot="10800000">
              <a:off x="2952" y="1210"/>
              <a:ext cx="1944" cy="47"/>
            </a:xfrm>
            <a:prstGeom prst="bentConnector4">
              <a:avLst>
                <a:gd name="adj1" fmla="val 79884"/>
                <a:gd name="adj2" fmla="val 28297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701547" name="Text Box 107"/>
            <p:cNvSpPr txBox="1">
              <a:spLocks noChangeArrowheads="1"/>
            </p:cNvSpPr>
            <p:nvPr/>
          </p:nvSpPr>
          <p:spPr bwMode="auto">
            <a:xfrm>
              <a:off x="4896" y="1130"/>
              <a:ext cx="336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1600" b="0" i="1">
                  <a:latin typeface="Times New Roman" pitchFamily="18" charset="0"/>
                </a:rPr>
                <a:t>K</a:t>
              </a:r>
              <a:r>
                <a:rPr lang="en-US" altLang="ko-KR" sz="1600" b="0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01548" name="AutoShape 108"/>
            <p:cNvSpPr>
              <a:spLocks noChangeArrowheads="1"/>
            </p:cNvSpPr>
            <p:nvPr/>
          </p:nvSpPr>
          <p:spPr bwMode="auto">
            <a:xfrm>
              <a:off x="1872" y="1834"/>
              <a:ext cx="96" cy="96"/>
            </a:xfrm>
            <a:prstGeom prst="flowChar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cxnSp>
          <p:nvCxnSpPr>
            <p:cNvPr id="701549" name="AutoShape 109"/>
            <p:cNvCxnSpPr>
              <a:cxnSpLocks noChangeShapeType="1"/>
              <a:endCxn id="701548" idx="0"/>
            </p:cNvCxnSpPr>
            <p:nvPr/>
          </p:nvCxnSpPr>
          <p:spPr bwMode="auto">
            <a:xfrm>
              <a:off x="1920" y="1778"/>
              <a:ext cx="0" cy="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01550" name="AutoShape 110"/>
            <p:cNvCxnSpPr>
              <a:cxnSpLocks noChangeShapeType="1"/>
            </p:cNvCxnSpPr>
            <p:nvPr/>
          </p:nvCxnSpPr>
          <p:spPr bwMode="auto">
            <a:xfrm>
              <a:off x="4016" y="1778"/>
              <a:ext cx="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01551" name="AutoShape 111"/>
            <p:cNvCxnSpPr>
              <a:cxnSpLocks noChangeShapeType="1"/>
            </p:cNvCxnSpPr>
            <p:nvPr/>
          </p:nvCxnSpPr>
          <p:spPr bwMode="auto">
            <a:xfrm flipV="1">
              <a:off x="1916" y="1918"/>
              <a:ext cx="2100" cy="1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01552" name="Line 112"/>
            <p:cNvSpPr>
              <a:spLocks noChangeShapeType="1"/>
            </p:cNvSpPr>
            <p:nvPr/>
          </p:nvSpPr>
          <p:spPr bwMode="auto">
            <a:xfrm>
              <a:off x="1920" y="1930"/>
              <a:ext cx="0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01553" name="Line 113"/>
            <p:cNvSpPr>
              <a:spLocks noChangeShapeType="1"/>
            </p:cNvSpPr>
            <p:nvPr/>
          </p:nvSpPr>
          <p:spPr bwMode="auto">
            <a:xfrm>
              <a:off x="1920" y="1970"/>
              <a:ext cx="208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cxnSp>
          <p:nvCxnSpPr>
            <p:cNvPr id="701554" name="AutoShape 114"/>
            <p:cNvCxnSpPr>
              <a:cxnSpLocks noChangeShapeType="1"/>
            </p:cNvCxnSpPr>
            <p:nvPr/>
          </p:nvCxnSpPr>
          <p:spPr bwMode="auto">
            <a:xfrm flipV="1">
              <a:off x="4000" y="2058"/>
              <a:ext cx="0" cy="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01555" name="AutoShape 115"/>
            <p:cNvCxnSpPr>
              <a:cxnSpLocks noChangeShapeType="1"/>
            </p:cNvCxnSpPr>
            <p:nvPr/>
          </p:nvCxnSpPr>
          <p:spPr bwMode="auto">
            <a:xfrm rot="10800000">
              <a:off x="2952" y="1786"/>
              <a:ext cx="1944" cy="47"/>
            </a:xfrm>
            <a:prstGeom prst="bentConnector4">
              <a:avLst>
                <a:gd name="adj1" fmla="val 79884"/>
                <a:gd name="adj2" fmla="val 28297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701556" name="Text Box 116"/>
            <p:cNvSpPr txBox="1">
              <a:spLocks noChangeArrowheads="1"/>
            </p:cNvSpPr>
            <p:nvPr/>
          </p:nvSpPr>
          <p:spPr bwMode="auto">
            <a:xfrm>
              <a:off x="4896" y="1722"/>
              <a:ext cx="336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1600" b="0" i="1">
                  <a:latin typeface="Times New Roman" pitchFamily="18" charset="0"/>
                </a:rPr>
                <a:t>K</a:t>
              </a:r>
              <a:r>
                <a:rPr lang="en-US" altLang="ko-KR" sz="1600" b="0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701557" name="AutoShape 117"/>
            <p:cNvSpPr>
              <a:spLocks noChangeArrowheads="1"/>
            </p:cNvSpPr>
            <p:nvPr/>
          </p:nvSpPr>
          <p:spPr bwMode="auto">
            <a:xfrm>
              <a:off x="1872" y="2362"/>
              <a:ext cx="96" cy="96"/>
            </a:xfrm>
            <a:prstGeom prst="flowChar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cxnSp>
          <p:nvCxnSpPr>
            <p:cNvPr id="701558" name="AutoShape 118"/>
            <p:cNvCxnSpPr>
              <a:cxnSpLocks noChangeShapeType="1"/>
              <a:endCxn id="701557" idx="0"/>
            </p:cNvCxnSpPr>
            <p:nvPr/>
          </p:nvCxnSpPr>
          <p:spPr bwMode="auto">
            <a:xfrm>
              <a:off x="1920" y="2306"/>
              <a:ext cx="0" cy="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01559" name="AutoShape 119"/>
            <p:cNvCxnSpPr>
              <a:cxnSpLocks noChangeShapeType="1"/>
              <a:endCxn id="701557" idx="6"/>
            </p:cNvCxnSpPr>
            <p:nvPr/>
          </p:nvCxnSpPr>
          <p:spPr bwMode="auto">
            <a:xfrm flipH="1">
              <a:off x="1968" y="2406"/>
              <a:ext cx="876" cy="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01560" name="AutoShape 120"/>
            <p:cNvCxnSpPr>
              <a:cxnSpLocks noChangeShapeType="1"/>
            </p:cNvCxnSpPr>
            <p:nvPr/>
          </p:nvCxnSpPr>
          <p:spPr bwMode="auto">
            <a:xfrm>
              <a:off x="4016" y="2306"/>
              <a:ext cx="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01561" name="AutoShape 121"/>
            <p:cNvCxnSpPr>
              <a:cxnSpLocks noChangeShapeType="1"/>
            </p:cNvCxnSpPr>
            <p:nvPr/>
          </p:nvCxnSpPr>
          <p:spPr bwMode="auto">
            <a:xfrm flipV="1">
              <a:off x="1920" y="2446"/>
              <a:ext cx="2096" cy="142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</p:cxnSp>
        <p:sp>
          <p:nvSpPr>
            <p:cNvPr id="701562" name="Line 122"/>
            <p:cNvSpPr>
              <a:spLocks noChangeShapeType="1"/>
            </p:cNvSpPr>
            <p:nvPr/>
          </p:nvSpPr>
          <p:spPr bwMode="auto">
            <a:xfrm>
              <a:off x="1920" y="2458"/>
              <a:ext cx="0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01563" name="Line 123"/>
            <p:cNvSpPr>
              <a:spLocks noChangeShapeType="1"/>
            </p:cNvSpPr>
            <p:nvPr/>
          </p:nvSpPr>
          <p:spPr bwMode="auto">
            <a:xfrm>
              <a:off x="1920" y="2498"/>
              <a:ext cx="2112" cy="96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cxnSp>
          <p:nvCxnSpPr>
            <p:cNvPr id="701564" name="AutoShape 124"/>
            <p:cNvCxnSpPr>
              <a:cxnSpLocks noChangeShapeType="1"/>
            </p:cNvCxnSpPr>
            <p:nvPr/>
          </p:nvCxnSpPr>
          <p:spPr bwMode="auto">
            <a:xfrm flipV="1">
              <a:off x="4032" y="2594"/>
              <a:ext cx="2" cy="1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ffectLst/>
          </p:spPr>
        </p:cxnSp>
        <p:cxnSp>
          <p:nvCxnSpPr>
            <p:cNvPr id="701565" name="AutoShape 125"/>
            <p:cNvCxnSpPr>
              <a:cxnSpLocks noChangeShapeType="1"/>
            </p:cNvCxnSpPr>
            <p:nvPr/>
          </p:nvCxnSpPr>
          <p:spPr bwMode="auto">
            <a:xfrm flipV="1">
              <a:off x="1916" y="2594"/>
              <a:ext cx="2" cy="1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ffectLst/>
          </p:spPr>
        </p:cxnSp>
        <p:cxnSp>
          <p:nvCxnSpPr>
            <p:cNvPr id="701566" name="AutoShape 126"/>
            <p:cNvCxnSpPr>
              <a:cxnSpLocks noChangeShapeType="1"/>
            </p:cNvCxnSpPr>
            <p:nvPr/>
          </p:nvCxnSpPr>
          <p:spPr bwMode="auto">
            <a:xfrm rot="10800000">
              <a:off x="2952" y="2314"/>
              <a:ext cx="1944" cy="47"/>
            </a:xfrm>
            <a:prstGeom prst="bentConnector4">
              <a:avLst>
                <a:gd name="adj1" fmla="val 79884"/>
                <a:gd name="adj2" fmla="val 28297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701567" name="Text Box 127"/>
            <p:cNvSpPr txBox="1">
              <a:spLocks noChangeArrowheads="1"/>
            </p:cNvSpPr>
            <p:nvPr/>
          </p:nvSpPr>
          <p:spPr bwMode="auto">
            <a:xfrm>
              <a:off x="4896" y="2266"/>
              <a:ext cx="336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1600" b="0" i="1">
                  <a:latin typeface="Times New Roman" pitchFamily="18" charset="0"/>
                </a:rPr>
                <a:t>K</a:t>
              </a:r>
              <a:r>
                <a:rPr lang="en-US" altLang="ko-KR" sz="1600" b="0" baseline="-25000">
                  <a:latin typeface="Times New Roman" pitchFamily="18" charset="0"/>
                </a:rPr>
                <a:t>3</a:t>
              </a:r>
            </a:p>
          </p:txBody>
        </p:sp>
        <p:grpSp>
          <p:nvGrpSpPr>
            <p:cNvPr id="701568" name="Group 128"/>
            <p:cNvGrpSpPr>
              <a:grpSpLocks/>
            </p:cNvGrpSpPr>
            <p:nvPr/>
          </p:nvGrpSpPr>
          <p:grpSpPr bwMode="auto">
            <a:xfrm>
              <a:off x="2848" y="1762"/>
              <a:ext cx="192" cy="229"/>
              <a:chOff x="528" y="2080"/>
              <a:chExt cx="192" cy="229"/>
            </a:xfrm>
          </p:grpSpPr>
          <p:sp>
            <p:nvSpPr>
              <p:cNvPr id="701569" name="Oval 129"/>
              <p:cNvSpPr>
                <a:spLocks noChangeArrowheads="1"/>
              </p:cNvSpPr>
              <p:nvPr/>
            </p:nvSpPr>
            <p:spPr bwMode="auto">
              <a:xfrm>
                <a:off x="528" y="2112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01570" name="Text Box 130"/>
              <p:cNvSpPr txBox="1">
                <a:spLocks noChangeArrowheads="1"/>
              </p:cNvSpPr>
              <p:nvPr/>
            </p:nvSpPr>
            <p:spPr bwMode="auto">
              <a:xfrm>
                <a:off x="544" y="2080"/>
                <a:ext cx="140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ko-KR" sz="1600" b="0" i="1">
                    <a:latin typeface="Times New Roman" pitchFamily="18" charset="0"/>
                  </a:rPr>
                  <a:t>f</a:t>
                </a:r>
              </a:p>
            </p:txBody>
          </p:sp>
        </p:grpSp>
        <p:cxnSp>
          <p:nvCxnSpPr>
            <p:cNvPr id="701571" name="AutoShape 131"/>
            <p:cNvCxnSpPr>
              <a:cxnSpLocks noChangeShapeType="1"/>
            </p:cNvCxnSpPr>
            <p:nvPr/>
          </p:nvCxnSpPr>
          <p:spPr bwMode="auto">
            <a:xfrm rot="5400000">
              <a:off x="3466" y="1328"/>
              <a:ext cx="124" cy="97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701572" name="AutoShape 132"/>
            <p:cNvCxnSpPr>
              <a:cxnSpLocks noChangeShapeType="1"/>
            </p:cNvCxnSpPr>
            <p:nvPr/>
          </p:nvCxnSpPr>
          <p:spPr bwMode="auto">
            <a:xfrm flipH="1" flipV="1">
              <a:off x="1968" y="1882"/>
              <a:ext cx="872" cy="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701573" name="Group 133"/>
            <p:cNvGrpSpPr>
              <a:grpSpLocks/>
            </p:cNvGrpSpPr>
            <p:nvPr/>
          </p:nvGrpSpPr>
          <p:grpSpPr bwMode="auto">
            <a:xfrm>
              <a:off x="2848" y="2291"/>
              <a:ext cx="192" cy="228"/>
              <a:chOff x="528" y="2081"/>
              <a:chExt cx="192" cy="228"/>
            </a:xfrm>
          </p:grpSpPr>
          <p:sp>
            <p:nvSpPr>
              <p:cNvPr id="701574" name="Oval 134"/>
              <p:cNvSpPr>
                <a:spLocks noChangeArrowheads="1"/>
              </p:cNvSpPr>
              <p:nvPr/>
            </p:nvSpPr>
            <p:spPr bwMode="auto">
              <a:xfrm>
                <a:off x="528" y="2112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01575" name="Text Box 135"/>
              <p:cNvSpPr txBox="1">
                <a:spLocks noChangeArrowheads="1"/>
              </p:cNvSpPr>
              <p:nvPr/>
            </p:nvSpPr>
            <p:spPr bwMode="auto">
              <a:xfrm>
                <a:off x="544" y="2081"/>
                <a:ext cx="140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ko-KR" sz="1600" b="0" i="1">
                    <a:latin typeface="Times New Roman" pitchFamily="18" charset="0"/>
                  </a:rPr>
                  <a:t>f</a:t>
                </a:r>
              </a:p>
            </p:txBody>
          </p:sp>
        </p:grpSp>
        <p:cxnSp>
          <p:nvCxnSpPr>
            <p:cNvPr id="701576" name="AutoShape 136"/>
            <p:cNvCxnSpPr>
              <a:cxnSpLocks noChangeShapeType="1"/>
            </p:cNvCxnSpPr>
            <p:nvPr/>
          </p:nvCxnSpPr>
          <p:spPr bwMode="auto">
            <a:xfrm rot="5400000">
              <a:off x="3466" y="1856"/>
              <a:ext cx="124" cy="97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grpSp>
          <p:nvGrpSpPr>
            <p:cNvPr id="701577" name="Group 137"/>
            <p:cNvGrpSpPr>
              <a:grpSpLocks/>
            </p:cNvGrpSpPr>
            <p:nvPr/>
          </p:nvGrpSpPr>
          <p:grpSpPr bwMode="auto">
            <a:xfrm>
              <a:off x="2848" y="1186"/>
              <a:ext cx="192" cy="228"/>
              <a:chOff x="528" y="2080"/>
              <a:chExt cx="192" cy="228"/>
            </a:xfrm>
          </p:grpSpPr>
          <p:sp>
            <p:nvSpPr>
              <p:cNvPr id="701578" name="Oval 138"/>
              <p:cNvSpPr>
                <a:spLocks noChangeArrowheads="1"/>
              </p:cNvSpPr>
              <p:nvPr/>
            </p:nvSpPr>
            <p:spPr bwMode="auto">
              <a:xfrm>
                <a:off x="528" y="2112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01579" name="Text Box 139"/>
              <p:cNvSpPr txBox="1">
                <a:spLocks noChangeArrowheads="1"/>
              </p:cNvSpPr>
              <p:nvPr/>
            </p:nvSpPr>
            <p:spPr bwMode="auto">
              <a:xfrm>
                <a:off x="544" y="2080"/>
                <a:ext cx="140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ko-KR" sz="1600" b="0" i="1">
                    <a:latin typeface="Times New Roman" pitchFamily="18" charset="0"/>
                  </a:rPr>
                  <a:t>f</a:t>
                </a:r>
              </a:p>
            </p:txBody>
          </p:sp>
        </p:grpSp>
        <p:sp>
          <p:nvSpPr>
            <p:cNvPr id="701580" name="Rectangle 140"/>
            <p:cNvSpPr>
              <a:spLocks noChangeArrowheads="1"/>
            </p:cNvSpPr>
            <p:nvPr/>
          </p:nvSpPr>
          <p:spPr bwMode="auto">
            <a:xfrm>
              <a:off x="2333" y="725"/>
              <a:ext cx="1267" cy="1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 i="1">
                  <a:latin typeface="Times New Roman" pitchFamily="18" charset="0"/>
                </a:rPr>
                <a:t>IP</a:t>
              </a:r>
              <a:endParaRPr lang="en-US" altLang="ko-KR" sz="1600" b="0">
                <a:latin typeface="굴림" pitchFamily="50" charset="-127"/>
              </a:endParaRPr>
            </a:p>
          </p:txBody>
        </p:sp>
        <p:sp>
          <p:nvSpPr>
            <p:cNvPr id="701581" name="Rectangle 141"/>
            <p:cNvSpPr>
              <a:spLocks noChangeArrowheads="1"/>
            </p:cNvSpPr>
            <p:nvPr/>
          </p:nvSpPr>
          <p:spPr bwMode="auto">
            <a:xfrm>
              <a:off x="2208" y="3688"/>
              <a:ext cx="1488" cy="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 b="0">
                  <a:latin typeface="굴림" pitchFamily="50" charset="-127"/>
                </a:rPr>
                <a:t>Ciphertext </a:t>
              </a:r>
              <a:r>
                <a:rPr lang="en-US" altLang="ko-KR" sz="1600" b="0" i="1">
                  <a:latin typeface="Times New Roman" pitchFamily="18" charset="0"/>
                </a:rPr>
                <a:t>C</a:t>
              </a:r>
              <a:r>
                <a:rPr lang="en-US" altLang="ko-KR" sz="1600" b="0">
                  <a:latin typeface="굴림" pitchFamily="50" charset="-127"/>
                </a:rPr>
                <a:t>(</a:t>
              </a:r>
              <a:r>
                <a:rPr lang="en-US" altLang="ko-KR" sz="1600" b="0">
                  <a:latin typeface="Times New Roman" pitchFamily="18" charset="0"/>
                </a:rPr>
                <a:t>64</a:t>
              </a:r>
              <a:r>
                <a:rPr lang="en-US" altLang="ko-KR" sz="1600" b="0">
                  <a:latin typeface="굴림" pitchFamily="50" charset="-127"/>
                </a:rPr>
                <a:t>)</a:t>
              </a:r>
            </a:p>
          </p:txBody>
        </p:sp>
        <p:sp>
          <p:nvSpPr>
            <p:cNvPr id="701582" name="Line 142"/>
            <p:cNvSpPr>
              <a:spLocks noChangeShapeType="1"/>
            </p:cNvSpPr>
            <p:nvPr/>
          </p:nvSpPr>
          <p:spPr bwMode="auto">
            <a:xfrm>
              <a:off x="2956" y="3612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01583" name="Line 143"/>
            <p:cNvSpPr>
              <a:spLocks noChangeShapeType="1"/>
            </p:cNvSpPr>
            <p:nvPr/>
          </p:nvSpPr>
          <p:spPr bwMode="auto">
            <a:xfrm>
              <a:off x="2960" y="61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cxnSp>
          <p:nvCxnSpPr>
            <p:cNvPr id="701584" name="AutoShape 144"/>
            <p:cNvCxnSpPr>
              <a:cxnSpLocks noChangeShapeType="1"/>
            </p:cNvCxnSpPr>
            <p:nvPr/>
          </p:nvCxnSpPr>
          <p:spPr bwMode="auto">
            <a:xfrm flipV="1">
              <a:off x="1916" y="2058"/>
              <a:ext cx="0" cy="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01585" name="AutoShape 145"/>
            <p:cNvCxnSpPr>
              <a:cxnSpLocks noChangeShapeType="1"/>
              <a:stCxn id="701531" idx="2"/>
              <a:endCxn id="701532" idx="2"/>
            </p:cNvCxnSpPr>
            <p:nvPr/>
          </p:nvCxnSpPr>
          <p:spPr bwMode="auto">
            <a:xfrm rot="5400000" flipH="1" flipV="1">
              <a:off x="2966" y="2274"/>
              <a:ext cx="4" cy="2096"/>
            </a:xfrm>
            <a:prstGeom prst="bentConnector3">
              <a:avLst>
                <a:gd name="adj1" fmla="val -105000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701586" name="AutoShape 146"/>
            <p:cNvSpPr>
              <a:spLocks noChangeArrowheads="1"/>
            </p:cNvSpPr>
            <p:nvPr/>
          </p:nvSpPr>
          <p:spPr bwMode="auto">
            <a:xfrm>
              <a:off x="1872" y="2914"/>
              <a:ext cx="96" cy="96"/>
            </a:xfrm>
            <a:prstGeom prst="flowChar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cxnSp>
          <p:nvCxnSpPr>
            <p:cNvPr id="701587" name="AutoShape 147"/>
            <p:cNvCxnSpPr>
              <a:cxnSpLocks noChangeShapeType="1"/>
              <a:endCxn id="701586" idx="0"/>
            </p:cNvCxnSpPr>
            <p:nvPr/>
          </p:nvCxnSpPr>
          <p:spPr bwMode="auto">
            <a:xfrm>
              <a:off x="1920" y="2858"/>
              <a:ext cx="0" cy="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01588" name="AutoShape 148"/>
            <p:cNvCxnSpPr>
              <a:cxnSpLocks noChangeShapeType="1"/>
            </p:cNvCxnSpPr>
            <p:nvPr/>
          </p:nvCxnSpPr>
          <p:spPr bwMode="auto">
            <a:xfrm rot="10800000">
              <a:off x="2952" y="2866"/>
              <a:ext cx="1944" cy="47"/>
            </a:xfrm>
            <a:prstGeom prst="bentConnector4">
              <a:avLst>
                <a:gd name="adj1" fmla="val 79884"/>
                <a:gd name="adj2" fmla="val 28297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701589" name="Text Box 149"/>
            <p:cNvSpPr txBox="1">
              <a:spLocks noChangeArrowheads="1"/>
            </p:cNvSpPr>
            <p:nvPr/>
          </p:nvSpPr>
          <p:spPr bwMode="auto">
            <a:xfrm>
              <a:off x="4896" y="2802"/>
              <a:ext cx="336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1600" b="0" i="1">
                  <a:latin typeface="Times New Roman" pitchFamily="18" charset="0"/>
                </a:rPr>
                <a:t>K</a:t>
              </a:r>
              <a:r>
                <a:rPr lang="en-US" altLang="ko-KR" sz="1600" b="0" baseline="-25000">
                  <a:latin typeface="Times New Roman" pitchFamily="18" charset="0"/>
                </a:rPr>
                <a:t>16 </a:t>
              </a:r>
            </a:p>
          </p:txBody>
        </p:sp>
        <p:grpSp>
          <p:nvGrpSpPr>
            <p:cNvPr id="701590" name="Group 150"/>
            <p:cNvGrpSpPr>
              <a:grpSpLocks/>
            </p:cNvGrpSpPr>
            <p:nvPr/>
          </p:nvGrpSpPr>
          <p:grpSpPr bwMode="auto">
            <a:xfrm>
              <a:off x="2848" y="2842"/>
              <a:ext cx="192" cy="229"/>
              <a:chOff x="528" y="2080"/>
              <a:chExt cx="192" cy="229"/>
            </a:xfrm>
          </p:grpSpPr>
          <p:sp>
            <p:nvSpPr>
              <p:cNvPr id="701591" name="Oval 151"/>
              <p:cNvSpPr>
                <a:spLocks noChangeArrowheads="1"/>
              </p:cNvSpPr>
              <p:nvPr/>
            </p:nvSpPr>
            <p:spPr bwMode="auto">
              <a:xfrm>
                <a:off x="528" y="2112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01592" name="Text Box 152"/>
              <p:cNvSpPr txBox="1">
                <a:spLocks noChangeArrowheads="1"/>
              </p:cNvSpPr>
              <p:nvPr/>
            </p:nvSpPr>
            <p:spPr bwMode="auto">
              <a:xfrm>
                <a:off x="544" y="2080"/>
                <a:ext cx="140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ko-KR" sz="1600" b="0" i="1">
                    <a:latin typeface="Times New Roman" pitchFamily="18" charset="0"/>
                  </a:rPr>
                  <a:t>f</a:t>
                </a:r>
              </a:p>
            </p:txBody>
          </p:sp>
        </p:grpSp>
        <p:cxnSp>
          <p:nvCxnSpPr>
            <p:cNvPr id="701593" name="AutoShape 153"/>
            <p:cNvCxnSpPr>
              <a:cxnSpLocks noChangeShapeType="1"/>
            </p:cNvCxnSpPr>
            <p:nvPr/>
          </p:nvCxnSpPr>
          <p:spPr bwMode="auto">
            <a:xfrm rot="5400000">
              <a:off x="3466" y="2408"/>
              <a:ext cx="124" cy="97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701594" name="AutoShape 154"/>
            <p:cNvCxnSpPr>
              <a:cxnSpLocks noChangeShapeType="1"/>
            </p:cNvCxnSpPr>
            <p:nvPr/>
          </p:nvCxnSpPr>
          <p:spPr bwMode="auto">
            <a:xfrm flipH="1" flipV="1">
              <a:off x="1968" y="2962"/>
              <a:ext cx="872" cy="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01595" name="AutoShape 155"/>
            <p:cNvCxnSpPr>
              <a:cxnSpLocks noChangeShapeType="1"/>
            </p:cNvCxnSpPr>
            <p:nvPr/>
          </p:nvCxnSpPr>
          <p:spPr bwMode="auto">
            <a:xfrm flipV="1">
              <a:off x="1916" y="3098"/>
              <a:ext cx="0" cy="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01596" name="AutoShape 156"/>
            <p:cNvCxnSpPr>
              <a:cxnSpLocks noChangeShapeType="1"/>
              <a:stCxn id="701530" idx="2"/>
              <a:endCxn id="701532" idx="0"/>
            </p:cNvCxnSpPr>
            <p:nvPr/>
          </p:nvCxnSpPr>
          <p:spPr bwMode="auto">
            <a:xfrm>
              <a:off x="4016" y="2858"/>
              <a:ext cx="0" cy="2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01597" name="AutoShape 157"/>
            <p:cNvCxnSpPr>
              <a:cxnSpLocks noChangeShapeType="1"/>
              <a:stCxn id="701586" idx="4"/>
              <a:endCxn id="701531" idx="0"/>
            </p:cNvCxnSpPr>
            <p:nvPr/>
          </p:nvCxnSpPr>
          <p:spPr bwMode="auto">
            <a:xfrm>
              <a:off x="1920" y="3010"/>
              <a:ext cx="0" cy="1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DAA09-1F7D-4822-8CE6-893D2A827C7D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703490" name="Text Box 2"/>
          <p:cNvSpPr txBox="1">
            <a:spLocks noChangeArrowheads="1"/>
          </p:cNvSpPr>
          <p:nvPr/>
        </p:nvSpPr>
        <p:spPr bwMode="auto">
          <a:xfrm>
            <a:off x="1214438" y="769938"/>
            <a:ext cx="6205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400"/>
              <a:t>Initial Permutation and Final Permutation </a:t>
            </a:r>
          </a:p>
        </p:txBody>
      </p:sp>
      <p:graphicFrame>
        <p:nvGraphicFramePr>
          <p:cNvPr id="703707" name="Group 219"/>
          <p:cNvGraphicFramePr>
            <a:graphicFrameLocks noGrp="1"/>
          </p:cNvGraphicFramePr>
          <p:nvPr/>
        </p:nvGraphicFramePr>
        <p:xfrm>
          <a:off x="993775" y="2339975"/>
          <a:ext cx="3581400" cy="3169920"/>
        </p:xfrm>
        <a:graphic>
          <a:graphicData uri="http://schemas.openxmlformats.org/drawingml/2006/table">
            <a:tbl>
              <a:tblPr/>
              <a:tblGrid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</a:tblGrid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03708" name="Group 220"/>
          <p:cNvGraphicFramePr>
            <a:graphicFrameLocks noGrp="1"/>
          </p:cNvGraphicFramePr>
          <p:nvPr/>
        </p:nvGraphicFramePr>
        <p:xfrm>
          <a:off x="4879975" y="2352675"/>
          <a:ext cx="3581400" cy="3169920"/>
        </p:xfrm>
        <a:graphic>
          <a:graphicData uri="http://schemas.openxmlformats.org/drawingml/2006/table">
            <a:tbl>
              <a:tblPr/>
              <a:tblGrid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64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63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62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61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3705" name="Text Box 217"/>
          <p:cNvSpPr txBox="1">
            <a:spLocks noChangeArrowheads="1"/>
          </p:cNvSpPr>
          <p:nvPr/>
        </p:nvSpPr>
        <p:spPr bwMode="auto">
          <a:xfrm>
            <a:off x="1201738" y="1725613"/>
            <a:ext cx="2859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000" i="1"/>
              <a:t>IP</a:t>
            </a:r>
            <a:r>
              <a:rPr lang="en-US" altLang="ko-KR" sz="2000"/>
              <a:t> (Initial permutation)</a:t>
            </a:r>
          </a:p>
        </p:txBody>
      </p:sp>
      <p:sp>
        <p:nvSpPr>
          <p:cNvPr id="703706" name="Text Box 218"/>
          <p:cNvSpPr txBox="1">
            <a:spLocks noChangeArrowheads="1"/>
          </p:cNvSpPr>
          <p:nvPr/>
        </p:nvSpPr>
        <p:spPr bwMode="auto">
          <a:xfrm>
            <a:off x="4989513" y="1720850"/>
            <a:ext cx="3021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None/>
            </a:pPr>
            <a:r>
              <a:rPr lang="en-US" altLang="ko-KR" sz="2000" i="1"/>
              <a:t>IP </a:t>
            </a:r>
            <a:r>
              <a:rPr lang="en-US" altLang="ko-KR" sz="2000" i="1" baseline="30000">
                <a:cs typeface="Times New Roman" pitchFamily="18" charset="0"/>
              </a:rPr>
              <a:t>–</a:t>
            </a:r>
            <a:r>
              <a:rPr lang="en-US" altLang="ko-KR" sz="2000" baseline="30000"/>
              <a:t>1 </a:t>
            </a:r>
            <a:r>
              <a:rPr lang="en-US" altLang="ko-KR" sz="2000"/>
              <a:t>(Final permutation)</a:t>
            </a:r>
            <a:endParaRPr lang="en-US" altLang="ko-KR"/>
          </a:p>
        </p:txBody>
      </p:sp>
      <p:sp>
        <p:nvSpPr>
          <p:cNvPr id="703709" name="Rectangle 221"/>
          <p:cNvSpPr>
            <a:spLocks noChangeArrowheads="1"/>
          </p:cNvSpPr>
          <p:nvPr/>
        </p:nvSpPr>
        <p:spPr bwMode="auto">
          <a:xfrm>
            <a:off x="1025525" y="5749925"/>
            <a:ext cx="4165600" cy="2746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b="0" dirty="0">
                <a:sym typeface="Symbol" pitchFamily="18" charset="2"/>
              </a:rPr>
              <a:t>cf.) The 58th bit of </a:t>
            </a:r>
            <a:r>
              <a:rPr lang="en-US" altLang="ko-KR" b="0" i="1" dirty="0">
                <a:sym typeface="Symbol" pitchFamily="18" charset="2"/>
              </a:rPr>
              <a:t>x</a:t>
            </a:r>
            <a:r>
              <a:rPr lang="en-US" altLang="ko-KR" b="0" dirty="0">
                <a:sym typeface="Symbol" pitchFamily="18" charset="2"/>
              </a:rPr>
              <a:t> is the first bit of IP(</a:t>
            </a:r>
            <a:r>
              <a:rPr lang="en-US" altLang="ko-KR" b="0" i="1" dirty="0">
                <a:sym typeface="Symbol" pitchFamily="18" charset="2"/>
              </a:rPr>
              <a:t>x</a:t>
            </a:r>
            <a:r>
              <a:rPr lang="en-US" altLang="ko-KR" b="0" dirty="0"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B7C8-09D0-45EB-9B17-982B4B19B7B9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705538" name="Text Box 2"/>
          <p:cNvSpPr txBox="1">
            <a:spLocks noChangeArrowheads="1"/>
          </p:cNvSpPr>
          <p:nvPr/>
        </p:nvSpPr>
        <p:spPr bwMode="auto">
          <a:xfrm>
            <a:off x="1444625" y="769938"/>
            <a:ext cx="291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400"/>
              <a:t>Function </a:t>
            </a:r>
            <a:r>
              <a:rPr lang="en-US" altLang="ko-KR" sz="2400" i="1"/>
              <a:t>f(k</a:t>
            </a:r>
            <a:r>
              <a:rPr lang="en-US" altLang="ko-KR" sz="2400" i="1" baseline="-25000"/>
              <a:t>i</a:t>
            </a:r>
            <a:r>
              <a:rPr lang="en-US" altLang="ko-KR" sz="2400" i="1"/>
              <a:t>,RE</a:t>
            </a:r>
            <a:r>
              <a:rPr lang="en-US" altLang="ko-KR" sz="2400" i="1" baseline="-25000"/>
              <a:t>i-1</a:t>
            </a:r>
            <a:r>
              <a:rPr lang="en-US" altLang="ko-KR" sz="2400" i="1"/>
              <a:t>)</a:t>
            </a:r>
            <a:r>
              <a:rPr lang="en-US" altLang="ko-KR" sz="2400"/>
              <a:t> </a:t>
            </a:r>
          </a:p>
        </p:txBody>
      </p:sp>
      <p:sp>
        <p:nvSpPr>
          <p:cNvPr id="705615" name="Rectangle 79"/>
          <p:cNvSpPr>
            <a:spLocks noChangeArrowheads="1"/>
          </p:cNvSpPr>
          <p:nvPr/>
        </p:nvSpPr>
        <p:spPr bwMode="auto">
          <a:xfrm>
            <a:off x="1019175" y="1671638"/>
            <a:ext cx="1316038" cy="35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b="0" i="1">
                <a:latin typeface="Times New Roman" pitchFamily="18" charset="0"/>
              </a:rPr>
              <a:t>RE</a:t>
            </a:r>
            <a:r>
              <a:rPr lang="en-US" altLang="ko-KR" b="0" i="1" baseline="-25000">
                <a:latin typeface="Times New Roman" pitchFamily="18" charset="0"/>
              </a:rPr>
              <a:t>i-1</a:t>
            </a:r>
            <a:r>
              <a:rPr lang="en-US" altLang="ko-KR" b="0">
                <a:latin typeface="굴림" pitchFamily="50" charset="-127"/>
              </a:rPr>
              <a:t>(</a:t>
            </a:r>
            <a:r>
              <a:rPr lang="en-US" altLang="ko-KR" b="0">
                <a:latin typeface="Times New Roman" pitchFamily="18" charset="0"/>
              </a:rPr>
              <a:t>32bits</a:t>
            </a:r>
            <a:r>
              <a:rPr lang="en-US" altLang="ko-KR" b="0">
                <a:latin typeface="굴림" pitchFamily="50" charset="-127"/>
              </a:rPr>
              <a:t>)</a:t>
            </a:r>
          </a:p>
        </p:txBody>
      </p:sp>
      <p:sp>
        <p:nvSpPr>
          <p:cNvPr id="705616" name="AutoShape 80"/>
          <p:cNvSpPr>
            <a:spLocks noChangeArrowheads="1"/>
          </p:cNvSpPr>
          <p:nvPr/>
        </p:nvSpPr>
        <p:spPr bwMode="auto">
          <a:xfrm>
            <a:off x="4129088" y="3240088"/>
            <a:ext cx="228600" cy="228600"/>
          </a:xfrm>
          <a:prstGeom prst="flowChar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05617" name="Text Box 81"/>
          <p:cNvSpPr txBox="1">
            <a:spLocks noChangeArrowheads="1"/>
          </p:cNvSpPr>
          <p:nvPr/>
        </p:nvSpPr>
        <p:spPr bwMode="auto">
          <a:xfrm>
            <a:off x="6605588" y="3165475"/>
            <a:ext cx="1463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b="0" i="1">
                <a:latin typeface="Times New Roman" pitchFamily="18" charset="0"/>
              </a:rPr>
              <a:t>K</a:t>
            </a:r>
            <a:r>
              <a:rPr lang="en-US" altLang="ko-KR" b="0" i="1" baseline="-25000">
                <a:latin typeface="Times New Roman" pitchFamily="18" charset="0"/>
              </a:rPr>
              <a:t>i</a:t>
            </a:r>
            <a:r>
              <a:rPr lang="en-US" altLang="ko-KR" b="0" i="1">
                <a:latin typeface="Times New Roman" pitchFamily="18" charset="0"/>
              </a:rPr>
              <a:t> </a:t>
            </a:r>
            <a:r>
              <a:rPr lang="en-US" altLang="ko-KR" b="0">
                <a:latin typeface="Times New Roman" pitchFamily="18" charset="0"/>
              </a:rPr>
              <a:t>(48bits)</a:t>
            </a:r>
            <a:endParaRPr lang="en-US" altLang="ko-KR" b="0" baseline="-25000">
              <a:latin typeface="Times New Roman" pitchFamily="18" charset="0"/>
            </a:endParaRPr>
          </a:p>
        </p:txBody>
      </p:sp>
      <p:grpSp>
        <p:nvGrpSpPr>
          <p:cNvPr id="705618" name="Group 82"/>
          <p:cNvGrpSpPr>
            <a:grpSpLocks/>
          </p:cNvGrpSpPr>
          <p:nvPr/>
        </p:nvGrpSpPr>
        <p:grpSpPr bwMode="auto">
          <a:xfrm>
            <a:off x="1443038" y="2252663"/>
            <a:ext cx="469900" cy="469900"/>
            <a:chOff x="968" y="1634"/>
            <a:chExt cx="296" cy="296"/>
          </a:xfrm>
        </p:grpSpPr>
        <p:sp>
          <p:nvSpPr>
            <p:cNvPr id="705619" name="Text Box 83"/>
            <p:cNvSpPr txBox="1">
              <a:spLocks noChangeArrowheads="1"/>
            </p:cNvSpPr>
            <p:nvPr/>
          </p:nvSpPr>
          <p:spPr bwMode="auto">
            <a:xfrm>
              <a:off x="1024" y="1660"/>
              <a:ext cx="1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altLang="ko-KR" b="0" i="1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705620" name="Oval 84"/>
            <p:cNvSpPr>
              <a:spLocks noChangeArrowheads="1"/>
            </p:cNvSpPr>
            <p:nvPr/>
          </p:nvSpPr>
          <p:spPr bwMode="auto">
            <a:xfrm>
              <a:off x="968" y="1634"/>
              <a:ext cx="296" cy="2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705621" name="Rectangle 85"/>
          <p:cNvSpPr>
            <a:spLocks noChangeArrowheads="1"/>
          </p:cNvSpPr>
          <p:nvPr/>
        </p:nvSpPr>
        <p:spPr bwMode="auto">
          <a:xfrm>
            <a:off x="1049338" y="2973388"/>
            <a:ext cx="1263650" cy="23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b="0">
                <a:latin typeface="Times New Roman" pitchFamily="18" charset="0"/>
              </a:rPr>
              <a:t>48bits</a:t>
            </a:r>
            <a:endParaRPr lang="en-US" altLang="ko-KR" b="0">
              <a:latin typeface="굴림" pitchFamily="50" charset="-127"/>
            </a:endParaRPr>
          </a:p>
        </p:txBody>
      </p:sp>
      <p:grpSp>
        <p:nvGrpSpPr>
          <p:cNvPr id="705622" name="Group 86"/>
          <p:cNvGrpSpPr>
            <a:grpSpLocks/>
          </p:cNvGrpSpPr>
          <p:nvPr/>
        </p:nvGrpSpPr>
        <p:grpSpPr bwMode="auto">
          <a:xfrm>
            <a:off x="1042988" y="3878263"/>
            <a:ext cx="609600" cy="381000"/>
            <a:chOff x="768" y="3072"/>
            <a:chExt cx="384" cy="240"/>
          </a:xfrm>
        </p:grpSpPr>
        <p:sp>
          <p:nvSpPr>
            <p:cNvPr id="705623" name="Oval 87"/>
            <p:cNvSpPr>
              <a:spLocks noChangeArrowheads="1"/>
            </p:cNvSpPr>
            <p:nvPr/>
          </p:nvSpPr>
          <p:spPr bwMode="auto">
            <a:xfrm>
              <a:off x="768" y="3072"/>
              <a:ext cx="384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05624" name="Text Box 88"/>
            <p:cNvSpPr txBox="1">
              <a:spLocks noChangeArrowheads="1"/>
            </p:cNvSpPr>
            <p:nvPr/>
          </p:nvSpPr>
          <p:spPr bwMode="auto">
            <a:xfrm>
              <a:off x="848" y="3072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b="0" i="1">
                  <a:latin typeface="Times New Roman" pitchFamily="18" charset="0"/>
                </a:rPr>
                <a:t>S</a:t>
              </a:r>
              <a:r>
                <a:rPr lang="en-US" altLang="ko-KR" b="0" baseline="-25000"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705625" name="Group 89"/>
          <p:cNvGrpSpPr>
            <a:grpSpLocks/>
          </p:cNvGrpSpPr>
          <p:nvPr/>
        </p:nvGrpSpPr>
        <p:grpSpPr bwMode="auto">
          <a:xfrm>
            <a:off x="1881188" y="3878263"/>
            <a:ext cx="609600" cy="381000"/>
            <a:chOff x="768" y="3072"/>
            <a:chExt cx="384" cy="240"/>
          </a:xfrm>
        </p:grpSpPr>
        <p:sp>
          <p:nvSpPr>
            <p:cNvPr id="705626" name="Oval 90"/>
            <p:cNvSpPr>
              <a:spLocks noChangeArrowheads="1"/>
            </p:cNvSpPr>
            <p:nvPr/>
          </p:nvSpPr>
          <p:spPr bwMode="auto">
            <a:xfrm>
              <a:off x="768" y="3072"/>
              <a:ext cx="384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05627" name="Text Box 91"/>
            <p:cNvSpPr txBox="1">
              <a:spLocks noChangeArrowheads="1"/>
            </p:cNvSpPr>
            <p:nvPr/>
          </p:nvSpPr>
          <p:spPr bwMode="auto">
            <a:xfrm>
              <a:off x="848" y="3072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b="0" i="1">
                  <a:latin typeface="Times New Roman" pitchFamily="18" charset="0"/>
                </a:rPr>
                <a:t>S</a:t>
              </a:r>
              <a:r>
                <a:rPr lang="en-US" altLang="ko-KR" b="0" baseline="-25000"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705628" name="Group 92"/>
          <p:cNvGrpSpPr>
            <a:grpSpLocks/>
          </p:cNvGrpSpPr>
          <p:nvPr/>
        </p:nvGrpSpPr>
        <p:grpSpPr bwMode="auto">
          <a:xfrm>
            <a:off x="2795588" y="3878263"/>
            <a:ext cx="609600" cy="381000"/>
            <a:chOff x="768" y="3072"/>
            <a:chExt cx="384" cy="240"/>
          </a:xfrm>
        </p:grpSpPr>
        <p:sp>
          <p:nvSpPr>
            <p:cNvPr id="705629" name="Oval 93"/>
            <p:cNvSpPr>
              <a:spLocks noChangeArrowheads="1"/>
            </p:cNvSpPr>
            <p:nvPr/>
          </p:nvSpPr>
          <p:spPr bwMode="auto">
            <a:xfrm>
              <a:off x="768" y="3072"/>
              <a:ext cx="384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05630" name="Text Box 94"/>
            <p:cNvSpPr txBox="1">
              <a:spLocks noChangeArrowheads="1"/>
            </p:cNvSpPr>
            <p:nvPr/>
          </p:nvSpPr>
          <p:spPr bwMode="auto">
            <a:xfrm>
              <a:off x="848" y="3072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b="0" i="1">
                  <a:latin typeface="Times New Roman" pitchFamily="18" charset="0"/>
                </a:rPr>
                <a:t>S</a:t>
              </a:r>
              <a:r>
                <a:rPr lang="en-US" altLang="ko-KR" b="0" baseline="-25000">
                  <a:latin typeface="Times New Roman" pitchFamily="18" charset="0"/>
                </a:rPr>
                <a:t>3</a:t>
              </a:r>
            </a:p>
          </p:txBody>
        </p:sp>
      </p:grpSp>
      <p:grpSp>
        <p:nvGrpSpPr>
          <p:cNvPr id="705631" name="Group 95"/>
          <p:cNvGrpSpPr>
            <a:grpSpLocks/>
          </p:cNvGrpSpPr>
          <p:nvPr/>
        </p:nvGrpSpPr>
        <p:grpSpPr bwMode="auto">
          <a:xfrm>
            <a:off x="3633788" y="3878263"/>
            <a:ext cx="609600" cy="381000"/>
            <a:chOff x="768" y="3072"/>
            <a:chExt cx="384" cy="240"/>
          </a:xfrm>
        </p:grpSpPr>
        <p:sp>
          <p:nvSpPr>
            <p:cNvPr id="705632" name="Oval 96"/>
            <p:cNvSpPr>
              <a:spLocks noChangeArrowheads="1"/>
            </p:cNvSpPr>
            <p:nvPr/>
          </p:nvSpPr>
          <p:spPr bwMode="auto">
            <a:xfrm>
              <a:off x="768" y="3072"/>
              <a:ext cx="384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05633" name="Text Box 97"/>
            <p:cNvSpPr txBox="1">
              <a:spLocks noChangeArrowheads="1"/>
            </p:cNvSpPr>
            <p:nvPr/>
          </p:nvSpPr>
          <p:spPr bwMode="auto">
            <a:xfrm>
              <a:off x="848" y="3072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b="0" i="1">
                  <a:latin typeface="Times New Roman" pitchFamily="18" charset="0"/>
                </a:rPr>
                <a:t>S</a:t>
              </a:r>
              <a:r>
                <a:rPr lang="en-US" altLang="ko-KR" b="0" baseline="-25000">
                  <a:latin typeface="Times New Roman" pitchFamily="18" charset="0"/>
                </a:rPr>
                <a:t>4</a:t>
              </a:r>
            </a:p>
          </p:txBody>
        </p:sp>
      </p:grpSp>
      <p:grpSp>
        <p:nvGrpSpPr>
          <p:cNvPr id="705634" name="Group 98"/>
          <p:cNvGrpSpPr>
            <a:grpSpLocks/>
          </p:cNvGrpSpPr>
          <p:nvPr/>
        </p:nvGrpSpPr>
        <p:grpSpPr bwMode="auto">
          <a:xfrm>
            <a:off x="4471988" y="3878263"/>
            <a:ext cx="609600" cy="381000"/>
            <a:chOff x="768" y="3072"/>
            <a:chExt cx="384" cy="240"/>
          </a:xfrm>
        </p:grpSpPr>
        <p:sp>
          <p:nvSpPr>
            <p:cNvPr id="705635" name="Oval 99"/>
            <p:cNvSpPr>
              <a:spLocks noChangeArrowheads="1"/>
            </p:cNvSpPr>
            <p:nvPr/>
          </p:nvSpPr>
          <p:spPr bwMode="auto">
            <a:xfrm>
              <a:off x="768" y="3072"/>
              <a:ext cx="384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05636" name="Text Box 100"/>
            <p:cNvSpPr txBox="1">
              <a:spLocks noChangeArrowheads="1"/>
            </p:cNvSpPr>
            <p:nvPr/>
          </p:nvSpPr>
          <p:spPr bwMode="auto">
            <a:xfrm>
              <a:off x="848" y="3072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b="0" i="1">
                  <a:latin typeface="Times New Roman" pitchFamily="18" charset="0"/>
                </a:rPr>
                <a:t>S</a:t>
              </a:r>
              <a:r>
                <a:rPr lang="en-US" altLang="ko-KR" b="0" baseline="-25000">
                  <a:latin typeface="Times New Roman" pitchFamily="18" charset="0"/>
                </a:rPr>
                <a:t>5</a:t>
              </a:r>
            </a:p>
          </p:txBody>
        </p:sp>
      </p:grpSp>
      <p:grpSp>
        <p:nvGrpSpPr>
          <p:cNvPr id="705637" name="Group 101"/>
          <p:cNvGrpSpPr>
            <a:grpSpLocks/>
          </p:cNvGrpSpPr>
          <p:nvPr/>
        </p:nvGrpSpPr>
        <p:grpSpPr bwMode="auto">
          <a:xfrm>
            <a:off x="7037388" y="3878263"/>
            <a:ext cx="609600" cy="381000"/>
            <a:chOff x="768" y="3072"/>
            <a:chExt cx="384" cy="240"/>
          </a:xfrm>
        </p:grpSpPr>
        <p:sp>
          <p:nvSpPr>
            <p:cNvPr id="705638" name="Oval 102"/>
            <p:cNvSpPr>
              <a:spLocks noChangeArrowheads="1"/>
            </p:cNvSpPr>
            <p:nvPr/>
          </p:nvSpPr>
          <p:spPr bwMode="auto">
            <a:xfrm>
              <a:off x="768" y="3072"/>
              <a:ext cx="384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05639" name="Text Box 103"/>
            <p:cNvSpPr txBox="1">
              <a:spLocks noChangeArrowheads="1"/>
            </p:cNvSpPr>
            <p:nvPr/>
          </p:nvSpPr>
          <p:spPr bwMode="auto">
            <a:xfrm>
              <a:off x="848" y="3072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b="0" i="1">
                  <a:latin typeface="Times New Roman" pitchFamily="18" charset="0"/>
                </a:rPr>
                <a:t>S</a:t>
              </a:r>
              <a:r>
                <a:rPr lang="en-US" altLang="ko-KR" b="0" baseline="-25000">
                  <a:latin typeface="Times New Roman" pitchFamily="18" charset="0"/>
                </a:rPr>
                <a:t>8</a:t>
              </a:r>
            </a:p>
          </p:txBody>
        </p:sp>
      </p:grpSp>
      <p:cxnSp>
        <p:nvCxnSpPr>
          <p:cNvPr id="705640" name="AutoShape 104"/>
          <p:cNvCxnSpPr>
            <a:cxnSpLocks noChangeShapeType="1"/>
            <a:stCxn id="705623" idx="1"/>
            <a:endCxn id="705638" idx="7"/>
          </p:cNvCxnSpPr>
          <p:nvPr/>
        </p:nvCxnSpPr>
        <p:spPr bwMode="auto">
          <a:xfrm rot="5400000" flipV="1">
            <a:off x="4344194" y="721519"/>
            <a:ext cx="1588" cy="6426200"/>
          </a:xfrm>
          <a:prstGeom prst="bentConnector3">
            <a:avLst>
              <a:gd name="adj1" fmla="val -179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grpSp>
        <p:nvGrpSpPr>
          <p:cNvPr id="705641" name="Group 105"/>
          <p:cNvGrpSpPr>
            <a:grpSpLocks/>
          </p:cNvGrpSpPr>
          <p:nvPr/>
        </p:nvGrpSpPr>
        <p:grpSpPr bwMode="auto">
          <a:xfrm>
            <a:off x="4014788" y="4700588"/>
            <a:ext cx="469900" cy="469900"/>
            <a:chOff x="2584" y="3168"/>
            <a:chExt cx="296" cy="296"/>
          </a:xfrm>
        </p:grpSpPr>
        <p:sp>
          <p:nvSpPr>
            <p:cNvPr id="705642" name="Text Box 106"/>
            <p:cNvSpPr txBox="1">
              <a:spLocks noChangeArrowheads="1"/>
            </p:cNvSpPr>
            <p:nvPr/>
          </p:nvSpPr>
          <p:spPr bwMode="auto">
            <a:xfrm>
              <a:off x="2640" y="3194"/>
              <a:ext cx="1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altLang="ko-KR" b="0" i="1"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705643" name="Oval 107"/>
            <p:cNvSpPr>
              <a:spLocks noChangeArrowheads="1"/>
            </p:cNvSpPr>
            <p:nvPr/>
          </p:nvSpPr>
          <p:spPr bwMode="auto">
            <a:xfrm>
              <a:off x="2584" y="3168"/>
              <a:ext cx="296" cy="2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705644" name="Rectangle 108"/>
          <p:cNvSpPr>
            <a:spLocks noChangeArrowheads="1"/>
          </p:cNvSpPr>
          <p:nvPr/>
        </p:nvSpPr>
        <p:spPr bwMode="auto">
          <a:xfrm>
            <a:off x="3724275" y="5402263"/>
            <a:ext cx="1020763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b="0">
                <a:latin typeface="Times New Roman" pitchFamily="18" charset="0"/>
              </a:rPr>
              <a:t>32bits</a:t>
            </a:r>
          </a:p>
        </p:txBody>
      </p:sp>
      <p:cxnSp>
        <p:nvCxnSpPr>
          <p:cNvPr id="705645" name="AutoShape 109"/>
          <p:cNvCxnSpPr>
            <a:cxnSpLocks noChangeShapeType="1"/>
            <a:stCxn id="705621" idx="2"/>
            <a:endCxn id="705616" idx="2"/>
          </p:cNvCxnSpPr>
          <p:nvPr/>
        </p:nvCxnSpPr>
        <p:spPr bwMode="auto">
          <a:xfrm rot="16200000" flipH="1">
            <a:off x="2830513" y="2055813"/>
            <a:ext cx="149225" cy="24479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05646" name="AutoShape 110"/>
          <p:cNvCxnSpPr>
            <a:cxnSpLocks noChangeShapeType="1"/>
          </p:cNvCxnSpPr>
          <p:nvPr/>
        </p:nvCxnSpPr>
        <p:spPr bwMode="auto">
          <a:xfrm flipH="1">
            <a:off x="4319588" y="3349625"/>
            <a:ext cx="2247900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05647" name="Line 111"/>
          <p:cNvSpPr>
            <a:spLocks noChangeShapeType="1"/>
          </p:cNvSpPr>
          <p:nvPr/>
        </p:nvSpPr>
        <p:spPr bwMode="auto">
          <a:xfrm>
            <a:off x="1582738" y="3646488"/>
            <a:ext cx="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48" name="Line 112"/>
          <p:cNvSpPr>
            <a:spLocks noChangeShapeType="1"/>
          </p:cNvSpPr>
          <p:nvPr/>
        </p:nvSpPr>
        <p:spPr bwMode="auto">
          <a:xfrm>
            <a:off x="1223963" y="3646488"/>
            <a:ext cx="0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49" name="Line 113"/>
          <p:cNvSpPr>
            <a:spLocks noChangeShapeType="1"/>
          </p:cNvSpPr>
          <p:nvPr/>
        </p:nvSpPr>
        <p:spPr bwMode="auto">
          <a:xfrm>
            <a:off x="1314450" y="3649663"/>
            <a:ext cx="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50" name="Line 114"/>
          <p:cNvSpPr>
            <a:spLocks noChangeShapeType="1"/>
          </p:cNvSpPr>
          <p:nvPr/>
        </p:nvSpPr>
        <p:spPr bwMode="auto">
          <a:xfrm>
            <a:off x="1403350" y="364648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51" name="Line 115"/>
          <p:cNvSpPr>
            <a:spLocks noChangeShapeType="1"/>
          </p:cNvSpPr>
          <p:nvPr/>
        </p:nvSpPr>
        <p:spPr bwMode="auto">
          <a:xfrm>
            <a:off x="1492250" y="3646488"/>
            <a:ext cx="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52" name="Line 116"/>
          <p:cNvSpPr>
            <a:spLocks noChangeShapeType="1"/>
          </p:cNvSpPr>
          <p:nvPr/>
        </p:nvSpPr>
        <p:spPr bwMode="auto">
          <a:xfrm>
            <a:off x="2411413" y="3646488"/>
            <a:ext cx="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53" name="Line 117"/>
          <p:cNvSpPr>
            <a:spLocks noChangeShapeType="1"/>
          </p:cNvSpPr>
          <p:nvPr/>
        </p:nvSpPr>
        <p:spPr bwMode="auto">
          <a:xfrm>
            <a:off x="2052638" y="3646488"/>
            <a:ext cx="0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54" name="Line 118"/>
          <p:cNvSpPr>
            <a:spLocks noChangeShapeType="1"/>
          </p:cNvSpPr>
          <p:nvPr/>
        </p:nvSpPr>
        <p:spPr bwMode="auto">
          <a:xfrm>
            <a:off x="2143125" y="3649663"/>
            <a:ext cx="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55" name="Line 119"/>
          <p:cNvSpPr>
            <a:spLocks noChangeShapeType="1"/>
          </p:cNvSpPr>
          <p:nvPr/>
        </p:nvSpPr>
        <p:spPr bwMode="auto">
          <a:xfrm>
            <a:off x="2232025" y="364648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56" name="Line 120"/>
          <p:cNvSpPr>
            <a:spLocks noChangeShapeType="1"/>
          </p:cNvSpPr>
          <p:nvPr/>
        </p:nvSpPr>
        <p:spPr bwMode="auto">
          <a:xfrm>
            <a:off x="2320925" y="3646488"/>
            <a:ext cx="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57" name="Line 121"/>
          <p:cNvSpPr>
            <a:spLocks noChangeShapeType="1"/>
          </p:cNvSpPr>
          <p:nvPr/>
        </p:nvSpPr>
        <p:spPr bwMode="auto">
          <a:xfrm>
            <a:off x="1957388" y="364490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58" name="Line 122"/>
          <p:cNvSpPr>
            <a:spLocks noChangeShapeType="1"/>
          </p:cNvSpPr>
          <p:nvPr/>
        </p:nvSpPr>
        <p:spPr bwMode="auto">
          <a:xfrm>
            <a:off x="3335338" y="3646488"/>
            <a:ext cx="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59" name="Line 123"/>
          <p:cNvSpPr>
            <a:spLocks noChangeShapeType="1"/>
          </p:cNvSpPr>
          <p:nvPr/>
        </p:nvSpPr>
        <p:spPr bwMode="auto">
          <a:xfrm>
            <a:off x="2976563" y="3646488"/>
            <a:ext cx="0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60" name="Line 124"/>
          <p:cNvSpPr>
            <a:spLocks noChangeShapeType="1"/>
          </p:cNvSpPr>
          <p:nvPr/>
        </p:nvSpPr>
        <p:spPr bwMode="auto">
          <a:xfrm>
            <a:off x="3067050" y="3649663"/>
            <a:ext cx="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61" name="Line 125"/>
          <p:cNvSpPr>
            <a:spLocks noChangeShapeType="1"/>
          </p:cNvSpPr>
          <p:nvPr/>
        </p:nvSpPr>
        <p:spPr bwMode="auto">
          <a:xfrm>
            <a:off x="3155950" y="364648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62" name="Line 126"/>
          <p:cNvSpPr>
            <a:spLocks noChangeShapeType="1"/>
          </p:cNvSpPr>
          <p:nvPr/>
        </p:nvSpPr>
        <p:spPr bwMode="auto">
          <a:xfrm>
            <a:off x="3244850" y="3646488"/>
            <a:ext cx="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63" name="Line 127"/>
          <p:cNvSpPr>
            <a:spLocks noChangeShapeType="1"/>
          </p:cNvSpPr>
          <p:nvPr/>
        </p:nvSpPr>
        <p:spPr bwMode="auto">
          <a:xfrm>
            <a:off x="2881313" y="364490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64" name="Line 128"/>
          <p:cNvSpPr>
            <a:spLocks noChangeShapeType="1"/>
          </p:cNvSpPr>
          <p:nvPr/>
        </p:nvSpPr>
        <p:spPr bwMode="auto">
          <a:xfrm>
            <a:off x="4165600" y="3646488"/>
            <a:ext cx="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65" name="Line 129"/>
          <p:cNvSpPr>
            <a:spLocks noChangeShapeType="1"/>
          </p:cNvSpPr>
          <p:nvPr/>
        </p:nvSpPr>
        <p:spPr bwMode="auto">
          <a:xfrm>
            <a:off x="3806825" y="3646488"/>
            <a:ext cx="0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66" name="Line 130"/>
          <p:cNvSpPr>
            <a:spLocks noChangeShapeType="1"/>
          </p:cNvSpPr>
          <p:nvPr/>
        </p:nvSpPr>
        <p:spPr bwMode="auto">
          <a:xfrm>
            <a:off x="3897313" y="3649663"/>
            <a:ext cx="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67" name="Line 131"/>
          <p:cNvSpPr>
            <a:spLocks noChangeShapeType="1"/>
          </p:cNvSpPr>
          <p:nvPr/>
        </p:nvSpPr>
        <p:spPr bwMode="auto">
          <a:xfrm>
            <a:off x="3986213" y="364648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68" name="Line 132"/>
          <p:cNvSpPr>
            <a:spLocks noChangeShapeType="1"/>
          </p:cNvSpPr>
          <p:nvPr/>
        </p:nvSpPr>
        <p:spPr bwMode="auto">
          <a:xfrm>
            <a:off x="4075113" y="3646488"/>
            <a:ext cx="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69" name="Line 133"/>
          <p:cNvSpPr>
            <a:spLocks noChangeShapeType="1"/>
          </p:cNvSpPr>
          <p:nvPr/>
        </p:nvSpPr>
        <p:spPr bwMode="auto">
          <a:xfrm>
            <a:off x="3711575" y="364490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70" name="Line 134"/>
          <p:cNvSpPr>
            <a:spLocks noChangeShapeType="1"/>
          </p:cNvSpPr>
          <p:nvPr/>
        </p:nvSpPr>
        <p:spPr bwMode="auto">
          <a:xfrm>
            <a:off x="5008563" y="3646488"/>
            <a:ext cx="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71" name="Line 135"/>
          <p:cNvSpPr>
            <a:spLocks noChangeShapeType="1"/>
          </p:cNvSpPr>
          <p:nvPr/>
        </p:nvSpPr>
        <p:spPr bwMode="auto">
          <a:xfrm>
            <a:off x="4649788" y="3646488"/>
            <a:ext cx="0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72" name="Line 136"/>
          <p:cNvSpPr>
            <a:spLocks noChangeShapeType="1"/>
          </p:cNvSpPr>
          <p:nvPr/>
        </p:nvSpPr>
        <p:spPr bwMode="auto">
          <a:xfrm>
            <a:off x="4740275" y="3649663"/>
            <a:ext cx="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73" name="Line 137"/>
          <p:cNvSpPr>
            <a:spLocks noChangeShapeType="1"/>
          </p:cNvSpPr>
          <p:nvPr/>
        </p:nvSpPr>
        <p:spPr bwMode="auto">
          <a:xfrm>
            <a:off x="4829175" y="3644900"/>
            <a:ext cx="0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74" name="Line 138"/>
          <p:cNvSpPr>
            <a:spLocks noChangeShapeType="1"/>
          </p:cNvSpPr>
          <p:nvPr/>
        </p:nvSpPr>
        <p:spPr bwMode="auto">
          <a:xfrm>
            <a:off x="4918075" y="3646488"/>
            <a:ext cx="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75" name="Line 139"/>
          <p:cNvSpPr>
            <a:spLocks noChangeShapeType="1"/>
          </p:cNvSpPr>
          <p:nvPr/>
        </p:nvSpPr>
        <p:spPr bwMode="auto">
          <a:xfrm>
            <a:off x="4554538" y="364490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76" name="Line 140"/>
          <p:cNvSpPr>
            <a:spLocks noChangeShapeType="1"/>
          </p:cNvSpPr>
          <p:nvPr/>
        </p:nvSpPr>
        <p:spPr bwMode="auto">
          <a:xfrm>
            <a:off x="7205663" y="3646488"/>
            <a:ext cx="0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77" name="Line 141"/>
          <p:cNvSpPr>
            <a:spLocks noChangeShapeType="1"/>
          </p:cNvSpPr>
          <p:nvPr/>
        </p:nvSpPr>
        <p:spPr bwMode="auto">
          <a:xfrm>
            <a:off x="7296150" y="3649663"/>
            <a:ext cx="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78" name="Line 142"/>
          <p:cNvSpPr>
            <a:spLocks noChangeShapeType="1"/>
          </p:cNvSpPr>
          <p:nvPr/>
        </p:nvSpPr>
        <p:spPr bwMode="auto">
          <a:xfrm>
            <a:off x="7385050" y="364648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79" name="Line 143"/>
          <p:cNvSpPr>
            <a:spLocks noChangeShapeType="1"/>
          </p:cNvSpPr>
          <p:nvPr/>
        </p:nvSpPr>
        <p:spPr bwMode="auto">
          <a:xfrm>
            <a:off x="7473950" y="3646488"/>
            <a:ext cx="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80" name="Line 144"/>
          <p:cNvSpPr>
            <a:spLocks noChangeShapeType="1"/>
          </p:cNvSpPr>
          <p:nvPr/>
        </p:nvSpPr>
        <p:spPr bwMode="auto">
          <a:xfrm>
            <a:off x="7119938" y="3644900"/>
            <a:ext cx="0" cy="290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81" name="Line 145"/>
          <p:cNvSpPr>
            <a:spLocks noChangeShapeType="1"/>
          </p:cNvSpPr>
          <p:nvPr/>
        </p:nvSpPr>
        <p:spPr bwMode="auto">
          <a:xfrm>
            <a:off x="1190625" y="4241800"/>
            <a:ext cx="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82" name="Line 146"/>
          <p:cNvSpPr>
            <a:spLocks noChangeShapeType="1"/>
          </p:cNvSpPr>
          <p:nvPr/>
        </p:nvSpPr>
        <p:spPr bwMode="auto">
          <a:xfrm>
            <a:off x="1298575" y="4254500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83" name="Line 147"/>
          <p:cNvSpPr>
            <a:spLocks noChangeShapeType="1"/>
          </p:cNvSpPr>
          <p:nvPr/>
        </p:nvSpPr>
        <p:spPr bwMode="auto">
          <a:xfrm>
            <a:off x="1406525" y="4260850"/>
            <a:ext cx="0" cy="236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84" name="Line 148"/>
          <p:cNvSpPr>
            <a:spLocks noChangeShapeType="1"/>
          </p:cNvSpPr>
          <p:nvPr/>
        </p:nvSpPr>
        <p:spPr bwMode="auto">
          <a:xfrm>
            <a:off x="1514475" y="4241800"/>
            <a:ext cx="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cxnSp>
        <p:nvCxnSpPr>
          <p:cNvPr id="705685" name="AutoShape 149"/>
          <p:cNvCxnSpPr>
            <a:cxnSpLocks noChangeShapeType="1"/>
            <a:stCxn id="705620" idx="4"/>
            <a:endCxn id="705621" idx="0"/>
          </p:cNvCxnSpPr>
          <p:nvPr/>
        </p:nvCxnSpPr>
        <p:spPr bwMode="auto">
          <a:xfrm>
            <a:off x="1677988" y="2722563"/>
            <a:ext cx="317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05686" name="Line 150"/>
          <p:cNvSpPr>
            <a:spLocks noChangeShapeType="1"/>
          </p:cNvSpPr>
          <p:nvPr/>
        </p:nvSpPr>
        <p:spPr bwMode="auto">
          <a:xfrm>
            <a:off x="4243388" y="3468688"/>
            <a:ext cx="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87" name="Line 151"/>
          <p:cNvSpPr>
            <a:spLocks noChangeShapeType="1"/>
          </p:cNvSpPr>
          <p:nvPr/>
        </p:nvSpPr>
        <p:spPr bwMode="auto">
          <a:xfrm>
            <a:off x="4243388" y="4497388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88" name="Line 152"/>
          <p:cNvSpPr>
            <a:spLocks noChangeShapeType="1"/>
          </p:cNvSpPr>
          <p:nvPr/>
        </p:nvSpPr>
        <p:spPr bwMode="auto">
          <a:xfrm>
            <a:off x="4243388" y="51641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cxnSp>
        <p:nvCxnSpPr>
          <p:cNvPr id="705689" name="AutoShape 153"/>
          <p:cNvCxnSpPr>
            <a:cxnSpLocks noChangeShapeType="1"/>
            <a:stCxn id="705615" idx="2"/>
            <a:endCxn id="705620" idx="0"/>
          </p:cNvCxnSpPr>
          <p:nvPr/>
        </p:nvCxnSpPr>
        <p:spPr bwMode="auto">
          <a:xfrm>
            <a:off x="1677988" y="2024063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705690" name="Group 154"/>
          <p:cNvGrpSpPr>
            <a:grpSpLocks/>
          </p:cNvGrpSpPr>
          <p:nvPr/>
        </p:nvGrpSpPr>
        <p:grpSpPr bwMode="auto">
          <a:xfrm>
            <a:off x="5329238" y="3878263"/>
            <a:ext cx="609600" cy="381000"/>
            <a:chOff x="768" y="3072"/>
            <a:chExt cx="384" cy="240"/>
          </a:xfrm>
        </p:grpSpPr>
        <p:sp>
          <p:nvSpPr>
            <p:cNvPr id="705691" name="Oval 155"/>
            <p:cNvSpPr>
              <a:spLocks noChangeArrowheads="1"/>
            </p:cNvSpPr>
            <p:nvPr/>
          </p:nvSpPr>
          <p:spPr bwMode="auto">
            <a:xfrm>
              <a:off x="768" y="3072"/>
              <a:ext cx="384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05692" name="Text Box 156"/>
            <p:cNvSpPr txBox="1">
              <a:spLocks noChangeArrowheads="1"/>
            </p:cNvSpPr>
            <p:nvPr/>
          </p:nvSpPr>
          <p:spPr bwMode="auto">
            <a:xfrm>
              <a:off x="848" y="3072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b="0" i="1">
                  <a:latin typeface="Times New Roman" pitchFamily="18" charset="0"/>
                </a:rPr>
                <a:t>S</a:t>
              </a:r>
              <a:r>
                <a:rPr lang="en-US" altLang="ko-KR" b="0" baseline="-25000">
                  <a:latin typeface="Times New Roman" pitchFamily="18" charset="0"/>
                </a:rPr>
                <a:t>6</a:t>
              </a:r>
            </a:p>
          </p:txBody>
        </p:sp>
      </p:grpSp>
      <p:sp>
        <p:nvSpPr>
          <p:cNvPr id="705693" name="Line 157"/>
          <p:cNvSpPr>
            <a:spLocks noChangeShapeType="1"/>
          </p:cNvSpPr>
          <p:nvPr/>
        </p:nvSpPr>
        <p:spPr bwMode="auto">
          <a:xfrm>
            <a:off x="5865813" y="3646488"/>
            <a:ext cx="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94" name="Line 158"/>
          <p:cNvSpPr>
            <a:spLocks noChangeShapeType="1"/>
          </p:cNvSpPr>
          <p:nvPr/>
        </p:nvSpPr>
        <p:spPr bwMode="auto">
          <a:xfrm>
            <a:off x="5507038" y="3646488"/>
            <a:ext cx="0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95" name="Line 159"/>
          <p:cNvSpPr>
            <a:spLocks noChangeShapeType="1"/>
          </p:cNvSpPr>
          <p:nvPr/>
        </p:nvSpPr>
        <p:spPr bwMode="auto">
          <a:xfrm>
            <a:off x="5597525" y="3649663"/>
            <a:ext cx="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96" name="Line 160"/>
          <p:cNvSpPr>
            <a:spLocks noChangeShapeType="1"/>
          </p:cNvSpPr>
          <p:nvPr/>
        </p:nvSpPr>
        <p:spPr bwMode="auto">
          <a:xfrm>
            <a:off x="5686425" y="3644900"/>
            <a:ext cx="0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97" name="Line 161"/>
          <p:cNvSpPr>
            <a:spLocks noChangeShapeType="1"/>
          </p:cNvSpPr>
          <p:nvPr/>
        </p:nvSpPr>
        <p:spPr bwMode="auto">
          <a:xfrm>
            <a:off x="5775325" y="3646488"/>
            <a:ext cx="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698" name="Line 162"/>
          <p:cNvSpPr>
            <a:spLocks noChangeShapeType="1"/>
          </p:cNvSpPr>
          <p:nvPr/>
        </p:nvSpPr>
        <p:spPr bwMode="auto">
          <a:xfrm>
            <a:off x="5411788" y="364490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grpSp>
        <p:nvGrpSpPr>
          <p:cNvPr id="705699" name="Group 163"/>
          <p:cNvGrpSpPr>
            <a:grpSpLocks/>
          </p:cNvGrpSpPr>
          <p:nvPr/>
        </p:nvGrpSpPr>
        <p:grpSpPr bwMode="auto">
          <a:xfrm>
            <a:off x="6176963" y="3878263"/>
            <a:ext cx="609600" cy="381000"/>
            <a:chOff x="768" y="3072"/>
            <a:chExt cx="384" cy="240"/>
          </a:xfrm>
        </p:grpSpPr>
        <p:sp>
          <p:nvSpPr>
            <p:cNvPr id="705700" name="Oval 164"/>
            <p:cNvSpPr>
              <a:spLocks noChangeArrowheads="1"/>
            </p:cNvSpPr>
            <p:nvPr/>
          </p:nvSpPr>
          <p:spPr bwMode="auto">
            <a:xfrm>
              <a:off x="768" y="3072"/>
              <a:ext cx="384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05701" name="Text Box 165"/>
            <p:cNvSpPr txBox="1">
              <a:spLocks noChangeArrowheads="1"/>
            </p:cNvSpPr>
            <p:nvPr/>
          </p:nvSpPr>
          <p:spPr bwMode="auto">
            <a:xfrm>
              <a:off x="848" y="3072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b="0" i="1">
                  <a:latin typeface="Times New Roman" pitchFamily="18" charset="0"/>
                </a:rPr>
                <a:t>S</a:t>
              </a:r>
              <a:r>
                <a:rPr lang="en-US" altLang="ko-KR" b="0" baseline="-25000">
                  <a:latin typeface="Times New Roman" pitchFamily="18" charset="0"/>
                </a:rPr>
                <a:t>7</a:t>
              </a:r>
            </a:p>
          </p:txBody>
        </p:sp>
      </p:grpSp>
      <p:sp>
        <p:nvSpPr>
          <p:cNvPr id="705702" name="Line 166"/>
          <p:cNvSpPr>
            <a:spLocks noChangeShapeType="1"/>
          </p:cNvSpPr>
          <p:nvPr/>
        </p:nvSpPr>
        <p:spPr bwMode="auto">
          <a:xfrm>
            <a:off x="6713538" y="3646488"/>
            <a:ext cx="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03" name="Line 167"/>
          <p:cNvSpPr>
            <a:spLocks noChangeShapeType="1"/>
          </p:cNvSpPr>
          <p:nvPr/>
        </p:nvSpPr>
        <p:spPr bwMode="auto">
          <a:xfrm>
            <a:off x="6354763" y="3646488"/>
            <a:ext cx="0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04" name="Line 168"/>
          <p:cNvSpPr>
            <a:spLocks noChangeShapeType="1"/>
          </p:cNvSpPr>
          <p:nvPr/>
        </p:nvSpPr>
        <p:spPr bwMode="auto">
          <a:xfrm>
            <a:off x="6445250" y="3649663"/>
            <a:ext cx="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05" name="Line 169"/>
          <p:cNvSpPr>
            <a:spLocks noChangeShapeType="1"/>
          </p:cNvSpPr>
          <p:nvPr/>
        </p:nvSpPr>
        <p:spPr bwMode="auto">
          <a:xfrm>
            <a:off x="6534150" y="3644900"/>
            <a:ext cx="0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06" name="Line 170"/>
          <p:cNvSpPr>
            <a:spLocks noChangeShapeType="1"/>
          </p:cNvSpPr>
          <p:nvPr/>
        </p:nvSpPr>
        <p:spPr bwMode="auto">
          <a:xfrm>
            <a:off x="6623050" y="3646488"/>
            <a:ext cx="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07" name="Line 171"/>
          <p:cNvSpPr>
            <a:spLocks noChangeShapeType="1"/>
          </p:cNvSpPr>
          <p:nvPr/>
        </p:nvSpPr>
        <p:spPr bwMode="auto">
          <a:xfrm>
            <a:off x="6259513" y="364490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08" name="Line 172"/>
          <p:cNvSpPr>
            <a:spLocks noChangeShapeType="1"/>
          </p:cNvSpPr>
          <p:nvPr/>
        </p:nvSpPr>
        <p:spPr bwMode="auto">
          <a:xfrm>
            <a:off x="2028825" y="4241800"/>
            <a:ext cx="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09" name="Line 173"/>
          <p:cNvSpPr>
            <a:spLocks noChangeShapeType="1"/>
          </p:cNvSpPr>
          <p:nvPr/>
        </p:nvSpPr>
        <p:spPr bwMode="auto">
          <a:xfrm>
            <a:off x="2136775" y="4254500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10" name="Line 174"/>
          <p:cNvSpPr>
            <a:spLocks noChangeShapeType="1"/>
          </p:cNvSpPr>
          <p:nvPr/>
        </p:nvSpPr>
        <p:spPr bwMode="auto">
          <a:xfrm>
            <a:off x="2244725" y="4260850"/>
            <a:ext cx="0" cy="236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11" name="Line 175"/>
          <p:cNvSpPr>
            <a:spLocks noChangeShapeType="1"/>
          </p:cNvSpPr>
          <p:nvPr/>
        </p:nvSpPr>
        <p:spPr bwMode="auto">
          <a:xfrm>
            <a:off x="2352675" y="4241800"/>
            <a:ext cx="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12" name="Line 176"/>
          <p:cNvSpPr>
            <a:spLocks noChangeShapeType="1"/>
          </p:cNvSpPr>
          <p:nvPr/>
        </p:nvSpPr>
        <p:spPr bwMode="auto">
          <a:xfrm>
            <a:off x="2962275" y="4241800"/>
            <a:ext cx="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13" name="Line 177"/>
          <p:cNvSpPr>
            <a:spLocks noChangeShapeType="1"/>
          </p:cNvSpPr>
          <p:nvPr/>
        </p:nvSpPr>
        <p:spPr bwMode="auto">
          <a:xfrm>
            <a:off x="3070225" y="4254500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14" name="Line 178"/>
          <p:cNvSpPr>
            <a:spLocks noChangeShapeType="1"/>
          </p:cNvSpPr>
          <p:nvPr/>
        </p:nvSpPr>
        <p:spPr bwMode="auto">
          <a:xfrm>
            <a:off x="3178175" y="4260850"/>
            <a:ext cx="0" cy="236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15" name="Line 179"/>
          <p:cNvSpPr>
            <a:spLocks noChangeShapeType="1"/>
          </p:cNvSpPr>
          <p:nvPr/>
        </p:nvSpPr>
        <p:spPr bwMode="auto">
          <a:xfrm>
            <a:off x="3286125" y="4241800"/>
            <a:ext cx="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16" name="Line 180"/>
          <p:cNvSpPr>
            <a:spLocks noChangeShapeType="1"/>
          </p:cNvSpPr>
          <p:nvPr/>
        </p:nvSpPr>
        <p:spPr bwMode="auto">
          <a:xfrm>
            <a:off x="3762375" y="4241800"/>
            <a:ext cx="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17" name="Line 181"/>
          <p:cNvSpPr>
            <a:spLocks noChangeShapeType="1"/>
          </p:cNvSpPr>
          <p:nvPr/>
        </p:nvSpPr>
        <p:spPr bwMode="auto">
          <a:xfrm>
            <a:off x="3870325" y="4254500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18" name="Line 182"/>
          <p:cNvSpPr>
            <a:spLocks noChangeShapeType="1"/>
          </p:cNvSpPr>
          <p:nvPr/>
        </p:nvSpPr>
        <p:spPr bwMode="auto">
          <a:xfrm>
            <a:off x="3978275" y="4260850"/>
            <a:ext cx="0" cy="236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19" name="Line 183"/>
          <p:cNvSpPr>
            <a:spLocks noChangeShapeType="1"/>
          </p:cNvSpPr>
          <p:nvPr/>
        </p:nvSpPr>
        <p:spPr bwMode="auto">
          <a:xfrm>
            <a:off x="4086225" y="4241800"/>
            <a:ext cx="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20" name="Line 184"/>
          <p:cNvSpPr>
            <a:spLocks noChangeShapeType="1"/>
          </p:cNvSpPr>
          <p:nvPr/>
        </p:nvSpPr>
        <p:spPr bwMode="auto">
          <a:xfrm>
            <a:off x="4619625" y="4241800"/>
            <a:ext cx="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21" name="Line 185"/>
          <p:cNvSpPr>
            <a:spLocks noChangeShapeType="1"/>
          </p:cNvSpPr>
          <p:nvPr/>
        </p:nvSpPr>
        <p:spPr bwMode="auto">
          <a:xfrm>
            <a:off x="4727575" y="4254500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22" name="Line 186"/>
          <p:cNvSpPr>
            <a:spLocks noChangeShapeType="1"/>
          </p:cNvSpPr>
          <p:nvPr/>
        </p:nvSpPr>
        <p:spPr bwMode="auto">
          <a:xfrm>
            <a:off x="4835525" y="4260850"/>
            <a:ext cx="0" cy="236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23" name="Line 187"/>
          <p:cNvSpPr>
            <a:spLocks noChangeShapeType="1"/>
          </p:cNvSpPr>
          <p:nvPr/>
        </p:nvSpPr>
        <p:spPr bwMode="auto">
          <a:xfrm>
            <a:off x="4943475" y="4241800"/>
            <a:ext cx="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24" name="Line 188"/>
          <p:cNvSpPr>
            <a:spLocks noChangeShapeType="1"/>
          </p:cNvSpPr>
          <p:nvPr/>
        </p:nvSpPr>
        <p:spPr bwMode="auto">
          <a:xfrm>
            <a:off x="5476875" y="4241800"/>
            <a:ext cx="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25" name="Line 189"/>
          <p:cNvSpPr>
            <a:spLocks noChangeShapeType="1"/>
          </p:cNvSpPr>
          <p:nvPr/>
        </p:nvSpPr>
        <p:spPr bwMode="auto">
          <a:xfrm>
            <a:off x="5584825" y="4254500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26" name="Line 190"/>
          <p:cNvSpPr>
            <a:spLocks noChangeShapeType="1"/>
          </p:cNvSpPr>
          <p:nvPr/>
        </p:nvSpPr>
        <p:spPr bwMode="auto">
          <a:xfrm>
            <a:off x="5692775" y="4260850"/>
            <a:ext cx="0" cy="236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27" name="Line 191"/>
          <p:cNvSpPr>
            <a:spLocks noChangeShapeType="1"/>
          </p:cNvSpPr>
          <p:nvPr/>
        </p:nvSpPr>
        <p:spPr bwMode="auto">
          <a:xfrm>
            <a:off x="5800725" y="4241800"/>
            <a:ext cx="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28" name="Line 192"/>
          <p:cNvSpPr>
            <a:spLocks noChangeShapeType="1"/>
          </p:cNvSpPr>
          <p:nvPr/>
        </p:nvSpPr>
        <p:spPr bwMode="auto">
          <a:xfrm>
            <a:off x="6334125" y="4241800"/>
            <a:ext cx="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29" name="Line 193"/>
          <p:cNvSpPr>
            <a:spLocks noChangeShapeType="1"/>
          </p:cNvSpPr>
          <p:nvPr/>
        </p:nvSpPr>
        <p:spPr bwMode="auto">
          <a:xfrm>
            <a:off x="6442075" y="4254500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30" name="Line 194"/>
          <p:cNvSpPr>
            <a:spLocks noChangeShapeType="1"/>
          </p:cNvSpPr>
          <p:nvPr/>
        </p:nvSpPr>
        <p:spPr bwMode="auto">
          <a:xfrm>
            <a:off x="6550025" y="4260850"/>
            <a:ext cx="0" cy="236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31" name="Line 195"/>
          <p:cNvSpPr>
            <a:spLocks noChangeShapeType="1"/>
          </p:cNvSpPr>
          <p:nvPr/>
        </p:nvSpPr>
        <p:spPr bwMode="auto">
          <a:xfrm>
            <a:off x="6657975" y="4241800"/>
            <a:ext cx="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32" name="Line 196"/>
          <p:cNvSpPr>
            <a:spLocks noChangeShapeType="1"/>
          </p:cNvSpPr>
          <p:nvPr/>
        </p:nvSpPr>
        <p:spPr bwMode="auto">
          <a:xfrm>
            <a:off x="7181850" y="4241800"/>
            <a:ext cx="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33" name="Line 197"/>
          <p:cNvSpPr>
            <a:spLocks noChangeShapeType="1"/>
          </p:cNvSpPr>
          <p:nvPr/>
        </p:nvSpPr>
        <p:spPr bwMode="auto">
          <a:xfrm>
            <a:off x="7289800" y="4254500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34" name="Line 198"/>
          <p:cNvSpPr>
            <a:spLocks noChangeShapeType="1"/>
          </p:cNvSpPr>
          <p:nvPr/>
        </p:nvSpPr>
        <p:spPr bwMode="auto">
          <a:xfrm>
            <a:off x="7397750" y="4260850"/>
            <a:ext cx="0" cy="236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5735" name="Line 199"/>
          <p:cNvSpPr>
            <a:spLocks noChangeShapeType="1"/>
          </p:cNvSpPr>
          <p:nvPr/>
        </p:nvSpPr>
        <p:spPr bwMode="auto">
          <a:xfrm>
            <a:off x="7505700" y="4241800"/>
            <a:ext cx="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cxnSp>
        <p:nvCxnSpPr>
          <p:cNvPr id="705736" name="AutoShape 200"/>
          <p:cNvCxnSpPr>
            <a:cxnSpLocks noChangeShapeType="1"/>
            <a:stCxn id="705681" idx="1"/>
            <a:endCxn id="705735" idx="1"/>
          </p:cNvCxnSpPr>
          <p:nvPr/>
        </p:nvCxnSpPr>
        <p:spPr bwMode="auto">
          <a:xfrm>
            <a:off x="1190625" y="4502150"/>
            <a:ext cx="6315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705737" name="Text Box 201"/>
          <p:cNvSpPr txBox="1">
            <a:spLocks noChangeArrowheads="1"/>
          </p:cNvSpPr>
          <p:nvPr/>
        </p:nvSpPr>
        <p:spPr bwMode="auto">
          <a:xfrm>
            <a:off x="2093913" y="2260600"/>
            <a:ext cx="1611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000" b="0"/>
              <a:t>Expansion E</a:t>
            </a:r>
            <a:endParaRPr lang="en-US" altLang="ko-KR" sz="2000" b="0" i="1"/>
          </a:p>
        </p:txBody>
      </p:sp>
      <p:sp>
        <p:nvSpPr>
          <p:cNvPr id="705738" name="Text Box 202"/>
          <p:cNvSpPr txBox="1">
            <a:spLocks noChangeArrowheads="1"/>
          </p:cNvSpPr>
          <p:nvPr/>
        </p:nvSpPr>
        <p:spPr bwMode="auto">
          <a:xfrm>
            <a:off x="4624388" y="4760913"/>
            <a:ext cx="1792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None/>
            </a:pPr>
            <a:r>
              <a:rPr lang="en-US" altLang="ko-KR" sz="2000" b="0"/>
              <a:t>Permutation P</a:t>
            </a:r>
            <a:endParaRPr lang="en-US" altLang="ko-KR" b="0"/>
          </a:p>
        </p:txBody>
      </p:sp>
      <p:sp>
        <p:nvSpPr>
          <p:cNvPr id="705739" name="Text Box 203"/>
          <p:cNvSpPr txBox="1">
            <a:spLocks noChangeArrowheads="1"/>
          </p:cNvSpPr>
          <p:nvPr/>
        </p:nvSpPr>
        <p:spPr bwMode="auto">
          <a:xfrm>
            <a:off x="7885113" y="3863975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000" b="0">
                <a:latin typeface="Times New Roman" pitchFamily="18" charset="0"/>
              </a:rPr>
              <a:t>S-box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DC9A4-28D9-482B-9521-251ECA2DC574}" type="slidenum">
              <a:rPr lang="en-US" altLang="ko-KR"/>
              <a:pPr/>
              <a:t>7</a:t>
            </a:fld>
            <a:endParaRPr lang="en-US" altLang="ko-KR"/>
          </a:p>
        </p:txBody>
      </p:sp>
      <p:sp>
        <p:nvSpPr>
          <p:cNvPr id="707586" name="Text Box 2"/>
          <p:cNvSpPr txBox="1">
            <a:spLocks noChangeArrowheads="1"/>
          </p:cNvSpPr>
          <p:nvPr/>
        </p:nvSpPr>
        <p:spPr bwMode="auto">
          <a:xfrm>
            <a:off x="1444625" y="769938"/>
            <a:ext cx="4786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400"/>
              <a:t>Expansion E and Permutation P</a:t>
            </a:r>
          </a:p>
        </p:txBody>
      </p:sp>
      <p:graphicFrame>
        <p:nvGraphicFramePr>
          <p:cNvPr id="707806" name="Group 222"/>
          <p:cNvGraphicFramePr>
            <a:graphicFrameLocks noGrp="1"/>
          </p:cNvGraphicFramePr>
          <p:nvPr/>
        </p:nvGraphicFramePr>
        <p:xfrm>
          <a:off x="1071563" y="2289175"/>
          <a:ext cx="3219450" cy="3169920"/>
        </p:xfrm>
        <a:graphic>
          <a:graphicData uri="http://schemas.openxmlformats.org/drawingml/2006/table">
            <a:tbl>
              <a:tblPr/>
              <a:tblGrid>
                <a:gridCol w="536575"/>
                <a:gridCol w="536575"/>
                <a:gridCol w="536575"/>
                <a:gridCol w="536575"/>
                <a:gridCol w="536575"/>
                <a:gridCol w="536575"/>
              </a:tblGrid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07805" name="Group 221"/>
          <p:cNvGraphicFramePr>
            <a:graphicFrameLocks noGrp="1"/>
          </p:cNvGraphicFramePr>
          <p:nvPr/>
        </p:nvGraphicFramePr>
        <p:xfrm>
          <a:off x="5167313" y="2251075"/>
          <a:ext cx="2552700" cy="3169920"/>
        </p:xfrm>
        <a:graphic>
          <a:graphicData uri="http://schemas.openxmlformats.org/drawingml/2006/table">
            <a:tbl>
              <a:tblPr/>
              <a:tblGrid>
                <a:gridCol w="638175"/>
                <a:gridCol w="638175"/>
                <a:gridCol w="638175"/>
                <a:gridCol w="638175"/>
              </a:tblGrid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7803" name="Text Box 219"/>
          <p:cNvSpPr txBox="1">
            <a:spLocks noChangeArrowheads="1"/>
          </p:cNvSpPr>
          <p:nvPr/>
        </p:nvSpPr>
        <p:spPr bwMode="auto">
          <a:xfrm>
            <a:off x="1014413" y="1685925"/>
            <a:ext cx="162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None/>
            </a:pPr>
            <a:r>
              <a:rPr lang="en-US" altLang="ko-KR" sz="2000">
                <a:latin typeface="굴림" pitchFamily="50" charset="-127"/>
              </a:rPr>
              <a:t>Expansion </a:t>
            </a:r>
            <a:r>
              <a:rPr lang="en-US" altLang="ko-KR" sz="2000" i="1">
                <a:latin typeface="굴림" pitchFamily="50" charset="-127"/>
              </a:rPr>
              <a:t>E</a:t>
            </a:r>
            <a:endParaRPr lang="en-US" altLang="ko-KR" sz="2000">
              <a:latin typeface="Times New Roman" pitchFamily="18" charset="0"/>
            </a:endParaRPr>
          </a:p>
        </p:txBody>
      </p:sp>
      <p:sp>
        <p:nvSpPr>
          <p:cNvPr id="707804" name="Text Box 220"/>
          <p:cNvSpPr txBox="1">
            <a:spLocks noChangeArrowheads="1"/>
          </p:cNvSpPr>
          <p:nvPr/>
        </p:nvSpPr>
        <p:spPr bwMode="auto">
          <a:xfrm>
            <a:off x="5129213" y="1671638"/>
            <a:ext cx="181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None/>
            </a:pPr>
            <a:r>
              <a:rPr lang="en-US" altLang="ko-KR" sz="2000">
                <a:latin typeface="굴림" pitchFamily="50" charset="-127"/>
              </a:rPr>
              <a:t>Permutation </a:t>
            </a:r>
            <a:r>
              <a:rPr lang="en-US" altLang="ko-KR" sz="2000" i="1">
                <a:latin typeface="굴림" pitchFamily="50" charset="-127"/>
              </a:rPr>
              <a:t>P</a:t>
            </a:r>
            <a:endParaRPr lang="en-US" altLang="ko-KR" sz="2000">
              <a:latin typeface="Times New Roman" pitchFamily="18" charset="0"/>
            </a:endParaRPr>
          </a:p>
        </p:txBody>
      </p:sp>
      <p:sp>
        <p:nvSpPr>
          <p:cNvPr id="707807" name="Text Box 223"/>
          <p:cNvSpPr txBox="1">
            <a:spLocks noChangeArrowheads="1"/>
          </p:cNvSpPr>
          <p:nvPr/>
        </p:nvSpPr>
        <p:spPr bwMode="auto">
          <a:xfrm>
            <a:off x="998538" y="5583238"/>
            <a:ext cx="4383087" cy="5603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b="0">
                <a:sym typeface="Symbol" pitchFamily="18" charset="2"/>
              </a:rPr>
              <a:t>cf.) 32-bits are expanded into 48-bits.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b="0">
                <a:sym typeface="Symbol" pitchFamily="18" charset="2"/>
              </a:rPr>
              <a:t>Some bits are selected more than once. </a:t>
            </a:r>
          </a:p>
        </p:txBody>
      </p:sp>
      <p:sp>
        <p:nvSpPr>
          <p:cNvPr id="707808" name="Text Box 224"/>
          <p:cNvSpPr txBox="1">
            <a:spLocks noChangeArrowheads="1"/>
          </p:cNvSpPr>
          <p:nvPr/>
        </p:nvSpPr>
        <p:spPr bwMode="auto">
          <a:xfrm>
            <a:off x="5594350" y="5522913"/>
            <a:ext cx="1493838" cy="5492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 b="0"/>
              <a:t>32-bit </a:t>
            </a:r>
            <a:r>
              <a:rPr lang="en-US" altLang="ko-KR" b="0">
                <a:sym typeface="Wingdings" pitchFamily="2" charset="2"/>
              </a:rPr>
              <a:t> 32-bit</a:t>
            </a:r>
          </a:p>
          <a:p>
            <a:r>
              <a:rPr lang="en-US" altLang="ko-KR" b="0">
                <a:sym typeface="Wingdings" pitchFamily="2" charset="2"/>
              </a:rPr>
              <a:t>permutation</a:t>
            </a:r>
            <a:endParaRPr lang="en-US" altLang="ko-KR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4A90F-AE94-49DC-8E2A-661231DB087F}" type="slidenum">
              <a:rPr lang="en-US" altLang="ko-KR"/>
              <a:pPr/>
              <a:t>8</a:t>
            </a:fld>
            <a:endParaRPr lang="en-US" altLang="ko-KR"/>
          </a:p>
        </p:txBody>
      </p:sp>
      <p:sp>
        <p:nvSpPr>
          <p:cNvPr id="709634" name="Text Box 2"/>
          <p:cNvSpPr txBox="1">
            <a:spLocks noChangeArrowheads="1"/>
          </p:cNvSpPr>
          <p:nvPr/>
        </p:nvSpPr>
        <p:spPr bwMode="auto">
          <a:xfrm>
            <a:off x="1444625" y="769938"/>
            <a:ext cx="3768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400"/>
              <a:t>S-box  (substitution box)</a:t>
            </a:r>
          </a:p>
        </p:txBody>
      </p:sp>
      <p:sp>
        <p:nvSpPr>
          <p:cNvPr id="709727" name="Oval 95"/>
          <p:cNvSpPr>
            <a:spLocks noChangeArrowheads="1"/>
          </p:cNvSpPr>
          <p:nvPr/>
        </p:nvSpPr>
        <p:spPr bwMode="auto">
          <a:xfrm>
            <a:off x="1655763" y="2224088"/>
            <a:ext cx="1663700" cy="546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09728" name="Text Box 96"/>
          <p:cNvSpPr txBox="1">
            <a:spLocks noChangeArrowheads="1"/>
          </p:cNvSpPr>
          <p:nvPr/>
        </p:nvSpPr>
        <p:spPr bwMode="auto">
          <a:xfrm>
            <a:off x="2297113" y="22860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000" b="0" i="1">
                <a:latin typeface="Times New Roman" pitchFamily="18" charset="0"/>
              </a:rPr>
              <a:t>S</a:t>
            </a:r>
            <a:r>
              <a:rPr lang="en-US" altLang="ko-KR" sz="2000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709729" name="Line 97"/>
          <p:cNvSpPr>
            <a:spLocks noChangeShapeType="1"/>
          </p:cNvSpPr>
          <p:nvPr/>
        </p:nvSpPr>
        <p:spPr bwMode="auto">
          <a:xfrm>
            <a:off x="1868488" y="1971675"/>
            <a:ext cx="3175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9730" name="Line 98"/>
          <p:cNvSpPr>
            <a:spLocks noChangeShapeType="1"/>
          </p:cNvSpPr>
          <p:nvPr/>
        </p:nvSpPr>
        <p:spPr bwMode="auto">
          <a:xfrm>
            <a:off x="2373313" y="1965325"/>
            <a:ext cx="3175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9731" name="Line 99"/>
          <p:cNvSpPr>
            <a:spLocks noChangeShapeType="1"/>
          </p:cNvSpPr>
          <p:nvPr/>
        </p:nvSpPr>
        <p:spPr bwMode="auto">
          <a:xfrm>
            <a:off x="2625725" y="1965325"/>
            <a:ext cx="1588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9732" name="Line 100"/>
          <p:cNvSpPr>
            <a:spLocks noChangeShapeType="1"/>
          </p:cNvSpPr>
          <p:nvPr/>
        </p:nvSpPr>
        <p:spPr bwMode="auto">
          <a:xfrm>
            <a:off x="2871788" y="1965325"/>
            <a:ext cx="3175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9733" name="Line 101"/>
          <p:cNvSpPr>
            <a:spLocks noChangeShapeType="1"/>
          </p:cNvSpPr>
          <p:nvPr/>
        </p:nvSpPr>
        <p:spPr bwMode="auto">
          <a:xfrm>
            <a:off x="2120900" y="1965325"/>
            <a:ext cx="158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9734" name="Line 102"/>
          <p:cNvSpPr>
            <a:spLocks noChangeShapeType="1"/>
          </p:cNvSpPr>
          <p:nvPr/>
        </p:nvSpPr>
        <p:spPr bwMode="auto">
          <a:xfrm>
            <a:off x="3132138" y="1952625"/>
            <a:ext cx="3175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9735" name="Text Box 103"/>
          <p:cNvSpPr txBox="1">
            <a:spLocks noChangeArrowheads="1"/>
          </p:cNvSpPr>
          <p:nvPr/>
        </p:nvSpPr>
        <p:spPr bwMode="auto">
          <a:xfrm>
            <a:off x="1674813" y="1571625"/>
            <a:ext cx="1733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sz="2000" b="0" i="1">
                <a:latin typeface="Times New Roman" pitchFamily="18" charset="0"/>
              </a:rPr>
              <a:t>b</a:t>
            </a:r>
            <a:r>
              <a:rPr lang="en-US" altLang="ko-KR" sz="2000" b="0" baseline="-25000">
                <a:latin typeface="Times New Roman" pitchFamily="18" charset="0"/>
              </a:rPr>
              <a:t>1 </a:t>
            </a:r>
            <a:r>
              <a:rPr lang="en-US" altLang="ko-KR" sz="2000" b="0" i="1">
                <a:latin typeface="Times New Roman" pitchFamily="18" charset="0"/>
              </a:rPr>
              <a:t>b</a:t>
            </a:r>
            <a:r>
              <a:rPr lang="en-US" altLang="ko-KR" sz="2000" b="0" baseline="-25000">
                <a:latin typeface="Times New Roman" pitchFamily="18" charset="0"/>
              </a:rPr>
              <a:t>2 </a:t>
            </a:r>
            <a:r>
              <a:rPr lang="en-US" altLang="ko-KR" sz="2000" b="0" i="1">
                <a:latin typeface="Times New Roman" pitchFamily="18" charset="0"/>
              </a:rPr>
              <a:t>b</a:t>
            </a:r>
            <a:r>
              <a:rPr lang="en-US" altLang="ko-KR" sz="2000" b="0" baseline="-25000">
                <a:latin typeface="Times New Roman" pitchFamily="18" charset="0"/>
              </a:rPr>
              <a:t>3 </a:t>
            </a:r>
            <a:r>
              <a:rPr lang="en-US" altLang="ko-KR" sz="2000" b="0" i="1">
                <a:latin typeface="Times New Roman" pitchFamily="18" charset="0"/>
              </a:rPr>
              <a:t>b</a:t>
            </a:r>
            <a:r>
              <a:rPr lang="en-US" altLang="ko-KR" sz="2000" b="0" baseline="-25000">
                <a:latin typeface="Times New Roman" pitchFamily="18" charset="0"/>
              </a:rPr>
              <a:t>4 </a:t>
            </a:r>
            <a:r>
              <a:rPr lang="en-US" altLang="ko-KR" sz="2000" b="0" i="1">
                <a:latin typeface="Times New Roman" pitchFamily="18" charset="0"/>
              </a:rPr>
              <a:t>b</a:t>
            </a:r>
            <a:r>
              <a:rPr lang="en-US" altLang="ko-KR" sz="2000" b="0" baseline="-25000">
                <a:latin typeface="Times New Roman" pitchFamily="18" charset="0"/>
              </a:rPr>
              <a:t>5 </a:t>
            </a:r>
            <a:r>
              <a:rPr lang="en-US" altLang="ko-KR" sz="2000" b="0" i="1">
                <a:latin typeface="Times New Roman" pitchFamily="18" charset="0"/>
              </a:rPr>
              <a:t>b</a:t>
            </a:r>
            <a:r>
              <a:rPr lang="en-US" altLang="ko-KR" sz="2000" b="0" baseline="-25000">
                <a:latin typeface="Times New Roman" pitchFamily="18" charset="0"/>
              </a:rPr>
              <a:t>6</a:t>
            </a:r>
          </a:p>
        </p:txBody>
      </p:sp>
      <p:sp>
        <p:nvSpPr>
          <p:cNvPr id="709736" name="Text Box 104"/>
          <p:cNvSpPr txBox="1">
            <a:spLocks noChangeArrowheads="1"/>
          </p:cNvSpPr>
          <p:nvPr/>
        </p:nvSpPr>
        <p:spPr bwMode="auto">
          <a:xfrm>
            <a:off x="1674813" y="3003550"/>
            <a:ext cx="1733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sz="2000" b="0" i="1">
                <a:latin typeface="Times New Roman" pitchFamily="18" charset="0"/>
              </a:rPr>
              <a:t>Sb</a:t>
            </a:r>
            <a:r>
              <a:rPr lang="en-US" altLang="ko-KR" sz="2000" b="0" baseline="-25000">
                <a:latin typeface="Times New Roman" pitchFamily="18" charset="0"/>
              </a:rPr>
              <a:t>1 </a:t>
            </a:r>
            <a:r>
              <a:rPr lang="en-US" altLang="ko-KR" sz="2000" b="0" i="1">
                <a:latin typeface="Times New Roman" pitchFamily="18" charset="0"/>
              </a:rPr>
              <a:t>Sb</a:t>
            </a:r>
            <a:r>
              <a:rPr lang="en-US" altLang="ko-KR" sz="2000" b="0" baseline="-25000">
                <a:latin typeface="Times New Roman" pitchFamily="18" charset="0"/>
              </a:rPr>
              <a:t>2 </a:t>
            </a:r>
            <a:r>
              <a:rPr lang="en-US" altLang="ko-KR" sz="2000" b="0" i="1">
                <a:latin typeface="Times New Roman" pitchFamily="18" charset="0"/>
              </a:rPr>
              <a:t>Sb</a:t>
            </a:r>
            <a:r>
              <a:rPr lang="en-US" altLang="ko-KR" sz="2000" b="0" baseline="-25000">
                <a:latin typeface="Times New Roman" pitchFamily="18" charset="0"/>
              </a:rPr>
              <a:t>3 </a:t>
            </a:r>
            <a:r>
              <a:rPr lang="en-US" altLang="ko-KR" sz="2000" b="0" i="1">
                <a:latin typeface="Times New Roman" pitchFamily="18" charset="0"/>
              </a:rPr>
              <a:t>Sb</a:t>
            </a:r>
            <a:r>
              <a:rPr lang="en-US" altLang="ko-KR" sz="2000" b="0" baseline="-25000">
                <a:latin typeface="Times New Roman" pitchFamily="18" charset="0"/>
              </a:rPr>
              <a:t>4 </a:t>
            </a:r>
          </a:p>
        </p:txBody>
      </p:sp>
      <p:sp>
        <p:nvSpPr>
          <p:cNvPr id="709737" name="Line 105"/>
          <p:cNvSpPr>
            <a:spLocks noChangeShapeType="1"/>
          </p:cNvSpPr>
          <p:nvPr/>
        </p:nvSpPr>
        <p:spPr bwMode="auto">
          <a:xfrm>
            <a:off x="2324100" y="2765425"/>
            <a:ext cx="1588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9738" name="Line 106"/>
          <p:cNvSpPr>
            <a:spLocks noChangeShapeType="1"/>
          </p:cNvSpPr>
          <p:nvPr/>
        </p:nvSpPr>
        <p:spPr bwMode="auto">
          <a:xfrm>
            <a:off x="3038475" y="2708275"/>
            <a:ext cx="1588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9739" name="Line 107"/>
          <p:cNvSpPr>
            <a:spLocks noChangeShapeType="1"/>
          </p:cNvSpPr>
          <p:nvPr/>
        </p:nvSpPr>
        <p:spPr bwMode="auto">
          <a:xfrm>
            <a:off x="2682875" y="2765425"/>
            <a:ext cx="1588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9740" name="Text Box 108"/>
          <p:cNvSpPr txBox="1">
            <a:spLocks noChangeArrowheads="1"/>
          </p:cNvSpPr>
          <p:nvPr/>
        </p:nvSpPr>
        <p:spPr bwMode="auto">
          <a:xfrm>
            <a:off x="4349750" y="1763713"/>
            <a:ext cx="26733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b="0"/>
              <a:t>Look-up a value from the table using</a:t>
            </a:r>
            <a:endParaRPr lang="en-US" altLang="ko-KR" b="0" i="1">
              <a:latin typeface="Times New Roman" pitchFamily="18" charset="0"/>
            </a:endParaRPr>
          </a:p>
          <a:p>
            <a:pPr algn="l"/>
            <a:r>
              <a:rPr lang="en-US" altLang="ko-KR" sz="2000" b="0" i="1">
                <a:latin typeface="Times New Roman" pitchFamily="18" charset="0"/>
              </a:rPr>
              <a:t>  b</a:t>
            </a:r>
            <a:r>
              <a:rPr lang="en-US" altLang="ko-KR" sz="2000" b="0" baseline="-25000">
                <a:latin typeface="Times New Roman" pitchFamily="18" charset="0"/>
              </a:rPr>
              <a:t>1 </a:t>
            </a:r>
            <a:r>
              <a:rPr lang="en-US" altLang="ko-KR" sz="2000" b="0" i="1">
                <a:latin typeface="Times New Roman" pitchFamily="18" charset="0"/>
              </a:rPr>
              <a:t>b</a:t>
            </a:r>
            <a:r>
              <a:rPr lang="en-US" altLang="ko-KR" sz="2000" b="0" baseline="-25000">
                <a:latin typeface="Times New Roman" pitchFamily="18" charset="0"/>
              </a:rPr>
              <a:t>6 </a:t>
            </a:r>
            <a:r>
              <a:rPr lang="en-US" altLang="ko-KR" sz="2000" b="0">
                <a:latin typeface="Times New Roman" pitchFamily="18" charset="0"/>
              </a:rPr>
              <a:t>: row</a:t>
            </a:r>
          </a:p>
          <a:p>
            <a:pPr algn="l"/>
            <a:r>
              <a:rPr lang="en-US" altLang="ko-KR" sz="2000" b="0" i="1">
                <a:latin typeface="Times New Roman" pitchFamily="18" charset="0"/>
              </a:rPr>
              <a:t>  b</a:t>
            </a:r>
            <a:r>
              <a:rPr lang="en-US" altLang="ko-KR" sz="2000" b="0" baseline="-25000">
                <a:latin typeface="Times New Roman" pitchFamily="18" charset="0"/>
              </a:rPr>
              <a:t>2 </a:t>
            </a:r>
            <a:r>
              <a:rPr lang="en-US" altLang="ko-KR" sz="2000" b="0" i="1">
                <a:latin typeface="Times New Roman" pitchFamily="18" charset="0"/>
              </a:rPr>
              <a:t>b</a:t>
            </a:r>
            <a:r>
              <a:rPr lang="en-US" altLang="ko-KR" sz="2000" b="0" baseline="-25000">
                <a:latin typeface="Times New Roman" pitchFamily="18" charset="0"/>
              </a:rPr>
              <a:t>3 </a:t>
            </a:r>
            <a:r>
              <a:rPr lang="en-US" altLang="ko-KR" sz="2000" b="0" i="1">
                <a:latin typeface="Times New Roman" pitchFamily="18" charset="0"/>
              </a:rPr>
              <a:t>b</a:t>
            </a:r>
            <a:r>
              <a:rPr lang="en-US" altLang="ko-KR" sz="2000" b="0" baseline="-25000">
                <a:latin typeface="Times New Roman" pitchFamily="18" charset="0"/>
              </a:rPr>
              <a:t>4 </a:t>
            </a:r>
            <a:r>
              <a:rPr lang="en-US" altLang="ko-KR" sz="2000" b="0" i="1">
                <a:latin typeface="Times New Roman" pitchFamily="18" charset="0"/>
              </a:rPr>
              <a:t>b</a:t>
            </a:r>
            <a:r>
              <a:rPr lang="en-US" altLang="ko-KR" sz="2000" b="0" baseline="-25000">
                <a:latin typeface="Times New Roman" pitchFamily="18" charset="0"/>
              </a:rPr>
              <a:t>5 </a:t>
            </a:r>
            <a:r>
              <a:rPr lang="en-US" altLang="ko-KR" sz="2000" b="0">
                <a:latin typeface="Times New Roman" pitchFamily="18" charset="0"/>
              </a:rPr>
              <a:t>: column</a:t>
            </a:r>
          </a:p>
        </p:txBody>
      </p:sp>
      <p:graphicFrame>
        <p:nvGraphicFramePr>
          <p:cNvPr id="709831" name="Group 199"/>
          <p:cNvGraphicFramePr>
            <a:graphicFrameLocks noGrp="1"/>
          </p:cNvGraphicFramePr>
          <p:nvPr/>
        </p:nvGraphicFramePr>
        <p:xfrm>
          <a:off x="696913" y="4044950"/>
          <a:ext cx="7924800" cy="1524000"/>
        </p:xfrm>
        <a:graphic>
          <a:graphicData uri="http://schemas.openxmlformats.org/drawingml/2006/table">
            <a:tbl>
              <a:tblPr/>
              <a:tblGrid>
                <a:gridCol w="495300"/>
                <a:gridCol w="495300"/>
                <a:gridCol w="495300"/>
                <a:gridCol w="495300"/>
                <a:gridCol w="493712"/>
                <a:gridCol w="496888"/>
                <a:gridCol w="493712"/>
                <a:gridCol w="495300"/>
                <a:gridCol w="495300"/>
                <a:gridCol w="495300"/>
                <a:gridCol w="495300"/>
                <a:gridCol w="495300"/>
                <a:gridCol w="495300"/>
                <a:gridCol w="496888"/>
                <a:gridCol w="495300"/>
                <a:gridCol w="495300"/>
              </a:tblGrid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Sb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9826" name="Text Box 194"/>
          <p:cNvSpPr txBox="1">
            <a:spLocks noChangeArrowheads="1"/>
          </p:cNvSpPr>
          <p:nvPr/>
        </p:nvSpPr>
        <p:spPr bwMode="auto">
          <a:xfrm>
            <a:off x="3973513" y="3563938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sz="2000" b="0" i="1">
                <a:latin typeface="Times New Roman" pitchFamily="18" charset="0"/>
              </a:rPr>
              <a:t>S</a:t>
            </a:r>
            <a:r>
              <a:rPr lang="en-US" altLang="ko-KR" sz="2000" b="0" baseline="-25000">
                <a:latin typeface="Times New Roman" pitchFamily="18" charset="0"/>
              </a:rPr>
              <a:t>1</a:t>
            </a:r>
            <a:r>
              <a:rPr lang="en-US" altLang="ko-KR" sz="2000" b="0">
                <a:latin typeface="Times New Roman" pitchFamily="18" charset="0"/>
              </a:rPr>
              <a:t>-box table</a:t>
            </a:r>
          </a:p>
        </p:txBody>
      </p:sp>
      <p:sp>
        <p:nvSpPr>
          <p:cNvPr id="709827" name="Line 195"/>
          <p:cNvSpPr>
            <a:spLocks noChangeShapeType="1"/>
          </p:cNvSpPr>
          <p:nvPr/>
        </p:nvSpPr>
        <p:spPr bwMode="auto">
          <a:xfrm>
            <a:off x="1958975" y="2708275"/>
            <a:ext cx="1588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09828" name="Text Box 196"/>
          <p:cNvSpPr txBox="1">
            <a:spLocks noChangeArrowheads="1"/>
          </p:cNvSpPr>
          <p:nvPr/>
        </p:nvSpPr>
        <p:spPr bwMode="auto">
          <a:xfrm>
            <a:off x="376238" y="4265613"/>
            <a:ext cx="311150" cy="1311275"/>
          </a:xfrm>
          <a:prstGeom prst="rect">
            <a:avLst/>
          </a:prstGeom>
          <a:solidFill>
            <a:srgbClr val="DDFA8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000" b="0">
                <a:latin typeface="Times New Roman" pitchFamily="18" charset="0"/>
              </a:rPr>
              <a:t>0</a:t>
            </a:r>
          </a:p>
          <a:p>
            <a:pPr algn="l"/>
            <a:r>
              <a:rPr lang="en-US" altLang="ko-KR" sz="2000" b="0">
                <a:latin typeface="Times New Roman" pitchFamily="18" charset="0"/>
              </a:rPr>
              <a:t>1</a:t>
            </a:r>
          </a:p>
          <a:p>
            <a:pPr algn="l"/>
            <a:r>
              <a:rPr lang="en-US" altLang="ko-KR" sz="2000" b="0">
                <a:latin typeface="Times New Roman" pitchFamily="18" charset="0"/>
              </a:rPr>
              <a:t>2</a:t>
            </a:r>
          </a:p>
          <a:p>
            <a:pPr algn="l"/>
            <a:r>
              <a:rPr lang="en-US" altLang="ko-KR" sz="2000" b="0">
                <a:latin typeface="Times New Roman" pitchFamily="18" charset="0"/>
              </a:rPr>
              <a:t>3</a:t>
            </a:r>
          </a:p>
        </p:txBody>
      </p:sp>
      <p:sp>
        <p:nvSpPr>
          <p:cNvPr id="709829" name="Text Box 197"/>
          <p:cNvSpPr txBox="1">
            <a:spLocks noChangeArrowheads="1"/>
          </p:cNvSpPr>
          <p:nvPr/>
        </p:nvSpPr>
        <p:spPr bwMode="auto">
          <a:xfrm>
            <a:off x="762000" y="5610225"/>
            <a:ext cx="7867650" cy="396875"/>
          </a:xfrm>
          <a:prstGeom prst="rect">
            <a:avLst/>
          </a:prstGeom>
          <a:solidFill>
            <a:srgbClr val="DDFA8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000" b="0">
                <a:latin typeface="Times New Roman" pitchFamily="18" charset="0"/>
              </a:rPr>
              <a:t>0      1      2      3     4      5      6      7      8     9     10    11    12    13    14    15</a:t>
            </a:r>
          </a:p>
        </p:txBody>
      </p:sp>
      <p:sp>
        <p:nvSpPr>
          <p:cNvPr id="709833" name="Text Box 201"/>
          <p:cNvSpPr txBox="1">
            <a:spLocks noChangeArrowheads="1"/>
          </p:cNvSpPr>
          <p:nvPr/>
        </p:nvSpPr>
        <p:spPr bwMode="auto">
          <a:xfrm>
            <a:off x="3424238" y="5984875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sz="2000" b="0" i="1">
                <a:latin typeface="Times New Roman" pitchFamily="18" charset="0"/>
              </a:rPr>
              <a:t>b</a:t>
            </a:r>
            <a:r>
              <a:rPr lang="en-US" altLang="ko-KR" sz="2000" b="0" baseline="-25000">
                <a:latin typeface="Times New Roman" pitchFamily="18" charset="0"/>
              </a:rPr>
              <a:t>2 </a:t>
            </a:r>
            <a:r>
              <a:rPr lang="en-US" altLang="ko-KR" sz="2000" b="0" i="1">
                <a:latin typeface="Times New Roman" pitchFamily="18" charset="0"/>
              </a:rPr>
              <a:t>b</a:t>
            </a:r>
            <a:r>
              <a:rPr lang="en-US" altLang="ko-KR" sz="2000" b="0" baseline="-25000">
                <a:latin typeface="Times New Roman" pitchFamily="18" charset="0"/>
              </a:rPr>
              <a:t>3 </a:t>
            </a:r>
            <a:r>
              <a:rPr lang="en-US" altLang="ko-KR" sz="2000" b="0" i="1">
                <a:latin typeface="Times New Roman" pitchFamily="18" charset="0"/>
              </a:rPr>
              <a:t>b</a:t>
            </a:r>
            <a:r>
              <a:rPr lang="en-US" altLang="ko-KR" sz="2000" b="0" baseline="-25000">
                <a:latin typeface="Times New Roman" pitchFamily="18" charset="0"/>
              </a:rPr>
              <a:t>4 </a:t>
            </a:r>
            <a:r>
              <a:rPr lang="en-US" altLang="ko-KR" sz="2000" b="0" i="1">
                <a:latin typeface="Times New Roman" pitchFamily="18" charset="0"/>
              </a:rPr>
              <a:t>b</a:t>
            </a:r>
            <a:r>
              <a:rPr lang="en-US" altLang="ko-KR" sz="2000" b="0" baseline="-25000">
                <a:latin typeface="Times New Roman" pitchFamily="18" charset="0"/>
              </a:rPr>
              <a:t>5 </a:t>
            </a:r>
            <a:r>
              <a:rPr lang="en-US" altLang="ko-KR" sz="2000" b="0">
                <a:latin typeface="Times New Roman" pitchFamily="18" charset="0"/>
              </a:rPr>
              <a:t>: column</a:t>
            </a:r>
          </a:p>
        </p:txBody>
      </p:sp>
      <p:sp>
        <p:nvSpPr>
          <p:cNvPr id="709834" name="Text Box 202"/>
          <p:cNvSpPr txBox="1">
            <a:spLocks noChangeArrowheads="1"/>
          </p:cNvSpPr>
          <p:nvPr/>
        </p:nvSpPr>
        <p:spPr bwMode="auto">
          <a:xfrm>
            <a:off x="301625" y="3567113"/>
            <a:ext cx="1316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sz="2000" b="0" i="1">
                <a:latin typeface="Times New Roman" pitchFamily="18" charset="0"/>
              </a:rPr>
              <a:t>b</a:t>
            </a:r>
            <a:r>
              <a:rPr lang="en-US" altLang="ko-KR" sz="2000" b="0" baseline="-25000">
                <a:latin typeface="Times New Roman" pitchFamily="18" charset="0"/>
              </a:rPr>
              <a:t>1 </a:t>
            </a:r>
            <a:r>
              <a:rPr lang="en-US" altLang="ko-KR" sz="2000" b="0" i="1">
                <a:latin typeface="Times New Roman" pitchFamily="18" charset="0"/>
              </a:rPr>
              <a:t>b</a:t>
            </a:r>
            <a:r>
              <a:rPr lang="en-US" altLang="ko-KR" sz="2000" b="0" baseline="-25000">
                <a:latin typeface="Times New Roman" pitchFamily="18" charset="0"/>
              </a:rPr>
              <a:t>6 </a:t>
            </a:r>
            <a:r>
              <a:rPr lang="en-US" altLang="ko-KR" sz="2000" b="0">
                <a:latin typeface="Times New Roman" pitchFamily="18" charset="0"/>
              </a:rPr>
              <a:t>: 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290AA-F5F4-40D2-9165-7FF9F62EAD69}" type="slidenum">
              <a:rPr lang="en-US" altLang="ko-KR"/>
              <a:pPr/>
              <a:t>9</a:t>
            </a:fld>
            <a:endParaRPr lang="en-US" altLang="ko-KR"/>
          </a:p>
        </p:txBody>
      </p:sp>
      <p:sp>
        <p:nvSpPr>
          <p:cNvPr id="719874" name="Text Box 2"/>
          <p:cNvSpPr txBox="1">
            <a:spLocks noChangeArrowheads="1"/>
          </p:cNvSpPr>
          <p:nvPr/>
        </p:nvSpPr>
        <p:spPr bwMode="auto">
          <a:xfrm>
            <a:off x="1444625" y="769938"/>
            <a:ext cx="220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400"/>
              <a:t>DES S-Boxes </a:t>
            </a:r>
          </a:p>
        </p:txBody>
      </p:sp>
      <p:sp>
        <p:nvSpPr>
          <p:cNvPr id="719980" name="Rectangle 108"/>
          <p:cNvSpPr>
            <a:spLocks noChangeArrowheads="1"/>
          </p:cNvSpPr>
          <p:nvPr/>
        </p:nvSpPr>
        <p:spPr bwMode="auto">
          <a:xfrm>
            <a:off x="1152525" y="1668463"/>
            <a:ext cx="6973888" cy="33528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altLang="ko-KR" sz="2000" b="0"/>
              <a:t>S</a:t>
            </a:r>
            <a:r>
              <a:rPr lang="en-US" altLang="ko-KR" sz="2000" b="0" baseline="-25000"/>
              <a:t>3</a:t>
            </a:r>
            <a:r>
              <a:rPr lang="en-US" altLang="ko-KR" sz="2000" b="0"/>
              <a:t>-box</a:t>
            </a:r>
          </a:p>
          <a:p>
            <a:pPr lvl="1" algn="l"/>
            <a:r>
              <a:rPr lang="en-US" altLang="ko-KR" sz="2000" b="0"/>
              <a:t>    10   0   9  14   6   3   15   5   1  13   12    7  11  4    2  8</a:t>
            </a:r>
          </a:p>
          <a:p>
            <a:pPr lvl="1" algn="l"/>
            <a:r>
              <a:rPr lang="en-US" altLang="ko-KR" sz="2000" b="0"/>
              <a:t>    13   7   0   9    3   4    6  10   2   8     5   14 12  11 15  1 </a:t>
            </a:r>
          </a:p>
          <a:p>
            <a:pPr lvl="1" algn="l"/>
            <a:r>
              <a:rPr lang="en-US" altLang="ko-KR" sz="2000" b="0"/>
              <a:t>    13   6   4   9    8  15   3    0  11   1    2   12   5  10 14  7</a:t>
            </a:r>
          </a:p>
          <a:p>
            <a:pPr lvl="1" algn="l"/>
            <a:r>
              <a:rPr lang="en-US" altLang="ko-KR" sz="2000" b="0"/>
              <a:t>      1 10 13   0    6    9   8    7   4  15   14    3  11   5   2 12</a:t>
            </a:r>
          </a:p>
          <a:p>
            <a:pPr lvl="1" algn="l"/>
            <a:endParaRPr lang="en-US" altLang="ko-KR" sz="2000" b="0"/>
          </a:p>
          <a:p>
            <a:pPr algn="l"/>
            <a:r>
              <a:rPr lang="en-US" altLang="ko-KR" sz="2000" b="0"/>
              <a:t>S</a:t>
            </a:r>
            <a:r>
              <a:rPr lang="en-US" altLang="ko-KR" sz="2000" b="0" baseline="-25000"/>
              <a:t>4</a:t>
            </a:r>
            <a:r>
              <a:rPr lang="en-US" altLang="ko-KR" sz="2000" b="0"/>
              <a:t>-box</a:t>
            </a:r>
          </a:p>
          <a:p>
            <a:pPr algn="l"/>
            <a:r>
              <a:rPr lang="en-US" altLang="ko-KR" sz="2000" b="0"/>
              <a:t>           7  13  14   3   0   6    9  10   1   2   8    5   11  12   4  15</a:t>
            </a:r>
          </a:p>
          <a:p>
            <a:pPr algn="l"/>
            <a:r>
              <a:rPr lang="en-US" altLang="ko-KR" sz="2000" b="0"/>
              <a:t>         13    8  11   5   6  15   0    3   4   7   2  12     1  10  14   9</a:t>
            </a:r>
          </a:p>
          <a:p>
            <a:pPr algn="l"/>
            <a:r>
              <a:rPr lang="en-US" altLang="ko-KR" sz="2000" b="0"/>
              <a:t>         10    6   9    0 12  11   7  13  15   1   3  14    5    2    8   4</a:t>
            </a:r>
          </a:p>
          <a:p>
            <a:pPr algn="l"/>
            <a:r>
              <a:rPr lang="en-US" altLang="ko-KR" sz="2000" b="0"/>
              <a:t>           3  15   0    6 10    1 13    8   9    4   5  11  12    7    2  14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13903</TotalTime>
  <Words>1273</Words>
  <Application>Microsoft Office PowerPoint</Application>
  <PresentationFormat>화면 슬라이드 쇼(4:3)</PresentationFormat>
  <Paragraphs>667</Paragraphs>
  <Slides>17</Slides>
  <Notes>16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9" baseType="lpstr">
      <vt:lpstr>기본 디자인</vt:lpstr>
      <vt:lpstr>Photo Editor 사진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</vt:vector>
  </TitlesOfParts>
  <Company>중부대학교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Information Security</dc:title>
  <dc:creator>이병천</dc:creator>
  <cp:lastModifiedBy>Kwangjo Kim</cp:lastModifiedBy>
  <cp:revision>1094</cp:revision>
  <cp:lastPrinted>2001-03-15T06:44:45Z</cp:lastPrinted>
  <dcterms:created xsi:type="dcterms:W3CDTF">2000-05-25T12:25:41Z</dcterms:created>
  <dcterms:modified xsi:type="dcterms:W3CDTF">2010-02-19T10:17:19Z</dcterms:modified>
</cp:coreProperties>
</file>