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61" r:id="rId2"/>
    <p:sldId id="514" r:id="rId3"/>
    <p:sldId id="527" r:id="rId4"/>
    <p:sldId id="560" r:id="rId5"/>
    <p:sldId id="564" r:id="rId6"/>
    <p:sldId id="531" r:id="rId7"/>
    <p:sldId id="430" r:id="rId8"/>
    <p:sldId id="566" r:id="rId9"/>
    <p:sldId id="525" r:id="rId10"/>
    <p:sldId id="563" r:id="rId11"/>
  </p:sldIdLst>
  <p:sldSz cx="9144000" cy="6858000" type="screen4x3"/>
  <p:notesSz cx="6858000" cy="97742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CC99"/>
    <a:srgbClr val="9900CC"/>
    <a:srgbClr val="3333FF"/>
    <a:srgbClr val="0066FF"/>
    <a:srgbClr val="0000CC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4029"/>
        <p:guide pos="440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B34FE59-BEF2-4EF0-AFE8-030E075D396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6525"/>
            <a:ext cx="558800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103938" y="136525"/>
            <a:ext cx="754062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628967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1038"/>
            <a:ext cx="558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80200" y="9571038"/>
            <a:ext cx="177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0CA352A5-EB31-40AB-A4DF-7838CB7A57A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FB5B21-5CF6-4A3D-BA55-669F26149048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3D3BD-BBA7-4668-8A15-5058884F011E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135D4-663C-4529-BBA7-2A975173624A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5765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576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A2543-96FC-4A05-A46A-4423DA9B5465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C88DB-CC02-4BF9-AF4D-C8933C5BDB17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D4813-CCF2-4E31-BAB0-CE7641362644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7AAC9-ADC1-405B-B2B8-8F791B2510A8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E881E-5A2F-4CFD-9AD6-06BFA73EE7C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E881E-5A2F-4CFD-9AD6-06BFA73EE7CD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24391-BF4F-4D5A-81B2-B261A3D7B369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E0ED57-C868-4F71-A17F-668713EA048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FCC916-5050-4C5D-B987-51427AA6DCC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27DF1C-98E6-4A24-B27D-64864403691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A0438-5B2D-4462-9E94-6E50656333A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150F4F-5AFD-48E1-B571-CC3CF9254FE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04305E-77D3-448A-A5B2-6B98056998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7A1F-F8E7-4A4F-86C2-041D3491272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174C0A-E75D-4D28-9E8C-198F7B47A7C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2DFFD1-4B88-47F2-B059-FDC66EBC3D0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ED029F-55F9-442C-9EC1-E9387F61FF5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87CA95-4F4A-4CC2-BCFA-98B914F11BD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</a:defRPr>
            </a:lvl1pPr>
          </a:lstStyle>
          <a:p>
            <a:fld id="{9B70BE0B-0F87-49A0-AA8A-A4F31C8924B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165225"/>
            <a:ext cx="7772400" cy="1541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3200" b="1" dirty="0">
                <a:latin typeface="Arial" charset="0"/>
              </a:rPr>
              <a:t>Introduction to Information Security </a:t>
            </a:r>
            <a:br>
              <a:rPr lang="en-US" altLang="ko-KR" sz="3200" b="1" dirty="0">
                <a:latin typeface="Arial" charset="0"/>
              </a:rPr>
            </a:br>
            <a:r>
              <a:rPr lang="en-US" altLang="ko-KR" sz="3200" b="1" dirty="0">
                <a:latin typeface="Arial" charset="0"/>
              </a:rPr>
              <a:t/>
            </a:r>
            <a:br>
              <a:rPr lang="en-US" altLang="ko-KR" sz="3200" b="1" dirty="0">
                <a:latin typeface="Arial" charset="0"/>
              </a:rPr>
            </a:br>
            <a:r>
              <a:rPr lang="en-US" altLang="ko-KR" sz="2400" b="1" dirty="0" smtClean="0">
                <a:latin typeface="Arial" charset="0"/>
              </a:rPr>
              <a:t>Lect. </a:t>
            </a:r>
            <a:r>
              <a:rPr lang="en-US" altLang="ko-KR" sz="2400" b="1" dirty="0">
                <a:latin typeface="Arial" charset="0"/>
              </a:rPr>
              <a:t>6</a:t>
            </a:r>
            <a:r>
              <a:rPr lang="en-US" altLang="ko-KR" sz="2400" b="1" dirty="0" smtClean="0">
                <a:latin typeface="Arial" charset="0"/>
              </a:rPr>
              <a:t>: </a:t>
            </a:r>
            <a:r>
              <a:rPr lang="en-US" altLang="ko-KR" sz="2400" b="1" dirty="0">
                <a:latin typeface="Arial" charset="0"/>
              </a:rPr>
              <a:t>Block </a:t>
            </a:r>
            <a:r>
              <a:rPr lang="en-US" altLang="ko-KR" sz="2400" b="1" dirty="0" smtClean="0">
                <a:latin typeface="Arial" charset="0"/>
              </a:rPr>
              <a:t>Ciphers</a:t>
            </a:r>
            <a:endParaRPr lang="en-US" altLang="ko-KR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8956E-E4C9-4829-A935-73C91FCC28BE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685058" name="Text Box 2"/>
          <p:cNvSpPr txBox="1">
            <a:spLocks noChangeArrowheads="1"/>
          </p:cNvSpPr>
          <p:nvPr/>
        </p:nvSpPr>
        <p:spPr bwMode="auto">
          <a:xfrm>
            <a:off x="904875" y="693738"/>
            <a:ext cx="456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Design of Feistel-type Ciphers</a:t>
            </a:r>
          </a:p>
        </p:txBody>
      </p:sp>
      <p:sp>
        <p:nvSpPr>
          <p:cNvPr id="685059" name="Text Box 3"/>
          <p:cNvSpPr txBox="1">
            <a:spLocks noChangeArrowheads="1"/>
          </p:cNvSpPr>
          <p:nvPr/>
        </p:nvSpPr>
        <p:spPr bwMode="auto">
          <a:xfrm>
            <a:off x="6973888" y="1465263"/>
            <a:ext cx="0" cy="20129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endParaRPr lang="en-US" altLang="ko-KR" baseline="-25000"/>
          </a:p>
          <a:p>
            <a:pPr algn="l"/>
            <a:endParaRPr lang="en-US" altLang="ko-KR" baseline="-25000"/>
          </a:p>
          <a:p>
            <a:pPr algn="l"/>
            <a:endParaRPr lang="en-US" altLang="ko-KR">
              <a:sym typeface="Symbol" pitchFamily="18" charset="2"/>
            </a:endParaRPr>
          </a:p>
          <a:p>
            <a:pPr algn="l"/>
            <a:endParaRPr lang="en-US" altLang="ko-KR"/>
          </a:p>
          <a:p>
            <a:pPr algn="l"/>
            <a:endParaRPr lang="en-US" altLang="ko-KR"/>
          </a:p>
          <a:p>
            <a:pPr algn="l"/>
            <a:endParaRPr lang="en-US" altLang="ko-KR">
              <a:sym typeface="Symbol" pitchFamily="18" charset="2"/>
            </a:endParaRPr>
          </a:p>
          <a:p>
            <a:pPr algn="l"/>
            <a:endParaRPr lang="en-US" altLang="ko-KR"/>
          </a:p>
          <a:p>
            <a:pPr algn="l"/>
            <a:endParaRPr lang="en-US" altLang="ko-KR"/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822325" y="1420813"/>
            <a:ext cx="7726363" cy="456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ea typeface="궁서" pitchFamily="18" charset="-127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Design of F-function</a:t>
            </a:r>
            <a:endParaRPr lang="en-US" altLang="ko-KR" sz="1600"/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The only non-linear part in the Feistel-type cipher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Need not be invertible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Typically uses S-boxes (Substitution boxes) for non-linearity</a:t>
            </a:r>
            <a:endParaRPr lang="en-US" altLang="ko-KR" sz="1600">
              <a:solidFill>
                <a:srgbClr val="FF0000"/>
              </a:solidFill>
            </a:endParaRP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May also contain  mixing (permutation) part of the S-box outputs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Determines the ultimate security </a:t>
            </a:r>
          </a:p>
          <a:p>
            <a:pPr algn="l">
              <a:lnSpc>
                <a:spcPct val="110000"/>
              </a:lnSpc>
              <a:buFont typeface="Wingdings" pitchFamily="2" charset="2"/>
              <a:buChar char="Ø"/>
              <a:tabLst>
                <a:tab pos="481013" algn="l"/>
              </a:tabLst>
            </a:pPr>
            <a:endParaRPr lang="en-US" altLang="ko-KR" sz="1600">
              <a:ea typeface="궁서" pitchFamily="18" charset="-127"/>
            </a:endParaRPr>
          </a:p>
          <a:p>
            <a:pPr algn="l">
              <a:lnSpc>
                <a:spcPct val="110000"/>
              </a:lnSpc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ea typeface="궁서" pitchFamily="18" charset="-127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Design of Key scheduling algorithm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Algorithm for deriving as many round keys as necessary from a fixed user key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On-the-fly vs. off-line calculation</a:t>
            </a:r>
            <a:endParaRPr lang="en-US" altLang="ko-KR" sz="1600">
              <a:solidFill>
                <a:srgbClr val="FF0000"/>
              </a:solidFill>
            </a:endParaRP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endParaRPr lang="en-US" altLang="ko-KR" sz="1600"/>
          </a:p>
          <a:p>
            <a:pPr algn="l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solidFill>
                  <a:srgbClr val="3333FF"/>
                </a:solidFill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</a:rPr>
              <a:t>Number of rounds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Depends on the strength of round function (F-function)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A safety margin should be considered for long-term security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Determined through the analysis of the whole algorithm against most powerful known cryptanalysis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77D2F-5611-4F29-97CC-C0464D8A1535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575490" name="Rectangle 1026"/>
          <p:cNvSpPr>
            <a:spLocks noChangeArrowheads="1"/>
          </p:cNvSpPr>
          <p:nvPr/>
        </p:nvSpPr>
        <p:spPr bwMode="auto">
          <a:xfrm>
            <a:off x="685800" y="609600"/>
            <a:ext cx="7772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ko-KR" sz="2800" dirty="0" smtClean="0">
                <a:solidFill>
                  <a:schemeClr val="tx2"/>
                </a:solidFill>
              </a:rPr>
              <a:t>Model of Symmetric Cryptosystem</a:t>
            </a:r>
            <a:endParaRPr lang="en-US" altLang="ko-KR" sz="2800" dirty="0">
              <a:solidFill>
                <a:schemeClr val="tx2"/>
              </a:solidFill>
            </a:endParaRPr>
          </a:p>
        </p:txBody>
      </p:sp>
      <p:grpSp>
        <p:nvGrpSpPr>
          <p:cNvPr id="575578" name="Group 1114"/>
          <p:cNvGrpSpPr>
            <a:grpSpLocks/>
          </p:cNvGrpSpPr>
          <p:nvPr/>
        </p:nvGrpSpPr>
        <p:grpSpPr bwMode="auto">
          <a:xfrm>
            <a:off x="784225" y="1522413"/>
            <a:ext cx="7824788" cy="4424362"/>
            <a:chOff x="494" y="959"/>
            <a:chExt cx="4929" cy="2787"/>
          </a:xfrm>
        </p:grpSpPr>
        <p:sp>
          <p:nvSpPr>
            <p:cNvPr id="575570" name="Rectangle 1106"/>
            <p:cNvSpPr>
              <a:spLocks noChangeArrowheads="1"/>
            </p:cNvSpPr>
            <p:nvPr/>
          </p:nvSpPr>
          <p:spPr bwMode="auto">
            <a:xfrm>
              <a:off x="2505" y="959"/>
              <a:ext cx="596" cy="562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CC00CC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575503" name="Rectangle 1039"/>
            <p:cNvSpPr>
              <a:spLocks noChangeArrowheads="1"/>
            </p:cNvSpPr>
            <p:nvPr/>
          </p:nvSpPr>
          <p:spPr bwMode="auto">
            <a:xfrm>
              <a:off x="1239" y="1736"/>
              <a:ext cx="623" cy="576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75495" name="Text Box 1031"/>
            <p:cNvSpPr txBox="1">
              <a:spLocks noChangeArrowheads="1"/>
            </p:cNvSpPr>
            <p:nvPr/>
          </p:nvSpPr>
          <p:spPr bwMode="auto">
            <a:xfrm>
              <a:off x="1487" y="1864"/>
              <a:ext cx="171" cy="3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fontAlgn="ctr"/>
              <a:r>
                <a:rPr lang="en-US" altLang="ko-KR" sz="3200">
                  <a:solidFill>
                    <a:schemeClr val="bg1"/>
                  </a:solidFill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575504" name="Rectangle 1040"/>
            <p:cNvSpPr>
              <a:spLocks noChangeArrowheads="1"/>
            </p:cNvSpPr>
            <p:nvPr/>
          </p:nvSpPr>
          <p:spPr bwMode="auto">
            <a:xfrm>
              <a:off x="4000" y="1740"/>
              <a:ext cx="623" cy="576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75505" name="Text Box 1041"/>
            <p:cNvSpPr txBox="1">
              <a:spLocks noChangeArrowheads="1"/>
            </p:cNvSpPr>
            <p:nvPr/>
          </p:nvSpPr>
          <p:spPr bwMode="auto">
            <a:xfrm>
              <a:off x="4221" y="1868"/>
              <a:ext cx="185" cy="3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fontAlgn="ctr"/>
              <a:r>
                <a:rPr lang="en-US" altLang="ko-KR" sz="3200">
                  <a:solidFill>
                    <a:schemeClr val="bg1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75506" name="Line 1042"/>
            <p:cNvSpPr>
              <a:spLocks noChangeShapeType="1"/>
            </p:cNvSpPr>
            <p:nvPr/>
          </p:nvSpPr>
          <p:spPr bwMode="auto">
            <a:xfrm flipV="1">
              <a:off x="1553" y="2312"/>
              <a:ext cx="0" cy="6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75507" name="Line 1043"/>
            <p:cNvSpPr>
              <a:spLocks noChangeShapeType="1"/>
            </p:cNvSpPr>
            <p:nvPr/>
          </p:nvSpPr>
          <p:spPr bwMode="auto">
            <a:xfrm flipV="1">
              <a:off x="1542" y="2806"/>
              <a:ext cx="2770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75508" name="Line 1044"/>
            <p:cNvSpPr>
              <a:spLocks noChangeShapeType="1"/>
            </p:cNvSpPr>
            <p:nvPr/>
          </p:nvSpPr>
          <p:spPr bwMode="auto">
            <a:xfrm flipV="1">
              <a:off x="4297" y="2318"/>
              <a:ext cx="3" cy="4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75510" name="AutoShape 1046"/>
            <p:cNvSpPr>
              <a:spLocks noChangeArrowheads="1"/>
            </p:cNvSpPr>
            <p:nvPr/>
          </p:nvSpPr>
          <p:spPr bwMode="auto">
            <a:xfrm>
              <a:off x="2427" y="3061"/>
              <a:ext cx="852" cy="409"/>
            </a:xfrm>
            <a:prstGeom prst="cloudCallout">
              <a:avLst>
                <a:gd name="adj1" fmla="val -147769"/>
                <a:gd name="adj2" fmla="val -102810"/>
              </a:avLst>
            </a:prstGeom>
            <a:solidFill>
              <a:srgbClr val="FFFF99"/>
            </a:solidFill>
            <a:ln w="25400">
              <a:solidFill>
                <a:srgbClr val="CC00CC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r>
                <a:rPr lang="en-US" altLang="ko-KR" sz="1200">
                  <a:solidFill>
                    <a:srgbClr val="CC00CC"/>
                  </a:solidFill>
                </a:rPr>
                <a:t>Shared Secret  Key</a:t>
              </a:r>
            </a:p>
          </p:txBody>
        </p:sp>
        <p:sp>
          <p:nvSpPr>
            <p:cNvPr id="575511" name="AutoShape 1047"/>
            <p:cNvSpPr>
              <a:spLocks noChangeArrowheads="1"/>
            </p:cNvSpPr>
            <p:nvPr/>
          </p:nvSpPr>
          <p:spPr bwMode="auto">
            <a:xfrm>
              <a:off x="2420" y="3061"/>
              <a:ext cx="852" cy="409"/>
            </a:xfrm>
            <a:prstGeom prst="cloudCallout">
              <a:avLst>
                <a:gd name="adj1" fmla="val 168898"/>
                <a:gd name="adj2" fmla="val -103546"/>
              </a:avLst>
            </a:prstGeom>
            <a:solidFill>
              <a:srgbClr val="FFFF99"/>
            </a:solidFill>
            <a:ln w="25400">
              <a:solidFill>
                <a:srgbClr val="CC00CC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r>
                <a:rPr lang="en-US" altLang="ko-KR" sz="1200">
                  <a:solidFill>
                    <a:srgbClr val="CC00CC"/>
                  </a:solidFill>
                </a:rPr>
                <a:t>Shared Secret  Key</a:t>
              </a:r>
            </a:p>
          </p:txBody>
        </p:sp>
        <p:sp>
          <p:nvSpPr>
            <p:cNvPr id="575512" name="Text Box 1048"/>
            <p:cNvSpPr txBox="1">
              <a:spLocks noChangeArrowheads="1"/>
            </p:cNvSpPr>
            <p:nvPr/>
          </p:nvSpPr>
          <p:spPr bwMode="auto">
            <a:xfrm>
              <a:off x="1419" y="2976"/>
              <a:ext cx="248" cy="3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fontAlgn="ctr"/>
              <a:r>
                <a:rPr lang="en-US" altLang="ko-KR">
                  <a:latin typeface="Times New Roman" pitchFamily="18" charset="0"/>
                </a:rPr>
                <a:t>Key</a:t>
              </a:r>
            </a:p>
            <a:p>
              <a:pPr fontAlgn="ctr"/>
              <a:r>
                <a:rPr lang="en-US" altLang="ko-KR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575513" name="Line 1049"/>
            <p:cNvSpPr>
              <a:spLocks noChangeShapeType="1"/>
            </p:cNvSpPr>
            <p:nvPr/>
          </p:nvSpPr>
          <p:spPr bwMode="auto">
            <a:xfrm>
              <a:off x="1861" y="2040"/>
              <a:ext cx="21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75514" name="Line 1050"/>
            <p:cNvSpPr>
              <a:spLocks noChangeShapeType="1"/>
            </p:cNvSpPr>
            <p:nvPr/>
          </p:nvSpPr>
          <p:spPr bwMode="auto">
            <a:xfrm flipV="1">
              <a:off x="2805" y="1523"/>
              <a:ext cx="0" cy="509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75515" name="Text Box 1051"/>
            <p:cNvSpPr txBox="1">
              <a:spLocks noChangeArrowheads="1"/>
            </p:cNvSpPr>
            <p:nvPr/>
          </p:nvSpPr>
          <p:spPr bwMode="auto">
            <a:xfrm>
              <a:off x="2625" y="2644"/>
              <a:ext cx="844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>
                  <a:solidFill>
                    <a:srgbClr val="FF0000"/>
                  </a:solidFill>
                </a:rPr>
                <a:t>Secure Channel</a:t>
              </a:r>
            </a:p>
          </p:txBody>
        </p:sp>
        <p:sp>
          <p:nvSpPr>
            <p:cNvPr id="575516" name="Text Box 1052"/>
            <p:cNvSpPr txBox="1">
              <a:spLocks noChangeArrowheads="1"/>
            </p:cNvSpPr>
            <p:nvPr/>
          </p:nvSpPr>
          <p:spPr bwMode="auto">
            <a:xfrm>
              <a:off x="2478" y="1895"/>
              <a:ext cx="930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>
                  <a:solidFill>
                    <a:srgbClr val="FF0000"/>
                  </a:solidFill>
                </a:rPr>
                <a:t>Insecure Channel</a:t>
              </a:r>
            </a:p>
          </p:txBody>
        </p:sp>
        <p:pic>
          <p:nvPicPr>
            <p:cNvPr id="575517" name="Picture 10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3" y="1779"/>
              <a:ext cx="390" cy="4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575518" name="Line 1054"/>
            <p:cNvSpPr>
              <a:spLocks noChangeShapeType="1"/>
            </p:cNvSpPr>
            <p:nvPr/>
          </p:nvSpPr>
          <p:spPr bwMode="auto">
            <a:xfrm>
              <a:off x="890" y="2040"/>
              <a:ext cx="3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75519" name="Text Box 1055"/>
            <p:cNvSpPr txBox="1">
              <a:spLocks noChangeArrowheads="1"/>
            </p:cNvSpPr>
            <p:nvPr/>
          </p:nvSpPr>
          <p:spPr bwMode="auto">
            <a:xfrm>
              <a:off x="494" y="2330"/>
              <a:ext cx="534" cy="3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/>
                <a:t>Plaintext</a:t>
              </a:r>
            </a:p>
            <a:p>
              <a:r>
                <a:rPr lang="en-US" altLang="ko-KR" sz="1600"/>
                <a:t>M</a:t>
              </a:r>
            </a:p>
          </p:txBody>
        </p:sp>
        <p:sp>
          <p:nvSpPr>
            <p:cNvPr id="575520" name="AutoShape 1056"/>
            <p:cNvSpPr>
              <a:spLocks noChangeArrowheads="1"/>
            </p:cNvSpPr>
            <p:nvPr/>
          </p:nvSpPr>
          <p:spPr bwMode="auto">
            <a:xfrm rot="16200000">
              <a:off x="1963" y="1813"/>
              <a:ext cx="433" cy="425"/>
            </a:xfrm>
            <a:prstGeom prst="horizontalScroll">
              <a:avLst>
                <a:gd name="adj" fmla="val 17116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75521" name="Text Box 1057"/>
            <p:cNvSpPr txBox="1">
              <a:spLocks noChangeArrowheads="1"/>
            </p:cNvSpPr>
            <p:nvPr/>
          </p:nvSpPr>
          <p:spPr bwMode="auto">
            <a:xfrm>
              <a:off x="1821" y="2330"/>
              <a:ext cx="669" cy="3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/>
                <a:t>Ciphertext </a:t>
              </a:r>
            </a:p>
            <a:p>
              <a:r>
                <a:rPr lang="en-US" altLang="ko-KR" sz="1600"/>
                <a:t>C</a:t>
              </a:r>
            </a:p>
          </p:txBody>
        </p:sp>
        <p:pic>
          <p:nvPicPr>
            <p:cNvPr id="575522" name="Picture 10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1" y="1774"/>
              <a:ext cx="390" cy="4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575523" name="Line 1059"/>
            <p:cNvSpPr>
              <a:spLocks noChangeShapeType="1"/>
            </p:cNvSpPr>
            <p:nvPr/>
          </p:nvSpPr>
          <p:spPr bwMode="auto">
            <a:xfrm>
              <a:off x="4616" y="2001"/>
              <a:ext cx="3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75524" name="Text Box 1060"/>
            <p:cNvSpPr txBox="1">
              <a:spLocks noChangeArrowheads="1"/>
            </p:cNvSpPr>
            <p:nvPr/>
          </p:nvSpPr>
          <p:spPr bwMode="auto">
            <a:xfrm>
              <a:off x="4889" y="2330"/>
              <a:ext cx="534" cy="3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/>
                <a:t>Plaintext</a:t>
              </a:r>
            </a:p>
            <a:p>
              <a:r>
                <a:rPr lang="en-US" altLang="ko-KR" sz="1600"/>
                <a:t>M</a:t>
              </a:r>
            </a:p>
          </p:txBody>
        </p:sp>
        <p:sp>
          <p:nvSpPr>
            <p:cNvPr id="575525" name="AutoShape 1061"/>
            <p:cNvSpPr>
              <a:spLocks noChangeArrowheads="1"/>
            </p:cNvSpPr>
            <p:nvPr/>
          </p:nvSpPr>
          <p:spPr bwMode="auto">
            <a:xfrm rot="16200000">
              <a:off x="3439" y="1834"/>
              <a:ext cx="433" cy="425"/>
            </a:xfrm>
            <a:prstGeom prst="horizontalScroll">
              <a:avLst>
                <a:gd name="adj" fmla="val 17116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  <p:grpSp>
          <p:nvGrpSpPr>
            <p:cNvPr id="575527" name="Group 1063"/>
            <p:cNvGrpSpPr>
              <a:grpSpLocks/>
            </p:cNvGrpSpPr>
            <p:nvPr/>
          </p:nvGrpSpPr>
          <p:grpSpPr bwMode="auto">
            <a:xfrm>
              <a:off x="2637" y="1054"/>
              <a:ext cx="289" cy="371"/>
              <a:chOff x="2526" y="1562"/>
              <a:chExt cx="277" cy="301"/>
            </a:xfrm>
          </p:grpSpPr>
          <p:sp>
            <p:nvSpPr>
              <p:cNvPr id="575528" name="Freeform 1064"/>
              <p:cNvSpPr>
                <a:spLocks/>
              </p:cNvSpPr>
              <p:nvPr/>
            </p:nvSpPr>
            <p:spPr bwMode="auto">
              <a:xfrm>
                <a:off x="2586" y="1562"/>
                <a:ext cx="63" cy="72"/>
              </a:xfrm>
              <a:custGeom>
                <a:avLst/>
                <a:gdLst/>
                <a:ahLst/>
                <a:cxnLst>
                  <a:cxn ang="0">
                    <a:pos x="89" y="23"/>
                  </a:cxn>
                  <a:cxn ang="0">
                    <a:pos x="80" y="14"/>
                  </a:cxn>
                  <a:cxn ang="0">
                    <a:pos x="70" y="7"/>
                  </a:cxn>
                  <a:cxn ang="0">
                    <a:pos x="53" y="3"/>
                  </a:cxn>
                  <a:cxn ang="0">
                    <a:pos x="36" y="0"/>
                  </a:cxn>
                  <a:cxn ang="0">
                    <a:pos x="11" y="3"/>
                  </a:cxn>
                  <a:cxn ang="0">
                    <a:pos x="0" y="10"/>
                  </a:cxn>
                  <a:cxn ang="0">
                    <a:pos x="0" y="22"/>
                  </a:cxn>
                  <a:cxn ang="0">
                    <a:pos x="5" y="36"/>
                  </a:cxn>
                  <a:cxn ang="0">
                    <a:pos x="15" y="45"/>
                  </a:cxn>
                  <a:cxn ang="0">
                    <a:pos x="11" y="47"/>
                  </a:cxn>
                  <a:cxn ang="0">
                    <a:pos x="11" y="50"/>
                  </a:cxn>
                  <a:cxn ang="0">
                    <a:pos x="17" y="54"/>
                  </a:cxn>
                  <a:cxn ang="0">
                    <a:pos x="24" y="55"/>
                  </a:cxn>
                  <a:cxn ang="0">
                    <a:pos x="30" y="57"/>
                  </a:cxn>
                  <a:cxn ang="0">
                    <a:pos x="38" y="63"/>
                  </a:cxn>
                  <a:cxn ang="0">
                    <a:pos x="49" y="69"/>
                  </a:cxn>
                  <a:cxn ang="0">
                    <a:pos x="63" y="75"/>
                  </a:cxn>
                  <a:cxn ang="0">
                    <a:pos x="82" y="77"/>
                  </a:cxn>
                  <a:cxn ang="0">
                    <a:pos x="104" y="70"/>
                  </a:cxn>
                  <a:cxn ang="0">
                    <a:pos x="110" y="64"/>
                  </a:cxn>
                  <a:cxn ang="0">
                    <a:pos x="110" y="52"/>
                  </a:cxn>
                  <a:cxn ang="0">
                    <a:pos x="106" y="40"/>
                  </a:cxn>
                  <a:cxn ang="0">
                    <a:pos x="97" y="30"/>
                  </a:cxn>
                  <a:cxn ang="0">
                    <a:pos x="127" y="30"/>
                  </a:cxn>
                  <a:cxn ang="0">
                    <a:pos x="127" y="26"/>
                  </a:cxn>
                  <a:cxn ang="0">
                    <a:pos x="89" y="23"/>
                  </a:cxn>
                </a:cxnLst>
                <a:rect l="0" t="0" r="r" b="b"/>
                <a:pathLst>
                  <a:path w="127" h="77">
                    <a:moveTo>
                      <a:pt x="89" y="23"/>
                    </a:moveTo>
                    <a:lnTo>
                      <a:pt x="80" y="14"/>
                    </a:lnTo>
                    <a:lnTo>
                      <a:pt x="70" y="7"/>
                    </a:lnTo>
                    <a:lnTo>
                      <a:pt x="53" y="3"/>
                    </a:lnTo>
                    <a:lnTo>
                      <a:pt x="36" y="0"/>
                    </a:lnTo>
                    <a:lnTo>
                      <a:pt x="11" y="3"/>
                    </a:lnTo>
                    <a:lnTo>
                      <a:pt x="0" y="10"/>
                    </a:lnTo>
                    <a:lnTo>
                      <a:pt x="0" y="22"/>
                    </a:lnTo>
                    <a:lnTo>
                      <a:pt x="5" y="36"/>
                    </a:lnTo>
                    <a:lnTo>
                      <a:pt x="15" y="45"/>
                    </a:lnTo>
                    <a:lnTo>
                      <a:pt x="11" y="47"/>
                    </a:lnTo>
                    <a:lnTo>
                      <a:pt x="11" y="50"/>
                    </a:lnTo>
                    <a:lnTo>
                      <a:pt x="17" y="54"/>
                    </a:lnTo>
                    <a:lnTo>
                      <a:pt x="24" y="55"/>
                    </a:lnTo>
                    <a:lnTo>
                      <a:pt x="30" y="57"/>
                    </a:lnTo>
                    <a:lnTo>
                      <a:pt x="38" y="63"/>
                    </a:lnTo>
                    <a:lnTo>
                      <a:pt x="49" y="69"/>
                    </a:lnTo>
                    <a:lnTo>
                      <a:pt x="63" y="75"/>
                    </a:lnTo>
                    <a:lnTo>
                      <a:pt x="82" y="77"/>
                    </a:lnTo>
                    <a:lnTo>
                      <a:pt x="104" y="70"/>
                    </a:lnTo>
                    <a:lnTo>
                      <a:pt x="110" y="64"/>
                    </a:lnTo>
                    <a:lnTo>
                      <a:pt x="110" y="52"/>
                    </a:lnTo>
                    <a:lnTo>
                      <a:pt x="106" y="40"/>
                    </a:lnTo>
                    <a:lnTo>
                      <a:pt x="97" y="30"/>
                    </a:lnTo>
                    <a:lnTo>
                      <a:pt x="127" y="30"/>
                    </a:lnTo>
                    <a:lnTo>
                      <a:pt x="127" y="26"/>
                    </a:lnTo>
                    <a:lnTo>
                      <a:pt x="8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75529" name="Freeform 1065"/>
              <p:cNvSpPr>
                <a:spLocks/>
              </p:cNvSpPr>
              <p:nvPr/>
            </p:nvSpPr>
            <p:spPr bwMode="auto">
              <a:xfrm>
                <a:off x="2526" y="1589"/>
                <a:ext cx="79" cy="96"/>
              </a:xfrm>
              <a:custGeom>
                <a:avLst/>
                <a:gdLst/>
                <a:ahLst/>
                <a:cxnLst>
                  <a:cxn ang="0">
                    <a:pos x="160" y="70"/>
                  </a:cxn>
                  <a:cxn ang="0">
                    <a:pos x="154" y="65"/>
                  </a:cxn>
                  <a:cxn ang="0">
                    <a:pos x="139" y="65"/>
                  </a:cxn>
                  <a:cxn ang="0">
                    <a:pos x="114" y="71"/>
                  </a:cxn>
                  <a:cxn ang="0">
                    <a:pos x="88" y="82"/>
                  </a:cxn>
                  <a:cxn ang="0">
                    <a:pos x="55" y="87"/>
                  </a:cxn>
                  <a:cxn ang="0">
                    <a:pos x="32" y="87"/>
                  </a:cxn>
                  <a:cxn ang="0">
                    <a:pos x="23" y="83"/>
                  </a:cxn>
                  <a:cxn ang="0">
                    <a:pos x="25" y="78"/>
                  </a:cxn>
                  <a:cxn ang="0">
                    <a:pos x="38" y="68"/>
                  </a:cxn>
                  <a:cxn ang="0">
                    <a:pos x="63" y="57"/>
                  </a:cxn>
                  <a:cxn ang="0">
                    <a:pos x="95" y="48"/>
                  </a:cxn>
                  <a:cxn ang="0">
                    <a:pos x="127" y="41"/>
                  </a:cxn>
                  <a:cxn ang="0">
                    <a:pos x="146" y="43"/>
                  </a:cxn>
                  <a:cxn ang="0">
                    <a:pos x="162" y="45"/>
                  </a:cxn>
                  <a:cxn ang="0">
                    <a:pos x="162" y="40"/>
                  </a:cxn>
                  <a:cxn ang="0">
                    <a:pos x="143" y="35"/>
                  </a:cxn>
                  <a:cxn ang="0">
                    <a:pos x="135" y="31"/>
                  </a:cxn>
                  <a:cxn ang="0">
                    <a:pos x="127" y="24"/>
                  </a:cxn>
                  <a:cxn ang="0">
                    <a:pos x="126" y="16"/>
                  </a:cxn>
                  <a:cxn ang="0">
                    <a:pos x="122" y="3"/>
                  </a:cxn>
                  <a:cxn ang="0">
                    <a:pos x="108" y="0"/>
                  </a:cxn>
                  <a:cxn ang="0">
                    <a:pos x="103" y="2"/>
                  </a:cxn>
                  <a:cxn ang="0">
                    <a:pos x="95" y="10"/>
                  </a:cxn>
                  <a:cxn ang="0">
                    <a:pos x="101" y="20"/>
                  </a:cxn>
                  <a:cxn ang="0">
                    <a:pos x="112" y="27"/>
                  </a:cxn>
                  <a:cxn ang="0">
                    <a:pos x="126" y="34"/>
                  </a:cxn>
                  <a:cxn ang="0">
                    <a:pos x="107" y="38"/>
                  </a:cxn>
                  <a:cxn ang="0">
                    <a:pos x="86" y="42"/>
                  </a:cxn>
                  <a:cxn ang="0">
                    <a:pos x="57" y="48"/>
                  </a:cxn>
                  <a:cxn ang="0">
                    <a:pos x="34" y="56"/>
                  </a:cxn>
                  <a:cxn ang="0">
                    <a:pos x="15" y="68"/>
                  </a:cxn>
                  <a:cxn ang="0">
                    <a:pos x="2" y="78"/>
                  </a:cxn>
                  <a:cxn ang="0">
                    <a:pos x="0" y="84"/>
                  </a:cxn>
                  <a:cxn ang="0">
                    <a:pos x="4" y="92"/>
                  </a:cxn>
                  <a:cxn ang="0">
                    <a:pos x="12" y="99"/>
                  </a:cxn>
                  <a:cxn ang="0">
                    <a:pos x="29" y="102"/>
                  </a:cxn>
                  <a:cxn ang="0">
                    <a:pos x="65" y="98"/>
                  </a:cxn>
                  <a:cxn ang="0">
                    <a:pos x="107" y="89"/>
                  </a:cxn>
                  <a:cxn ang="0">
                    <a:pos x="133" y="83"/>
                  </a:cxn>
                  <a:cxn ang="0">
                    <a:pos x="146" y="78"/>
                  </a:cxn>
                  <a:cxn ang="0">
                    <a:pos x="160" y="70"/>
                  </a:cxn>
                </a:cxnLst>
                <a:rect l="0" t="0" r="r" b="b"/>
                <a:pathLst>
                  <a:path w="162" h="102">
                    <a:moveTo>
                      <a:pt x="160" y="70"/>
                    </a:moveTo>
                    <a:lnTo>
                      <a:pt x="154" y="65"/>
                    </a:lnTo>
                    <a:lnTo>
                      <a:pt x="139" y="65"/>
                    </a:lnTo>
                    <a:lnTo>
                      <a:pt x="114" y="71"/>
                    </a:lnTo>
                    <a:lnTo>
                      <a:pt x="88" y="82"/>
                    </a:lnTo>
                    <a:lnTo>
                      <a:pt x="55" y="87"/>
                    </a:lnTo>
                    <a:lnTo>
                      <a:pt x="32" y="87"/>
                    </a:lnTo>
                    <a:lnTo>
                      <a:pt x="23" y="83"/>
                    </a:lnTo>
                    <a:lnTo>
                      <a:pt x="25" y="78"/>
                    </a:lnTo>
                    <a:lnTo>
                      <a:pt x="38" y="68"/>
                    </a:lnTo>
                    <a:lnTo>
                      <a:pt x="63" y="57"/>
                    </a:lnTo>
                    <a:lnTo>
                      <a:pt x="95" y="48"/>
                    </a:lnTo>
                    <a:lnTo>
                      <a:pt x="127" y="41"/>
                    </a:lnTo>
                    <a:lnTo>
                      <a:pt x="146" y="43"/>
                    </a:lnTo>
                    <a:lnTo>
                      <a:pt x="162" y="45"/>
                    </a:lnTo>
                    <a:lnTo>
                      <a:pt x="162" y="40"/>
                    </a:lnTo>
                    <a:lnTo>
                      <a:pt x="143" y="35"/>
                    </a:lnTo>
                    <a:lnTo>
                      <a:pt x="135" y="31"/>
                    </a:lnTo>
                    <a:lnTo>
                      <a:pt x="127" y="24"/>
                    </a:lnTo>
                    <a:lnTo>
                      <a:pt x="126" y="16"/>
                    </a:lnTo>
                    <a:lnTo>
                      <a:pt x="122" y="3"/>
                    </a:lnTo>
                    <a:lnTo>
                      <a:pt x="108" y="0"/>
                    </a:lnTo>
                    <a:lnTo>
                      <a:pt x="103" y="2"/>
                    </a:lnTo>
                    <a:lnTo>
                      <a:pt x="95" y="10"/>
                    </a:lnTo>
                    <a:lnTo>
                      <a:pt x="101" y="20"/>
                    </a:lnTo>
                    <a:lnTo>
                      <a:pt x="112" y="27"/>
                    </a:lnTo>
                    <a:lnTo>
                      <a:pt x="126" y="34"/>
                    </a:lnTo>
                    <a:lnTo>
                      <a:pt x="107" y="38"/>
                    </a:lnTo>
                    <a:lnTo>
                      <a:pt x="86" y="42"/>
                    </a:lnTo>
                    <a:lnTo>
                      <a:pt x="57" y="48"/>
                    </a:lnTo>
                    <a:lnTo>
                      <a:pt x="34" y="56"/>
                    </a:lnTo>
                    <a:lnTo>
                      <a:pt x="15" y="68"/>
                    </a:lnTo>
                    <a:lnTo>
                      <a:pt x="2" y="78"/>
                    </a:lnTo>
                    <a:lnTo>
                      <a:pt x="0" y="84"/>
                    </a:lnTo>
                    <a:lnTo>
                      <a:pt x="4" y="92"/>
                    </a:lnTo>
                    <a:lnTo>
                      <a:pt x="12" y="99"/>
                    </a:lnTo>
                    <a:lnTo>
                      <a:pt x="29" y="102"/>
                    </a:lnTo>
                    <a:lnTo>
                      <a:pt x="65" y="98"/>
                    </a:lnTo>
                    <a:lnTo>
                      <a:pt x="107" y="89"/>
                    </a:lnTo>
                    <a:lnTo>
                      <a:pt x="133" y="83"/>
                    </a:lnTo>
                    <a:lnTo>
                      <a:pt x="146" y="78"/>
                    </a:lnTo>
                    <a:lnTo>
                      <a:pt x="160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75530" name="Freeform 1066"/>
              <p:cNvSpPr>
                <a:spLocks/>
              </p:cNvSpPr>
              <p:nvPr/>
            </p:nvSpPr>
            <p:spPr bwMode="auto">
              <a:xfrm>
                <a:off x="2631" y="1636"/>
                <a:ext cx="109" cy="5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0"/>
                  </a:cxn>
                  <a:cxn ang="0">
                    <a:pos x="34" y="0"/>
                  </a:cxn>
                  <a:cxn ang="0">
                    <a:pos x="76" y="4"/>
                  </a:cxn>
                  <a:cxn ang="0">
                    <a:pos x="139" y="9"/>
                  </a:cxn>
                  <a:cxn ang="0">
                    <a:pos x="179" y="11"/>
                  </a:cxn>
                  <a:cxn ang="0">
                    <a:pos x="188" y="15"/>
                  </a:cxn>
                  <a:cxn ang="0">
                    <a:pos x="186" y="19"/>
                  </a:cxn>
                  <a:cxn ang="0">
                    <a:pos x="171" y="23"/>
                  </a:cxn>
                  <a:cxn ang="0">
                    <a:pos x="148" y="29"/>
                  </a:cxn>
                  <a:cxn ang="0">
                    <a:pos x="135" y="36"/>
                  </a:cxn>
                  <a:cxn ang="0">
                    <a:pos x="125" y="47"/>
                  </a:cxn>
                  <a:cxn ang="0">
                    <a:pos x="143" y="48"/>
                  </a:cxn>
                  <a:cxn ang="0">
                    <a:pos x="169" y="47"/>
                  </a:cxn>
                  <a:cxn ang="0">
                    <a:pos x="194" y="49"/>
                  </a:cxn>
                  <a:cxn ang="0">
                    <a:pos x="220" y="56"/>
                  </a:cxn>
                  <a:cxn ang="0">
                    <a:pos x="220" y="59"/>
                  </a:cxn>
                  <a:cxn ang="0">
                    <a:pos x="215" y="60"/>
                  </a:cxn>
                  <a:cxn ang="0">
                    <a:pos x="207" y="61"/>
                  </a:cxn>
                  <a:cxn ang="0">
                    <a:pos x="200" y="57"/>
                  </a:cxn>
                  <a:cxn ang="0">
                    <a:pos x="188" y="54"/>
                  </a:cxn>
                  <a:cxn ang="0">
                    <a:pos x="160" y="51"/>
                  </a:cxn>
                  <a:cxn ang="0">
                    <a:pos x="135" y="51"/>
                  </a:cxn>
                  <a:cxn ang="0">
                    <a:pos x="122" y="53"/>
                  </a:cxn>
                  <a:cxn ang="0">
                    <a:pos x="114" y="50"/>
                  </a:cxn>
                  <a:cxn ang="0">
                    <a:pos x="114" y="45"/>
                  </a:cxn>
                  <a:cxn ang="0">
                    <a:pos x="127" y="36"/>
                  </a:cxn>
                  <a:cxn ang="0">
                    <a:pos x="141" y="28"/>
                  </a:cxn>
                  <a:cxn ang="0">
                    <a:pos x="158" y="23"/>
                  </a:cxn>
                  <a:cxn ang="0">
                    <a:pos x="169" y="17"/>
                  </a:cxn>
                  <a:cxn ang="0">
                    <a:pos x="148" y="18"/>
                  </a:cxn>
                  <a:cxn ang="0">
                    <a:pos x="108" y="16"/>
                  </a:cxn>
                  <a:cxn ang="0">
                    <a:pos x="70" y="15"/>
                  </a:cxn>
                  <a:cxn ang="0">
                    <a:pos x="36" y="13"/>
                  </a:cxn>
                  <a:cxn ang="0">
                    <a:pos x="11" y="11"/>
                  </a:cxn>
                  <a:cxn ang="0">
                    <a:pos x="4" y="8"/>
                  </a:cxn>
                  <a:cxn ang="0">
                    <a:pos x="0" y="3"/>
                  </a:cxn>
                </a:cxnLst>
                <a:rect l="0" t="0" r="r" b="b"/>
                <a:pathLst>
                  <a:path w="220" h="61">
                    <a:moveTo>
                      <a:pt x="0" y="3"/>
                    </a:moveTo>
                    <a:lnTo>
                      <a:pt x="15" y="0"/>
                    </a:lnTo>
                    <a:lnTo>
                      <a:pt x="34" y="0"/>
                    </a:lnTo>
                    <a:lnTo>
                      <a:pt x="76" y="4"/>
                    </a:lnTo>
                    <a:lnTo>
                      <a:pt x="139" y="9"/>
                    </a:lnTo>
                    <a:lnTo>
                      <a:pt x="179" y="11"/>
                    </a:lnTo>
                    <a:lnTo>
                      <a:pt x="188" y="15"/>
                    </a:lnTo>
                    <a:lnTo>
                      <a:pt x="186" y="19"/>
                    </a:lnTo>
                    <a:lnTo>
                      <a:pt x="171" y="23"/>
                    </a:lnTo>
                    <a:lnTo>
                      <a:pt x="148" y="29"/>
                    </a:lnTo>
                    <a:lnTo>
                      <a:pt x="135" y="36"/>
                    </a:lnTo>
                    <a:lnTo>
                      <a:pt x="125" y="47"/>
                    </a:lnTo>
                    <a:lnTo>
                      <a:pt x="143" y="48"/>
                    </a:lnTo>
                    <a:lnTo>
                      <a:pt x="169" y="47"/>
                    </a:lnTo>
                    <a:lnTo>
                      <a:pt x="194" y="49"/>
                    </a:lnTo>
                    <a:lnTo>
                      <a:pt x="220" y="56"/>
                    </a:lnTo>
                    <a:lnTo>
                      <a:pt x="220" y="59"/>
                    </a:lnTo>
                    <a:lnTo>
                      <a:pt x="215" y="60"/>
                    </a:lnTo>
                    <a:lnTo>
                      <a:pt x="207" y="61"/>
                    </a:lnTo>
                    <a:lnTo>
                      <a:pt x="200" y="57"/>
                    </a:lnTo>
                    <a:lnTo>
                      <a:pt x="188" y="54"/>
                    </a:lnTo>
                    <a:lnTo>
                      <a:pt x="160" y="51"/>
                    </a:lnTo>
                    <a:lnTo>
                      <a:pt x="135" y="51"/>
                    </a:lnTo>
                    <a:lnTo>
                      <a:pt x="122" y="53"/>
                    </a:lnTo>
                    <a:lnTo>
                      <a:pt x="114" y="50"/>
                    </a:lnTo>
                    <a:lnTo>
                      <a:pt x="114" y="45"/>
                    </a:lnTo>
                    <a:lnTo>
                      <a:pt x="127" y="36"/>
                    </a:lnTo>
                    <a:lnTo>
                      <a:pt x="141" y="28"/>
                    </a:lnTo>
                    <a:lnTo>
                      <a:pt x="158" y="23"/>
                    </a:lnTo>
                    <a:lnTo>
                      <a:pt x="169" y="17"/>
                    </a:lnTo>
                    <a:lnTo>
                      <a:pt x="148" y="18"/>
                    </a:lnTo>
                    <a:lnTo>
                      <a:pt x="108" y="16"/>
                    </a:lnTo>
                    <a:lnTo>
                      <a:pt x="70" y="15"/>
                    </a:lnTo>
                    <a:lnTo>
                      <a:pt x="36" y="13"/>
                    </a:lnTo>
                    <a:lnTo>
                      <a:pt x="11" y="11"/>
                    </a:lnTo>
                    <a:lnTo>
                      <a:pt x="4" y="8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75531" name="Freeform 1067"/>
              <p:cNvSpPr>
                <a:spLocks/>
              </p:cNvSpPr>
              <p:nvPr/>
            </p:nvSpPr>
            <p:spPr bwMode="auto">
              <a:xfrm>
                <a:off x="2599" y="1634"/>
                <a:ext cx="130" cy="108"/>
              </a:xfrm>
              <a:custGeom>
                <a:avLst/>
                <a:gdLst/>
                <a:ahLst/>
                <a:cxnLst>
                  <a:cxn ang="0">
                    <a:pos x="74" y="4"/>
                  </a:cxn>
                  <a:cxn ang="0">
                    <a:pos x="52" y="0"/>
                  </a:cxn>
                  <a:cxn ang="0">
                    <a:pos x="23" y="1"/>
                  </a:cxn>
                  <a:cxn ang="0">
                    <a:pos x="4" y="6"/>
                  </a:cxn>
                  <a:cxn ang="0">
                    <a:pos x="0" y="17"/>
                  </a:cxn>
                  <a:cxn ang="0">
                    <a:pos x="10" y="37"/>
                  </a:cxn>
                  <a:cxn ang="0">
                    <a:pos x="35" y="53"/>
                  </a:cxn>
                  <a:cxn ang="0">
                    <a:pos x="63" y="65"/>
                  </a:cxn>
                  <a:cxn ang="0">
                    <a:pos x="122" y="73"/>
                  </a:cxn>
                  <a:cxn ang="0">
                    <a:pos x="162" y="85"/>
                  </a:cxn>
                  <a:cxn ang="0">
                    <a:pos x="175" y="93"/>
                  </a:cxn>
                  <a:cxn ang="0">
                    <a:pos x="179" y="95"/>
                  </a:cxn>
                  <a:cxn ang="0">
                    <a:pos x="200" y="108"/>
                  </a:cxn>
                  <a:cxn ang="0">
                    <a:pos x="206" y="108"/>
                  </a:cxn>
                  <a:cxn ang="0">
                    <a:pos x="238" y="115"/>
                  </a:cxn>
                  <a:cxn ang="0">
                    <a:pos x="253" y="115"/>
                  </a:cxn>
                  <a:cxn ang="0">
                    <a:pos x="261" y="109"/>
                  </a:cxn>
                  <a:cxn ang="0">
                    <a:pos x="265" y="101"/>
                  </a:cxn>
                  <a:cxn ang="0">
                    <a:pos x="265" y="88"/>
                  </a:cxn>
                  <a:cxn ang="0">
                    <a:pos x="253" y="77"/>
                  </a:cxn>
                  <a:cxn ang="0">
                    <a:pos x="234" y="66"/>
                  </a:cxn>
                  <a:cxn ang="0">
                    <a:pos x="200" y="58"/>
                  </a:cxn>
                  <a:cxn ang="0">
                    <a:pos x="169" y="52"/>
                  </a:cxn>
                  <a:cxn ang="0">
                    <a:pos x="139" y="43"/>
                  </a:cxn>
                  <a:cxn ang="0">
                    <a:pos x="114" y="31"/>
                  </a:cxn>
                  <a:cxn ang="0">
                    <a:pos x="109" y="22"/>
                  </a:cxn>
                  <a:cxn ang="0">
                    <a:pos x="92" y="15"/>
                  </a:cxn>
                  <a:cxn ang="0">
                    <a:pos x="80" y="8"/>
                  </a:cxn>
                  <a:cxn ang="0">
                    <a:pos x="74" y="4"/>
                  </a:cxn>
                </a:cxnLst>
                <a:rect l="0" t="0" r="r" b="b"/>
                <a:pathLst>
                  <a:path w="265" h="115">
                    <a:moveTo>
                      <a:pt x="74" y="4"/>
                    </a:moveTo>
                    <a:lnTo>
                      <a:pt x="52" y="0"/>
                    </a:lnTo>
                    <a:lnTo>
                      <a:pt x="23" y="1"/>
                    </a:lnTo>
                    <a:lnTo>
                      <a:pt x="4" y="6"/>
                    </a:lnTo>
                    <a:lnTo>
                      <a:pt x="0" y="17"/>
                    </a:lnTo>
                    <a:lnTo>
                      <a:pt x="10" y="37"/>
                    </a:lnTo>
                    <a:lnTo>
                      <a:pt x="35" y="53"/>
                    </a:lnTo>
                    <a:lnTo>
                      <a:pt x="63" y="65"/>
                    </a:lnTo>
                    <a:lnTo>
                      <a:pt x="122" y="73"/>
                    </a:lnTo>
                    <a:lnTo>
                      <a:pt x="162" y="85"/>
                    </a:lnTo>
                    <a:lnTo>
                      <a:pt x="175" y="93"/>
                    </a:lnTo>
                    <a:lnTo>
                      <a:pt x="179" y="95"/>
                    </a:lnTo>
                    <a:lnTo>
                      <a:pt x="200" y="108"/>
                    </a:lnTo>
                    <a:lnTo>
                      <a:pt x="206" y="108"/>
                    </a:lnTo>
                    <a:lnTo>
                      <a:pt x="238" y="115"/>
                    </a:lnTo>
                    <a:lnTo>
                      <a:pt x="253" y="115"/>
                    </a:lnTo>
                    <a:lnTo>
                      <a:pt x="261" y="109"/>
                    </a:lnTo>
                    <a:lnTo>
                      <a:pt x="265" y="101"/>
                    </a:lnTo>
                    <a:lnTo>
                      <a:pt x="265" y="88"/>
                    </a:lnTo>
                    <a:lnTo>
                      <a:pt x="253" y="77"/>
                    </a:lnTo>
                    <a:lnTo>
                      <a:pt x="234" y="66"/>
                    </a:lnTo>
                    <a:lnTo>
                      <a:pt x="200" y="58"/>
                    </a:lnTo>
                    <a:lnTo>
                      <a:pt x="169" y="52"/>
                    </a:lnTo>
                    <a:lnTo>
                      <a:pt x="139" y="43"/>
                    </a:lnTo>
                    <a:lnTo>
                      <a:pt x="114" y="31"/>
                    </a:lnTo>
                    <a:lnTo>
                      <a:pt x="109" y="22"/>
                    </a:lnTo>
                    <a:lnTo>
                      <a:pt x="92" y="15"/>
                    </a:lnTo>
                    <a:lnTo>
                      <a:pt x="80" y="8"/>
                    </a:lnTo>
                    <a:lnTo>
                      <a:pt x="7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75532" name="Freeform 1068"/>
              <p:cNvSpPr>
                <a:spLocks/>
              </p:cNvSpPr>
              <p:nvPr/>
            </p:nvSpPr>
            <p:spPr bwMode="auto">
              <a:xfrm>
                <a:off x="2713" y="1724"/>
                <a:ext cx="90" cy="139"/>
              </a:xfrm>
              <a:custGeom>
                <a:avLst/>
                <a:gdLst/>
                <a:ahLst/>
                <a:cxnLst>
                  <a:cxn ang="0">
                    <a:pos x="59" y="19"/>
                  </a:cxn>
                  <a:cxn ang="0">
                    <a:pos x="38" y="7"/>
                  </a:cxn>
                  <a:cxn ang="0">
                    <a:pos x="21" y="0"/>
                  </a:cxn>
                  <a:cxn ang="0">
                    <a:pos x="0" y="4"/>
                  </a:cxn>
                  <a:cxn ang="0">
                    <a:pos x="2" y="14"/>
                  </a:cxn>
                  <a:cxn ang="0">
                    <a:pos x="14" y="23"/>
                  </a:cxn>
                  <a:cxn ang="0">
                    <a:pos x="50" y="38"/>
                  </a:cxn>
                  <a:cxn ang="0">
                    <a:pos x="71" y="47"/>
                  </a:cxn>
                  <a:cxn ang="0">
                    <a:pos x="86" y="57"/>
                  </a:cxn>
                  <a:cxn ang="0">
                    <a:pos x="92" y="64"/>
                  </a:cxn>
                  <a:cxn ang="0">
                    <a:pos x="95" y="73"/>
                  </a:cxn>
                  <a:cxn ang="0">
                    <a:pos x="88" y="85"/>
                  </a:cxn>
                  <a:cxn ang="0">
                    <a:pos x="76" y="97"/>
                  </a:cxn>
                  <a:cxn ang="0">
                    <a:pos x="71" y="106"/>
                  </a:cxn>
                  <a:cxn ang="0">
                    <a:pos x="65" y="115"/>
                  </a:cxn>
                  <a:cxn ang="0">
                    <a:pos x="65" y="123"/>
                  </a:cxn>
                  <a:cxn ang="0">
                    <a:pos x="65" y="131"/>
                  </a:cxn>
                  <a:cxn ang="0">
                    <a:pos x="71" y="135"/>
                  </a:cxn>
                  <a:cxn ang="0">
                    <a:pos x="82" y="135"/>
                  </a:cxn>
                  <a:cxn ang="0">
                    <a:pos x="105" y="138"/>
                  </a:cxn>
                  <a:cxn ang="0">
                    <a:pos x="130" y="138"/>
                  </a:cxn>
                  <a:cxn ang="0">
                    <a:pos x="156" y="143"/>
                  </a:cxn>
                  <a:cxn ang="0">
                    <a:pos x="170" y="148"/>
                  </a:cxn>
                  <a:cxn ang="0">
                    <a:pos x="179" y="142"/>
                  </a:cxn>
                  <a:cxn ang="0">
                    <a:pos x="185" y="137"/>
                  </a:cxn>
                  <a:cxn ang="0">
                    <a:pos x="179" y="134"/>
                  </a:cxn>
                  <a:cxn ang="0">
                    <a:pos x="164" y="132"/>
                  </a:cxn>
                  <a:cxn ang="0">
                    <a:pos x="130" y="130"/>
                  </a:cxn>
                  <a:cxn ang="0">
                    <a:pos x="84" y="130"/>
                  </a:cxn>
                  <a:cxn ang="0">
                    <a:pos x="78" y="128"/>
                  </a:cxn>
                  <a:cxn ang="0">
                    <a:pos x="76" y="119"/>
                  </a:cxn>
                  <a:cxn ang="0">
                    <a:pos x="90" y="103"/>
                  </a:cxn>
                  <a:cxn ang="0">
                    <a:pos x="99" y="94"/>
                  </a:cxn>
                  <a:cxn ang="0">
                    <a:pos x="109" y="78"/>
                  </a:cxn>
                  <a:cxn ang="0">
                    <a:pos x="112" y="68"/>
                  </a:cxn>
                  <a:cxn ang="0">
                    <a:pos x="114" y="58"/>
                  </a:cxn>
                  <a:cxn ang="0">
                    <a:pos x="107" y="48"/>
                  </a:cxn>
                  <a:cxn ang="0">
                    <a:pos x="92" y="37"/>
                  </a:cxn>
                  <a:cxn ang="0">
                    <a:pos x="71" y="25"/>
                  </a:cxn>
                  <a:cxn ang="0">
                    <a:pos x="59" y="19"/>
                  </a:cxn>
                </a:cxnLst>
                <a:rect l="0" t="0" r="r" b="b"/>
                <a:pathLst>
                  <a:path w="185" h="148">
                    <a:moveTo>
                      <a:pt x="59" y="19"/>
                    </a:moveTo>
                    <a:lnTo>
                      <a:pt x="38" y="7"/>
                    </a:lnTo>
                    <a:lnTo>
                      <a:pt x="21" y="0"/>
                    </a:lnTo>
                    <a:lnTo>
                      <a:pt x="0" y="4"/>
                    </a:lnTo>
                    <a:lnTo>
                      <a:pt x="2" y="14"/>
                    </a:lnTo>
                    <a:lnTo>
                      <a:pt x="14" y="23"/>
                    </a:lnTo>
                    <a:lnTo>
                      <a:pt x="50" y="38"/>
                    </a:lnTo>
                    <a:lnTo>
                      <a:pt x="71" y="47"/>
                    </a:lnTo>
                    <a:lnTo>
                      <a:pt x="86" y="57"/>
                    </a:lnTo>
                    <a:lnTo>
                      <a:pt x="92" y="64"/>
                    </a:lnTo>
                    <a:lnTo>
                      <a:pt x="95" y="73"/>
                    </a:lnTo>
                    <a:lnTo>
                      <a:pt x="88" y="85"/>
                    </a:lnTo>
                    <a:lnTo>
                      <a:pt x="76" y="97"/>
                    </a:lnTo>
                    <a:lnTo>
                      <a:pt x="71" y="106"/>
                    </a:lnTo>
                    <a:lnTo>
                      <a:pt x="65" y="115"/>
                    </a:lnTo>
                    <a:lnTo>
                      <a:pt x="65" y="123"/>
                    </a:lnTo>
                    <a:lnTo>
                      <a:pt x="65" y="131"/>
                    </a:lnTo>
                    <a:lnTo>
                      <a:pt x="71" y="135"/>
                    </a:lnTo>
                    <a:lnTo>
                      <a:pt x="82" y="135"/>
                    </a:lnTo>
                    <a:lnTo>
                      <a:pt x="105" y="138"/>
                    </a:lnTo>
                    <a:lnTo>
                      <a:pt x="130" y="138"/>
                    </a:lnTo>
                    <a:lnTo>
                      <a:pt x="156" y="143"/>
                    </a:lnTo>
                    <a:lnTo>
                      <a:pt x="170" y="148"/>
                    </a:lnTo>
                    <a:lnTo>
                      <a:pt x="179" y="142"/>
                    </a:lnTo>
                    <a:lnTo>
                      <a:pt x="185" y="137"/>
                    </a:lnTo>
                    <a:lnTo>
                      <a:pt x="179" y="134"/>
                    </a:lnTo>
                    <a:lnTo>
                      <a:pt x="164" y="132"/>
                    </a:lnTo>
                    <a:lnTo>
                      <a:pt x="130" y="130"/>
                    </a:lnTo>
                    <a:lnTo>
                      <a:pt x="84" y="130"/>
                    </a:lnTo>
                    <a:lnTo>
                      <a:pt x="78" y="128"/>
                    </a:lnTo>
                    <a:lnTo>
                      <a:pt x="76" y="119"/>
                    </a:lnTo>
                    <a:lnTo>
                      <a:pt x="90" y="103"/>
                    </a:lnTo>
                    <a:lnTo>
                      <a:pt x="99" y="94"/>
                    </a:lnTo>
                    <a:lnTo>
                      <a:pt x="109" y="78"/>
                    </a:lnTo>
                    <a:lnTo>
                      <a:pt x="112" y="68"/>
                    </a:lnTo>
                    <a:lnTo>
                      <a:pt x="114" y="58"/>
                    </a:lnTo>
                    <a:lnTo>
                      <a:pt x="107" y="48"/>
                    </a:lnTo>
                    <a:lnTo>
                      <a:pt x="92" y="37"/>
                    </a:lnTo>
                    <a:lnTo>
                      <a:pt x="71" y="25"/>
                    </a:lnTo>
                    <a:lnTo>
                      <a:pt x="59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75533" name="Freeform 1069"/>
              <p:cNvSpPr>
                <a:spLocks/>
              </p:cNvSpPr>
              <p:nvPr/>
            </p:nvSpPr>
            <p:spPr bwMode="auto">
              <a:xfrm>
                <a:off x="2673" y="1727"/>
                <a:ext cx="47" cy="127"/>
              </a:xfrm>
              <a:custGeom>
                <a:avLst/>
                <a:gdLst/>
                <a:ahLst/>
                <a:cxnLst>
                  <a:cxn ang="0">
                    <a:pos x="21" y="23"/>
                  </a:cxn>
                  <a:cxn ang="0">
                    <a:pos x="31" y="12"/>
                  </a:cxn>
                  <a:cxn ang="0">
                    <a:pos x="48" y="3"/>
                  </a:cxn>
                  <a:cxn ang="0">
                    <a:pos x="63" y="0"/>
                  </a:cxn>
                  <a:cxn ang="0">
                    <a:pos x="80" y="0"/>
                  </a:cxn>
                  <a:cxn ang="0">
                    <a:pos x="88" y="4"/>
                  </a:cxn>
                  <a:cxn ang="0">
                    <a:pos x="86" y="12"/>
                  </a:cxn>
                  <a:cxn ang="0">
                    <a:pos x="78" y="16"/>
                  </a:cxn>
                  <a:cxn ang="0">
                    <a:pos x="56" y="22"/>
                  </a:cxn>
                  <a:cxn ang="0">
                    <a:pos x="42" y="33"/>
                  </a:cxn>
                  <a:cxn ang="0">
                    <a:pos x="42" y="41"/>
                  </a:cxn>
                  <a:cxn ang="0">
                    <a:pos x="46" y="53"/>
                  </a:cxn>
                  <a:cxn ang="0">
                    <a:pos x="61" y="70"/>
                  </a:cxn>
                  <a:cxn ang="0">
                    <a:pos x="75" y="85"/>
                  </a:cxn>
                  <a:cxn ang="0">
                    <a:pos x="84" y="98"/>
                  </a:cxn>
                  <a:cxn ang="0">
                    <a:pos x="92" y="108"/>
                  </a:cxn>
                  <a:cxn ang="0">
                    <a:pos x="96" y="117"/>
                  </a:cxn>
                  <a:cxn ang="0">
                    <a:pos x="96" y="126"/>
                  </a:cxn>
                  <a:cxn ang="0">
                    <a:pos x="82" y="128"/>
                  </a:cxn>
                  <a:cxn ang="0">
                    <a:pos x="63" y="129"/>
                  </a:cxn>
                  <a:cxn ang="0">
                    <a:pos x="42" y="131"/>
                  </a:cxn>
                  <a:cxn ang="0">
                    <a:pos x="25" y="134"/>
                  </a:cxn>
                  <a:cxn ang="0">
                    <a:pos x="18" y="135"/>
                  </a:cxn>
                  <a:cxn ang="0">
                    <a:pos x="4" y="132"/>
                  </a:cxn>
                  <a:cxn ang="0">
                    <a:pos x="0" y="126"/>
                  </a:cxn>
                  <a:cxn ang="0">
                    <a:pos x="8" y="124"/>
                  </a:cxn>
                  <a:cxn ang="0">
                    <a:pos x="31" y="123"/>
                  </a:cxn>
                  <a:cxn ang="0">
                    <a:pos x="50" y="121"/>
                  </a:cxn>
                  <a:cxn ang="0">
                    <a:pos x="80" y="121"/>
                  </a:cxn>
                  <a:cxn ang="0">
                    <a:pos x="80" y="117"/>
                  </a:cxn>
                  <a:cxn ang="0">
                    <a:pos x="78" y="113"/>
                  </a:cxn>
                  <a:cxn ang="0">
                    <a:pos x="69" y="98"/>
                  </a:cxn>
                  <a:cxn ang="0">
                    <a:pos x="56" y="85"/>
                  </a:cxn>
                  <a:cxn ang="0">
                    <a:pos x="46" y="75"/>
                  </a:cxn>
                  <a:cxn ang="0">
                    <a:pos x="37" y="63"/>
                  </a:cxn>
                  <a:cxn ang="0">
                    <a:pos x="25" y="55"/>
                  </a:cxn>
                  <a:cxn ang="0">
                    <a:pos x="21" y="44"/>
                  </a:cxn>
                  <a:cxn ang="0">
                    <a:pos x="18" y="34"/>
                  </a:cxn>
                  <a:cxn ang="0">
                    <a:pos x="21" y="23"/>
                  </a:cxn>
                </a:cxnLst>
                <a:rect l="0" t="0" r="r" b="b"/>
                <a:pathLst>
                  <a:path w="96" h="135">
                    <a:moveTo>
                      <a:pt x="21" y="23"/>
                    </a:moveTo>
                    <a:lnTo>
                      <a:pt x="31" y="12"/>
                    </a:lnTo>
                    <a:lnTo>
                      <a:pt x="48" y="3"/>
                    </a:lnTo>
                    <a:lnTo>
                      <a:pt x="63" y="0"/>
                    </a:lnTo>
                    <a:lnTo>
                      <a:pt x="80" y="0"/>
                    </a:lnTo>
                    <a:lnTo>
                      <a:pt x="88" y="4"/>
                    </a:lnTo>
                    <a:lnTo>
                      <a:pt x="86" y="12"/>
                    </a:lnTo>
                    <a:lnTo>
                      <a:pt x="78" y="16"/>
                    </a:lnTo>
                    <a:lnTo>
                      <a:pt x="56" y="22"/>
                    </a:lnTo>
                    <a:lnTo>
                      <a:pt x="42" y="33"/>
                    </a:lnTo>
                    <a:lnTo>
                      <a:pt x="42" y="41"/>
                    </a:lnTo>
                    <a:lnTo>
                      <a:pt x="46" y="53"/>
                    </a:lnTo>
                    <a:lnTo>
                      <a:pt x="61" y="70"/>
                    </a:lnTo>
                    <a:lnTo>
                      <a:pt x="75" y="85"/>
                    </a:lnTo>
                    <a:lnTo>
                      <a:pt x="84" y="98"/>
                    </a:lnTo>
                    <a:lnTo>
                      <a:pt x="92" y="108"/>
                    </a:lnTo>
                    <a:lnTo>
                      <a:pt x="96" y="117"/>
                    </a:lnTo>
                    <a:lnTo>
                      <a:pt x="96" y="126"/>
                    </a:lnTo>
                    <a:lnTo>
                      <a:pt x="82" y="128"/>
                    </a:lnTo>
                    <a:lnTo>
                      <a:pt x="63" y="129"/>
                    </a:lnTo>
                    <a:lnTo>
                      <a:pt x="42" y="131"/>
                    </a:lnTo>
                    <a:lnTo>
                      <a:pt x="25" y="134"/>
                    </a:lnTo>
                    <a:lnTo>
                      <a:pt x="18" y="135"/>
                    </a:lnTo>
                    <a:lnTo>
                      <a:pt x="4" y="132"/>
                    </a:lnTo>
                    <a:lnTo>
                      <a:pt x="0" y="126"/>
                    </a:lnTo>
                    <a:lnTo>
                      <a:pt x="8" y="124"/>
                    </a:lnTo>
                    <a:lnTo>
                      <a:pt x="31" y="123"/>
                    </a:lnTo>
                    <a:lnTo>
                      <a:pt x="50" y="121"/>
                    </a:lnTo>
                    <a:lnTo>
                      <a:pt x="80" y="121"/>
                    </a:lnTo>
                    <a:lnTo>
                      <a:pt x="80" y="117"/>
                    </a:lnTo>
                    <a:lnTo>
                      <a:pt x="78" y="113"/>
                    </a:lnTo>
                    <a:lnTo>
                      <a:pt x="69" y="98"/>
                    </a:lnTo>
                    <a:lnTo>
                      <a:pt x="56" y="85"/>
                    </a:lnTo>
                    <a:lnTo>
                      <a:pt x="46" y="75"/>
                    </a:lnTo>
                    <a:lnTo>
                      <a:pt x="37" y="63"/>
                    </a:lnTo>
                    <a:lnTo>
                      <a:pt x="25" y="55"/>
                    </a:lnTo>
                    <a:lnTo>
                      <a:pt x="21" y="44"/>
                    </a:lnTo>
                    <a:lnTo>
                      <a:pt x="18" y="34"/>
                    </a:lnTo>
                    <a:lnTo>
                      <a:pt x="21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575571" name="Line 1107"/>
            <p:cNvSpPr>
              <a:spLocks noChangeShapeType="1"/>
            </p:cNvSpPr>
            <p:nvPr/>
          </p:nvSpPr>
          <p:spPr bwMode="auto">
            <a:xfrm>
              <a:off x="3116" y="1145"/>
              <a:ext cx="3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75572" name="Line 1108"/>
            <p:cNvSpPr>
              <a:spLocks noChangeShapeType="1"/>
            </p:cNvSpPr>
            <p:nvPr/>
          </p:nvSpPr>
          <p:spPr bwMode="auto">
            <a:xfrm>
              <a:off x="3115" y="1339"/>
              <a:ext cx="3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75573" name="Text Box 1109"/>
            <p:cNvSpPr txBox="1">
              <a:spLocks noChangeArrowheads="1"/>
            </p:cNvSpPr>
            <p:nvPr/>
          </p:nvSpPr>
          <p:spPr bwMode="auto">
            <a:xfrm>
              <a:off x="1612" y="1071"/>
              <a:ext cx="775" cy="3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/>
                <a:t>Cryptanalyst</a:t>
              </a:r>
            </a:p>
            <a:p>
              <a:r>
                <a:rPr lang="en-US" altLang="ko-KR" sz="1600"/>
                <a:t>Adversary</a:t>
              </a:r>
            </a:p>
          </p:txBody>
        </p:sp>
        <p:sp>
          <p:nvSpPr>
            <p:cNvPr id="575574" name="Text Box 1110"/>
            <p:cNvSpPr txBox="1">
              <a:spLocks noChangeArrowheads="1"/>
            </p:cNvSpPr>
            <p:nvPr/>
          </p:nvSpPr>
          <p:spPr bwMode="auto">
            <a:xfrm>
              <a:off x="3547" y="1070"/>
              <a:ext cx="139" cy="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/>
                <a:t>M</a:t>
              </a:r>
              <a:r>
                <a:rPr lang="en-US" altLang="ko-KR" sz="1600">
                  <a:sym typeface="Symbol" pitchFamily="18" charset="2"/>
                </a:rPr>
                <a:t></a:t>
              </a:r>
              <a:endParaRPr lang="en-US" altLang="ko-KR" sz="1600"/>
            </a:p>
          </p:txBody>
        </p:sp>
        <p:sp>
          <p:nvSpPr>
            <p:cNvPr id="575575" name="Text Box 1111"/>
            <p:cNvSpPr txBox="1">
              <a:spLocks noChangeArrowheads="1"/>
            </p:cNvSpPr>
            <p:nvPr/>
          </p:nvSpPr>
          <p:spPr bwMode="auto">
            <a:xfrm>
              <a:off x="3556" y="1273"/>
              <a:ext cx="124" cy="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/>
                <a:t>K</a:t>
              </a:r>
              <a:r>
                <a:rPr lang="en-US" altLang="ko-KR" sz="1600">
                  <a:sym typeface="Symbol" pitchFamily="18" charset="2"/>
                </a:rPr>
                <a:t></a:t>
              </a:r>
              <a:endParaRPr lang="en-US" altLang="ko-KR" sz="1600"/>
            </a:p>
          </p:txBody>
        </p:sp>
        <p:sp>
          <p:nvSpPr>
            <p:cNvPr id="575576" name="Text Box 1112"/>
            <p:cNvSpPr txBox="1">
              <a:spLocks noChangeArrowheads="1"/>
            </p:cNvSpPr>
            <p:nvPr/>
          </p:nvSpPr>
          <p:spPr bwMode="auto">
            <a:xfrm>
              <a:off x="1218" y="3592"/>
              <a:ext cx="581" cy="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/>
                <a:t>C = E</a:t>
              </a:r>
              <a:r>
                <a:rPr lang="en-US" altLang="ko-KR" sz="1600" baseline="-25000"/>
                <a:t>K</a:t>
              </a:r>
              <a:r>
                <a:rPr lang="en-US" altLang="ko-KR" sz="1600"/>
                <a:t>(M)</a:t>
              </a:r>
            </a:p>
          </p:txBody>
        </p:sp>
        <p:sp>
          <p:nvSpPr>
            <p:cNvPr id="575577" name="Text Box 1113"/>
            <p:cNvSpPr txBox="1">
              <a:spLocks noChangeArrowheads="1"/>
            </p:cNvSpPr>
            <p:nvPr/>
          </p:nvSpPr>
          <p:spPr bwMode="auto">
            <a:xfrm>
              <a:off x="4124" y="3561"/>
              <a:ext cx="588" cy="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/>
                <a:t>D</a:t>
              </a:r>
              <a:r>
                <a:rPr lang="en-US" altLang="ko-KR" sz="1600" baseline="-25000"/>
                <a:t>K</a:t>
              </a:r>
              <a:r>
                <a:rPr lang="en-US" altLang="ko-KR" sz="1600"/>
                <a:t>(C) = 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75D7-6DF0-4B50-8FFA-3F94590290E5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993775" y="714375"/>
            <a:ext cx="4938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Block Cipher – A Simplified View</a:t>
            </a:r>
          </a:p>
        </p:txBody>
      </p:sp>
      <p:sp>
        <p:nvSpPr>
          <p:cNvPr id="604193" name="Rectangle 33"/>
          <p:cNvSpPr>
            <a:spLocks noChangeArrowheads="1"/>
          </p:cNvSpPr>
          <p:nvPr/>
        </p:nvSpPr>
        <p:spPr bwMode="auto">
          <a:xfrm>
            <a:off x="1798638" y="1992313"/>
            <a:ext cx="6059487" cy="3395662"/>
          </a:xfrm>
          <a:prstGeom prst="rect">
            <a:avLst/>
          </a:prstGeom>
          <a:solidFill>
            <a:schemeClr val="folHlink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04194" name="Rectangle 34"/>
          <p:cNvSpPr>
            <a:spLocks noChangeArrowheads="1"/>
          </p:cNvSpPr>
          <p:nvPr/>
        </p:nvSpPr>
        <p:spPr bwMode="auto">
          <a:xfrm>
            <a:off x="2206625" y="2857500"/>
            <a:ext cx="892175" cy="2238375"/>
          </a:xfrm>
          <a:prstGeom prst="rect">
            <a:avLst/>
          </a:prstGeom>
          <a:solidFill>
            <a:srgbClr val="FFCC99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604195" name="Rectangle 35"/>
          <p:cNvSpPr>
            <a:spLocks noChangeArrowheads="1"/>
          </p:cNvSpPr>
          <p:nvPr/>
        </p:nvSpPr>
        <p:spPr bwMode="auto">
          <a:xfrm>
            <a:off x="3975100" y="2863850"/>
            <a:ext cx="779463" cy="2265363"/>
          </a:xfrm>
          <a:prstGeom prst="rect">
            <a:avLst/>
          </a:prstGeom>
          <a:solidFill>
            <a:srgbClr val="CCFFCC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604196" name="Text Box 36"/>
          <p:cNvSpPr txBox="1">
            <a:spLocks noChangeArrowheads="1"/>
          </p:cNvSpPr>
          <p:nvPr/>
        </p:nvSpPr>
        <p:spPr bwMode="auto">
          <a:xfrm rot="-5400000">
            <a:off x="2032001" y="3630612"/>
            <a:ext cx="11938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Encryption</a:t>
            </a:r>
          </a:p>
          <a:p>
            <a:r>
              <a:rPr lang="en-US" altLang="ko-KR"/>
              <a:t>Function</a:t>
            </a:r>
          </a:p>
        </p:txBody>
      </p:sp>
      <p:sp>
        <p:nvSpPr>
          <p:cNvPr id="604197" name="Text Box 37"/>
          <p:cNvSpPr txBox="1">
            <a:spLocks noChangeArrowheads="1"/>
          </p:cNvSpPr>
          <p:nvPr/>
        </p:nvSpPr>
        <p:spPr bwMode="auto">
          <a:xfrm rot="-5400000">
            <a:off x="3621088" y="3668712"/>
            <a:ext cx="14986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Encryption</a:t>
            </a:r>
          </a:p>
          <a:p>
            <a:r>
              <a:rPr lang="en-US" altLang="ko-KR"/>
              <a:t>Key Schedule</a:t>
            </a:r>
          </a:p>
        </p:txBody>
      </p:sp>
      <p:sp>
        <p:nvSpPr>
          <p:cNvPr id="604198" name="Line 38"/>
          <p:cNvSpPr>
            <a:spLocks noChangeShapeType="1"/>
          </p:cNvSpPr>
          <p:nvPr/>
        </p:nvSpPr>
        <p:spPr bwMode="auto">
          <a:xfrm>
            <a:off x="2681288" y="1831975"/>
            <a:ext cx="0" cy="10255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199" name="Line 39"/>
          <p:cNvSpPr>
            <a:spLocks noChangeShapeType="1"/>
          </p:cNvSpPr>
          <p:nvPr/>
        </p:nvSpPr>
        <p:spPr bwMode="auto">
          <a:xfrm flipH="1">
            <a:off x="5291138" y="2251075"/>
            <a:ext cx="0" cy="647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200" name="Text Box 40"/>
          <p:cNvSpPr txBox="1">
            <a:spLocks noChangeArrowheads="1"/>
          </p:cNvSpPr>
          <p:nvPr/>
        </p:nvSpPr>
        <p:spPr bwMode="auto">
          <a:xfrm>
            <a:off x="1930400" y="1295400"/>
            <a:ext cx="15875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Input Message</a:t>
            </a:r>
          </a:p>
          <a:p>
            <a:r>
              <a:rPr lang="en-US" altLang="ko-KR"/>
              <a:t>(Plaintext)</a:t>
            </a:r>
          </a:p>
        </p:txBody>
      </p:sp>
      <p:sp>
        <p:nvSpPr>
          <p:cNvPr id="604201" name="Text Box 41"/>
          <p:cNvSpPr txBox="1">
            <a:spLocks noChangeArrowheads="1"/>
          </p:cNvSpPr>
          <p:nvPr/>
        </p:nvSpPr>
        <p:spPr bwMode="auto">
          <a:xfrm>
            <a:off x="4332288" y="1443038"/>
            <a:ext cx="9906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User Key</a:t>
            </a:r>
          </a:p>
        </p:txBody>
      </p:sp>
      <p:sp>
        <p:nvSpPr>
          <p:cNvPr id="604202" name="Line 42"/>
          <p:cNvSpPr>
            <a:spLocks noChangeShapeType="1"/>
          </p:cNvSpPr>
          <p:nvPr/>
        </p:nvSpPr>
        <p:spPr bwMode="auto">
          <a:xfrm flipH="1">
            <a:off x="3106738" y="3857625"/>
            <a:ext cx="869950" cy="0"/>
          </a:xfrm>
          <a:prstGeom prst="line">
            <a:avLst/>
          </a:prstGeom>
          <a:noFill/>
          <a:ln w="3175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203" name="Text Box 43"/>
          <p:cNvSpPr txBox="1">
            <a:spLocks noChangeArrowheads="1"/>
          </p:cNvSpPr>
          <p:nvPr/>
        </p:nvSpPr>
        <p:spPr bwMode="auto">
          <a:xfrm rot="-5400000">
            <a:off x="2432051" y="3746500"/>
            <a:ext cx="2266950" cy="244475"/>
          </a:xfrm>
          <a:prstGeom prst="rect">
            <a:avLst/>
          </a:prstGeom>
          <a:solidFill>
            <a:schemeClr val="bg1"/>
          </a:solidFill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Encryption Round keys</a:t>
            </a:r>
          </a:p>
        </p:txBody>
      </p:sp>
      <p:sp>
        <p:nvSpPr>
          <p:cNvPr id="604204" name="Line 44"/>
          <p:cNvSpPr>
            <a:spLocks noChangeShapeType="1"/>
          </p:cNvSpPr>
          <p:nvPr/>
        </p:nvSpPr>
        <p:spPr bwMode="auto">
          <a:xfrm flipH="1">
            <a:off x="2671763" y="5111750"/>
            <a:ext cx="0" cy="4937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205" name="Text Box 45"/>
          <p:cNvSpPr txBox="1">
            <a:spLocks noChangeArrowheads="1"/>
          </p:cNvSpPr>
          <p:nvPr/>
        </p:nvSpPr>
        <p:spPr bwMode="auto">
          <a:xfrm>
            <a:off x="1760538" y="5657850"/>
            <a:ext cx="17780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Output Message</a:t>
            </a:r>
          </a:p>
          <a:p>
            <a:r>
              <a:rPr lang="en-US" altLang="ko-KR"/>
              <a:t>(Ciphertext)</a:t>
            </a:r>
          </a:p>
        </p:txBody>
      </p:sp>
      <p:sp>
        <p:nvSpPr>
          <p:cNvPr id="604206" name="Rectangle 46"/>
          <p:cNvSpPr>
            <a:spLocks noChangeArrowheads="1"/>
          </p:cNvSpPr>
          <p:nvPr/>
        </p:nvSpPr>
        <p:spPr bwMode="auto">
          <a:xfrm>
            <a:off x="4930775" y="2851150"/>
            <a:ext cx="779463" cy="2265363"/>
          </a:xfrm>
          <a:prstGeom prst="rect">
            <a:avLst/>
          </a:prstGeom>
          <a:solidFill>
            <a:srgbClr val="CCFFCC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604207" name="Text Box 47"/>
          <p:cNvSpPr txBox="1">
            <a:spLocks noChangeArrowheads="1"/>
          </p:cNvSpPr>
          <p:nvPr/>
        </p:nvSpPr>
        <p:spPr bwMode="auto">
          <a:xfrm rot="-5400000">
            <a:off x="4576763" y="3656012"/>
            <a:ext cx="14986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Decryption</a:t>
            </a:r>
          </a:p>
          <a:p>
            <a:r>
              <a:rPr lang="en-US" altLang="ko-KR"/>
              <a:t>Key Schedule</a:t>
            </a:r>
          </a:p>
        </p:txBody>
      </p:sp>
      <p:sp>
        <p:nvSpPr>
          <p:cNvPr id="604208" name="Rectangle 48"/>
          <p:cNvSpPr>
            <a:spLocks noChangeArrowheads="1"/>
          </p:cNvSpPr>
          <p:nvPr/>
        </p:nvSpPr>
        <p:spPr bwMode="auto">
          <a:xfrm>
            <a:off x="6623050" y="2844800"/>
            <a:ext cx="892175" cy="2238375"/>
          </a:xfrm>
          <a:prstGeom prst="rect">
            <a:avLst/>
          </a:prstGeom>
          <a:solidFill>
            <a:srgbClr val="FFCC99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604209" name="Text Box 49"/>
          <p:cNvSpPr txBox="1">
            <a:spLocks noChangeArrowheads="1"/>
          </p:cNvSpPr>
          <p:nvPr/>
        </p:nvSpPr>
        <p:spPr bwMode="auto">
          <a:xfrm rot="-5400000">
            <a:off x="4986338" y="3867150"/>
            <a:ext cx="2266950" cy="244475"/>
          </a:xfrm>
          <a:prstGeom prst="rect">
            <a:avLst/>
          </a:prstGeom>
          <a:solidFill>
            <a:schemeClr val="bg1"/>
          </a:solidFill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Decryption Round keys</a:t>
            </a:r>
          </a:p>
        </p:txBody>
      </p:sp>
      <p:sp>
        <p:nvSpPr>
          <p:cNvPr id="604210" name="Line 50"/>
          <p:cNvSpPr>
            <a:spLocks noChangeShapeType="1"/>
          </p:cNvSpPr>
          <p:nvPr/>
        </p:nvSpPr>
        <p:spPr bwMode="auto">
          <a:xfrm>
            <a:off x="5703888" y="3887788"/>
            <a:ext cx="869950" cy="0"/>
          </a:xfrm>
          <a:prstGeom prst="line">
            <a:avLst/>
          </a:prstGeom>
          <a:noFill/>
          <a:ln w="3175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211" name="Text Box 51"/>
          <p:cNvSpPr txBox="1">
            <a:spLocks noChangeArrowheads="1"/>
          </p:cNvSpPr>
          <p:nvPr/>
        </p:nvSpPr>
        <p:spPr bwMode="auto">
          <a:xfrm rot="-5400000">
            <a:off x="6469063" y="3649662"/>
            <a:ext cx="11938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Decryption</a:t>
            </a:r>
          </a:p>
          <a:p>
            <a:r>
              <a:rPr lang="en-US" altLang="ko-KR"/>
              <a:t>Function</a:t>
            </a:r>
          </a:p>
        </p:txBody>
      </p:sp>
      <p:sp>
        <p:nvSpPr>
          <p:cNvPr id="604212" name="Text Box 52"/>
          <p:cNvSpPr txBox="1">
            <a:spLocks noChangeArrowheads="1"/>
          </p:cNvSpPr>
          <p:nvPr/>
        </p:nvSpPr>
        <p:spPr bwMode="auto">
          <a:xfrm>
            <a:off x="2414588" y="2344738"/>
            <a:ext cx="1524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604213" name="Text Box 53"/>
          <p:cNvSpPr txBox="1">
            <a:spLocks noChangeArrowheads="1"/>
          </p:cNvSpPr>
          <p:nvPr/>
        </p:nvSpPr>
        <p:spPr bwMode="auto">
          <a:xfrm>
            <a:off x="7204075" y="2305050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604214" name="Line 54"/>
          <p:cNvSpPr>
            <a:spLocks noChangeShapeType="1"/>
          </p:cNvSpPr>
          <p:nvPr/>
        </p:nvSpPr>
        <p:spPr bwMode="auto">
          <a:xfrm flipV="1">
            <a:off x="4829175" y="1755775"/>
            <a:ext cx="0" cy="4794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215" name="Line 55"/>
          <p:cNvSpPr>
            <a:spLocks noChangeShapeType="1"/>
          </p:cNvSpPr>
          <p:nvPr/>
        </p:nvSpPr>
        <p:spPr bwMode="auto">
          <a:xfrm>
            <a:off x="4362450" y="2247900"/>
            <a:ext cx="923925" cy="111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216" name="Text Box 56"/>
          <p:cNvSpPr txBox="1">
            <a:spLocks noChangeArrowheads="1"/>
          </p:cNvSpPr>
          <p:nvPr/>
        </p:nvSpPr>
        <p:spPr bwMode="auto">
          <a:xfrm>
            <a:off x="4148138" y="2300288"/>
            <a:ext cx="1524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604217" name="Text Box 57"/>
          <p:cNvSpPr txBox="1">
            <a:spLocks noChangeArrowheads="1"/>
          </p:cNvSpPr>
          <p:nvPr/>
        </p:nvSpPr>
        <p:spPr bwMode="auto">
          <a:xfrm>
            <a:off x="5378450" y="2289175"/>
            <a:ext cx="1651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604218" name="Line 58"/>
          <p:cNvSpPr>
            <a:spLocks noChangeShapeType="1"/>
          </p:cNvSpPr>
          <p:nvPr/>
        </p:nvSpPr>
        <p:spPr bwMode="auto">
          <a:xfrm flipH="1">
            <a:off x="4368800" y="2241550"/>
            <a:ext cx="0" cy="647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219" name="Line 59"/>
          <p:cNvSpPr>
            <a:spLocks noChangeShapeType="1"/>
          </p:cNvSpPr>
          <p:nvPr/>
        </p:nvSpPr>
        <p:spPr bwMode="auto">
          <a:xfrm>
            <a:off x="7075488" y="1814513"/>
            <a:ext cx="0" cy="10255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220" name="Text Box 60"/>
          <p:cNvSpPr txBox="1">
            <a:spLocks noChangeArrowheads="1"/>
          </p:cNvSpPr>
          <p:nvPr/>
        </p:nvSpPr>
        <p:spPr bwMode="auto">
          <a:xfrm>
            <a:off x="6264275" y="1246188"/>
            <a:ext cx="15875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Input Message</a:t>
            </a:r>
          </a:p>
          <a:p>
            <a:r>
              <a:rPr lang="en-US" altLang="ko-KR"/>
              <a:t>(Ciphertext)</a:t>
            </a:r>
          </a:p>
        </p:txBody>
      </p:sp>
      <p:sp>
        <p:nvSpPr>
          <p:cNvPr id="604221" name="Line 61"/>
          <p:cNvSpPr>
            <a:spLocks noChangeShapeType="1"/>
          </p:cNvSpPr>
          <p:nvPr/>
        </p:nvSpPr>
        <p:spPr bwMode="auto">
          <a:xfrm flipH="1">
            <a:off x="7077075" y="5105400"/>
            <a:ext cx="0" cy="4937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04222" name="Text Box 62"/>
          <p:cNvSpPr txBox="1">
            <a:spLocks noChangeArrowheads="1"/>
          </p:cNvSpPr>
          <p:nvPr/>
        </p:nvSpPr>
        <p:spPr bwMode="auto">
          <a:xfrm>
            <a:off x="6165850" y="5651500"/>
            <a:ext cx="1778000" cy="549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Output Message</a:t>
            </a:r>
          </a:p>
          <a:p>
            <a:r>
              <a:rPr lang="en-US" altLang="ko-KR"/>
              <a:t>(Plaintext)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FD66-5EDE-490D-880A-A2EF16BFA6A1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678945" name="Text Box 33"/>
          <p:cNvSpPr txBox="1">
            <a:spLocks noChangeArrowheads="1"/>
          </p:cNvSpPr>
          <p:nvPr/>
        </p:nvSpPr>
        <p:spPr bwMode="auto">
          <a:xfrm>
            <a:off x="1038225" y="660400"/>
            <a:ext cx="497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Most Popular Symmetric Ciphers</a:t>
            </a:r>
          </a:p>
        </p:txBody>
      </p:sp>
      <p:sp>
        <p:nvSpPr>
          <p:cNvPr id="678946" name="Rectangle 34"/>
          <p:cNvSpPr>
            <a:spLocks noChangeArrowheads="1"/>
          </p:cNvSpPr>
          <p:nvPr/>
        </p:nvSpPr>
        <p:spPr bwMode="auto">
          <a:xfrm>
            <a:off x="1574800" y="2381250"/>
            <a:ext cx="4356100" cy="495300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8947" name="Rectangle 35"/>
          <p:cNvSpPr>
            <a:spLocks noChangeArrowheads="1"/>
          </p:cNvSpPr>
          <p:nvPr/>
        </p:nvSpPr>
        <p:spPr bwMode="auto">
          <a:xfrm>
            <a:off x="4591050" y="2874963"/>
            <a:ext cx="3883025" cy="495300"/>
          </a:xfrm>
          <a:prstGeom prst="rect">
            <a:avLst/>
          </a:prstGeom>
          <a:solidFill>
            <a:srgbClr val="CC99FF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8948" name="Line 36"/>
          <p:cNvSpPr>
            <a:spLocks noChangeShapeType="1"/>
          </p:cNvSpPr>
          <p:nvPr/>
        </p:nvSpPr>
        <p:spPr bwMode="auto">
          <a:xfrm>
            <a:off x="1971675" y="1928813"/>
            <a:ext cx="0" cy="3427412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78949" name="Line 37"/>
          <p:cNvSpPr>
            <a:spLocks noChangeShapeType="1"/>
          </p:cNvSpPr>
          <p:nvPr/>
        </p:nvSpPr>
        <p:spPr bwMode="auto">
          <a:xfrm>
            <a:off x="3160713" y="1919288"/>
            <a:ext cx="0" cy="3427412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78950" name="Line 38"/>
          <p:cNvSpPr>
            <a:spLocks noChangeShapeType="1"/>
          </p:cNvSpPr>
          <p:nvPr/>
        </p:nvSpPr>
        <p:spPr bwMode="auto">
          <a:xfrm>
            <a:off x="4405313" y="1944688"/>
            <a:ext cx="0" cy="3427412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78951" name="Line 39"/>
          <p:cNvSpPr>
            <a:spLocks noChangeShapeType="1"/>
          </p:cNvSpPr>
          <p:nvPr/>
        </p:nvSpPr>
        <p:spPr bwMode="auto">
          <a:xfrm>
            <a:off x="5683250" y="1944688"/>
            <a:ext cx="0" cy="3427412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78952" name="Line 40"/>
          <p:cNvSpPr>
            <a:spLocks noChangeShapeType="1"/>
          </p:cNvSpPr>
          <p:nvPr/>
        </p:nvSpPr>
        <p:spPr bwMode="auto">
          <a:xfrm>
            <a:off x="6981825" y="1944688"/>
            <a:ext cx="0" cy="3427412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78953" name="Line 41"/>
          <p:cNvSpPr>
            <a:spLocks noChangeShapeType="1"/>
          </p:cNvSpPr>
          <p:nvPr/>
        </p:nvSpPr>
        <p:spPr bwMode="auto">
          <a:xfrm>
            <a:off x="8259763" y="1944688"/>
            <a:ext cx="0" cy="3427412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78954" name="Rectangle 42"/>
          <p:cNvSpPr>
            <a:spLocks noChangeArrowheads="1"/>
          </p:cNvSpPr>
          <p:nvPr/>
        </p:nvSpPr>
        <p:spPr bwMode="auto">
          <a:xfrm>
            <a:off x="4248150" y="2379663"/>
            <a:ext cx="1668463" cy="495300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78955" name="Text Box 43"/>
          <p:cNvSpPr txBox="1">
            <a:spLocks noChangeArrowheads="1"/>
          </p:cNvSpPr>
          <p:nvPr/>
        </p:nvSpPr>
        <p:spPr bwMode="auto">
          <a:xfrm>
            <a:off x="1716088" y="1585913"/>
            <a:ext cx="508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1980</a:t>
            </a:r>
          </a:p>
        </p:txBody>
      </p:sp>
      <p:sp>
        <p:nvSpPr>
          <p:cNvPr id="678956" name="Text Box 44"/>
          <p:cNvSpPr txBox="1">
            <a:spLocks noChangeArrowheads="1"/>
          </p:cNvSpPr>
          <p:nvPr/>
        </p:nvSpPr>
        <p:spPr bwMode="auto">
          <a:xfrm>
            <a:off x="2870200" y="1581150"/>
            <a:ext cx="508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1990</a:t>
            </a:r>
          </a:p>
        </p:txBody>
      </p:sp>
      <p:sp>
        <p:nvSpPr>
          <p:cNvPr id="678957" name="Text Box 45"/>
          <p:cNvSpPr txBox="1">
            <a:spLocks noChangeArrowheads="1"/>
          </p:cNvSpPr>
          <p:nvPr/>
        </p:nvSpPr>
        <p:spPr bwMode="auto">
          <a:xfrm>
            <a:off x="4125913" y="1582738"/>
            <a:ext cx="508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2000</a:t>
            </a:r>
          </a:p>
        </p:txBody>
      </p:sp>
      <p:sp>
        <p:nvSpPr>
          <p:cNvPr id="678958" name="Text Box 46"/>
          <p:cNvSpPr txBox="1">
            <a:spLocks noChangeArrowheads="1"/>
          </p:cNvSpPr>
          <p:nvPr/>
        </p:nvSpPr>
        <p:spPr bwMode="auto">
          <a:xfrm>
            <a:off x="5391150" y="1581150"/>
            <a:ext cx="508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2010</a:t>
            </a:r>
          </a:p>
        </p:txBody>
      </p:sp>
      <p:sp>
        <p:nvSpPr>
          <p:cNvPr id="678959" name="Text Box 47"/>
          <p:cNvSpPr txBox="1">
            <a:spLocks noChangeArrowheads="1"/>
          </p:cNvSpPr>
          <p:nvPr/>
        </p:nvSpPr>
        <p:spPr bwMode="auto">
          <a:xfrm>
            <a:off x="6677025" y="1568450"/>
            <a:ext cx="508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2020</a:t>
            </a:r>
          </a:p>
        </p:txBody>
      </p:sp>
      <p:sp>
        <p:nvSpPr>
          <p:cNvPr id="678960" name="Text Box 48"/>
          <p:cNvSpPr txBox="1">
            <a:spLocks noChangeArrowheads="1"/>
          </p:cNvSpPr>
          <p:nvPr/>
        </p:nvSpPr>
        <p:spPr bwMode="auto">
          <a:xfrm>
            <a:off x="7967663" y="1579563"/>
            <a:ext cx="508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2030</a:t>
            </a:r>
          </a:p>
        </p:txBody>
      </p:sp>
      <p:sp>
        <p:nvSpPr>
          <p:cNvPr id="678961" name="Text Box 49"/>
          <p:cNvSpPr txBox="1">
            <a:spLocks noChangeArrowheads="1"/>
          </p:cNvSpPr>
          <p:nvPr/>
        </p:nvSpPr>
        <p:spPr bwMode="auto">
          <a:xfrm>
            <a:off x="2586038" y="2478088"/>
            <a:ext cx="4699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DES</a:t>
            </a:r>
          </a:p>
        </p:txBody>
      </p:sp>
      <p:sp>
        <p:nvSpPr>
          <p:cNvPr id="678962" name="Text Box 50"/>
          <p:cNvSpPr txBox="1">
            <a:spLocks noChangeArrowheads="1"/>
          </p:cNvSpPr>
          <p:nvPr/>
        </p:nvSpPr>
        <p:spPr bwMode="auto">
          <a:xfrm>
            <a:off x="4816475" y="2482850"/>
            <a:ext cx="5969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3DES</a:t>
            </a:r>
          </a:p>
        </p:txBody>
      </p:sp>
      <p:sp>
        <p:nvSpPr>
          <p:cNvPr id="678963" name="Text Box 51"/>
          <p:cNvSpPr txBox="1">
            <a:spLocks noChangeArrowheads="1"/>
          </p:cNvSpPr>
          <p:nvPr/>
        </p:nvSpPr>
        <p:spPr bwMode="auto">
          <a:xfrm>
            <a:off x="6180138" y="3000375"/>
            <a:ext cx="4699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AES</a:t>
            </a:r>
          </a:p>
        </p:txBody>
      </p:sp>
      <p:sp>
        <p:nvSpPr>
          <p:cNvPr id="678964" name="Text Box 52"/>
          <p:cNvSpPr txBox="1">
            <a:spLocks noChangeArrowheads="1"/>
          </p:cNvSpPr>
          <p:nvPr/>
        </p:nvSpPr>
        <p:spPr bwMode="auto">
          <a:xfrm>
            <a:off x="3425825" y="3938588"/>
            <a:ext cx="847725" cy="9779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/>
              <a:t>IDEA</a:t>
            </a:r>
          </a:p>
          <a:p>
            <a:pPr algn="l"/>
            <a:r>
              <a:rPr lang="en-US" altLang="ko-KR" sz="1600"/>
              <a:t>RC5</a:t>
            </a:r>
          </a:p>
          <a:p>
            <a:pPr algn="l"/>
            <a:r>
              <a:rPr lang="en-US" altLang="ko-KR" sz="1600"/>
              <a:t>Blowfish</a:t>
            </a:r>
          </a:p>
          <a:p>
            <a:pPr algn="l"/>
            <a:r>
              <a:rPr lang="en-US" altLang="ko-KR" sz="1600"/>
              <a:t>CAST</a:t>
            </a:r>
          </a:p>
        </p:txBody>
      </p:sp>
      <p:sp>
        <p:nvSpPr>
          <p:cNvPr id="678965" name="Text Box 53"/>
          <p:cNvSpPr txBox="1">
            <a:spLocks noChangeArrowheads="1"/>
          </p:cNvSpPr>
          <p:nvPr/>
        </p:nvSpPr>
        <p:spPr bwMode="auto">
          <a:xfrm>
            <a:off x="4679950" y="3925888"/>
            <a:ext cx="768350" cy="9779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/>
              <a:t>Serpent</a:t>
            </a:r>
          </a:p>
          <a:p>
            <a:pPr algn="l"/>
            <a:r>
              <a:rPr lang="en-US" altLang="ko-KR" sz="1600"/>
              <a:t>RC6</a:t>
            </a:r>
          </a:p>
          <a:p>
            <a:pPr algn="l"/>
            <a:r>
              <a:rPr lang="en-US" altLang="ko-KR" sz="1600"/>
              <a:t>Twofish</a:t>
            </a:r>
          </a:p>
          <a:p>
            <a:pPr algn="l"/>
            <a:r>
              <a:rPr lang="en-US" altLang="ko-KR" sz="1600"/>
              <a:t>Mars</a:t>
            </a:r>
          </a:p>
        </p:txBody>
      </p:sp>
      <p:sp>
        <p:nvSpPr>
          <p:cNvPr id="678966" name="Text Box 54"/>
          <p:cNvSpPr txBox="1">
            <a:spLocks noChangeArrowheads="1"/>
          </p:cNvSpPr>
          <p:nvPr/>
        </p:nvSpPr>
        <p:spPr bwMode="auto">
          <a:xfrm>
            <a:off x="2401888" y="2990850"/>
            <a:ext cx="92710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/>
              <a:t>56 bit key</a:t>
            </a:r>
          </a:p>
        </p:txBody>
      </p:sp>
      <p:sp>
        <p:nvSpPr>
          <p:cNvPr id="678967" name="Text Box 55"/>
          <p:cNvSpPr txBox="1">
            <a:spLocks noChangeArrowheads="1"/>
          </p:cNvSpPr>
          <p:nvPr/>
        </p:nvSpPr>
        <p:spPr bwMode="auto">
          <a:xfrm>
            <a:off x="5764213" y="3441700"/>
            <a:ext cx="1944687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/>
              <a:t>128, 192, 256 bit key</a:t>
            </a:r>
          </a:p>
        </p:txBody>
      </p:sp>
      <p:sp>
        <p:nvSpPr>
          <p:cNvPr id="678968" name="Text Box 56"/>
          <p:cNvSpPr txBox="1">
            <a:spLocks noChangeArrowheads="1"/>
          </p:cNvSpPr>
          <p:nvPr/>
        </p:nvSpPr>
        <p:spPr bwMode="auto">
          <a:xfrm>
            <a:off x="1331913" y="2097088"/>
            <a:ext cx="4508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/>
              <a:t>1997</a:t>
            </a:r>
          </a:p>
        </p:txBody>
      </p:sp>
      <p:sp>
        <p:nvSpPr>
          <p:cNvPr id="678969" name="Text Box 57"/>
          <p:cNvSpPr txBox="1">
            <a:spLocks noChangeArrowheads="1"/>
          </p:cNvSpPr>
          <p:nvPr/>
        </p:nvSpPr>
        <p:spPr bwMode="auto">
          <a:xfrm>
            <a:off x="3886200" y="2084388"/>
            <a:ext cx="4508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/>
              <a:t>1999</a:t>
            </a:r>
          </a:p>
        </p:txBody>
      </p:sp>
      <p:sp>
        <p:nvSpPr>
          <p:cNvPr id="678970" name="Text Box 58"/>
          <p:cNvSpPr txBox="1">
            <a:spLocks noChangeArrowheads="1"/>
          </p:cNvSpPr>
          <p:nvPr/>
        </p:nvSpPr>
        <p:spPr bwMode="auto">
          <a:xfrm>
            <a:off x="3863975" y="2954338"/>
            <a:ext cx="722313" cy="4889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AES</a:t>
            </a:r>
          </a:p>
          <a:p>
            <a:r>
              <a:rPr lang="en-US" altLang="ko-KR" sz="1600"/>
              <a:t>contest</a:t>
            </a:r>
          </a:p>
        </p:txBody>
      </p:sp>
      <p:sp>
        <p:nvSpPr>
          <p:cNvPr id="678971" name="Text Box 59"/>
          <p:cNvSpPr txBox="1">
            <a:spLocks noChangeArrowheads="1"/>
          </p:cNvSpPr>
          <p:nvPr/>
        </p:nvSpPr>
        <p:spPr bwMode="auto">
          <a:xfrm>
            <a:off x="4457700" y="3459163"/>
            <a:ext cx="450850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/>
              <a:t>2001</a:t>
            </a:r>
          </a:p>
        </p:txBody>
      </p:sp>
      <p:sp>
        <p:nvSpPr>
          <p:cNvPr id="678972" name="Text Box 60"/>
          <p:cNvSpPr txBox="1">
            <a:spLocks noChangeArrowheads="1"/>
          </p:cNvSpPr>
          <p:nvPr/>
        </p:nvSpPr>
        <p:spPr bwMode="auto">
          <a:xfrm>
            <a:off x="473075" y="2570163"/>
            <a:ext cx="969963" cy="4889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600"/>
              <a:t>American</a:t>
            </a:r>
          </a:p>
          <a:p>
            <a:pPr algn="l"/>
            <a:r>
              <a:rPr lang="en-US" altLang="ko-KR" sz="1600"/>
              <a:t>standards</a:t>
            </a:r>
          </a:p>
        </p:txBody>
      </p:sp>
      <p:sp>
        <p:nvSpPr>
          <p:cNvPr id="678973" name="Text Box 61"/>
          <p:cNvSpPr txBox="1">
            <a:spLocks noChangeArrowheads="1"/>
          </p:cNvSpPr>
          <p:nvPr/>
        </p:nvSpPr>
        <p:spPr bwMode="auto">
          <a:xfrm>
            <a:off x="404813" y="4000500"/>
            <a:ext cx="1039812" cy="7334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Other </a:t>
            </a:r>
          </a:p>
          <a:p>
            <a:r>
              <a:rPr lang="en-US" altLang="ko-KR" sz="1600"/>
              <a:t>popular</a:t>
            </a:r>
          </a:p>
          <a:p>
            <a:r>
              <a:rPr lang="en-US" altLang="ko-KR" sz="1600"/>
              <a:t>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805BF-A0B5-44BB-875F-F45F930554A5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687106" name="Text Box 2"/>
          <p:cNvSpPr txBox="1">
            <a:spLocks noChangeArrowheads="1"/>
          </p:cNvSpPr>
          <p:nvPr/>
        </p:nvSpPr>
        <p:spPr bwMode="auto">
          <a:xfrm>
            <a:off x="2976563" y="2632075"/>
            <a:ext cx="285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1. </a:t>
            </a:r>
            <a:r>
              <a:rPr lang="en-US" altLang="ko-KR" sz="2400" dirty="0" err="1"/>
              <a:t>Feistel</a:t>
            </a:r>
            <a:r>
              <a:rPr lang="en-US" altLang="ko-KR" sz="2400" dirty="0"/>
              <a:t> Network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CAFFB-6D5D-48E5-A6A1-EEFB523408E6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904875" y="693738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 dirty="0" err="1"/>
              <a:t>Feistel</a:t>
            </a:r>
            <a:r>
              <a:rPr lang="en-US" altLang="ko-KR" sz="2400" dirty="0"/>
              <a:t>-type Ciphers</a:t>
            </a:r>
          </a:p>
        </p:txBody>
      </p:sp>
      <p:sp>
        <p:nvSpPr>
          <p:cNvPr id="612356" name="Text Box 4"/>
          <p:cNvSpPr txBox="1">
            <a:spLocks noChangeArrowheads="1"/>
          </p:cNvSpPr>
          <p:nvPr/>
        </p:nvSpPr>
        <p:spPr bwMode="auto">
          <a:xfrm>
            <a:off x="6973888" y="1465263"/>
            <a:ext cx="0" cy="20129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endParaRPr lang="en-US" altLang="ko-KR" baseline="-25000"/>
          </a:p>
          <a:p>
            <a:pPr algn="l"/>
            <a:endParaRPr lang="en-US" altLang="ko-KR" baseline="-25000"/>
          </a:p>
          <a:p>
            <a:pPr algn="l"/>
            <a:endParaRPr lang="en-US" altLang="ko-KR">
              <a:sym typeface="Symbol" pitchFamily="18" charset="2"/>
            </a:endParaRPr>
          </a:p>
          <a:p>
            <a:pPr algn="l"/>
            <a:endParaRPr lang="en-US" altLang="ko-KR"/>
          </a:p>
          <a:p>
            <a:pPr algn="l"/>
            <a:endParaRPr lang="en-US" altLang="ko-KR"/>
          </a:p>
          <a:p>
            <a:pPr algn="l"/>
            <a:endParaRPr lang="en-US" altLang="ko-KR">
              <a:sym typeface="Symbol" pitchFamily="18" charset="2"/>
            </a:endParaRPr>
          </a:p>
          <a:p>
            <a:pPr algn="l"/>
            <a:endParaRPr lang="en-US" altLang="ko-KR"/>
          </a:p>
          <a:p>
            <a:pPr algn="l"/>
            <a:endParaRPr lang="en-US" altLang="ko-KR"/>
          </a:p>
        </p:txBody>
      </p:sp>
      <p:sp>
        <p:nvSpPr>
          <p:cNvPr id="612358" name="Text Box 6"/>
          <p:cNvSpPr txBox="1">
            <a:spLocks noChangeArrowheads="1"/>
          </p:cNvSpPr>
          <p:nvPr/>
        </p:nvSpPr>
        <p:spPr bwMode="auto">
          <a:xfrm>
            <a:off x="822325" y="1420813"/>
            <a:ext cx="7726363" cy="12187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dirty="0"/>
              <a:t> </a:t>
            </a:r>
            <a:r>
              <a:rPr lang="en-US" altLang="ko-KR" dirty="0" err="1"/>
              <a:t>Feistel</a:t>
            </a:r>
            <a:r>
              <a:rPr lang="en-US" altLang="ko-KR" dirty="0"/>
              <a:t> network 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dirty="0"/>
              <a:t>An elegant variant of S-P networks that could be implemented </a:t>
            </a:r>
            <a:r>
              <a:rPr lang="en-US" altLang="ko-KR" dirty="0">
                <a:solidFill>
                  <a:srgbClr val="FF0000"/>
                </a:solidFill>
              </a:rPr>
              <a:t>using a single algorithm for both encryption and decryption </a:t>
            </a:r>
          </a:p>
          <a:p>
            <a:pPr marL="665163" lvl="1" indent="-207963" algn="l">
              <a:lnSpc>
                <a:spcPct val="110000"/>
              </a:lnSpc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i="1" dirty="0" smtClean="0"/>
              <a:t>F</a:t>
            </a:r>
            <a:r>
              <a:rPr lang="en-US" altLang="ko-KR" i="1" dirty="0"/>
              <a:t>( )</a:t>
            </a:r>
            <a:r>
              <a:rPr lang="en-US" altLang="ko-KR" dirty="0"/>
              <a:t> does not need to be invertible  </a:t>
            </a:r>
          </a:p>
        </p:txBody>
      </p:sp>
      <p:pic>
        <p:nvPicPr>
          <p:cNvPr id="639176" name="Picture 200" descr="Horst Feis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223" y="3228242"/>
            <a:ext cx="1905000" cy="2009775"/>
          </a:xfrm>
          <a:prstGeom prst="rect">
            <a:avLst/>
          </a:prstGeom>
          <a:noFill/>
        </p:spPr>
      </p:pic>
      <p:sp>
        <p:nvSpPr>
          <p:cNvPr id="639177" name="Text Box 201"/>
          <p:cNvSpPr txBox="1">
            <a:spLocks noChangeArrowheads="1"/>
          </p:cNvSpPr>
          <p:nvPr/>
        </p:nvSpPr>
        <p:spPr bwMode="auto">
          <a:xfrm>
            <a:off x="2697163" y="5703888"/>
            <a:ext cx="13843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Horst Feistel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4536" y="3209751"/>
            <a:ext cx="6899464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050" dirty="0" smtClean="0"/>
              <a:t>Horst </a:t>
            </a:r>
            <a:r>
              <a:rPr lang="en-US" altLang="ko-KR" sz="1050" dirty="0" err="1" smtClean="0"/>
              <a:t>Feistel</a:t>
            </a:r>
            <a:r>
              <a:rPr lang="en-US" altLang="ko-KR" sz="1050" dirty="0" smtClean="0"/>
              <a:t> is best known for his work on the </a:t>
            </a:r>
            <a:r>
              <a:rPr lang="en-US" altLang="ko-KR" sz="1050" dirty="0" err="1" smtClean="0"/>
              <a:t>Feistel</a:t>
            </a:r>
            <a:r>
              <a:rPr lang="en-US" altLang="ko-KR" sz="1050" dirty="0" smtClean="0"/>
              <a:t> network construction – </a:t>
            </a:r>
          </a:p>
          <a:p>
            <a:pPr algn="l"/>
            <a:r>
              <a:rPr lang="en-US" altLang="ko-KR" sz="1050" dirty="0" smtClean="0"/>
              <a:t>a common method for constructing encryption algorithms. </a:t>
            </a:r>
          </a:p>
          <a:p>
            <a:pPr algn="l"/>
            <a:r>
              <a:rPr lang="en-US" altLang="ko-KR" sz="1050" dirty="0" smtClean="0"/>
              <a:t>In 1977, he was recognized at the IBM Corporate Technical Recognition Event (CTRE) for </a:t>
            </a:r>
          </a:p>
          <a:p>
            <a:pPr algn="l"/>
            <a:r>
              <a:rPr lang="en-US" altLang="ko-KR" sz="1050" dirty="0" smtClean="0"/>
              <a:t>"devising a scheme encrypting binary data which is especially significant to IBM products </a:t>
            </a:r>
          </a:p>
          <a:p>
            <a:pPr algn="l"/>
            <a:r>
              <a:rPr lang="en-US" altLang="ko-KR" sz="1050" dirty="0" smtClean="0"/>
              <a:t>and is the basis for the recently announced Federal Information Processing Standard adopted </a:t>
            </a:r>
          </a:p>
          <a:p>
            <a:pPr algn="l"/>
            <a:r>
              <a:rPr lang="en-US" altLang="ko-KR" sz="1050" dirty="0" smtClean="0"/>
              <a:t>by the U.S. Commerce Department." </a:t>
            </a:r>
          </a:p>
          <a:p>
            <a:pPr algn="l"/>
            <a:r>
              <a:rPr lang="en-US" altLang="ko-KR" sz="1050" dirty="0" smtClean="0"/>
              <a:t>His work at IBM led to the development of the pioneering Lucifer and Data Encryption Standards (DES) </a:t>
            </a:r>
          </a:p>
          <a:p>
            <a:pPr algn="l"/>
            <a:r>
              <a:rPr lang="en-US" altLang="ko-KR" sz="1050" dirty="0" smtClean="0"/>
              <a:t>ciphers, and as a result of his efforts, IBM announced the 3845 </a:t>
            </a:r>
          </a:p>
          <a:p>
            <a:pPr algn="l"/>
            <a:r>
              <a:rPr lang="en-US" altLang="ko-KR" sz="1050" dirty="0" smtClean="0"/>
              <a:t>and 3846 data encryption devices and the IBM cryptographic subsystem. </a:t>
            </a:r>
          </a:p>
          <a:p>
            <a:pPr algn="l"/>
            <a:r>
              <a:rPr lang="en-US" altLang="ko-KR" sz="1050" dirty="0" err="1" smtClean="0"/>
              <a:t>Feistel</a:t>
            </a:r>
            <a:r>
              <a:rPr lang="en-US" altLang="ko-KR" sz="1050" dirty="0" smtClean="0"/>
              <a:t> earned a bachelor's and a master's degree in physics from MIT and Harvard, respectively. </a:t>
            </a:r>
          </a:p>
          <a:p>
            <a:pPr algn="l"/>
            <a:r>
              <a:rPr lang="en-US" altLang="ko-KR" sz="1050" dirty="0" smtClean="0"/>
              <a:t>Before joining IBM, he worked with the U.S. Air Force Cambridge Research Center (AFCRC), </a:t>
            </a:r>
          </a:p>
          <a:p>
            <a:pPr algn="l"/>
            <a:r>
              <a:rPr lang="en-US" altLang="ko-KR" sz="1050" dirty="0" smtClean="0"/>
              <a:t>MIT's Lincoln Laboratory and the </a:t>
            </a:r>
            <a:r>
              <a:rPr lang="en-US" altLang="ko-KR" sz="1050" dirty="0" err="1" smtClean="0"/>
              <a:t>Mitre</a:t>
            </a:r>
            <a:r>
              <a:rPr lang="en-US" altLang="ko-KR" sz="1050" dirty="0" smtClean="0"/>
              <a:t> Corporation. </a:t>
            </a:r>
          </a:p>
          <a:p>
            <a:pPr algn="l"/>
            <a:endParaRPr lang="ko-KR" alt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E3F5-777C-4DE2-B4F5-89BA715C612A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904875" y="627063"/>
            <a:ext cx="8021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Block Cipher Architecture : </a:t>
            </a:r>
            <a:r>
              <a:rPr lang="en-US" altLang="ko-KR" sz="2400" dirty="0" err="1" smtClean="0"/>
              <a:t>Feistel</a:t>
            </a:r>
            <a:r>
              <a:rPr lang="en-US" altLang="ko-KR" sz="2400" dirty="0" smtClean="0"/>
              <a:t>-type (Encryption)</a:t>
            </a:r>
            <a:endParaRPr lang="en-US" altLang="ko-KR" sz="2400" dirty="0"/>
          </a:p>
        </p:txBody>
      </p:sp>
      <p:grpSp>
        <p:nvGrpSpPr>
          <p:cNvPr id="147" name="그룹 146"/>
          <p:cNvGrpSpPr/>
          <p:nvPr/>
        </p:nvGrpSpPr>
        <p:grpSpPr>
          <a:xfrm>
            <a:off x="2002495" y="1203779"/>
            <a:ext cx="4367213" cy="5032375"/>
            <a:chOff x="1145245" y="1187450"/>
            <a:chExt cx="4367213" cy="5032375"/>
          </a:xfrm>
        </p:grpSpPr>
        <p:sp>
          <p:nvSpPr>
            <p:cNvPr id="388100" name="Freeform 4"/>
            <p:cNvSpPr>
              <a:spLocks/>
            </p:cNvSpPr>
            <p:nvPr/>
          </p:nvSpPr>
          <p:spPr bwMode="auto">
            <a:xfrm>
              <a:off x="3445533" y="1954213"/>
              <a:ext cx="1643062" cy="1397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0" y="48"/>
                </a:cxn>
                <a:cxn ang="0">
                  <a:pos x="834" y="48"/>
                </a:cxn>
                <a:cxn ang="0">
                  <a:pos x="836" y="29"/>
                </a:cxn>
                <a:cxn ang="0">
                  <a:pos x="841" y="14"/>
                </a:cxn>
                <a:cxn ang="0">
                  <a:pos x="850" y="4"/>
                </a:cxn>
                <a:cxn ang="0">
                  <a:pos x="860" y="0"/>
                </a:cxn>
                <a:cxn ang="0">
                  <a:pos x="869" y="4"/>
                </a:cxn>
                <a:cxn ang="0">
                  <a:pos x="877" y="14"/>
                </a:cxn>
                <a:cxn ang="0">
                  <a:pos x="883" y="29"/>
                </a:cxn>
                <a:cxn ang="0">
                  <a:pos x="884" y="48"/>
                </a:cxn>
                <a:cxn ang="0">
                  <a:pos x="1035" y="48"/>
                </a:cxn>
              </a:cxnLst>
              <a:rect l="0" t="0" r="r" b="b"/>
              <a:pathLst>
                <a:path w="1035" h="174">
                  <a:moveTo>
                    <a:pt x="0" y="174"/>
                  </a:moveTo>
                  <a:lnTo>
                    <a:pt x="0" y="48"/>
                  </a:lnTo>
                  <a:lnTo>
                    <a:pt x="834" y="48"/>
                  </a:lnTo>
                  <a:lnTo>
                    <a:pt x="836" y="29"/>
                  </a:lnTo>
                  <a:lnTo>
                    <a:pt x="841" y="14"/>
                  </a:lnTo>
                  <a:lnTo>
                    <a:pt x="850" y="4"/>
                  </a:lnTo>
                  <a:lnTo>
                    <a:pt x="860" y="0"/>
                  </a:lnTo>
                  <a:lnTo>
                    <a:pt x="869" y="4"/>
                  </a:lnTo>
                  <a:lnTo>
                    <a:pt x="877" y="14"/>
                  </a:lnTo>
                  <a:lnTo>
                    <a:pt x="883" y="29"/>
                  </a:lnTo>
                  <a:lnTo>
                    <a:pt x="884" y="48"/>
                  </a:lnTo>
                  <a:lnTo>
                    <a:pt x="1035" y="4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01" name="Freeform 5"/>
            <p:cNvSpPr>
              <a:spLocks/>
            </p:cNvSpPr>
            <p:nvPr/>
          </p:nvSpPr>
          <p:spPr bwMode="auto">
            <a:xfrm>
              <a:off x="3401083" y="2084388"/>
              <a:ext cx="87312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4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28" y="104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02" name="Rectangle 6"/>
            <p:cNvSpPr>
              <a:spLocks noChangeArrowheads="1"/>
            </p:cNvSpPr>
            <p:nvPr/>
          </p:nvSpPr>
          <p:spPr bwMode="auto">
            <a:xfrm>
              <a:off x="1145245" y="2108200"/>
              <a:ext cx="849313" cy="4619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03" name="Rectangle 7"/>
            <p:cNvSpPr>
              <a:spLocks noChangeArrowheads="1"/>
            </p:cNvSpPr>
            <p:nvPr/>
          </p:nvSpPr>
          <p:spPr bwMode="auto">
            <a:xfrm>
              <a:off x="1238908" y="2235200"/>
              <a:ext cx="6492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>
                  <a:solidFill>
                    <a:srgbClr val="000000"/>
                  </a:solidFill>
                </a:rPr>
                <a:t>round 1</a:t>
              </a:r>
              <a:endParaRPr lang="en-US" altLang="ko-KR" sz="1400"/>
            </a:p>
          </p:txBody>
        </p:sp>
        <p:sp>
          <p:nvSpPr>
            <p:cNvPr id="388104" name="Rectangle 8"/>
            <p:cNvSpPr>
              <a:spLocks noChangeArrowheads="1"/>
            </p:cNvSpPr>
            <p:nvPr/>
          </p:nvSpPr>
          <p:spPr bwMode="auto">
            <a:xfrm>
              <a:off x="1145245" y="3260725"/>
              <a:ext cx="849313" cy="460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05" name="Rectangle 9"/>
            <p:cNvSpPr>
              <a:spLocks noChangeArrowheads="1"/>
            </p:cNvSpPr>
            <p:nvPr/>
          </p:nvSpPr>
          <p:spPr bwMode="auto">
            <a:xfrm>
              <a:off x="1257958" y="3397250"/>
              <a:ext cx="6492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>
                  <a:solidFill>
                    <a:srgbClr val="000000"/>
                  </a:solidFill>
                </a:rPr>
                <a:t>round 2</a:t>
              </a:r>
              <a:endParaRPr lang="en-US" altLang="ko-KR" sz="1400"/>
            </a:p>
          </p:txBody>
        </p:sp>
        <p:sp>
          <p:nvSpPr>
            <p:cNvPr id="388106" name="Rectangle 10"/>
            <p:cNvSpPr>
              <a:spLocks noChangeArrowheads="1"/>
            </p:cNvSpPr>
            <p:nvPr/>
          </p:nvSpPr>
          <p:spPr bwMode="auto">
            <a:xfrm>
              <a:off x="1145245" y="4953000"/>
              <a:ext cx="849313" cy="460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07" name="Rectangle 11"/>
            <p:cNvSpPr>
              <a:spLocks noChangeArrowheads="1"/>
            </p:cNvSpPr>
            <p:nvPr/>
          </p:nvSpPr>
          <p:spPr bwMode="auto">
            <a:xfrm>
              <a:off x="1281770" y="5080000"/>
              <a:ext cx="620713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>
                  <a:solidFill>
                    <a:srgbClr val="000000"/>
                  </a:solidFill>
                </a:rPr>
                <a:t>round </a:t>
              </a:r>
              <a:r>
                <a:rPr lang="en-US" altLang="ko-KR" sz="1400" i="1">
                  <a:solidFill>
                    <a:srgbClr val="000000"/>
                  </a:solidFill>
                </a:rPr>
                <a:t>r</a:t>
              </a:r>
              <a:endParaRPr lang="en-US" altLang="ko-KR" sz="1400" i="1"/>
            </a:p>
          </p:txBody>
        </p:sp>
        <p:sp>
          <p:nvSpPr>
            <p:cNvPr id="388108" name="Rectangle 12"/>
            <p:cNvSpPr>
              <a:spLocks noChangeArrowheads="1"/>
            </p:cNvSpPr>
            <p:nvPr/>
          </p:nvSpPr>
          <p:spPr bwMode="auto">
            <a:xfrm>
              <a:off x="2475570" y="1187450"/>
              <a:ext cx="1939925" cy="46037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09" name="Rectangle 13"/>
            <p:cNvSpPr>
              <a:spLocks noChangeArrowheads="1"/>
            </p:cNvSpPr>
            <p:nvPr/>
          </p:nvSpPr>
          <p:spPr bwMode="auto">
            <a:xfrm>
              <a:off x="3010558" y="1295400"/>
              <a:ext cx="8477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00"/>
                  </a:solidFill>
                </a:rPr>
                <a:t>Plaintext</a:t>
              </a:r>
              <a:endParaRPr lang="en-US" altLang="ko-KR" sz="1600"/>
            </a:p>
          </p:txBody>
        </p:sp>
        <p:sp>
          <p:nvSpPr>
            <p:cNvPr id="388110" name="Rectangle 14"/>
            <p:cNvSpPr>
              <a:spLocks noChangeArrowheads="1"/>
            </p:cNvSpPr>
            <p:nvPr/>
          </p:nvSpPr>
          <p:spPr bwMode="auto">
            <a:xfrm>
              <a:off x="2480333" y="5759450"/>
              <a:ext cx="1939925" cy="46037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11" name="Rectangle 15"/>
            <p:cNvSpPr>
              <a:spLocks noChangeArrowheads="1"/>
            </p:cNvSpPr>
            <p:nvPr/>
          </p:nvSpPr>
          <p:spPr bwMode="auto">
            <a:xfrm>
              <a:off x="2953408" y="5876925"/>
              <a:ext cx="10048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00"/>
                  </a:solidFill>
                </a:rPr>
                <a:t>Ciphertext</a:t>
              </a:r>
              <a:endParaRPr lang="en-US" altLang="ko-KR" sz="1600"/>
            </a:p>
          </p:txBody>
        </p:sp>
        <p:sp>
          <p:nvSpPr>
            <p:cNvPr id="388112" name="Freeform 16"/>
            <p:cNvSpPr>
              <a:spLocks/>
            </p:cNvSpPr>
            <p:nvPr/>
          </p:nvSpPr>
          <p:spPr bwMode="auto">
            <a:xfrm>
              <a:off x="2142195" y="1647825"/>
              <a:ext cx="1303338" cy="446088"/>
            </a:xfrm>
            <a:custGeom>
              <a:avLst/>
              <a:gdLst/>
              <a:ahLst/>
              <a:cxnLst>
                <a:cxn ang="0">
                  <a:pos x="821" y="0"/>
                </a:cxn>
                <a:cxn ang="0">
                  <a:pos x="821" y="219"/>
                </a:cxn>
                <a:cxn ang="0">
                  <a:pos x="0" y="219"/>
                </a:cxn>
                <a:cxn ang="0">
                  <a:pos x="0" y="561"/>
                </a:cxn>
              </a:cxnLst>
              <a:rect l="0" t="0" r="r" b="b"/>
              <a:pathLst>
                <a:path w="821" h="561">
                  <a:moveTo>
                    <a:pt x="821" y="0"/>
                  </a:moveTo>
                  <a:lnTo>
                    <a:pt x="821" y="219"/>
                  </a:lnTo>
                  <a:lnTo>
                    <a:pt x="0" y="219"/>
                  </a:lnTo>
                  <a:lnTo>
                    <a:pt x="0" y="56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13" name="Freeform 17"/>
            <p:cNvSpPr>
              <a:spLocks/>
            </p:cNvSpPr>
            <p:nvPr/>
          </p:nvSpPr>
          <p:spPr bwMode="auto">
            <a:xfrm>
              <a:off x="2097745" y="2084388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4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28" y="104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14" name="Rectangle 18"/>
            <p:cNvSpPr>
              <a:spLocks noChangeArrowheads="1"/>
            </p:cNvSpPr>
            <p:nvPr/>
          </p:nvSpPr>
          <p:spPr bwMode="auto">
            <a:xfrm>
              <a:off x="2770845" y="2166938"/>
              <a:ext cx="1349375" cy="34607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15" name="Rectangle 19"/>
            <p:cNvSpPr>
              <a:spLocks noChangeArrowheads="1"/>
            </p:cNvSpPr>
            <p:nvPr/>
          </p:nvSpPr>
          <p:spPr bwMode="auto">
            <a:xfrm>
              <a:off x="1959633" y="2035175"/>
              <a:ext cx="360362" cy="56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37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altLang="ko-KR" sz="2400"/>
            </a:p>
          </p:txBody>
        </p:sp>
        <p:sp>
          <p:nvSpPr>
            <p:cNvPr id="388116" name="Line 20"/>
            <p:cNvSpPr>
              <a:spLocks noChangeShapeType="1"/>
            </p:cNvSpPr>
            <p:nvPr/>
          </p:nvSpPr>
          <p:spPr bwMode="auto">
            <a:xfrm flipH="1">
              <a:off x="2399370" y="2338388"/>
              <a:ext cx="37147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17" name="Freeform 21"/>
            <p:cNvSpPr>
              <a:spLocks/>
            </p:cNvSpPr>
            <p:nvPr/>
          </p:nvSpPr>
          <p:spPr bwMode="auto">
            <a:xfrm>
              <a:off x="2323170" y="2297113"/>
              <a:ext cx="87313" cy="8413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4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0" y="52"/>
                  </a:lnTo>
                  <a:lnTo>
                    <a:pt x="55" y="10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18" name="Rectangle 22"/>
            <p:cNvSpPr>
              <a:spLocks noChangeArrowheads="1"/>
            </p:cNvSpPr>
            <p:nvPr/>
          </p:nvSpPr>
          <p:spPr bwMode="auto">
            <a:xfrm>
              <a:off x="2770845" y="3319463"/>
              <a:ext cx="1349375" cy="34607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19" name="Rectangle 23"/>
            <p:cNvSpPr>
              <a:spLocks noChangeArrowheads="1"/>
            </p:cNvSpPr>
            <p:nvPr/>
          </p:nvSpPr>
          <p:spPr bwMode="auto">
            <a:xfrm>
              <a:off x="1959633" y="3151188"/>
              <a:ext cx="360362" cy="563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37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altLang="ko-KR" sz="2400"/>
            </a:p>
          </p:txBody>
        </p:sp>
        <p:sp>
          <p:nvSpPr>
            <p:cNvPr id="388120" name="Line 24"/>
            <p:cNvSpPr>
              <a:spLocks noChangeShapeType="1"/>
            </p:cNvSpPr>
            <p:nvPr/>
          </p:nvSpPr>
          <p:spPr bwMode="auto">
            <a:xfrm flipH="1">
              <a:off x="2399370" y="3490913"/>
              <a:ext cx="37147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21" name="Freeform 25"/>
            <p:cNvSpPr>
              <a:spLocks/>
            </p:cNvSpPr>
            <p:nvPr/>
          </p:nvSpPr>
          <p:spPr bwMode="auto">
            <a:xfrm>
              <a:off x="2323170" y="3449638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5"/>
                </a:cxn>
                <a:cxn ang="0">
                  <a:pos x="55" y="0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0" y="52"/>
                  </a:lnTo>
                  <a:lnTo>
                    <a:pt x="55" y="10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22" name="Line 26"/>
            <p:cNvSpPr>
              <a:spLocks noChangeShapeType="1"/>
            </p:cNvSpPr>
            <p:nvPr/>
          </p:nvSpPr>
          <p:spPr bwMode="auto">
            <a:xfrm flipH="1">
              <a:off x="4196420" y="3490913"/>
              <a:ext cx="614363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23" name="Freeform 27"/>
            <p:cNvSpPr>
              <a:spLocks/>
            </p:cNvSpPr>
            <p:nvPr/>
          </p:nvSpPr>
          <p:spPr bwMode="auto">
            <a:xfrm>
              <a:off x="4120220" y="3449638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5"/>
                </a:cxn>
                <a:cxn ang="0">
                  <a:pos x="55" y="0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0" y="52"/>
                  </a:lnTo>
                  <a:lnTo>
                    <a:pt x="55" y="10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25" name="Line 29"/>
            <p:cNvSpPr>
              <a:spLocks noChangeShapeType="1"/>
            </p:cNvSpPr>
            <p:nvPr/>
          </p:nvSpPr>
          <p:spPr bwMode="auto">
            <a:xfrm flipH="1">
              <a:off x="4802845" y="3289300"/>
              <a:ext cx="7938" cy="4746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auto">
            <a:xfrm>
              <a:off x="4766333" y="3754438"/>
              <a:ext cx="87312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05"/>
                </a:cxn>
                <a:cxn ang="0">
                  <a:pos x="55" y="0"/>
                </a:cxn>
                <a:cxn ang="0">
                  <a:pos x="0" y="0"/>
                </a:cxn>
              </a:cxnLst>
              <a:rect l="0" t="0" r="r" b="b"/>
              <a:pathLst>
                <a:path w="55" h="105">
                  <a:moveTo>
                    <a:pt x="0" y="0"/>
                  </a:moveTo>
                  <a:lnTo>
                    <a:pt x="28" y="105"/>
                  </a:lnTo>
                  <a:lnTo>
                    <a:pt x="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27" name="Line 31"/>
            <p:cNvSpPr>
              <a:spLocks noChangeShapeType="1"/>
            </p:cNvSpPr>
            <p:nvPr/>
          </p:nvSpPr>
          <p:spPr bwMode="auto">
            <a:xfrm>
              <a:off x="2142195" y="3635375"/>
              <a:ext cx="1588" cy="128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28" name="Freeform 32"/>
            <p:cNvSpPr>
              <a:spLocks/>
            </p:cNvSpPr>
            <p:nvPr/>
          </p:nvSpPr>
          <p:spPr bwMode="auto">
            <a:xfrm>
              <a:off x="2097745" y="3754438"/>
              <a:ext cx="87313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05"/>
                </a:cxn>
                <a:cxn ang="0">
                  <a:pos x="55" y="0"/>
                </a:cxn>
                <a:cxn ang="0">
                  <a:pos x="0" y="0"/>
                </a:cxn>
              </a:cxnLst>
              <a:rect l="0" t="0" r="r" b="b"/>
              <a:pathLst>
                <a:path w="55" h="105">
                  <a:moveTo>
                    <a:pt x="0" y="0"/>
                  </a:moveTo>
                  <a:lnTo>
                    <a:pt x="28" y="105"/>
                  </a:lnTo>
                  <a:lnTo>
                    <a:pt x="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29" name="Freeform 33"/>
            <p:cNvSpPr>
              <a:spLocks/>
            </p:cNvSpPr>
            <p:nvPr/>
          </p:nvSpPr>
          <p:spPr bwMode="auto">
            <a:xfrm>
              <a:off x="2142195" y="2497138"/>
              <a:ext cx="2668588" cy="806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1"/>
                </a:cxn>
                <a:cxn ang="0">
                  <a:pos x="1681" y="726"/>
                </a:cxn>
                <a:cxn ang="0">
                  <a:pos x="1681" y="1016"/>
                </a:cxn>
              </a:cxnLst>
              <a:rect l="0" t="0" r="r" b="b"/>
              <a:pathLst>
                <a:path w="1681" h="1016">
                  <a:moveTo>
                    <a:pt x="0" y="0"/>
                  </a:moveTo>
                  <a:lnTo>
                    <a:pt x="0" y="291"/>
                  </a:lnTo>
                  <a:lnTo>
                    <a:pt x="1681" y="726"/>
                  </a:lnTo>
                  <a:lnTo>
                    <a:pt x="1681" y="101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30" name="Freeform 34"/>
            <p:cNvSpPr>
              <a:spLocks/>
            </p:cNvSpPr>
            <p:nvPr/>
          </p:nvSpPr>
          <p:spPr bwMode="auto">
            <a:xfrm>
              <a:off x="2142195" y="2497138"/>
              <a:ext cx="2668588" cy="735012"/>
            </a:xfrm>
            <a:custGeom>
              <a:avLst/>
              <a:gdLst/>
              <a:ahLst/>
              <a:cxnLst>
                <a:cxn ang="0">
                  <a:pos x="1681" y="0"/>
                </a:cxn>
                <a:cxn ang="0">
                  <a:pos x="1681" y="291"/>
                </a:cxn>
                <a:cxn ang="0">
                  <a:pos x="0" y="726"/>
                </a:cxn>
                <a:cxn ang="0">
                  <a:pos x="0" y="925"/>
                </a:cxn>
              </a:cxnLst>
              <a:rect l="0" t="0" r="r" b="b"/>
              <a:pathLst>
                <a:path w="1681" h="925">
                  <a:moveTo>
                    <a:pt x="1681" y="0"/>
                  </a:moveTo>
                  <a:lnTo>
                    <a:pt x="1681" y="291"/>
                  </a:lnTo>
                  <a:lnTo>
                    <a:pt x="0" y="726"/>
                  </a:lnTo>
                  <a:lnTo>
                    <a:pt x="0" y="92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31" name="Freeform 35"/>
            <p:cNvSpPr>
              <a:spLocks/>
            </p:cNvSpPr>
            <p:nvPr/>
          </p:nvSpPr>
          <p:spPr bwMode="auto">
            <a:xfrm>
              <a:off x="2097745" y="3221038"/>
              <a:ext cx="87313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04"/>
                </a:cxn>
                <a:cxn ang="0">
                  <a:pos x="55" y="0"/>
                </a:cxn>
                <a:cxn ang="0">
                  <a:pos x="0" y="0"/>
                </a:cxn>
              </a:cxnLst>
              <a:rect l="0" t="0" r="r" b="b"/>
              <a:pathLst>
                <a:path w="55" h="104">
                  <a:moveTo>
                    <a:pt x="0" y="0"/>
                  </a:moveTo>
                  <a:lnTo>
                    <a:pt x="28" y="104"/>
                  </a:lnTo>
                  <a:lnTo>
                    <a:pt x="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32" name="Rectangle 36"/>
            <p:cNvSpPr>
              <a:spLocks noChangeArrowheads="1"/>
            </p:cNvSpPr>
            <p:nvPr/>
          </p:nvSpPr>
          <p:spPr bwMode="auto">
            <a:xfrm>
              <a:off x="2770845" y="5011738"/>
              <a:ext cx="1349375" cy="34448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33" name="Rectangle 37"/>
            <p:cNvSpPr>
              <a:spLocks noChangeArrowheads="1"/>
            </p:cNvSpPr>
            <p:nvPr/>
          </p:nvSpPr>
          <p:spPr bwMode="auto">
            <a:xfrm>
              <a:off x="1959633" y="4870450"/>
              <a:ext cx="360362" cy="56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37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altLang="ko-KR" sz="2400"/>
            </a:p>
          </p:txBody>
        </p:sp>
        <p:sp>
          <p:nvSpPr>
            <p:cNvPr id="388134" name="Line 38"/>
            <p:cNvSpPr>
              <a:spLocks noChangeShapeType="1"/>
            </p:cNvSpPr>
            <p:nvPr/>
          </p:nvSpPr>
          <p:spPr bwMode="auto">
            <a:xfrm flipH="1">
              <a:off x="2399370" y="5183188"/>
              <a:ext cx="37147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35" name="Freeform 39"/>
            <p:cNvSpPr>
              <a:spLocks/>
            </p:cNvSpPr>
            <p:nvPr/>
          </p:nvSpPr>
          <p:spPr bwMode="auto">
            <a:xfrm>
              <a:off x="2323170" y="5141913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4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0" y="52"/>
                  </a:lnTo>
                  <a:lnTo>
                    <a:pt x="55" y="10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36" name="Freeform 40"/>
            <p:cNvSpPr>
              <a:spLocks/>
            </p:cNvSpPr>
            <p:nvPr/>
          </p:nvSpPr>
          <p:spPr bwMode="auto">
            <a:xfrm>
              <a:off x="2146958" y="4189413"/>
              <a:ext cx="2668587" cy="806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0"/>
                </a:cxn>
                <a:cxn ang="0">
                  <a:pos x="1681" y="726"/>
                </a:cxn>
                <a:cxn ang="0">
                  <a:pos x="1681" y="1016"/>
                </a:cxn>
              </a:cxnLst>
              <a:rect l="0" t="0" r="r" b="b"/>
              <a:pathLst>
                <a:path w="1681" h="1016">
                  <a:moveTo>
                    <a:pt x="0" y="0"/>
                  </a:moveTo>
                  <a:lnTo>
                    <a:pt x="0" y="290"/>
                  </a:lnTo>
                  <a:lnTo>
                    <a:pt x="1681" y="726"/>
                  </a:lnTo>
                  <a:lnTo>
                    <a:pt x="1681" y="101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37" name="Freeform 41"/>
            <p:cNvSpPr>
              <a:spLocks/>
            </p:cNvSpPr>
            <p:nvPr/>
          </p:nvSpPr>
          <p:spPr bwMode="auto">
            <a:xfrm>
              <a:off x="2146958" y="4189413"/>
              <a:ext cx="2668587" cy="735012"/>
            </a:xfrm>
            <a:custGeom>
              <a:avLst/>
              <a:gdLst/>
              <a:ahLst/>
              <a:cxnLst>
                <a:cxn ang="0">
                  <a:pos x="1681" y="0"/>
                </a:cxn>
                <a:cxn ang="0">
                  <a:pos x="1681" y="290"/>
                </a:cxn>
                <a:cxn ang="0">
                  <a:pos x="0" y="726"/>
                </a:cxn>
                <a:cxn ang="0">
                  <a:pos x="0" y="925"/>
                </a:cxn>
              </a:cxnLst>
              <a:rect l="0" t="0" r="r" b="b"/>
              <a:pathLst>
                <a:path w="1681" h="925">
                  <a:moveTo>
                    <a:pt x="1681" y="0"/>
                  </a:moveTo>
                  <a:lnTo>
                    <a:pt x="1681" y="290"/>
                  </a:lnTo>
                  <a:lnTo>
                    <a:pt x="0" y="726"/>
                  </a:lnTo>
                  <a:lnTo>
                    <a:pt x="0" y="92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38" name="Freeform 42"/>
            <p:cNvSpPr>
              <a:spLocks/>
            </p:cNvSpPr>
            <p:nvPr/>
          </p:nvSpPr>
          <p:spPr bwMode="auto">
            <a:xfrm>
              <a:off x="2102508" y="4913313"/>
              <a:ext cx="87312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04"/>
                </a:cxn>
                <a:cxn ang="0">
                  <a:pos x="55" y="0"/>
                </a:cxn>
                <a:cxn ang="0">
                  <a:pos x="0" y="0"/>
                </a:cxn>
              </a:cxnLst>
              <a:rect l="0" t="0" r="r" b="b"/>
              <a:pathLst>
                <a:path w="55" h="104">
                  <a:moveTo>
                    <a:pt x="0" y="0"/>
                  </a:moveTo>
                  <a:lnTo>
                    <a:pt x="28" y="104"/>
                  </a:lnTo>
                  <a:lnTo>
                    <a:pt x="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39" name="Freeform 43"/>
            <p:cNvSpPr>
              <a:spLocks/>
            </p:cNvSpPr>
            <p:nvPr/>
          </p:nvSpPr>
          <p:spPr bwMode="auto">
            <a:xfrm>
              <a:off x="3415370" y="3848100"/>
              <a:ext cx="60325" cy="5556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2" y="21"/>
                </a:cxn>
                <a:cxn ang="0">
                  <a:pos x="7" y="8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31" y="8"/>
                </a:cxn>
                <a:cxn ang="0">
                  <a:pos x="36" y="21"/>
                </a:cxn>
                <a:cxn ang="0">
                  <a:pos x="38" y="37"/>
                </a:cxn>
                <a:cxn ang="0">
                  <a:pos x="36" y="52"/>
                </a:cxn>
                <a:cxn ang="0">
                  <a:pos x="31" y="64"/>
                </a:cxn>
                <a:cxn ang="0">
                  <a:pos x="23" y="72"/>
                </a:cxn>
                <a:cxn ang="0">
                  <a:pos x="15" y="72"/>
                </a:cxn>
                <a:cxn ang="0">
                  <a:pos x="7" y="64"/>
                </a:cxn>
                <a:cxn ang="0">
                  <a:pos x="2" y="52"/>
                </a:cxn>
                <a:cxn ang="0">
                  <a:pos x="0" y="37"/>
                </a:cxn>
              </a:cxnLst>
              <a:rect l="0" t="0" r="r" b="b"/>
              <a:pathLst>
                <a:path w="38" h="72">
                  <a:moveTo>
                    <a:pt x="0" y="37"/>
                  </a:moveTo>
                  <a:lnTo>
                    <a:pt x="2" y="21"/>
                  </a:lnTo>
                  <a:lnTo>
                    <a:pt x="7" y="8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1" y="8"/>
                  </a:lnTo>
                  <a:lnTo>
                    <a:pt x="36" y="21"/>
                  </a:lnTo>
                  <a:lnTo>
                    <a:pt x="38" y="37"/>
                  </a:lnTo>
                  <a:lnTo>
                    <a:pt x="36" y="52"/>
                  </a:lnTo>
                  <a:lnTo>
                    <a:pt x="31" y="64"/>
                  </a:lnTo>
                  <a:lnTo>
                    <a:pt x="23" y="72"/>
                  </a:lnTo>
                  <a:lnTo>
                    <a:pt x="15" y="72"/>
                  </a:lnTo>
                  <a:lnTo>
                    <a:pt x="7" y="64"/>
                  </a:lnTo>
                  <a:lnTo>
                    <a:pt x="2" y="52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40" name="Freeform 44"/>
            <p:cNvSpPr>
              <a:spLocks/>
            </p:cNvSpPr>
            <p:nvPr/>
          </p:nvSpPr>
          <p:spPr bwMode="auto">
            <a:xfrm>
              <a:off x="3415370" y="4002088"/>
              <a:ext cx="603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2" y="22"/>
                </a:cxn>
                <a:cxn ang="0">
                  <a:pos x="7" y="8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31" y="8"/>
                </a:cxn>
                <a:cxn ang="0">
                  <a:pos x="36" y="22"/>
                </a:cxn>
                <a:cxn ang="0">
                  <a:pos x="38" y="37"/>
                </a:cxn>
                <a:cxn ang="0">
                  <a:pos x="36" y="53"/>
                </a:cxn>
                <a:cxn ang="0">
                  <a:pos x="31" y="64"/>
                </a:cxn>
                <a:cxn ang="0">
                  <a:pos x="23" y="72"/>
                </a:cxn>
                <a:cxn ang="0">
                  <a:pos x="15" y="72"/>
                </a:cxn>
                <a:cxn ang="0">
                  <a:pos x="7" y="64"/>
                </a:cxn>
                <a:cxn ang="0">
                  <a:pos x="2" y="53"/>
                </a:cxn>
                <a:cxn ang="0">
                  <a:pos x="0" y="37"/>
                </a:cxn>
              </a:cxnLst>
              <a:rect l="0" t="0" r="r" b="b"/>
              <a:pathLst>
                <a:path w="38" h="72">
                  <a:moveTo>
                    <a:pt x="0" y="37"/>
                  </a:moveTo>
                  <a:lnTo>
                    <a:pt x="2" y="22"/>
                  </a:lnTo>
                  <a:lnTo>
                    <a:pt x="7" y="8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1" y="8"/>
                  </a:lnTo>
                  <a:lnTo>
                    <a:pt x="36" y="22"/>
                  </a:lnTo>
                  <a:lnTo>
                    <a:pt x="38" y="37"/>
                  </a:lnTo>
                  <a:lnTo>
                    <a:pt x="36" y="53"/>
                  </a:lnTo>
                  <a:lnTo>
                    <a:pt x="31" y="64"/>
                  </a:lnTo>
                  <a:lnTo>
                    <a:pt x="23" y="72"/>
                  </a:lnTo>
                  <a:lnTo>
                    <a:pt x="15" y="72"/>
                  </a:lnTo>
                  <a:lnTo>
                    <a:pt x="7" y="64"/>
                  </a:lnTo>
                  <a:lnTo>
                    <a:pt x="2" y="5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41" name="Freeform 45"/>
            <p:cNvSpPr>
              <a:spLocks/>
            </p:cNvSpPr>
            <p:nvPr/>
          </p:nvSpPr>
          <p:spPr bwMode="auto">
            <a:xfrm>
              <a:off x="3415370" y="4146550"/>
              <a:ext cx="603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2" y="21"/>
                </a:cxn>
                <a:cxn ang="0">
                  <a:pos x="7" y="7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31" y="7"/>
                </a:cxn>
                <a:cxn ang="0">
                  <a:pos x="36" y="21"/>
                </a:cxn>
                <a:cxn ang="0">
                  <a:pos x="38" y="37"/>
                </a:cxn>
                <a:cxn ang="0">
                  <a:pos x="36" y="52"/>
                </a:cxn>
                <a:cxn ang="0">
                  <a:pos x="31" y="64"/>
                </a:cxn>
                <a:cxn ang="0">
                  <a:pos x="23" y="71"/>
                </a:cxn>
                <a:cxn ang="0">
                  <a:pos x="15" y="71"/>
                </a:cxn>
                <a:cxn ang="0">
                  <a:pos x="7" y="64"/>
                </a:cxn>
                <a:cxn ang="0">
                  <a:pos x="2" y="52"/>
                </a:cxn>
                <a:cxn ang="0">
                  <a:pos x="0" y="37"/>
                </a:cxn>
              </a:cxnLst>
              <a:rect l="0" t="0" r="r" b="b"/>
              <a:pathLst>
                <a:path w="38" h="71">
                  <a:moveTo>
                    <a:pt x="0" y="37"/>
                  </a:moveTo>
                  <a:lnTo>
                    <a:pt x="2" y="21"/>
                  </a:lnTo>
                  <a:lnTo>
                    <a:pt x="7" y="7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1" y="7"/>
                  </a:lnTo>
                  <a:lnTo>
                    <a:pt x="36" y="21"/>
                  </a:lnTo>
                  <a:lnTo>
                    <a:pt x="38" y="37"/>
                  </a:lnTo>
                  <a:lnTo>
                    <a:pt x="36" y="52"/>
                  </a:lnTo>
                  <a:lnTo>
                    <a:pt x="31" y="64"/>
                  </a:lnTo>
                  <a:lnTo>
                    <a:pt x="23" y="71"/>
                  </a:lnTo>
                  <a:lnTo>
                    <a:pt x="15" y="71"/>
                  </a:lnTo>
                  <a:lnTo>
                    <a:pt x="7" y="64"/>
                  </a:lnTo>
                  <a:lnTo>
                    <a:pt x="2" y="52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42" name="Line 46"/>
            <p:cNvSpPr>
              <a:spLocks noChangeShapeType="1"/>
            </p:cNvSpPr>
            <p:nvPr/>
          </p:nvSpPr>
          <p:spPr bwMode="auto">
            <a:xfrm flipH="1">
              <a:off x="4196420" y="2338388"/>
              <a:ext cx="614363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43" name="Freeform 47"/>
            <p:cNvSpPr>
              <a:spLocks/>
            </p:cNvSpPr>
            <p:nvPr/>
          </p:nvSpPr>
          <p:spPr bwMode="auto">
            <a:xfrm>
              <a:off x="4120220" y="2297113"/>
              <a:ext cx="87313" cy="8413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4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0" y="52"/>
                  </a:lnTo>
                  <a:lnTo>
                    <a:pt x="55" y="10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44" name="Rectangle 48"/>
            <p:cNvSpPr>
              <a:spLocks noChangeArrowheads="1"/>
            </p:cNvSpPr>
            <p:nvPr/>
          </p:nvSpPr>
          <p:spPr bwMode="auto">
            <a:xfrm>
              <a:off x="3412195" y="2200275"/>
              <a:ext cx="1349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altLang="ko-KR" sz="1600"/>
            </a:p>
          </p:txBody>
        </p:sp>
        <p:sp>
          <p:nvSpPr>
            <p:cNvPr id="388145" name="Rectangle 49"/>
            <p:cNvSpPr>
              <a:spLocks noChangeArrowheads="1"/>
            </p:cNvSpPr>
            <p:nvPr/>
          </p:nvSpPr>
          <p:spPr bwMode="auto">
            <a:xfrm>
              <a:off x="3412195" y="3352800"/>
              <a:ext cx="1349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altLang="ko-KR" sz="1600"/>
            </a:p>
          </p:txBody>
        </p:sp>
        <p:sp>
          <p:nvSpPr>
            <p:cNvPr id="388146" name="Rectangle 50"/>
            <p:cNvSpPr>
              <a:spLocks noChangeArrowheads="1"/>
            </p:cNvSpPr>
            <p:nvPr/>
          </p:nvSpPr>
          <p:spPr bwMode="auto">
            <a:xfrm>
              <a:off x="3412195" y="5045075"/>
              <a:ext cx="1349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altLang="ko-KR" sz="1600"/>
            </a:p>
          </p:txBody>
        </p:sp>
        <p:sp>
          <p:nvSpPr>
            <p:cNvPr id="388147" name="Rectangle 51"/>
            <p:cNvSpPr>
              <a:spLocks noChangeArrowheads="1"/>
            </p:cNvSpPr>
            <p:nvPr/>
          </p:nvSpPr>
          <p:spPr bwMode="auto">
            <a:xfrm>
              <a:off x="5088595" y="1820863"/>
              <a:ext cx="423863" cy="3460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48" name="Rectangle 52"/>
            <p:cNvSpPr>
              <a:spLocks noChangeArrowheads="1"/>
            </p:cNvSpPr>
            <p:nvPr/>
          </p:nvSpPr>
          <p:spPr bwMode="auto">
            <a:xfrm>
              <a:off x="5209245" y="1863725"/>
              <a:ext cx="228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i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r>
                <a:rPr lang="en-US" altLang="ko-KR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8150" name="Freeform 54"/>
            <p:cNvSpPr>
              <a:spLocks/>
            </p:cNvSpPr>
            <p:nvPr/>
          </p:nvSpPr>
          <p:spPr bwMode="auto">
            <a:xfrm>
              <a:off x="3445533" y="3144838"/>
              <a:ext cx="1643062" cy="100012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0" y="0"/>
                </a:cxn>
                <a:cxn ang="0">
                  <a:pos x="1035" y="0"/>
                </a:cxn>
              </a:cxnLst>
              <a:rect l="0" t="0" r="r" b="b"/>
              <a:pathLst>
                <a:path w="1035" h="126">
                  <a:moveTo>
                    <a:pt x="0" y="126"/>
                  </a:moveTo>
                  <a:lnTo>
                    <a:pt x="0" y="0"/>
                  </a:lnTo>
                  <a:lnTo>
                    <a:pt x="103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51" name="Freeform 55"/>
            <p:cNvSpPr>
              <a:spLocks/>
            </p:cNvSpPr>
            <p:nvPr/>
          </p:nvSpPr>
          <p:spPr bwMode="auto">
            <a:xfrm>
              <a:off x="3401083" y="3236913"/>
              <a:ext cx="87312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5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28" y="105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52" name="Rectangle 56"/>
            <p:cNvSpPr>
              <a:spLocks noChangeArrowheads="1"/>
            </p:cNvSpPr>
            <p:nvPr/>
          </p:nvSpPr>
          <p:spPr bwMode="auto">
            <a:xfrm>
              <a:off x="5088595" y="2973388"/>
              <a:ext cx="423863" cy="3460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53" name="Rectangle 57"/>
            <p:cNvSpPr>
              <a:spLocks noChangeArrowheads="1"/>
            </p:cNvSpPr>
            <p:nvPr/>
          </p:nvSpPr>
          <p:spPr bwMode="auto">
            <a:xfrm>
              <a:off x="5196545" y="3022600"/>
              <a:ext cx="228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i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r>
                <a:rPr lang="en-US" altLang="ko-KR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88155" name="Freeform 59"/>
            <p:cNvSpPr>
              <a:spLocks/>
            </p:cNvSpPr>
            <p:nvPr/>
          </p:nvSpPr>
          <p:spPr bwMode="auto">
            <a:xfrm>
              <a:off x="3445533" y="4837113"/>
              <a:ext cx="1643062" cy="100012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0" y="0"/>
                </a:cxn>
                <a:cxn ang="0">
                  <a:pos x="1035" y="0"/>
                </a:cxn>
              </a:cxnLst>
              <a:rect l="0" t="0" r="r" b="b"/>
              <a:pathLst>
                <a:path w="1035" h="126">
                  <a:moveTo>
                    <a:pt x="0" y="126"/>
                  </a:moveTo>
                  <a:lnTo>
                    <a:pt x="0" y="0"/>
                  </a:lnTo>
                  <a:lnTo>
                    <a:pt x="103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56" name="Freeform 60"/>
            <p:cNvSpPr>
              <a:spLocks/>
            </p:cNvSpPr>
            <p:nvPr/>
          </p:nvSpPr>
          <p:spPr bwMode="auto">
            <a:xfrm>
              <a:off x="3401083" y="4927600"/>
              <a:ext cx="87312" cy="84138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4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28" y="104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57" name="Rectangle 61"/>
            <p:cNvSpPr>
              <a:spLocks noChangeArrowheads="1"/>
            </p:cNvSpPr>
            <p:nvPr/>
          </p:nvSpPr>
          <p:spPr bwMode="auto">
            <a:xfrm>
              <a:off x="5088595" y="4665663"/>
              <a:ext cx="423863" cy="3460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58" name="Rectangle 62"/>
            <p:cNvSpPr>
              <a:spLocks noChangeArrowheads="1"/>
            </p:cNvSpPr>
            <p:nvPr/>
          </p:nvSpPr>
          <p:spPr bwMode="auto">
            <a:xfrm>
              <a:off x="5212420" y="4714875"/>
              <a:ext cx="2111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i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r>
                <a:rPr lang="en-US" altLang="ko-KR" i="1" baseline="-2500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388160" name="Freeform 64"/>
            <p:cNvSpPr>
              <a:spLocks/>
            </p:cNvSpPr>
            <p:nvPr/>
          </p:nvSpPr>
          <p:spPr bwMode="auto">
            <a:xfrm>
              <a:off x="3445533" y="1647825"/>
              <a:ext cx="1365250" cy="690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9"/>
                </a:cxn>
                <a:cxn ang="0">
                  <a:pos x="860" y="219"/>
                </a:cxn>
                <a:cxn ang="0">
                  <a:pos x="860" y="871"/>
                </a:cxn>
              </a:cxnLst>
              <a:rect l="0" t="0" r="r" b="b"/>
              <a:pathLst>
                <a:path w="860" h="871">
                  <a:moveTo>
                    <a:pt x="0" y="0"/>
                  </a:moveTo>
                  <a:lnTo>
                    <a:pt x="0" y="219"/>
                  </a:lnTo>
                  <a:lnTo>
                    <a:pt x="860" y="219"/>
                  </a:lnTo>
                  <a:lnTo>
                    <a:pt x="860" y="87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61" name="Line 65"/>
            <p:cNvSpPr>
              <a:spLocks noChangeShapeType="1"/>
            </p:cNvSpPr>
            <p:nvPr/>
          </p:nvSpPr>
          <p:spPr bwMode="auto">
            <a:xfrm flipH="1">
              <a:off x="4194833" y="5183188"/>
              <a:ext cx="61277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62" name="Freeform 66"/>
            <p:cNvSpPr>
              <a:spLocks/>
            </p:cNvSpPr>
            <p:nvPr/>
          </p:nvSpPr>
          <p:spPr bwMode="auto">
            <a:xfrm>
              <a:off x="4118633" y="5141913"/>
              <a:ext cx="87312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4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0" y="52"/>
                  </a:lnTo>
                  <a:lnTo>
                    <a:pt x="55" y="10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63" name="Line 67"/>
            <p:cNvSpPr>
              <a:spLocks noChangeShapeType="1"/>
            </p:cNvSpPr>
            <p:nvPr/>
          </p:nvSpPr>
          <p:spPr bwMode="auto">
            <a:xfrm>
              <a:off x="4815545" y="4981575"/>
              <a:ext cx="1588" cy="5476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64" name="Freeform 68"/>
            <p:cNvSpPr>
              <a:spLocks/>
            </p:cNvSpPr>
            <p:nvPr/>
          </p:nvSpPr>
          <p:spPr bwMode="auto">
            <a:xfrm>
              <a:off x="2146958" y="5356225"/>
              <a:ext cx="2668587" cy="173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7"/>
                </a:cxn>
                <a:cxn ang="0">
                  <a:pos x="1681" y="217"/>
                </a:cxn>
              </a:cxnLst>
              <a:rect l="0" t="0" r="r" b="b"/>
              <a:pathLst>
                <a:path w="1681" h="217">
                  <a:moveTo>
                    <a:pt x="0" y="0"/>
                  </a:moveTo>
                  <a:lnTo>
                    <a:pt x="0" y="217"/>
                  </a:lnTo>
                  <a:lnTo>
                    <a:pt x="1681" y="21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65" name="Line 69"/>
            <p:cNvSpPr>
              <a:spLocks noChangeShapeType="1"/>
            </p:cNvSpPr>
            <p:nvPr/>
          </p:nvSpPr>
          <p:spPr bwMode="auto">
            <a:xfrm flipV="1">
              <a:off x="3450295" y="5529263"/>
              <a:ext cx="1588" cy="158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66" name="Freeform 70"/>
            <p:cNvSpPr>
              <a:spLocks/>
            </p:cNvSpPr>
            <p:nvPr/>
          </p:nvSpPr>
          <p:spPr bwMode="auto">
            <a:xfrm>
              <a:off x="3405845" y="5676900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5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28" y="105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68" name="Line 72"/>
            <p:cNvSpPr>
              <a:spLocks noChangeShapeType="1"/>
            </p:cNvSpPr>
            <p:nvPr/>
          </p:nvSpPr>
          <p:spPr bwMode="auto">
            <a:xfrm>
              <a:off x="4810783" y="2201863"/>
              <a:ext cx="0" cy="447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388169" name="Rectangle 73"/>
            <p:cNvSpPr>
              <a:spLocks noChangeArrowheads="1"/>
            </p:cNvSpPr>
            <p:nvPr/>
          </p:nvSpPr>
          <p:spPr bwMode="auto">
            <a:xfrm>
              <a:off x="2040595" y="1514475"/>
              <a:ext cx="2016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L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88170" name="Rectangle 74"/>
            <p:cNvSpPr>
              <a:spLocks noChangeArrowheads="1"/>
            </p:cNvSpPr>
            <p:nvPr/>
          </p:nvSpPr>
          <p:spPr bwMode="auto">
            <a:xfrm>
              <a:off x="4686958" y="1504950"/>
              <a:ext cx="22383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R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88178" name="Rectangle 82"/>
            <p:cNvSpPr>
              <a:spLocks noChangeArrowheads="1"/>
            </p:cNvSpPr>
            <p:nvPr/>
          </p:nvSpPr>
          <p:spPr bwMode="auto">
            <a:xfrm>
              <a:off x="1940583" y="2790825"/>
              <a:ext cx="201612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L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88179" name="Rectangle 83"/>
            <p:cNvSpPr>
              <a:spLocks noChangeArrowheads="1"/>
            </p:cNvSpPr>
            <p:nvPr/>
          </p:nvSpPr>
          <p:spPr bwMode="auto">
            <a:xfrm>
              <a:off x="1913595" y="4456113"/>
              <a:ext cx="3016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L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r-1</a:t>
              </a:r>
            </a:p>
          </p:txBody>
        </p:sp>
        <p:sp>
          <p:nvSpPr>
            <p:cNvPr id="388180" name="Rectangle 84"/>
            <p:cNvSpPr>
              <a:spLocks noChangeArrowheads="1"/>
            </p:cNvSpPr>
            <p:nvPr/>
          </p:nvSpPr>
          <p:spPr bwMode="auto">
            <a:xfrm>
              <a:off x="4696483" y="2790825"/>
              <a:ext cx="22383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R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88181" name="Rectangle 85"/>
            <p:cNvSpPr>
              <a:spLocks noChangeArrowheads="1"/>
            </p:cNvSpPr>
            <p:nvPr/>
          </p:nvSpPr>
          <p:spPr bwMode="auto">
            <a:xfrm>
              <a:off x="4658383" y="4456113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R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r-1</a:t>
              </a:r>
            </a:p>
          </p:txBody>
        </p:sp>
        <p:sp>
          <p:nvSpPr>
            <p:cNvPr id="388183" name="Rectangle 87"/>
            <p:cNvSpPr>
              <a:spLocks noChangeArrowheads="1"/>
            </p:cNvSpPr>
            <p:nvPr/>
          </p:nvSpPr>
          <p:spPr bwMode="auto">
            <a:xfrm>
              <a:off x="4671083" y="5567363"/>
              <a:ext cx="177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L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r</a:t>
              </a:r>
            </a:p>
          </p:txBody>
        </p:sp>
        <p:sp>
          <p:nvSpPr>
            <p:cNvPr id="388184" name="Rectangle 88"/>
            <p:cNvSpPr>
              <a:spLocks noChangeArrowheads="1"/>
            </p:cNvSpPr>
            <p:nvPr/>
          </p:nvSpPr>
          <p:spPr bwMode="auto">
            <a:xfrm>
              <a:off x="2029483" y="5567363"/>
              <a:ext cx="2000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R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7070556" y="6390368"/>
            <a:ext cx="1905000" cy="304800"/>
          </a:xfrm>
        </p:spPr>
        <p:txBody>
          <a:bodyPr/>
          <a:lstStyle/>
          <a:p>
            <a:fld id="{58E8E3F5-777C-4DE2-B4F5-89BA715C612A}" type="slidenum">
              <a:rPr lang="en-US" altLang="ko-KR"/>
              <a:pPr/>
              <a:t>8</a:t>
            </a:fld>
            <a:endParaRPr lang="en-US" altLang="ko-KR" dirty="0"/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904875" y="627063"/>
            <a:ext cx="7851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Block Cipher Architecture : </a:t>
            </a:r>
            <a:r>
              <a:rPr lang="en-US" altLang="ko-KR" sz="2400" dirty="0" err="1" smtClean="0"/>
              <a:t>Feistel</a:t>
            </a:r>
            <a:r>
              <a:rPr lang="en-US" altLang="ko-KR" sz="2400" dirty="0" smtClean="0"/>
              <a:t>-type (Decryption)</a:t>
            </a:r>
            <a:endParaRPr lang="en-US" altLang="ko-KR" sz="2400" dirty="0"/>
          </a:p>
        </p:txBody>
      </p:sp>
      <p:grpSp>
        <p:nvGrpSpPr>
          <p:cNvPr id="143" name="그룹 142"/>
          <p:cNvGrpSpPr/>
          <p:nvPr/>
        </p:nvGrpSpPr>
        <p:grpSpPr>
          <a:xfrm>
            <a:off x="2789296" y="1194022"/>
            <a:ext cx="3632200" cy="5032375"/>
            <a:chOff x="1540160" y="1153200"/>
            <a:chExt cx="3632200" cy="5032375"/>
          </a:xfrm>
        </p:grpSpPr>
        <p:sp>
          <p:nvSpPr>
            <p:cNvPr id="388185" name="Freeform 89"/>
            <p:cNvSpPr>
              <a:spLocks/>
            </p:cNvSpPr>
            <p:nvPr/>
          </p:nvSpPr>
          <p:spPr bwMode="auto">
            <a:xfrm>
              <a:off x="3105435" y="1919962"/>
              <a:ext cx="1643062" cy="1397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0" y="48"/>
                </a:cxn>
                <a:cxn ang="0">
                  <a:pos x="834" y="48"/>
                </a:cxn>
                <a:cxn ang="0">
                  <a:pos x="836" y="29"/>
                </a:cxn>
                <a:cxn ang="0">
                  <a:pos x="841" y="14"/>
                </a:cxn>
                <a:cxn ang="0">
                  <a:pos x="850" y="4"/>
                </a:cxn>
                <a:cxn ang="0">
                  <a:pos x="860" y="0"/>
                </a:cxn>
                <a:cxn ang="0">
                  <a:pos x="869" y="4"/>
                </a:cxn>
                <a:cxn ang="0">
                  <a:pos x="877" y="14"/>
                </a:cxn>
                <a:cxn ang="0">
                  <a:pos x="883" y="29"/>
                </a:cxn>
                <a:cxn ang="0">
                  <a:pos x="884" y="48"/>
                </a:cxn>
                <a:cxn ang="0">
                  <a:pos x="1035" y="48"/>
                </a:cxn>
              </a:cxnLst>
              <a:rect l="0" t="0" r="r" b="b"/>
              <a:pathLst>
                <a:path w="1035" h="174">
                  <a:moveTo>
                    <a:pt x="0" y="174"/>
                  </a:moveTo>
                  <a:lnTo>
                    <a:pt x="0" y="48"/>
                  </a:lnTo>
                  <a:lnTo>
                    <a:pt x="834" y="48"/>
                  </a:lnTo>
                  <a:lnTo>
                    <a:pt x="836" y="29"/>
                  </a:lnTo>
                  <a:lnTo>
                    <a:pt x="841" y="14"/>
                  </a:lnTo>
                  <a:lnTo>
                    <a:pt x="850" y="4"/>
                  </a:lnTo>
                  <a:lnTo>
                    <a:pt x="860" y="0"/>
                  </a:lnTo>
                  <a:lnTo>
                    <a:pt x="869" y="4"/>
                  </a:lnTo>
                  <a:lnTo>
                    <a:pt x="877" y="14"/>
                  </a:lnTo>
                  <a:lnTo>
                    <a:pt x="883" y="29"/>
                  </a:lnTo>
                  <a:lnTo>
                    <a:pt x="884" y="48"/>
                  </a:lnTo>
                  <a:lnTo>
                    <a:pt x="1035" y="4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86" name="Freeform 90"/>
            <p:cNvSpPr>
              <a:spLocks/>
            </p:cNvSpPr>
            <p:nvPr/>
          </p:nvSpPr>
          <p:spPr bwMode="auto">
            <a:xfrm>
              <a:off x="3060985" y="2050137"/>
              <a:ext cx="87312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4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28" y="104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93" name="Rectangle 97"/>
            <p:cNvSpPr>
              <a:spLocks noChangeArrowheads="1"/>
            </p:cNvSpPr>
            <p:nvPr/>
          </p:nvSpPr>
          <p:spPr bwMode="auto">
            <a:xfrm>
              <a:off x="2135472" y="1153200"/>
              <a:ext cx="1939925" cy="46037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94" name="Rectangle 98"/>
            <p:cNvSpPr>
              <a:spLocks noChangeArrowheads="1"/>
            </p:cNvSpPr>
            <p:nvPr/>
          </p:nvSpPr>
          <p:spPr bwMode="auto">
            <a:xfrm>
              <a:off x="2592672" y="1261150"/>
              <a:ext cx="10048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00"/>
                  </a:solidFill>
                </a:rPr>
                <a:t>Ciphertext</a:t>
              </a:r>
              <a:endParaRPr lang="en-US" altLang="ko-KR" sz="1600"/>
            </a:p>
          </p:txBody>
        </p:sp>
        <p:sp>
          <p:nvSpPr>
            <p:cNvPr id="388195" name="Rectangle 99"/>
            <p:cNvSpPr>
              <a:spLocks noChangeArrowheads="1"/>
            </p:cNvSpPr>
            <p:nvPr/>
          </p:nvSpPr>
          <p:spPr bwMode="auto">
            <a:xfrm>
              <a:off x="2140235" y="5725200"/>
              <a:ext cx="1939925" cy="46037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97" name="Freeform 101"/>
            <p:cNvSpPr>
              <a:spLocks/>
            </p:cNvSpPr>
            <p:nvPr/>
          </p:nvSpPr>
          <p:spPr bwMode="auto">
            <a:xfrm>
              <a:off x="1802097" y="1613575"/>
              <a:ext cx="1303338" cy="446087"/>
            </a:xfrm>
            <a:custGeom>
              <a:avLst/>
              <a:gdLst/>
              <a:ahLst/>
              <a:cxnLst>
                <a:cxn ang="0">
                  <a:pos x="821" y="0"/>
                </a:cxn>
                <a:cxn ang="0">
                  <a:pos x="821" y="219"/>
                </a:cxn>
                <a:cxn ang="0">
                  <a:pos x="0" y="219"/>
                </a:cxn>
                <a:cxn ang="0">
                  <a:pos x="0" y="561"/>
                </a:cxn>
              </a:cxnLst>
              <a:rect l="0" t="0" r="r" b="b"/>
              <a:pathLst>
                <a:path w="821" h="561">
                  <a:moveTo>
                    <a:pt x="821" y="0"/>
                  </a:moveTo>
                  <a:lnTo>
                    <a:pt x="821" y="219"/>
                  </a:lnTo>
                  <a:lnTo>
                    <a:pt x="0" y="219"/>
                  </a:lnTo>
                  <a:lnTo>
                    <a:pt x="0" y="56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98" name="Freeform 102"/>
            <p:cNvSpPr>
              <a:spLocks/>
            </p:cNvSpPr>
            <p:nvPr/>
          </p:nvSpPr>
          <p:spPr bwMode="auto">
            <a:xfrm>
              <a:off x="1757647" y="2050137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4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28" y="104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199" name="Rectangle 103"/>
            <p:cNvSpPr>
              <a:spLocks noChangeArrowheads="1"/>
            </p:cNvSpPr>
            <p:nvPr/>
          </p:nvSpPr>
          <p:spPr bwMode="auto">
            <a:xfrm>
              <a:off x="2430747" y="2132687"/>
              <a:ext cx="1349375" cy="34607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00" name="Rectangle 104"/>
            <p:cNvSpPr>
              <a:spLocks noChangeArrowheads="1"/>
            </p:cNvSpPr>
            <p:nvPr/>
          </p:nvSpPr>
          <p:spPr bwMode="auto">
            <a:xfrm>
              <a:off x="1619535" y="2000925"/>
              <a:ext cx="360362" cy="563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37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altLang="ko-KR" sz="2400"/>
            </a:p>
          </p:txBody>
        </p:sp>
        <p:sp>
          <p:nvSpPr>
            <p:cNvPr id="388201" name="Line 105"/>
            <p:cNvSpPr>
              <a:spLocks noChangeShapeType="1"/>
            </p:cNvSpPr>
            <p:nvPr/>
          </p:nvSpPr>
          <p:spPr bwMode="auto">
            <a:xfrm flipH="1">
              <a:off x="2059272" y="2304137"/>
              <a:ext cx="37147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02" name="Freeform 106"/>
            <p:cNvSpPr>
              <a:spLocks/>
            </p:cNvSpPr>
            <p:nvPr/>
          </p:nvSpPr>
          <p:spPr bwMode="auto">
            <a:xfrm>
              <a:off x="1983072" y="2262862"/>
              <a:ext cx="87313" cy="84138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4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0" y="52"/>
                  </a:lnTo>
                  <a:lnTo>
                    <a:pt x="55" y="10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03" name="Rectangle 107"/>
            <p:cNvSpPr>
              <a:spLocks noChangeArrowheads="1"/>
            </p:cNvSpPr>
            <p:nvPr/>
          </p:nvSpPr>
          <p:spPr bwMode="auto">
            <a:xfrm>
              <a:off x="2430747" y="3285212"/>
              <a:ext cx="1349375" cy="34607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04" name="Rectangle 108"/>
            <p:cNvSpPr>
              <a:spLocks noChangeArrowheads="1"/>
            </p:cNvSpPr>
            <p:nvPr/>
          </p:nvSpPr>
          <p:spPr bwMode="auto">
            <a:xfrm>
              <a:off x="1619535" y="3116937"/>
              <a:ext cx="360362" cy="56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37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altLang="ko-KR" sz="2400"/>
            </a:p>
          </p:txBody>
        </p:sp>
        <p:sp>
          <p:nvSpPr>
            <p:cNvPr id="388205" name="Line 109"/>
            <p:cNvSpPr>
              <a:spLocks noChangeShapeType="1"/>
            </p:cNvSpPr>
            <p:nvPr/>
          </p:nvSpPr>
          <p:spPr bwMode="auto">
            <a:xfrm flipH="1">
              <a:off x="2059272" y="3456662"/>
              <a:ext cx="37147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06" name="Freeform 110"/>
            <p:cNvSpPr>
              <a:spLocks/>
            </p:cNvSpPr>
            <p:nvPr/>
          </p:nvSpPr>
          <p:spPr bwMode="auto">
            <a:xfrm>
              <a:off x="1983072" y="3415387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5"/>
                </a:cxn>
                <a:cxn ang="0">
                  <a:pos x="55" y="0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0" y="52"/>
                  </a:lnTo>
                  <a:lnTo>
                    <a:pt x="55" y="10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07" name="Line 111"/>
            <p:cNvSpPr>
              <a:spLocks noChangeShapeType="1"/>
            </p:cNvSpPr>
            <p:nvPr/>
          </p:nvSpPr>
          <p:spPr bwMode="auto">
            <a:xfrm flipH="1">
              <a:off x="3856322" y="3456662"/>
              <a:ext cx="614363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08" name="Freeform 112"/>
            <p:cNvSpPr>
              <a:spLocks/>
            </p:cNvSpPr>
            <p:nvPr/>
          </p:nvSpPr>
          <p:spPr bwMode="auto">
            <a:xfrm>
              <a:off x="3780122" y="3415387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5"/>
                </a:cxn>
                <a:cxn ang="0">
                  <a:pos x="55" y="0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0" y="52"/>
                  </a:lnTo>
                  <a:lnTo>
                    <a:pt x="55" y="10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09" name="Line 113"/>
            <p:cNvSpPr>
              <a:spLocks noChangeShapeType="1"/>
            </p:cNvSpPr>
            <p:nvPr/>
          </p:nvSpPr>
          <p:spPr bwMode="auto">
            <a:xfrm flipH="1">
              <a:off x="4462747" y="3255050"/>
              <a:ext cx="7938" cy="4746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10" name="Freeform 114"/>
            <p:cNvSpPr>
              <a:spLocks/>
            </p:cNvSpPr>
            <p:nvPr/>
          </p:nvSpPr>
          <p:spPr bwMode="auto">
            <a:xfrm>
              <a:off x="4426235" y="3720187"/>
              <a:ext cx="87312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05"/>
                </a:cxn>
                <a:cxn ang="0">
                  <a:pos x="55" y="0"/>
                </a:cxn>
                <a:cxn ang="0">
                  <a:pos x="0" y="0"/>
                </a:cxn>
              </a:cxnLst>
              <a:rect l="0" t="0" r="r" b="b"/>
              <a:pathLst>
                <a:path w="55" h="105">
                  <a:moveTo>
                    <a:pt x="0" y="0"/>
                  </a:moveTo>
                  <a:lnTo>
                    <a:pt x="28" y="105"/>
                  </a:lnTo>
                  <a:lnTo>
                    <a:pt x="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11" name="Line 115"/>
            <p:cNvSpPr>
              <a:spLocks noChangeShapeType="1"/>
            </p:cNvSpPr>
            <p:nvPr/>
          </p:nvSpPr>
          <p:spPr bwMode="auto">
            <a:xfrm>
              <a:off x="1802097" y="3601125"/>
              <a:ext cx="1588" cy="128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12" name="Freeform 116"/>
            <p:cNvSpPr>
              <a:spLocks/>
            </p:cNvSpPr>
            <p:nvPr/>
          </p:nvSpPr>
          <p:spPr bwMode="auto">
            <a:xfrm>
              <a:off x="1757647" y="3720187"/>
              <a:ext cx="87313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05"/>
                </a:cxn>
                <a:cxn ang="0">
                  <a:pos x="55" y="0"/>
                </a:cxn>
                <a:cxn ang="0">
                  <a:pos x="0" y="0"/>
                </a:cxn>
              </a:cxnLst>
              <a:rect l="0" t="0" r="r" b="b"/>
              <a:pathLst>
                <a:path w="55" h="105">
                  <a:moveTo>
                    <a:pt x="0" y="0"/>
                  </a:moveTo>
                  <a:lnTo>
                    <a:pt x="28" y="105"/>
                  </a:lnTo>
                  <a:lnTo>
                    <a:pt x="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13" name="Freeform 117"/>
            <p:cNvSpPr>
              <a:spLocks/>
            </p:cNvSpPr>
            <p:nvPr/>
          </p:nvSpPr>
          <p:spPr bwMode="auto">
            <a:xfrm>
              <a:off x="1802097" y="2462887"/>
              <a:ext cx="2668588" cy="806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1"/>
                </a:cxn>
                <a:cxn ang="0">
                  <a:pos x="1681" y="726"/>
                </a:cxn>
                <a:cxn ang="0">
                  <a:pos x="1681" y="1016"/>
                </a:cxn>
              </a:cxnLst>
              <a:rect l="0" t="0" r="r" b="b"/>
              <a:pathLst>
                <a:path w="1681" h="1016">
                  <a:moveTo>
                    <a:pt x="0" y="0"/>
                  </a:moveTo>
                  <a:lnTo>
                    <a:pt x="0" y="291"/>
                  </a:lnTo>
                  <a:lnTo>
                    <a:pt x="1681" y="726"/>
                  </a:lnTo>
                  <a:lnTo>
                    <a:pt x="1681" y="101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14" name="Freeform 118"/>
            <p:cNvSpPr>
              <a:spLocks/>
            </p:cNvSpPr>
            <p:nvPr/>
          </p:nvSpPr>
          <p:spPr bwMode="auto">
            <a:xfrm>
              <a:off x="1802097" y="2462887"/>
              <a:ext cx="2668588" cy="735013"/>
            </a:xfrm>
            <a:custGeom>
              <a:avLst/>
              <a:gdLst/>
              <a:ahLst/>
              <a:cxnLst>
                <a:cxn ang="0">
                  <a:pos x="1681" y="0"/>
                </a:cxn>
                <a:cxn ang="0">
                  <a:pos x="1681" y="291"/>
                </a:cxn>
                <a:cxn ang="0">
                  <a:pos x="0" y="726"/>
                </a:cxn>
                <a:cxn ang="0">
                  <a:pos x="0" y="925"/>
                </a:cxn>
              </a:cxnLst>
              <a:rect l="0" t="0" r="r" b="b"/>
              <a:pathLst>
                <a:path w="1681" h="925">
                  <a:moveTo>
                    <a:pt x="1681" y="0"/>
                  </a:moveTo>
                  <a:lnTo>
                    <a:pt x="1681" y="291"/>
                  </a:lnTo>
                  <a:lnTo>
                    <a:pt x="0" y="726"/>
                  </a:lnTo>
                  <a:lnTo>
                    <a:pt x="0" y="92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15" name="Freeform 119"/>
            <p:cNvSpPr>
              <a:spLocks/>
            </p:cNvSpPr>
            <p:nvPr/>
          </p:nvSpPr>
          <p:spPr bwMode="auto">
            <a:xfrm>
              <a:off x="1757647" y="3186787"/>
              <a:ext cx="87313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04"/>
                </a:cxn>
                <a:cxn ang="0">
                  <a:pos x="55" y="0"/>
                </a:cxn>
                <a:cxn ang="0">
                  <a:pos x="0" y="0"/>
                </a:cxn>
              </a:cxnLst>
              <a:rect l="0" t="0" r="r" b="b"/>
              <a:pathLst>
                <a:path w="55" h="104">
                  <a:moveTo>
                    <a:pt x="0" y="0"/>
                  </a:moveTo>
                  <a:lnTo>
                    <a:pt x="28" y="104"/>
                  </a:lnTo>
                  <a:lnTo>
                    <a:pt x="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16" name="Rectangle 120"/>
            <p:cNvSpPr>
              <a:spLocks noChangeArrowheads="1"/>
            </p:cNvSpPr>
            <p:nvPr/>
          </p:nvSpPr>
          <p:spPr bwMode="auto">
            <a:xfrm>
              <a:off x="2430747" y="4977487"/>
              <a:ext cx="1349375" cy="3444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17" name="Rectangle 121"/>
            <p:cNvSpPr>
              <a:spLocks noChangeArrowheads="1"/>
            </p:cNvSpPr>
            <p:nvPr/>
          </p:nvSpPr>
          <p:spPr bwMode="auto">
            <a:xfrm>
              <a:off x="1619535" y="4836200"/>
              <a:ext cx="360362" cy="563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370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 altLang="ko-KR" sz="2400"/>
            </a:p>
          </p:txBody>
        </p:sp>
        <p:sp>
          <p:nvSpPr>
            <p:cNvPr id="388218" name="Line 122"/>
            <p:cNvSpPr>
              <a:spLocks noChangeShapeType="1"/>
            </p:cNvSpPr>
            <p:nvPr/>
          </p:nvSpPr>
          <p:spPr bwMode="auto">
            <a:xfrm flipH="1">
              <a:off x="2059272" y="5148937"/>
              <a:ext cx="37147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19" name="Freeform 123"/>
            <p:cNvSpPr>
              <a:spLocks/>
            </p:cNvSpPr>
            <p:nvPr/>
          </p:nvSpPr>
          <p:spPr bwMode="auto">
            <a:xfrm>
              <a:off x="1983072" y="5107662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4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0" y="52"/>
                  </a:lnTo>
                  <a:lnTo>
                    <a:pt x="55" y="10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20" name="Freeform 124"/>
            <p:cNvSpPr>
              <a:spLocks/>
            </p:cNvSpPr>
            <p:nvPr/>
          </p:nvSpPr>
          <p:spPr bwMode="auto">
            <a:xfrm>
              <a:off x="1806860" y="4155162"/>
              <a:ext cx="2668587" cy="806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0"/>
                </a:cxn>
                <a:cxn ang="0">
                  <a:pos x="1681" y="726"/>
                </a:cxn>
                <a:cxn ang="0">
                  <a:pos x="1681" y="1016"/>
                </a:cxn>
              </a:cxnLst>
              <a:rect l="0" t="0" r="r" b="b"/>
              <a:pathLst>
                <a:path w="1681" h="1016">
                  <a:moveTo>
                    <a:pt x="0" y="0"/>
                  </a:moveTo>
                  <a:lnTo>
                    <a:pt x="0" y="290"/>
                  </a:lnTo>
                  <a:lnTo>
                    <a:pt x="1681" y="726"/>
                  </a:lnTo>
                  <a:lnTo>
                    <a:pt x="1681" y="101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21" name="Freeform 125"/>
            <p:cNvSpPr>
              <a:spLocks/>
            </p:cNvSpPr>
            <p:nvPr/>
          </p:nvSpPr>
          <p:spPr bwMode="auto">
            <a:xfrm>
              <a:off x="1806860" y="4155162"/>
              <a:ext cx="2668587" cy="735013"/>
            </a:xfrm>
            <a:custGeom>
              <a:avLst/>
              <a:gdLst/>
              <a:ahLst/>
              <a:cxnLst>
                <a:cxn ang="0">
                  <a:pos x="1681" y="0"/>
                </a:cxn>
                <a:cxn ang="0">
                  <a:pos x="1681" y="290"/>
                </a:cxn>
                <a:cxn ang="0">
                  <a:pos x="0" y="726"/>
                </a:cxn>
                <a:cxn ang="0">
                  <a:pos x="0" y="925"/>
                </a:cxn>
              </a:cxnLst>
              <a:rect l="0" t="0" r="r" b="b"/>
              <a:pathLst>
                <a:path w="1681" h="925">
                  <a:moveTo>
                    <a:pt x="1681" y="0"/>
                  </a:moveTo>
                  <a:lnTo>
                    <a:pt x="1681" y="290"/>
                  </a:lnTo>
                  <a:lnTo>
                    <a:pt x="0" y="726"/>
                  </a:lnTo>
                  <a:lnTo>
                    <a:pt x="0" y="92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22" name="Freeform 126"/>
            <p:cNvSpPr>
              <a:spLocks/>
            </p:cNvSpPr>
            <p:nvPr/>
          </p:nvSpPr>
          <p:spPr bwMode="auto">
            <a:xfrm>
              <a:off x="1762410" y="4879062"/>
              <a:ext cx="87312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104"/>
                </a:cxn>
                <a:cxn ang="0">
                  <a:pos x="55" y="0"/>
                </a:cxn>
                <a:cxn ang="0">
                  <a:pos x="0" y="0"/>
                </a:cxn>
              </a:cxnLst>
              <a:rect l="0" t="0" r="r" b="b"/>
              <a:pathLst>
                <a:path w="55" h="104">
                  <a:moveTo>
                    <a:pt x="0" y="0"/>
                  </a:moveTo>
                  <a:lnTo>
                    <a:pt x="28" y="104"/>
                  </a:lnTo>
                  <a:lnTo>
                    <a:pt x="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23" name="Freeform 127"/>
            <p:cNvSpPr>
              <a:spLocks/>
            </p:cNvSpPr>
            <p:nvPr/>
          </p:nvSpPr>
          <p:spPr bwMode="auto">
            <a:xfrm>
              <a:off x="3075272" y="3813850"/>
              <a:ext cx="60325" cy="55562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2" y="21"/>
                </a:cxn>
                <a:cxn ang="0">
                  <a:pos x="7" y="8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31" y="8"/>
                </a:cxn>
                <a:cxn ang="0">
                  <a:pos x="36" y="21"/>
                </a:cxn>
                <a:cxn ang="0">
                  <a:pos x="38" y="37"/>
                </a:cxn>
                <a:cxn ang="0">
                  <a:pos x="36" y="52"/>
                </a:cxn>
                <a:cxn ang="0">
                  <a:pos x="31" y="64"/>
                </a:cxn>
                <a:cxn ang="0">
                  <a:pos x="23" y="72"/>
                </a:cxn>
                <a:cxn ang="0">
                  <a:pos x="15" y="72"/>
                </a:cxn>
                <a:cxn ang="0">
                  <a:pos x="7" y="64"/>
                </a:cxn>
                <a:cxn ang="0">
                  <a:pos x="2" y="52"/>
                </a:cxn>
                <a:cxn ang="0">
                  <a:pos x="0" y="37"/>
                </a:cxn>
              </a:cxnLst>
              <a:rect l="0" t="0" r="r" b="b"/>
              <a:pathLst>
                <a:path w="38" h="72">
                  <a:moveTo>
                    <a:pt x="0" y="37"/>
                  </a:moveTo>
                  <a:lnTo>
                    <a:pt x="2" y="21"/>
                  </a:lnTo>
                  <a:lnTo>
                    <a:pt x="7" y="8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1" y="8"/>
                  </a:lnTo>
                  <a:lnTo>
                    <a:pt x="36" y="21"/>
                  </a:lnTo>
                  <a:lnTo>
                    <a:pt x="38" y="37"/>
                  </a:lnTo>
                  <a:lnTo>
                    <a:pt x="36" y="52"/>
                  </a:lnTo>
                  <a:lnTo>
                    <a:pt x="31" y="64"/>
                  </a:lnTo>
                  <a:lnTo>
                    <a:pt x="23" y="72"/>
                  </a:lnTo>
                  <a:lnTo>
                    <a:pt x="15" y="72"/>
                  </a:lnTo>
                  <a:lnTo>
                    <a:pt x="7" y="64"/>
                  </a:lnTo>
                  <a:lnTo>
                    <a:pt x="2" y="52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24" name="Freeform 128"/>
            <p:cNvSpPr>
              <a:spLocks/>
            </p:cNvSpPr>
            <p:nvPr/>
          </p:nvSpPr>
          <p:spPr bwMode="auto">
            <a:xfrm>
              <a:off x="3075272" y="3967837"/>
              <a:ext cx="603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2" y="22"/>
                </a:cxn>
                <a:cxn ang="0">
                  <a:pos x="7" y="8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31" y="8"/>
                </a:cxn>
                <a:cxn ang="0">
                  <a:pos x="36" y="22"/>
                </a:cxn>
                <a:cxn ang="0">
                  <a:pos x="38" y="37"/>
                </a:cxn>
                <a:cxn ang="0">
                  <a:pos x="36" y="53"/>
                </a:cxn>
                <a:cxn ang="0">
                  <a:pos x="31" y="64"/>
                </a:cxn>
                <a:cxn ang="0">
                  <a:pos x="23" y="72"/>
                </a:cxn>
                <a:cxn ang="0">
                  <a:pos x="15" y="72"/>
                </a:cxn>
                <a:cxn ang="0">
                  <a:pos x="7" y="64"/>
                </a:cxn>
                <a:cxn ang="0">
                  <a:pos x="2" y="53"/>
                </a:cxn>
                <a:cxn ang="0">
                  <a:pos x="0" y="37"/>
                </a:cxn>
              </a:cxnLst>
              <a:rect l="0" t="0" r="r" b="b"/>
              <a:pathLst>
                <a:path w="38" h="72">
                  <a:moveTo>
                    <a:pt x="0" y="37"/>
                  </a:moveTo>
                  <a:lnTo>
                    <a:pt x="2" y="22"/>
                  </a:lnTo>
                  <a:lnTo>
                    <a:pt x="7" y="8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1" y="8"/>
                  </a:lnTo>
                  <a:lnTo>
                    <a:pt x="36" y="22"/>
                  </a:lnTo>
                  <a:lnTo>
                    <a:pt x="38" y="37"/>
                  </a:lnTo>
                  <a:lnTo>
                    <a:pt x="36" y="53"/>
                  </a:lnTo>
                  <a:lnTo>
                    <a:pt x="31" y="64"/>
                  </a:lnTo>
                  <a:lnTo>
                    <a:pt x="23" y="72"/>
                  </a:lnTo>
                  <a:lnTo>
                    <a:pt x="15" y="72"/>
                  </a:lnTo>
                  <a:lnTo>
                    <a:pt x="7" y="64"/>
                  </a:lnTo>
                  <a:lnTo>
                    <a:pt x="2" y="5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25" name="Freeform 129"/>
            <p:cNvSpPr>
              <a:spLocks/>
            </p:cNvSpPr>
            <p:nvPr/>
          </p:nvSpPr>
          <p:spPr bwMode="auto">
            <a:xfrm>
              <a:off x="3075272" y="4112300"/>
              <a:ext cx="603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2" y="21"/>
                </a:cxn>
                <a:cxn ang="0">
                  <a:pos x="7" y="7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31" y="7"/>
                </a:cxn>
                <a:cxn ang="0">
                  <a:pos x="36" y="21"/>
                </a:cxn>
                <a:cxn ang="0">
                  <a:pos x="38" y="37"/>
                </a:cxn>
                <a:cxn ang="0">
                  <a:pos x="36" y="52"/>
                </a:cxn>
                <a:cxn ang="0">
                  <a:pos x="31" y="64"/>
                </a:cxn>
                <a:cxn ang="0">
                  <a:pos x="23" y="71"/>
                </a:cxn>
                <a:cxn ang="0">
                  <a:pos x="15" y="71"/>
                </a:cxn>
                <a:cxn ang="0">
                  <a:pos x="7" y="64"/>
                </a:cxn>
                <a:cxn ang="0">
                  <a:pos x="2" y="52"/>
                </a:cxn>
                <a:cxn ang="0">
                  <a:pos x="0" y="37"/>
                </a:cxn>
              </a:cxnLst>
              <a:rect l="0" t="0" r="r" b="b"/>
              <a:pathLst>
                <a:path w="38" h="71">
                  <a:moveTo>
                    <a:pt x="0" y="37"/>
                  </a:moveTo>
                  <a:lnTo>
                    <a:pt x="2" y="21"/>
                  </a:lnTo>
                  <a:lnTo>
                    <a:pt x="7" y="7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1" y="7"/>
                  </a:lnTo>
                  <a:lnTo>
                    <a:pt x="36" y="21"/>
                  </a:lnTo>
                  <a:lnTo>
                    <a:pt x="38" y="37"/>
                  </a:lnTo>
                  <a:lnTo>
                    <a:pt x="36" y="52"/>
                  </a:lnTo>
                  <a:lnTo>
                    <a:pt x="31" y="64"/>
                  </a:lnTo>
                  <a:lnTo>
                    <a:pt x="23" y="71"/>
                  </a:lnTo>
                  <a:lnTo>
                    <a:pt x="15" y="71"/>
                  </a:lnTo>
                  <a:lnTo>
                    <a:pt x="7" y="64"/>
                  </a:lnTo>
                  <a:lnTo>
                    <a:pt x="2" y="52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26" name="Line 130"/>
            <p:cNvSpPr>
              <a:spLocks noChangeShapeType="1"/>
            </p:cNvSpPr>
            <p:nvPr/>
          </p:nvSpPr>
          <p:spPr bwMode="auto">
            <a:xfrm flipH="1">
              <a:off x="3856322" y="2304137"/>
              <a:ext cx="614363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27" name="Freeform 131"/>
            <p:cNvSpPr>
              <a:spLocks/>
            </p:cNvSpPr>
            <p:nvPr/>
          </p:nvSpPr>
          <p:spPr bwMode="auto">
            <a:xfrm>
              <a:off x="3780122" y="2262862"/>
              <a:ext cx="87313" cy="84138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4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0" y="52"/>
                  </a:lnTo>
                  <a:lnTo>
                    <a:pt x="55" y="10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28" name="Rectangle 132"/>
            <p:cNvSpPr>
              <a:spLocks noChangeArrowheads="1"/>
            </p:cNvSpPr>
            <p:nvPr/>
          </p:nvSpPr>
          <p:spPr bwMode="auto">
            <a:xfrm>
              <a:off x="3072097" y="2166025"/>
              <a:ext cx="1349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 i="1" dirty="0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altLang="ko-KR" sz="1600" dirty="0"/>
            </a:p>
          </p:txBody>
        </p:sp>
        <p:sp>
          <p:nvSpPr>
            <p:cNvPr id="388229" name="Rectangle 133"/>
            <p:cNvSpPr>
              <a:spLocks noChangeArrowheads="1"/>
            </p:cNvSpPr>
            <p:nvPr/>
          </p:nvSpPr>
          <p:spPr bwMode="auto">
            <a:xfrm>
              <a:off x="3072097" y="3318550"/>
              <a:ext cx="1349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altLang="ko-KR" sz="1600"/>
            </a:p>
          </p:txBody>
        </p:sp>
        <p:sp>
          <p:nvSpPr>
            <p:cNvPr id="388230" name="Rectangle 134"/>
            <p:cNvSpPr>
              <a:spLocks noChangeArrowheads="1"/>
            </p:cNvSpPr>
            <p:nvPr/>
          </p:nvSpPr>
          <p:spPr bwMode="auto">
            <a:xfrm>
              <a:off x="3072097" y="5010825"/>
              <a:ext cx="1349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altLang="ko-KR" sz="1600"/>
            </a:p>
          </p:txBody>
        </p:sp>
        <p:sp>
          <p:nvSpPr>
            <p:cNvPr id="388231" name="Rectangle 135"/>
            <p:cNvSpPr>
              <a:spLocks noChangeArrowheads="1"/>
            </p:cNvSpPr>
            <p:nvPr/>
          </p:nvSpPr>
          <p:spPr bwMode="auto">
            <a:xfrm>
              <a:off x="4748497" y="1786612"/>
              <a:ext cx="423863" cy="3460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32" name="Rectangle 136"/>
            <p:cNvSpPr>
              <a:spLocks noChangeArrowheads="1"/>
            </p:cNvSpPr>
            <p:nvPr/>
          </p:nvSpPr>
          <p:spPr bwMode="auto">
            <a:xfrm>
              <a:off x="4872322" y="1829475"/>
              <a:ext cx="2206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i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r>
                <a:rPr lang="en-US" altLang="ko-KR" baseline="-2500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388233" name="Freeform 137"/>
            <p:cNvSpPr>
              <a:spLocks/>
            </p:cNvSpPr>
            <p:nvPr/>
          </p:nvSpPr>
          <p:spPr bwMode="auto">
            <a:xfrm>
              <a:off x="3105435" y="3110587"/>
              <a:ext cx="1643062" cy="100013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0" y="0"/>
                </a:cxn>
                <a:cxn ang="0">
                  <a:pos x="1035" y="0"/>
                </a:cxn>
              </a:cxnLst>
              <a:rect l="0" t="0" r="r" b="b"/>
              <a:pathLst>
                <a:path w="1035" h="126">
                  <a:moveTo>
                    <a:pt x="0" y="126"/>
                  </a:moveTo>
                  <a:lnTo>
                    <a:pt x="0" y="0"/>
                  </a:lnTo>
                  <a:lnTo>
                    <a:pt x="103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34" name="Freeform 138"/>
            <p:cNvSpPr>
              <a:spLocks/>
            </p:cNvSpPr>
            <p:nvPr/>
          </p:nvSpPr>
          <p:spPr bwMode="auto">
            <a:xfrm>
              <a:off x="3060985" y="3202662"/>
              <a:ext cx="87312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5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28" y="105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35" name="Rectangle 139"/>
            <p:cNvSpPr>
              <a:spLocks noChangeArrowheads="1"/>
            </p:cNvSpPr>
            <p:nvPr/>
          </p:nvSpPr>
          <p:spPr bwMode="auto">
            <a:xfrm>
              <a:off x="4748497" y="2939137"/>
              <a:ext cx="423863" cy="3460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36" name="Rectangle 140"/>
            <p:cNvSpPr>
              <a:spLocks noChangeArrowheads="1"/>
            </p:cNvSpPr>
            <p:nvPr/>
          </p:nvSpPr>
          <p:spPr bwMode="auto">
            <a:xfrm>
              <a:off x="4796122" y="2988350"/>
              <a:ext cx="347663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i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r>
                <a:rPr lang="en-US" altLang="ko-KR" baseline="-25000">
                  <a:solidFill>
                    <a:srgbClr val="000000"/>
                  </a:solidFill>
                  <a:latin typeface="Times New Roman" pitchFamily="18" charset="0"/>
                </a:rPr>
                <a:t>r-1</a:t>
              </a:r>
            </a:p>
          </p:txBody>
        </p:sp>
        <p:sp>
          <p:nvSpPr>
            <p:cNvPr id="388237" name="Freeform 141"/>
            <p:cNvSpPr>
              <a:spLocks/>
            </p:cNvSpPr>
            <p:nvPr/>
          </p:nvSpPr>
          <p:spPr bwMode="auto">
            <a:xfrm>
              <a:off x="3105435" y="4802862"/>
              <a:ext cx="1643062" cy="100013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0" y="0"/>
                </a:cxn>
                <a:cxn ang="0">
                  <a:pos x="1035" y="0"/>
                </a:cxn>
              </a:cxnLst>
              <a:rect l="0" t="0" r="r" b="b"/>
              <a:pathLst>
                <a:path w="1035" h="126">
                  <a:moveTo>
                    <a:pt x="0" y="126"/>
                  </a:moveTo>
                  <a:lnTo>
                    <a:pt x="0" y="0"/>
                  </a:lnTo>
                  <a:lnTo>
                    <a:pt x="103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38" name="Freeform 142"/>
            <p:cNvSpPr>
              <a:spLocks/>
            </p:cNvSpPr>
            <p:nvPr/>
          </p:nvSpPr>
          <p:spPr bwMode="auto">
            <a:xfrm>
              <a:off x="3060985" y="4893350"/>
              <a:ext cx="87312" cy="8413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4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28" y="104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39" name="Rectangle 143"/>
            <p:cNvSpPr>
              <a:spLocks noChangeArrowheads="1"/>
            </p:cNvSpPr>
            <p:nvPr/>
          </p:nvSpPr>
          <p:spPr bwMode="auto">
            <a:xfrm>
              <a:off x="4748497" y="4631412"/>
              <a:ext cx="423863" cy="3460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40" name="Rectangle 144"/>
            <p:cNvSpPr>
              <a:spLocks noChangeArrowheads="1"/>
            </p:cNvSpPr>
            <p:nvPr/>
          </p:nvSpPr>
          <p:spPr bwMode="auto">
            <a:xfrm>
              <a:off x="4864385" y="4680625"/>
              <a:ext cx="2286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i="1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  <a:r>
                <a:rPr lang="en-US" altLang="ko-KR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88241" name="Freeform 145"/>
            <p:cNvSpPr>
              <a:spLocks/>
            </p:cNvSpPr>
            <p:nvPr/>
          </p:nvSpPr>
          <p:spPr bwMode="auto">
            <a:xfrm>
              <a:off x="3105435" y="1613575"/>
              <a:ext cx="1365250" cy="6905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9"/>
                </a:cxn>
                <a:cxn ang="0">
                  <a:pos x="860" y="219"/>
                </a:cxn>
                <a:cxn ang="0">
                  <a:pos x="860" y="871"/>
                </a:cxn>
              </a:cxnLst>
              <a:rect l="0" t="0" r="r" b="b"/>
              <a:pathLst>
                <a:path w="860" h="871">
                  <a:moveTo>
                    <a:pt x="0" y="0"/>
                  </a:moveTo>
                  <a:lnTo>
                    <a:pt x="0" y="219"/>
                  </a:lnTo>
                  <a:lnTo>
                    <a:pt x="860" y="219"/>
                  </a:lnTo>
                  <a:lnTo>
                    <a:pt x="860" y="87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42" name="Line 146"/>
            <p:cNvSpPr>
              <a:spLocks noChangeShapeType="1"/>
            </p:cNvSpPr>
            <p:nvPr/>
          </p:nvSpPr>
          <p:spPr bwMode="auto">
            <a:xfrm flipH="1">
              <a:off x="3854735" y="5148937"/>
              <a:ext cx="61277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43" name="Freeform 147"/>
            <p:cNvSpPr>
              <a:spLocks/>
            </p:cNvSpPr>
            <p:nvPr/>
          </p:nvSpPr>
          <p:spPr bwMode="auto">
            <a:xfrm>
              <a:off x="3778535" y="5107662"/>
              <a:ext cx="87312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52"/>
                </a:cxn>
                <a:cxn ang="0">
                  <a:pos x="55" y="104"/>
                </a:cxn>
                <a:cxn ang="0">
                  <a:pos x="55" y="0"/>
                </a:cxn>
              </a:cxnLst>
              <a:rect l="0" t="0" r="r" b="b"/>
              <a:pathLst>
                <a:path w="55" h="104">
                  <a:moveTo>
                    <a:pt x="55" y="0"/>
                  </a:moveTo>
                  <a:lnTo>
                    <a:pt x="0" y="52"/>
                  </a:lnTo>
                  <a:lnTo>
                    <a:pt x="55" y="10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44" name="Line 148"/>
            <p:cNvSpPr>
              <a:spLocks noChangeShapeType="1"/>
            </p:cNvSpPr>
            <p:nvPr/>
          </p:nvSpPr>
          <p:spPr bwMode="auto">
            <a:xfrm>
              <a:off x="4475447" y="4947325"/>
              <a:ext cx="1588" cy="5476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45" name="Freeform 149"/>
            <p:cNvSpPr>
              <a:spLocks/>
            </p:cNvSpPr>
            <p:nvPr/>
          </p:nvSpPr>
          <p:spPr bwMode="auto">
            <a:xfrm>
              <a:off x="1806860" y="5321975"/>
              <a:ext cx="2668587" cy="1730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7"/>
                </a:cxn>
                <a:cxn ang="0">
                  <a:pos x="1681" y="217"/>
                </a:cxn>
              </a:cxnLst>
              <a:rect l="0" t="0" r="r" b="b"/>
              <a:pathLst>
                <a:path w="1681" h="217">
                  <a:moveTo>
                    <a:pt x="0" y="0"/>
                  </a:moveTo>
                  <a:lnTo>
                    <a:pt x="0" y="217"/>
                  </a:lnTo>
                  <a:lnTo>
                    <a:pt x="1681" y="21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46" name="Line 150"/>
            <p:cNvSpPr>
              <a:spLocks noChangeShapeType="1"/>
            </p:cNvSpPr>
            <p:nvPr/>
          </p:nvSpPr>
          <p:spPr bwMode="auto">
            <a:xfrm flipV="1">
              <a:off x="3110197" y="5495012"/>
              <a:ext cx="1588" cy="1587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47" name="Freeform 151"/>
            <p:cNvSpPr>
              <a:spLocks/>
            </p:cNvSpPr>
            <p:nvPr/>
          </p:nvSpPr>
          <p:spPr bwMode="auto">
            <a:xfrm>
              <a:off x="3065747" y="5642650"/>
              <a:ext cx="87313" cy="8255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28" y="105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28" y="105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8248" name="Line 152"/>
            <p:cNvSpPr>
              <a:spLocks noChangeShapeType="1"/>
            </p:cNvSpPr>
            <p:nvPr/>
          </p:nvSpPr>
          <p:spPr bwMode="auto">
            <a:xfrm>
              <a:off x="4470685" y="2167612"/>
              <a:ext cx="0" cy="447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388249" name="Rectangle 153"/>
            <p:cNvSpPr>
              <a:spLocks noChangeArrowheads="1"/>
            </p:cNvSpPr>
            <p:nvPr/>
          </p:nvSpPr>
          <p:spPr bwMode="auto">
            <a:xfrm>
              <a:off x="1700497" y="1480225"/>
              <a:ext cx="2000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R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r</a:t>
              </a:r>
            </a:p>
          </p:txBody>
        </p:sp>
        <p:sp>
          <p:nvSpPr>
            <p:cNvPr id="388250" name="Rectangle 154"/>
            <p:cNvSpPr>
              <a:spLocks noChangeArrowheads="1"/>
            </p:cNvSpPr>
            <p:nvPr/>
          </p:nvSpPr>
          <p:spPr bwMode="auto">
            <a:xfrm>
              <a:off x="4369085" y="1470700"/>
              <a:ext cx="177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L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r</a:t>
              </a:r>
            </a:p>
          </p:txBody>
        </p:sp>
        <p:sp>
          <p:nvSpPr>
            <p:cNvPr id="388251" name="Rectangle 155"/>
            <p:cNvSpPr>
              <a:spLocks noChangeArrowheads="1"/>
            </p:cNvSpPr>
            <p:nvPr/>
          </p:nvSpPr>
          <p:spPr bwMode="auto">
            <a:xfrm>
              <a:off x="1540160" y="2756575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R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r-1</a:t>
              </a:r>
            </a:p>
          </p:txBody>
        </p:sp>
        <p:sp>
          <p:nvSpPr>
            <p:cNvPr id="388252" name="Rectangle 156"/>
            <p:cNvSpPr>
              <a:spLocks noChangeArrowheads="1"/>
            </p:cNvSpPr>
            <p:nvPr/>
          </p:nvSpPr>
          <p:spPr bwMode="auto">
            <a:xfrm>
              <a:off x="1611597" y="4421862"/>
              <a:ext cx="2238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R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88253" name="Rectangle 157"/>
            <p:cNvSpPr>
              <a:spLocks noChangeArrowheads="1"/>
            </p:cNvSpPr>
            <p:nvPr/>
          </p:nvSpPr>
          <p:spPr bwMode="auto">
            <a:xfrm>
              <a:off x="4318285" y="2756575"/>
              <a:ext cx="3016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L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r-1</a:t>
              </a:r>
            </a:p>
          </p:txBody>
        </p:sp>
        <p:sp>
          <p:nvSpPr>
            <p:cNvPr id="388254" name="Rectangle 158"/>
            <p:cNvSpPr>
              <a:spLocks noChangeArrowheads="1"/>
            </p:cNvSpPr>
            <p:nvPr/>
          </p:nvSpPr>
          <p:spPr bwMode="auto">
            <a:xfrm>
              <a:off x="4378610" y="4421862"/>
              <a:ext cx="201612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L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88255" name="Rectangle 159"/>
            <p:cNvSpPr>
              <a:spLocks noChangeArrowheads="1"/>
            </p:cNvSpPr>
            <p:nvPr/>
          </p:nvSpPr>
          <p:spPr bwMode="auto">
            <a:xfrm>
              <a:off x="4307172" y="5533112"/>
              <a:ext cx="2238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R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88256" name="Rectangle 160"/>
            <p:cNvSpPr>
              <a:spLocks noChangeArrowheads="1"/>
            </p:cNvSpPr>
            <p:nvPr/>
          </p:nvSpPr>
          <p:spPr bwMode="auto">
            <a:xfrm>
              <a:off x="1687797" y="5533112"/>
              <a:ext cx="2016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FF"/>
                  </a:solidFill>
                </a:rPr>
                <a:t>L</a:t>
              </a:r>
              <a:r>
                <a:rPr lang="en-US" altLang="ko-KR" sz="1600" baseline="-25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88257" name="Rectangle 161"/>
            <p:cNvSpPr>
              <a:spLocks noChangeArrowheads="1"/>
            </p:cNvSpPr>
            <p:nvPr/>
          </p:nvSpPr>
          <p:spPr bwMode="auto">
            <a:xfrm>
              <a:off x="2683160" y="5833150"/>
              <a:ext cx="8477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rgbClr val="000000"/>
                  </a:solidFill>
                </a:rPr>
                <a:t>Plaintext</a:t>
              </a:r>
              <a:endParaRPr lang="en-US" altLang="ko-KR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2EB21-783C-4B78-9155-5F7134F7106A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798739" y="602570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Feistel-type Cipher</a:t>
            </a:r>
          </a:p>
        </p:txBody>
      </p:sp>
      <p:sp>
        <p:nvSpPr>
          <p:cNvPr id="600137" name="Text Box 73"/>
          <p:cNvSpPr txBox="1">
            <a:spLocks noChangeArrowheads="1"/>
          </p:cNvSpPr>
          <p:nvPr/>
        </p:nvSpPr>
        <p:spPr bwMode="auto">
          <a:xfrm>
            <a:off x="1429205" y="1319892"/>
            <a:ext cx="6626225" cy="3203575"/>
          </a:xfrm>
          <a:prstGeom prst="rect">
            <a:avLst/>
          </a:prstGeom>
          <a:solidFill>
            <a:srgbClr val="FFFFFF"/>
          </a:solidFill>
          <a:ln w="317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tabLst>
                <a:tab pos="3709988" algn="l"/>
              </a:tabLst>
            </a:pPr>
            <a:r>
              <a:rPr lang="en-US" altLang="ko-KR" dirty="0"/>
              <a:t>P = L</a:t>
            </a:r>
            <a:r>
              <a:rPr lang="en-US" altLang="ko-KR" baseline="-25000" dirty="0"/>
              <a:t>0</a:t>
            </a:r>
            <a:r>
              <a:rPr lang="en-US" altLang="ko-KR" dirty="0"/>
              <a:t> || R</a:t>
            </a:r>
            <a:r>
              <a:rPr lang="en-US" altLang="ko-KR" baseline="-25000" dirty="0"/>
              <a:t>0</a:t>
            </a:r>
            <a:r>
              <a:rPr lang="en-US" altLang="ko-KR" dirty="0"/>
              <a:t>	 C = </a:t>
            </a:r>
            <a:r>
              <a:rPr lang="en-US" altLang="ko-KR" dirty="0" err="1"/>
              <a:t>R</a:t>
            </a:r>
            <a:r>
              <a:rPr lang="en-US" altLang="ko-KR" baseline="-25000" dirty="0" err="1"/>
              <a:t>r</a:t>
            </a:r>
            <a:r>
              <a:rPr lang="en-US" altLang="ko-KR" dirty="0"/>
              <a:t> || </a:t>
            </a:r>
            <a:r>
              <a:rPr lang="en-US" altLang="ko-KR" dirty="0" err="1"/>
              <a:t>L</a:t>
            </a:r>
            <a:r>
              <a:rPr lang="en-US" altLang="ko-KR" baseline="-25000" dirty="0" err="1"/>
              <a:t>r</a:t>
            </a:r>
            <a:endParaRPr lang="en-US" altLang="ko-KR" baseline="-25000" dirty="0"/>
          </a:p>
          <a:p>
            <a:pPr algn="l">
              <a:tabLst>
                <a:tab pos="3709988" algn="l"/>
              </a:tabLst>
            </a:pPr>
            <a:endParaRPr lang="en-US" altLang="ko-KR" baseline="-25000" dirty="0"/>
          </a:p>
          <a:p>
            <a:pPr algn="l">
              <a:tabLst>
                <a:tab pos="3709988" algn="l"/>
              </a:tabLst>
            </a:pPr>
            <a:r>
              <a:rPr lang="en-US" altLang="ko-KR" dirty="0"/>
              <a:t>L</a:t>
            </a:r>
            <a:r>
              <a:rPr lang="en-US" altLang="ko-KR" baseline="-25000" dirty="0"/>
              <a:t>1 </a:t>
            </a:r>
            <a:r>
              <a:rPr lang="en-US" altLang="ko-KR" dirty="0"/>
              <a:t>= R</a:t>
            </a:r>
            <a:r>
              <a:rPr lang="en-US" altLang="ko-KR" baseline="-25000" dirty="0"/>
              <a:t>0</a:t>
            </a:r>
            <a:r>
              <a:rPr lang="en-US" altLang="ko-KR" dirty="0"/>
              <a:t>	 R</a:t>
            </a:r>
            <a:r>
              <a:rPr lang="en-US" altLang="ko-KR" baseline="-25000" dirty="0"/>
              <a:t>r-1 </a:t>
            </a:r>
            <a:r>
              <a:rPr lang="en-US" altLang="ko-KR" dirty="0"/>
              <a:t>= </a:t>
            </a:r>
            <a:r>
              <a:rPr lang="en-US" altLang="ko-KR" dirty="0" err="1"/>
              <a:t>L</a:t>
            </a:r>
            <a:r>
              <a:rPr lang="en-US" altLang="ko-KR" baseline="-25000" dirty="0" err="1"/>
              <a:t>r</a:t>
            </a:r>
            <a:endParaRPr lang="en-US" altLang="ko-KR" dirty="0"/>
          </a:p>
          <a:p>
            <a:pPr algn="l">
              <a:tabLst>
                <a:tab pos="3709988" algn="l"/>
              </a:tabLst>
            </a:pPr>
            <a:r>
              <a:rPr lang="en-US" altLang="ko-KR" dirty="0"/>
              <a:t>R</a:t>
            </a:r>
            <a:r>
              <a:rPr lang="en-US" altLang="ko-KR" baseline="-25000" dirty="0"/>
              <a:t>1 </a:t>
            </a:r>
            <a:r>
              <a:rPr lang="en-US" altLang="ko-KR" dirty="0"/>
              <a:t>= L</a:t>
            </a:r>
            <a:r>
              <a:rPr lang="en-US" altLang="ko-KR" baseline="-25000" dirty="0"/>
              <a:t>0 </a:t>
            </a:r>
            <a:r>
              <a:rPr lang="en-US" altLang="ko-KR" dirty="0">
                <a:sym typeface="Symbol" pitchFamily="18" charset="2"/>
              </a:rPr>
              <a:t> F(K</a:t>
            </a:r>
            <a:r>
              <a:rPr lang="en-US" altLang="ko-KR" baseline="-25000" dirty="0">
                <a:sym typeface="Symbol" pitchFamily="18" charset="2"/>
              </a:rPr>
              <a:t>1</a:t>
            </a:r>
            <a:r>
              <a:rPr lang="en-US" altLang="ko-KR" dirty="0">
                <a:sym typeface="Symbol" pitchFamily="18" charset="2"/>
              </a:rPr>
              <a:t>, </a:t>
            </a:r>
            <a:r>
              <a:rPr lang="en-US" altLang="ko-KR" dirty="0"/>
              <a:t>R</a:t>
            </a:r>
            <a:r>
              <a:rPr lang="en-US" altLang="ko-KR" baseline="-25000" dirty="0"/>
              <a:t>0</a:t>
            </a:r>
            <a:r>
              <a:rPr lang="en-US" altLang="ko-KR" dirty="0">
                <a:sym typeface="Symbol" pitchFamily="18" charset="2"/>
              </a:rPr>
              <a:t>)	 </a:t>
            </a:r>
            <a:r>
              <a:rPr lang="en-US" altLang="ko-KR" dirty="0"/>
              <a:t>L</a:t>
            </a:r>
            <a:r>
              <a:rPr lang="en-US" altLang="ko-KR" baseline="-25000" dirty="0"/>
              <a:t>r-1 </a:t>
            </a:r>
            <a:r>
              <a:rPr lang="en-US" altLang="ko-KR" dirty="0"/>
              <a:t>= </a:t>
            </a:r>
            <a:r>
              <a:rPr lang="en-US" altLang="ko-KR" dirty="0" err="1"/>
              <a:t>R</a:t>
            </a:r>
            <a:r>
              <a:rPr lang="en-US" altLang="ko-KR" baseline="-25000" dirty="0" err="1"/>
              <a:t>r</a:t>
            </a:r>
            <a:r>
              <a:rPr lang="en-US" altLang="ko-KR" baseline="-25000" dirty="0"/>
              <a:t> </a:t>
            </a:r>
            <a:r>
              <a:rPr lang="en-US" altLang="ko-KR" dirty="0">
                <a:sym typeface="Symbol" pitchFamily="18" charset="2"/>
              </a:rPr>
              <a:t> F(K</a:t>
            </a:r>
            <a:r>
              <a:rPr lang="en-US" altLang="ko-KR" baseline="-25000" dirty="0">
                <a:sym typeface="Symbol" pitchFamily="18" charset="2"/>
              </a:rPr>
              <a:t>r</a:t>
            </a:r>
            <a:r>
              <a:rPr lang="en-US" altLang="ko-KR" dirty="0">
                <a:sym typeface="Symbol" pitchFamily="18" charset="2"/>
              </a:rPr>
              <a:t>, </a:t>
            </a:r>
            <a:r>
              <a:rPr lang="en-US" altLang="ko-KR" dirty="0"/>
              <a:t>R</a:t>
            </a:r>
            <a:r>
              <a:rPr lang="en-US" altLang="ko-KR" baseline="-25000" dirty="0"/>
              <a:t>r-1</a:t>
            </a:r>
            <a:r>
              <a:rPr lang="en-US" altLang="ko-KR" dirty="0">
                <a:sym typeface="Symbol" pitchFamily="18" charset="2"/>
              </a:rPr>
              <a:t>) </a:t>
            </a:r>
          </a:p>
          <a:p>
            <a:pPr algn="l">
              <a:tabLst>
                <a:tab pos="3709988" algn="l"/>
              </a:tabLst>
            </a:pPr>
            <a:endParaRPr lang="en-US" altLang="ko-KR" dirty="0">
              <a:sym typeface="Symbol" pitchFamily="18" charset="2"/>
            </a:endParaRPr>
          </a:p>
          <a:p>
            <a:pPr algn="l">
              <a:tabLst>
                <a:tab pos="3709988" algn="l"/>
              </a:tabLst>
            </a:pPr>
            <a:r>
              <a:rPr lang="en-US" altLang="ko-KR" dirty="0"/>
              <a:t>L</a:t>
            </a:r>
            <a:r>
              <a:rPr lang="en-US" altLang="ko-KR" baseline="-25000" dirty="0"/>
              <a:t>i </a:t>
            </a:r>
            <a:r>
              <a:rPr lang="en-US" altLang="ko-KR" dirty="0"/>
              <a:t>= R</a:t>
            </a:r>
            <a:r>
              <a:rPr lang="en-US" altLang="ko-KR" baseline="-25000" dirty="0"/>
              <a:t>i-1	 </a:t>
            </a:r>
            <a:r>
              <a:rPr lang="en-US" altLang="ko-KR" dirty="0" err="1"/>
              <a:t>R</a:t>
            </a:r>
            <a:r>
              <a:rPr lang="en-US" altLang="ko-KR" baseline="-25000" dirty="0" err="1"/>
              <a:t>i-1</a:t>
            </a:r>
            <a:r>
              <a:rPr lang="en-US" altLang="ko-KR" dirty="0"/>
              <a:t> = L</a:t>
            </a:r>
            <a:r>
              <a:rPr lang="en-US" altLang="ko-KR" baseline="-25000" dirty="0"/>
              <a:t>i</a:t>
            </a:r>
            <a:endParaRPr lang="en-US" altLang="ko-KR" dirty="0"/>
          </a:p>
          <a:p>
            <a:pPr algn="l">
              <a:tabLst>
                <a:tab pos="3709988" algn="l"/>
              </a:tabLst>
            </a:pPr>
            <a:r>
              <a:rPr lang="en-US" altLang="ko-KR" dirty="0" err="1"/>
              <a:t>R</a:t>
            </a:r>
            <a:r>
              <a:rPr lang="en-US" altLang="ko-KR" baseline="-25000" dirty="0" err="1"/>
              <a:t>i</a:t>
            </a:r>
            <a:r>
              <a:rPr lang="en-US" altLang="ko-KR" baseline="-25000" dirty="0"/>
              <a:t> </a:t>
            </a:r>
            <a:r>
              <a:rPr lang="en-US" altLang="ko-KR" dirty="0"/>
              <a:t>= L</a:t>
            </a:r>
            <a:r>
              <a:rPr lang="en-US" altLang="ko-KR" baseline="-25000" dirty="0"/>
              <a:t>i-1 </a:t>
            </a:r>
            <a:r>
              <a:rPr lang="en-US" altLang="ko-KR" dirty="0">
                <a:sym typeface="Symbol" pitchFamily="18" charset="2"/>
              </a:rPr>
              <a:t> F(</a:t>
            </a:r>
            <a:r>
              <a:rPr lang="en-US" altLang="ko-KR" dirty="0" err="1">
                <a:sym typeface="Symbol" pitchFamily="18" charset="2"/>
              </a:rPr>
              <a:t>K</a:t>
            </a:r>
            <a:r>
              <a:rPr lang="en-US" altLang="ko-KR" baseline="-25000" dirty="0" err="1">
                <a:sym typeface="Symbol" pitchFamily="18" charset="2"/>
              </a:rPr>
              <a:t>i</a:t>
            </a:r>
            <a:r>
              <a:rPr lang="en-US" altLang="ko-KR" dirty="0">
                <a:sym typeface="Symbol" pitchFamily="18" charset="2"/>
              </a:rPr>
              <a:t>, </a:t>
            </a:r>
            <a:r>
              <a:rPr lang="en-US" altLang="ko-KR" dirty="0"/>
              <a:t>R</a:t>
            </a:r>
            <a:r>
              <a:rPr lang="en-US" altLang="ko-KR" baseline="-25000" dirty="0"/>
              <a:t>i-1</a:t>
            </a:r>
            <a:r>
              <a:rPr lang="en-US" altLang="ko-KR" dirty="0">
                <a:sym typeface="Symbol" pitchFamily="18" charset="2"/>
              </a:rPr>
              <a:t>) 	 </a:t>
            </a:r>
            <a:r>
              <a:rPr lang="en-US" altLang="ko-KR" dirty="0"/>
              <a:t>L</a:t>
            </a:r>
            <a:r>
              <a:rPr lang="en-US" altLang="ko-KR" baseline="-25000" dirty="0"/>
              <a:t>i-1 </a:t>
            </a:r>
            <a:r>
              <a:rPr lang="en-US" altLang="ko-KR" dirty="0"/>
              <a:t>= </a:t>
            </a:r>
            <a:r>
              <a:rPr lang="en-US" altLang="ko-KR" dirty="0" err="1"/>
              <a:t>R</a:t>
            </a:r>
            <a:r>
              <a:rPr lang="en-US" altLang="ko-KR" baseline="-25000" dirty="0" err="1"/>
              <a:t>i</a:t>
            </a:r>
            <a:r>
              <a:rPr lang="en-US" altLang="ko-KR" dirty="0"/>
              <a:t> </a:t>
            </a:r>
            <a:r>
              <a:rPr lang="en-US" altLang="ko-KR" dirty="0">
                <a:sym typeface="Symbol" pitchFamily="18" charset="2"/>
              </a:rPr>
              <a:t> F(</a:t>
            </a:r>
            <a:r>
              <a:rPr lang="en-US" altLang="ko-KR" dirty="0" err="1">
                <a:sym typeface="Symbol" pitchFamily="18" charset="2"/>
              </a:rPr>
              <a:t>K</a:t>
            </a:r>
            <a:r>
              <a:rPr lang="en-US" altLang="ko-KR" baseline="-25000" dirty="0" err="1">
                <a:sym typeface="Symbol" pitchFamily="18" charset="2"/>
              </a:rPr>
              <a:t>i</a:t>
            </a:r>
            <a:r>
              <a:rPr lang="en-US" altLang="ko-KR" dirty="0">
                <a:sym typeface="Symbol" pitchFamily="18" charset="2"/>
              </a:rPr>
              <a:t>, </a:t>
            </a:r>
            <a:r>
              <a:rPr lang="en-US" altLang="ko-KR" dirty="0"/>
              <a:t>R</a:t>
            </a:r>
            <a:r>
              <a:rPr lang="en-US" altLang="ko-KR" baseline="-25000" dirty="0"/>
              <a:t>i-1</a:t>
            </a:r>
            <a:r>
              <a:rPr lang="en-US" altLang="ko-KR" dirty="0">
                <a:sym typeface="Symbol" pitchFamily="18" charset="2"/>
              </a:rPr>
              <a:t>) </a:t>
            </a:r>
          </a:p>
          <a:p>
            <a:pPr algn="l">
              <a:tabLst>
                <a:tab pos="3709988" algn="l"/>
              </a:tabLst>
            </a:pPr>
            <a:endParaRPr lang="en-US" altLang="ko-KR" dirty="0"/>
          </a:p>
          <a:p>
            <a:pPr algn="l">
              <a:tabLst>
                <a:tab pos="3709988" algn="l"/>
              </a:tabLst>
            </a:pPr>
            <a:r>
              <a:rPr lang="en-US" altLang="ko-KR" dirty="0" err="1"/>
              <a:t>L</a:t>
            </a:r>
            <a:r>
              <a:rPr lang="en-US" altLang="ko-KR" baseline="-25000" dirty="0" err="1"/>
              <a:t>r</a:t>
            </a:r>
            <a:r>
              <a:rPr lang="en-US" altLang="ko-KR" baseline="-25000" dirty="0"/>
              <a:t> </a:t>
            </a:r>
            <a:r>
              <a:rPr lang="en-US" altLang="ko-KR" dirty="0"/>
              <a:t>= R</a:t>
            </a:r>
            <a:r>
              <a:rPr lang="en-US" altLang="ko-KR" baseline="-25000" dirty="0"/>
              <a:t>r-1	 </a:t>
            </a:r>
            <a:r>
              <a:rPr lang="en-US" altLang="ko-KR" dirty="0"/>
              <a:t>R</a:t>
            </a:r>
            <a:r>
              <a:rPr lang="en-US" altLang="ko-KR" baseline="-25000" dirty="0"/>
              <a:t>0 </a:t>
            </a:r>
            <a:r>
              <a:rPr lang="en-US" altLang="ko-KR" dirty="0"/>
              <a:t>= L</a:t>
            </a:r>
            <a:r>
              <a:rPr lang="en-US" altLang="ko-KR" baseline="-25000" dirty="0"/>
              <a:t>1</a:t>
            </a:r>
            <a:endParaRPr lang="en-US" altLang="ko-KR" dirty="0"/>
          </a:p>
          <a:p>
            <a:pPr algn="l">
              <a:tabLst>
                <a:tab pos="3709988" algn="l"/>
              </a:tabLst>
            </a:pPr>
            <a:r>
              <a:rPr lang="en-US" altLang="ko-KR" dirty="0" err="1"/>
              <a:t>R</a:t>
            </a:r>
            <a:r>
              <a:rPr lang="en-US" altLang="ko-KR" baseline="-25000" dirty="0" err="1"/>
              <a:t>r</a:t>
            </a:r>
            <a:r>
              <a:rPr lang="en-US" altLang="ko-KR" baseline="-25000" dirty="0"/>
              <a:t> </a:t>
            </a:r>
            <a:r>
              <a:rPr lang="en-US" altLang="ko-KR" dirty="0"/>
              <a:t>= L</a:t>
            </a:r>
            <a:r>
              <a:rPr lang="en-US" altLang="ko-KR" baseline="-25000" dirty="0"/>
              <a:t>r-1 </a:t>
            </a:r>
            <a:r>
              <a:rPr lang="en-US" altLang="ko-KR" dirty="0">
                <a:sym typeface="Symbol" pitchFamily="18" charset="2"/>
              </a:rPr>
              <a:t> F(K</a:t>
            </a:r>
            <a:r>
              <a:rPr lang="en-US" altLang="ko-KR" baseline="-25000" dirty="0">
                <a:sym typeface="Symbol" pitchFamily="18" charset="2"/>
              </a:rPr>
              <a:t>r</a:t>
            </a:r>
            <a:r>
              <a:rPr lang="en-US" altLang="ko-KR" dirty="0">
                <a:sym typeface="Symbol" pitchFamily="18" charset="2"/>
              </a:rPr>
              <a:t>, </a:t>
            </a:r>
            <a:r>
              <a:rPr lang="en-US" altLang="ko-KR" dirty="0"/>
              <a:t>R</a:t>
            </a:r>
            <a:r>
              <a:rPr lang="en-US" altLang="ko-KR" baseline="-25000" dirty="0"/>
              <a:t>r-1</a:t>
            </a:r>
            <a:r>
              <a:rPr lang="en-US" altLang="ko-KR" dirty="0">
                <a:sym typeface="Symbol" pitchFamily="18" charset="2"/>
              </a:rPr>
              <a:t>) 	 </a:t>
            </a:r>
            <a:r>
              <a:rPr lang="en-US" altLang="ko-KR" dirty="0"/>
              <a:t>L</a:t>
            </a:r>
            <a:r>
              <a:rPr lang="en-US" altLang="ko-KR" baseline="-25000" dirty="0"/>
              <a:t>0 </a:t>
            </a:r>
            <a:r>
              <a:rPr lang="en-US" altLang="ko-KR" dirty="0"/>
              <a:t>= R</a:t>
            </a:r>
            <a:r>
              <a:rPr lang="en-US" altLang="ko-KR" baseline="-25000" dirty="0"/>
              <a:t>1 </a:t>
            </a:r>
            <a:r>
              <a:rPr lang="en-US" altLang="ko-KR" dirty="0">
                <a:sym typeface="Symbol" pitchFamily="18" charset="2"/>
              </a:rPr>
              <a:t> F(K</a:t>
            </a:r>
            <a:r>
              <a:rPr lang="en-US" altLang="ko-KR" baseline="-25000" dirty="0">
                <a:sym typeface="Symbol" pitchFamily="18" charset="2"/>
              </a:rPr>
              <a:t>1</a:t>
            </a:r>
            <a:r>
              <a:rPr lang="en-US" altLang="ko-KR" dirty="0">
                <a:sym typeface="Symbol" pitchFamily="18" charset="2"/>
              </a:rPr>
              <a:t>, </a:t>
            </a:r>
            <a:r>
              <a:rPr lang="en-US" altLang="ko-KR" dirty="0"/>
              <a:t>R</a:t>
            </a:r>
            <a:r>
              <a:rPr lang="en-US" altLang="ko-KR" baseline="-25000" dirty="0"/>
              <a:t>0</a:t>
            </a:r>
            <a:r>
              <a:rPr lang="en-US" altLang="ko-KR" dirty="0">
                <a:sym typeface="Symbol" pitchFamily="18" charset="2"/>
              </a:rPr>
              <a:t>) </a:t>
            </a:r>
          </a:p>
          <a:p>
            <a:pPr algn="l">
              <a:tabLst>
                <a:tab pos="3709988" algn="l"/>
              </a:tabLst>
            </a:pPr>
            <a:endParaRPr lang="en-US" altLang="ko-KR" dirty="0"/>
          </a:p>
          <a:p>
            <a:pPr algn="l">
              <a:tabLst>
                <a:tab pos="3709988" algn="l"/>
              </a:tabLst>
            </a:pPr>
            <a:r>
              <a:rPr lang="en-US" altLang="ko-KR" dirty="0"/>
              <a:t>C = </a:t>
            </a:r>
            <a:r>
              <a:rPr lang="en-US" altLang="ko-KR" dirty="0" err="1"/>
              <a:t>R</a:t>
            </a:r>
            <a:r>
              <a:rPr lang="en-US" altLang="ko-KR" baseline="-25000" dirty="0" err="1"/>
              <a:t>r</a:t>
            </a:r>
            <a:r>
              <a:rPr lang="en-US" altLang="ko-KR" dirty="0"/>
              <a:t> || </a:t>
            </a:r>
            <a:r>
              <a:rPr lang="en-US" altLang="ko-KR" dirty="0" err="1"/>
              <a:t>L</a:t>
            </a:r>
            <a:r>
              <a:rPr lang="en-US" altLang="ko-KR" baseline="-25000" dirty="0" err="1"/>
              <a:t>r</a:t>
            </a:r>
            <a:r>
              <a:rPr lang="en-US" altLang="ko-KR" dirty="0"/>
              <a:t> 	 P = L</a:t>
            </a:r>
            <a:r>
              <a:rPr lang="en-US" altLang="ko-KR" baseline="-25000" dirty="0"/>
              <a:t>0</a:t>
            </a:r>
            <a:r>
              <a:rPr lang="en-US" altLang="ko-KR" dirty="0"/>
              <a:t> || R</a:t>
            </a:r>
            <a:r>
              <a:rPr lang="en-US" altLang="ko-KR" baseline="-25000" dirty="0"/>
              <a:t>0</a:t>
            </a:r>
            <a:r>
              <a:rPr lang="en-US" altLang="ko-KR" dirty="0"/>
              <a:t> </a:t>
            </a:r>
          </a:p>
        </p:txBody>
      </p:sp>
      <p:sp>
        <p:nvSpPr>
          <p:cNvPr id="600140" name="Text Box 76"/>
          <p:cNvSpPr txBox="1">
            <a:spLocks noChangeArrowheads="1"/>
          </p:cNvSpPr>
          <p:nvPr/>
        </p:nvSpPr>
        <p:spPr bwMode="auto">
          <a:xfrm>
            <a:off x="6933068" y="1489755"/>
            <a:ext cx="0" cy="20129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endParaRPr lang="en-US" altLang="ko-KR" baseline="-25000"/>
          </a:p>
          <a:p>
            <a:pPr algn="l"/>
            <a:endParaRPr lang="en-US" altLang="ko-KR" baseline="-25000"/>
          </a:p>
          <a:p>
            <a:pPr algn="l"/>
            <a:endParaRPr lang="en-US" altLang="ko-KR">
              <a:sym typeface="Symbol" pitchFamily="18" charset="2"/>
            </a:endParaRPr>
          </a:p>
          <a:p>
            <a:pPr algn="l"/>
            <a:endParaRPr lang="en-US" altLang="ko-KR"/>
          </a:p>
          <a:p>
            <a:pPr algn="l"/>
            <a:endParaRPr lang="en-US" altLang="ko-KR"/>
          </a:p>
          <a:p>
            <a:pPr algn="l"/>
            <a:endParaRPr lang="en-US" altLang="ko-KR">
              <a:sym typeface="Symbol" pitchFamily="18" charset="2"/>
            </a:endParaRPr>
          </a:p>
          <a:p>
            <a:pPr algn="l"/>
            <a:endParaRPr lang="en-US" altLang="ko-KR"/>
          </a:p>
          <a:p>
            <a:pPr algn="l"/>
            <a:endParaRPr lang="en-US" altLang="ko-KR"/>
          </a:p>
        </p:txBody>
      </p:sp>
      <p:sp>
        <p:nvSpPr>
          <p:cNvPr id="600141" name="Text Box 77"/>
          <p:cNvSpPr txBox="1">
            <a:spLocks noChangeArrowheads="1"/>
          </p:cNvSpPr>
          <p:nvPr/>
        </p:nvSpPr>
        <p:spPr bwMode="auto">
          <a:xfrm>
            <a:off x="1430793" y="4702175"/>
            <a:ext cx="6632575" cy="1373188"/>
          </a:xfrm>
          <a:prstGeom prst="rect">
            <a:avLst/>
          </a:prstGeom>
          <a:solidFill>
            <a:schemeClr val="accent1"/>
          </a:solidFill>
          <a:ln w="317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tabLst>
                <a:tab pos="376238" algn="l"/>
                <a:tab pos="3709988" algn="l"/>
                <a:tab pos="4097338" algn="l"/>
              </a:tabLst>
            </a:pPr>
            <a:r>
              <a:rPr lang="en-US" altLang="ko-KR"/>
              <a:t>P = L</a:t>
            </a:r>
            <a:r>
              <a:rPr lang="en-US" altLang="ko-KR" baseline="-25000"/>
              <a:t>0</a:t>
            </a:r>
            <a:r>
              <a:rPr lang="en-US" altLang="ko-KR"/>
              <a:t> || R</a:t>
            </a:r>
            <a:r>
              <a:rPr lang="en-US" altLang="ko-KR" baseline="-25000"/>
              <a:t>0	 </a:t>
            </a:r>
            <a:r>
              <a:rPr lang="en-US" altLang="ko-KR"/>
              <a:t>C = R</a:t>
            </a:r>
            <a:r>
              <a:rPr lang="en-US" altLang="ko-KR" baseline="-25000"/>
              <a:t>r</a:t>
            </a:r>
            <a:r>
              <a:rPr lang="en-US" altLang="ko-KR"/>
              <a:t> || L</a:t>
            </a:r>
            <a:r>
              <a:rPr lang="en-US" altLang="ko-KR" baseline="-25000"/>
              <a:t>r</a:t>
            </a:r>
            <a:endParaRPr lang="en-US" altLang="ko-KR"/>
          </a:p>
          <a:p>
            <a:pPr algn="l">
              <a:tabLst>
                <a:tab pos="376238" algn="l"/>
                <a:tab pos="3709988" algn="l"/>
                <a:tab pos="4097338" algn="l"/>
              </a:tabLst>
            </a:pPr>
            <a:r>
              <a:rPr lang="en-US" altLang="ko-KR"/>
              <a:t>for i=1 to r 	 for i=r-1 to 0 </a:t>
            </a:r>
          </a:p>
          <a:p>
            <a:pPr algn="l">
              <a:tabLst>
                <a:tab pos="376238" algn="l"/>
                <a:tab pos="3709988" algn="l"/>
                <a:tab pos="4097338" algn="l"/>
              </a:tabLst>
            </a:pPr>
            <a:r>
              <a:rPr lang="en-US" altLang="ko-KR"/>
              <a:t>	 L</a:t>
            </a:r>
            <a:r>
              <a:rPr lang="en-US" altLang="ko-KR" baseline="-25000"/>
              <a:t>i </a:t>
            </a:r>
            <a:r>
              <a:rPr lang="en-US" altLang="ko-KR"/>
              <a:t>= R</a:t>
            </a:r>
            <a:r>
              <a:rPr lang="en-US" altLang="ko-KR" baseline="-25000"/>
              <a:t>i-1		 </a:t>
            </a:r>
            <a:r>
              <a:rPr lang="en-US" altLang="ko-KR"/>
              <a:t>R</a:t>
            </a:r>
            <a:r>
              <a:rPr lang="en-US" altLang="ko-KR" baseline="-25000"/>
              <a:t>i</a:t>
            </a:r>
            <a:r>
              <a:rPr lang="en-US" altLang="ko-KR"/>
              <a:t> = L</a:t>
            </a:r>
            <a:r>
              <a:rPr lang="en-US" altLang="ko-KR" baseline="-25000"/>
              <a:t>i+1</a:t>
            </a:r>
          </a:p>
          <a:p>
            <a:pPr algn="l">
              <a:tabLst>
                <a:tab pos="376238" algn="l"/>
                <a:tab pos="3709988" algn="l"/>
                <a:tab pos="4097338" algn="l"/>
              </a:tabLst>
            </a:pPr>
            <a:r>
              <a:rPr lang="en-US" altLang="ko-KR" baseline="-25000"/>
              <a:t>	 </a:t>
            </a:r>
            <a:r>
              <a:rPr lang="en-US" altLang="ko-KR"/>
              <a:t>R</a:t>
            </a:r>
            <a:r>
              <a:rPr lang="en-US" altLang="ko-KR" baseline="-25000"/>
              <a:t>i </a:t>
            </a:r>
            <a:r>
              <a:rPr lang="en-US" altLang="ko-KR"/>
              <a:t>= L</a:t>
            </a:r>
            <a:r>
              <a:rPr lang="en-US" altLang="ko-KR" baseline="-25000"/>
              <a:t>i-1 </a:t>
            </a:r>
            <a:r>
              <a:rPr lang="en-US" altLang="ko-KR">
                <a:sym typeface="Symbol" pitchFamily="18" charset="2"/>
              </a:rPr>
              <a:t> F(K</a:t>
            </a:r>
            <a:r>
              <a:rPr lang="en-US" altLang="ko-KR" baseline="-25000">
                <a:sym typeface="Symbol" pitchFamily="18" charset="2"/>
              </a:rPr>
              <a:t>i</a:t>
            </a:r>
            <a:r>
              <a:rPr lang="en-US" altLang="ko-KR">
                <a:sym typeface="Symbol" pitchFamily="18" charset="2"/>
              </a:rPr>
              <a:t>, </a:t>
            </a:r>
            <a:r>
              <a:rPr lang="en-US" altLang="ko-KR"/>
              <a:t>R</a:t>
            </a:r>
            <a:r>
              <a:rPr lang="en-US" altLang="ko-KR" baseline="-25000"/>
              <a:t>i-1</a:t>
            </a:r>
            <a:r>
              <a:rPr lang="en-US" altLang="ko-KR">
                <a:sym typeface="Symbol" pitchFamily="18" charset="2"/>
              </a:rPr>
              <a:t>) 		 </a:t>
            </a:r>
            <a:r>
              <a:rPr lang="en-US" altLang="ko-KR"/>
              <a:t>L</a:t>
            </a:r>
            <a:r>
              <a:rPr lang="en-US" altLang="ko-KR" baseline="-25000"/>
              <a:t>i </a:t>
            </a:r>
            <a:r>
              <a:rPr lang="en-US" altLang="ko-KR"/>
              <a:t>= R</a:t>
            </a:r>
            <a:r>
              <a:rPr lang="en-US" altLang="ko-KR" baseline="-25000"/>
              <a:t>i+1</a:t>
            </a:r>
            <a:r>
              <a:rPr lang="en-US" altLang="ko-KR"/>
              <a:t> </a:t>
            </a:r>
            <a:r>
              <a:rPr lang="en-US" altLang="ko-KR">
                <a:sym typeface="Symbol" pitchFamily="18" charset="2"/>
              </a:rPr>
              <a:t> F(K</a:t>
            </a:r>
            <a:r>
              <a:rPr lang="en-US" altLang="ko-KR" baseline="-25000">
                <a:sym typeface="Symbol" pitchFamily="18" charset="2"/>
              </a:rPr>
              <a:t>i+1</a:t>
            </a:r>
            <a:r>
              <a:rPr lang="en-US" altLang="ko-KR">
                <a:sym typeface="Symbol" pitchFamily="18" charset="2"/>
              </a:rPr>
              <a:t>, </a:t>
            </a:r>
            <a:r>
              <a:rPr lang="en-US" altLang="ko-KR"/>
              <a:t>R</a:t>
            </a:r>
            <a:r>
              <a:rPr lang="en-US" altLang="ko-KR" baseline="-25000"/>
              <a:t>i</a:t>
            </a:r>
            <a:r>
              <a:rPr lang="en-US" altLang="ko-KR">
                <a:sym typeface="Symbol" pitchFamily="18" charset="2"/>
              </a:rPr>
              <a:t>) </a:t>
            </a:r>
          </a:p>
          <a:p>
            <a:pPr algn="l">
              <a:tabLst>
                <a:tab pos="376238" algn="l"/>
                <a:tab pos="3709988" algn="l"/>
                <a:tab pos="4097338" algn="l"/>
              </a:tabLst>
            </a:pPr>
            <a:r>
              <a:rPr lang="en-US" altLang="ko-KR"/>
              <a:t>C = R</a:t>
            </a:r>
            <a:r>
              <a:rPr lang="en-US" altLang="ko-KR" baseline="-25000"/>
              <a:t>r</a:t>
            </a:r>
            <a:r>
              <a:rPr lang="en-US" altLang="ko-KR"/>
              <a:t> || L</a:t>
            </a:r>
            <a:r>
              <a:rPr lang="en-US" altLang="ko-KR" baseline="-25000"/>
              <a:t>r	 </a:t>
            </a:r>
            <a:r>
              <a:rPr lang="en-US" altLang="ko-KR"/>
              <a:t>P = L</a:t>
            </a:r>
            <a:r>
              <a:rPr lang="en-US" altLang="ko-KR" baseline="-25000"/>
              <a:t>0</a:t>
            </a:r>
            <a:r>
              <a:rPr lang="en-US" altLang="ko-KR"/>
              <a:t> || R</a:t>
            </a:r>
            <a:r>
              <a:rPr lang="en-US" altLang="ko-KR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13919</TotalTime>
  <Words>533</Words>
  <Application>Microsoft Office PowerPoint</Application>
  <PresentationFormat>화면 슬라이드 쇼(4:3)</PresentationFormat>
  <Paragraphs>208</Paragraphs>
  <Slides>10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기본 디자인</vt:lpstr>
      <vt:lpstr>Introduction to Information Security   Lect. 6: Block Ciphers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1097</cp:revision>
  <cp:lastPrinted>2001-03-15T06:44:45Z</cp:lastPrinted>
  <dcterms:created xsi:type="dcterms:W3CDTF">2000-05-25T12:25:41Z</dcterms:created>
  <dcterms:modified xsi:type="dcterms:W3CDTF">2010-02-19T13:36:15Z</dcterms:modified>
</cp:coreProperties>
</file>