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20" r:id="rId2"/>
    <p:sldId id="609" r:id="rId3"/>
    <p:sldId id="572" r:id="rId4"/>
    <p:sldId id="580" r:id="rId5"/>
    <p:sldId id="581" r:id="rId6"/>
    <p:sldId id="582" r:id="rId7"/>
    <p:sldId id="590" r:id="rId8"/>
    <p:sldId id="586" r:id="rId9"/>
    <p:sldId id="610" r:id="rId10"/>
    <p:sldId id="611" r:id="rId11"/>
    <p:sldId id="612" r:id="rId12"/>
    <p:sldId id="614" r:id="rId13"/>
    <p:sldId id="615" r:id="rId14"/>
    <p:sldId id="616" r:id="rId15"/>
    <p:sldId id="617" r:id="rId16"/>
    <p:sldId id="618" r:id="rId17"/>
    <p:sldId id="619" r:id="rId18"/>
  </p:sldIdLst>
  <p:sldSz cx="9144000" cy="6858000" type="screen4x3"/>
  <p:notesSz cx="685800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1460"/>
        <p:guide pos="26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144E35D-7796-4FC9-8BBE-6744C25045A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CC1CDB62-0E77-408B-9997-761C52F4271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16672-B4EF-46DB-870A-A763725BB261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CEF22-BD68-43B3-A9C0-258432022602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C507-A343-4071-B507-75A94BBB1E9E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5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6BC6B-F33C-4B8D-9E3C-A2C6F28DC04A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F8541-E5CE-4959-904E-0B970497E8D8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D1D91-9254-4FC0-B66B-670FC262AAAB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54CAB-7DFE-4560-B47C-22B386610AE0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A2738-6238-46AF-AE8A-B7180E65084F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DBE1A-0B2F-43E7-9C99-030261A38E17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705-740E-4B72-8549-E9C4B58A2CA1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E1D21-9FB0-4C50-AD3E-2DC6EED76A0D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B2377-1229-449D-ACF7-03A02870007E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40AF2-6DE8-43C4-8E80-F6ACFA4EA9B1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3923A-A091-4DCE-ACC7-50DD7BCDBA35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CB357-C903-47B0-A205-0CDEBD56632F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6236F-1946-4BCA-BC69-CCBE555D8A91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8E168-7429-4BE9-A90F-8836CD2E805F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83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E28827-9C16-4698-815B-DC938458F1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10D680-F8DA-4C19-9092-E5D87569B5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246E38-9569-46A0-8539-2A19439E27C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7021513" y="6423025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0E585F8E-1009-4FA2-A792-2129629E9A9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4FB1CB-8C82-4E8D-9AE9-D7CB3E93E7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ADEB48-2135-4FF4-8C81-CBBCC7BF4D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57F71-CDF6-4166-923A-9142CC0DD29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2C04B7-F7FB-4B96-AA64-4E5D6E9F238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00EC9A-CB86-4151-87A7-5726B6C2585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818633-9C65-44EC-A80E-A5DD7B52462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E194A3-D774-4508-B94D-9CC55D46113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E5BB3B-2EDA-4A4D-B839-E6F8CCBFC9F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fld id="{DE75A725-260B-43C1-97B4-EB896DAE81C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__2.doc"/><Relationship Id="rId4" Type="http://schemas.openxmlformats.org/officeDocument/2006/relationships/oleObject" Target="../embeddings/Microsoft_Office_Word_97_-_2003___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B728-C7D0-4D12-86A4-6BDDD7A35ACD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1397000" y="2525713"/>
            <a:ext cx="65357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US" altLang="ko-KR" sz="2800" dirty="0" err="1" smtClean="0">
                <a:solidFill>
                  <a:schemeClr val="tx2"/>
                </a:solidFill>
              </a:rPr>
              <a:t>Lec</a:t>
            </a:r>
            <a:r>
              <a:rPr lang="en-US" altLang="ko-KR" sz="2800" dirty="0" smtClean="0">
                <a:solidFill>
                  <a:schemeClr val="tx2"/>
                </a:solidFill>
              </a:rPr>
              <a:t>. 5</a:t>
            </a:r>
            <a:r>
              <a:rPr lang="en-GB" altLang="ko-KR" sz="2800" dirty="0" smtClean="0">
                <a:solidFill>
                  <a:schemeClr val="tx2"/>
                </a:solidFill>
              </a:rPr>
              <a:t> :  </a:t>
            </a:r>
            <a:r>
              <a:rPr lang="en-GB" altLang="ko-KR" sz="2800" dirty="0">
                <a:solidFill>
                  <a:schemeClr val="tx2"/>
                </a:solidFill>
              </a:rPr>
              <a:t>History of </a:t>
            </a:r>
            <a:r>
              <a:rPr lang="en-GB" altLang="ko-KR" sz="2800" dirty="0" err="1">
                <a:solidFill>
                  <a:schemeClr val="tx2"/>
                </a:solidFill>
              </a:rPr>
              <a:t>Cryptologic</a:t>
            </a:r>
            <a:r>
              <a:rPr lang="en-GB" altLang="ko-KR" sz="2800" dirty="0">
                <a:solidFill>
                  <a:schemeClr val="tx2"/>
                </a:solidFill>
              </a:rPr>
              <a:t> </a:t>
            </a:r>
            <a:r>
              <a:rPr lang="en-GB" altLang="ko-KR" sz="2800" dirty="0" smtClean="0">
                <a:solidFill>
                  <a:schemeClr val="tx2"/>
                </a:solidFill>
              </a:rPr>
              <a:t>Research </a:t>
            </a:r>
            <a:r>
              <a:rPr lang="en-US" altLang="ko-KR" sz="2800" dirty="0" smtClean="0">
                <a:solidFill>
                  <a:schemeClr val="tx2"/>
                </a:solidFill>
              </a:rPr>
              <a:t>II</a:t>
            </a:r>
            <a:endParaRPr lang="en-GB" altLang="ko-KR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9837" y="4082143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When and how long it was begun? </a:t>
            </a:r>
          </a:p>
          <a:p>
            <a:r>
              <a:rPr lang="en-US" altLang="ko-KR" dirty="0" smtClean="0"/>
              <a:t>Why?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54EB-BCDD-4393-BEF2-F15A5B1BEDF7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48898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Transposition Ciphers</a:t>
            </a:r>
          </a:p>
        </p:txBody>
      </p:sp>
      <p:sp>
        <p:nvSpPr>
          <p:cNvPr id="848901" name="Text Box 5"/>
          <p:cNvSpPr txBox="1">
            <a:spLocks noChangeArrowheads="1"/>
          </p:cNvSpPr>
          <p:nvPr/>
        </p:nvSpPr>
        <p:spPr bwMode="auto">
          <a:xfrm>
            <a:off x="747713" y="1370013"/>
            <a:ext cx="7580312" cy="158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30000"/>
              </a:lnSpc>
              <a:buFont typeface="Wingdings" pitchFamily="2" charset="2"/>
              <a:buChar char="q"/>
            </a:pPr>
            <a:r>
              <a:rPr lang="en-US" altLang="ko-KR" sz="1600"/>
              <a:t> Rearrange characters of plaintext to produce ciphertext </a:t>
            </a:r>
          </a:p>
          <a:p>
            <a:pPr algn="l">
              <a:lnSpc>
                <a:spcPct val="130000"/>
              </a:lnSpc>
              <a:buFont typeface="Wingdings" pitchFamily="2" charset="2"/>
              <a:buChar char="q"/>
            </a:pPr>
            <a:r>
              <a:rPr lang="en-US" altLang="ko-KR" sz="1600"/>
              <a:t> Frequency distribution of the characters is not changed by encryption </a:t>
            </a:r>
          </a:p>
          <a:p>
            <a:pPr algn="l">
              <a:lnSpc>
                <a:spcPct val="130000"/>
              </a:lnSpc>
              <a:buFont typeface="Wingdings" pitchFamily="2" charset="2"/>
              <a:buChar char="q"/>
            </a:pPr>
            <a:endParaRPr lang="en-US" altLang="ko-KR" sz="1600"/>
          </a:p>
          <a:p>
            <a:pPr algn="l">
              <a:lnSpc>
                <a:spcPct val="130000"/>
              </a:lnSpc>
              <a:buFont typeface="Wingdings" pitchFamily="2" charset="2"/>
              <a:buChar char="q"/>
            </a:pPr>
            <a:r>
              <a:rPr lang="en-US" altLang="ko-KR" sz="1600"/>
              <a:t> Example:</a:t>
            </a:r>
          </a:p>
          <a:p>
            <a:pPr algn="l">
              <a:lnSpc>
                <a:spcPct val="130000"/>
              </a:lnSpc>
              <a:buFont typeface="Wingdings" pitchFamily="2" charset="2"/>
              <a:buNone/>
            </a:pPr>
            <a:endParaRPr lang="en-US" altLang="ko-KR" sz="16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19213" y="3321050"/>
            <a:ext cx="3124200" cy="838200"/>
            <a:chOff x="1008" y="1392"/>
            <a:chExt cx="1968" cy="528"/>
          </a:xfrm>
        </p:grpSpPr>
        <p:sp>
          <p:nvSpPr>
            <p:cNvPr id="848903" name="Line 7"/>
            <p:cNvSpPr>
              <a:spLocks noChangeShapeType="1"/>
            </p:cNvSpPr>
            <p:nvPr/>
          </p:nvSpPr>
          <p:spPr bwMode="auto">
            <a:xfrm>
              <a:off x="1008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4" name="Line 8"/>
            <p:cNvSpPr>
              <a:spLocks noChangeShapeType="1"/>
            </p:cNvSpPr>
            <p:nvPr/>
          </p:nvSpPr>
          <p:spPr bwMode="auto">
            <a:xfrm>
              <a:off x="1296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5" name="Line 9"/>
            <p:cNvSpPr>
              <a:spLocks noChangeShapeType="1"/>
            </p:cNvSpPr>
            <p:nvPr/>
          </p:nvSpPr>
          <p:spPr bwMode="auto">
            <a:xfrm>
              <a:off x="1632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6" name="Line 10"/>
            <p:cNvSpPr>
              <a:spLocks noChangeShapeType="1"/>
            </p:cNvSpPr>
            <p:nvPr/>
          </p:nvSpPr>
          <p:spPr bwMode="auto">
            <a:xfrm>
              <a:off x="2304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7" name="Line 11"/>
            <p:cNvSpPr>
              <a:spLocks noChangeShapeType="1"/>
            </p:cNvSpPr>
            <p:nvPr/>
          </p:nvSpPr>
          <p:spPr bwMode="auto">
            <a:xfrm>
              <a:off x="1968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8" name="Line 12"/>
            <p:cNvSpPr>
              <a:spLocks noChangeShapeType="1"/>
            </p:cNvSpPr>
            <p:nvPr/>
          </p:nvSpPr>
          <p:spPr bwMode="auto">
            <a:xfrm>
              <a:off x="2640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09" name="Text Box 13"/>
            <p:cNvSpPr txBox="1">
              <a:spLocks noChangeArrowheads="1"/>
            </p:cNvSpPr>
            <p:nvPr/>
          </p:nvSpPr>
          <p:spPr bwMode="auto">
            <a:xfrm>
              <a:off x="1056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48910" name="Text Box 14"/>
            <p:cNvSpPr txBox="1">
              <a:spLocks noChangeArrowheads="1"/>
            </p:cNvSpPr>
            <p:nvPr/>
          </p:nvSpPr>
          <p:spPr bwMode="auto">
            <a:xfrm>
              <a:off x="1344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48911" name="Text Box 15"/>
            <p:cNvSpPr txBox="1">
              <a:spLocks noChangeArrowheads="1"/>
            </p:cNvSpPr>
            <p:nvPr/>
          </p:nvSpPr>
          <p:spPr bwMode="auto">
            <a:xfrm>
              <a:off x="1680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48912" name="Text Box 16"/>
            <p:cNvSpPr txBox="1">
              <a:spLocks noChangeArrowheads="1"/>
            </p:cNvSpPr>
            <p:nvPr/>
          </p:nvSpPr>
          <p:spPr bwMode="auto">
            <a:xfrm>
              <a:off x="2044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848913" name="Text Box 17"/>
            <p:cNvSpPr txBox="1">
              <a:spLocks noChangeArrowheads="1"/>
            </p:cNvSpPr>
            <p:nvPr/>
          </p:nvSpPr>
          <p:spPr bwMode="auto">
            <a:xfrm>
              <a:off x="2352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48914" name="Text Box 18"/>
            <p:cNvSpPr txBox="1">
              <a:spLocks noChangeArrowheads="1"/>
            </p:cNvSpPr>
            <p:nvPr/>
          </p:nvSpPr>
          <p:spPr bwMode="auto">
            <a:xfrm>
              <a:off x="2716" y="1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848915" name="Text Box 19"/>
            <p:cNvSpPr txBox="1">
              <a:spLocks noChangeArrowheads="1"/>
            </p:cNvSpPr>
            <p:nvPr/>
          </p:nvSpPr>
          <p:spPr bwMode="auto">
            <a:xfrm>
              <a:off x="105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48916" name="Text Box 20"/>
            <p:cNvSpPr txBox="1">
              <a:spLocks noChangeArrowheads="1"/>
            </p:cNvSpPr>
            <p:nvPr/>
          </p:nvSpPr>
          <p:spPr bwMode="auto">
            <a:xfrm>
              <a:off x="134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48917" name="Text Box 21"/>
            <p:cNvSpPr txBox="1">
              <a:spLocks noChangeArrowheads="1"/>
            </p:cNvSpPr>
            <p:nvPr/>
          </p:nvSpPr>
          <p:spPr bwMode="auto">
            <a:xfrm>
              <a:off x="1680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48918" name="Text Box 22"/>
            <p:cNvSpPr txBox="1">
              <a:spLocks noChangeArrowheads="1"/>
            </p:cNvSpPr>
            <p:nvPr/>
          </p:nvSpPr>
          <p:spPr bwMode="auto">
            <a:xfrm>
              <a:off x="204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848919" name="Text Box 23"/>
            <p:cNvSpPr txBox="1">
              <a:spLocks noChangeArrowheads="1"/>
            </p:cNvSpPr>
            <p:nvPr/>
          </p:nvSpPr>
          <p:spPr bwMode="auto">
            <a:xfrm>
              <a:off x="2352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848920" name="Text Box 24"/>
            <p:cNvSpPr txBox="1">
              <a:spLocks noChangeArrowheads="1"/>
            </p:cNvSpPr>
            <p:nvPr/>
          </p:nvSpPr>
          <p:spPr bwMode="auto">
            <a:xfrm>
              <a:off x="271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53013" y="3321050"/>
            <a:ext cx="3124200" cy="838200"/>
            <a:chOff x="1104" y="2160"/>
            <a:chExt cx="1968" cy="528"/>
          </a:xfrm>
        </p:grpSpPr>
        <p:sp>
          <p:nvSpPr>
            <p:cNvPr id="848922" name="Line 26"/>
            <p:cNvSpPr>
              <a:spLocks noChangeShapeType="1"/>
            </p:cNvSpPr>
            <p:nvPr/>
          </p:nvSpPr>
          <p:spPr bwMode="auto">
            <a:xfrm>
              <a:off x="1104" y="244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3" name="Line 27"/>
            <p:cNvSpPr>
              <a:spLocks noChangeShapeType="1"/>
            </p:cNvSpPr>
            <p:nvPr/>
          </p:nvSpPr>
          <p:spPr bwMode="auto">
            <a:xfrm>
              <a:off x="1392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4" name="Line 28"/>
            <p:cNvSpPr>
              <a:spLocks noChangeShapeType="1"/>
            </p:cNvSpPr>
            <p:nvPr/>
          </p:nvSpPr>
          <p:spPr bwMode="auto">
            <a:xfrm>
              <a:off x="1728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5" name="Line 29"/>
            <p:cNvSpPr>
              <a:spLocks noChangeShapeType="1"/>
            </p:cNvSpPr>
            <p:nvPr/>
          </p:nvSpPr>
          <p:spPr bwMode="auto">
            <a:xfrm>
              <a:off x="2400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6" name="Line 30"/>
            <p:cNvSpPr>
              <a:spLocks noChangeShapeType="1"/>
            </p:cNvSpPr>
            <p:nvPr/>
          </p:nvSpPr>
          <p:spPr bwMode="auto">
            <a:xfrm>
              <a:off x="2064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7" name="Line 31"/>
            <p:cNvSpPr>
              <a:spLocks noChangeShapeType="1"/>
            </p:cNvSpPr>
            <p:nvPr/>
          </p:nvSpPr>
          <p:spPr bwMode="auto">
            <a:xfrm>
              <a:off x="2736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48928" name="Text Box 32"/>
            <p:cNvSpPr txBox="1">
              <a:spLocks noChangeArrowheads="1"/>
            </p:cNvSpPr>
            <p:nvPr/>
          </p:nvSpPr>
          <p:spPr bwMode="auto">
            <a:xfrm>
              <a:off x="1152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48929" name="Text Box 33"/>
            <p:cNvSpPr txBox="1">
              <a:spLocks noChangeArrowheads="1"/>
            </p:cNvSpPr>
            <p:nvPr/>
          </p:nvSpPr>
          <p:spPr bwMode="auto">
            <a:xfrm>
              <a:off x="1440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48930" name="Text Box 34"/>
            <p:cNvSpPr txBox="1">
              <a:spLocks noChangeArrowheads="1"/>
            </p:cNvSpPr>
            <p:nvPr/>
          </p:nvSpPr>
          <p:spPr bwMode="auto">
            <a:xfrm>
              <a:off x="1776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48931" name="Text Box 35"/>
            <p:cNvSpPr txBox="1">
              <a:spLocks noChangeArrowheads="1"/>
            </p:cNvSpPr>
            <p:nvPr/>
          </p:nvSpPr>
          <p:spPr bwMode="auto">
            <a:xfrm>
              <a:off x="2140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848932" name="Text Box 36"/>
            <p:cNvSpPr txBox="1">
              <a:spLocks noChangeArrowheads="1"/>
            </p:cNvSpPr>
            <p:nvPr/>
          </p:nvSpPr>
          <p:spPr bwMode="auto">
            <a:xfrm>
              <a:off x="2448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48933" name="Text Box 37"/>
            <p:cNvSpPr txBox="1">
              <a:spLocks noChangeArrowheads="1"/>
            </p:cNvSpPr>
            <p:nvPr/>
          </p:nvSpPr>
          <p:spPr bwMode="auto">
            <a:xfrm>
              <a:off x="2812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848934" name="Text Box 38"/>
            <p:cNvSpPr txBox="1">
              <a:spLocks noChangeArrowheads="1"/>
            </p:cNvSpPr>
            <p:nvPr/>
          </p:nvSpPr>
          <p:spPr bwMode="auto">
            <a:xfrm>
              <a:off x="1152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48935" name="Text Box 39"/>
            <p:cNvSpPr txBox="1">
              <a:spLocks noChangeArrowheads="1"/>
            </p:cNvSpPr>
            <p:nvPr/>
          </p:nvSpPr>
          <p:spPr bwMode="auto">
            <a:xfrm>
              <a:off x="1440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848936" name="Text Box 40"/>
            <p:cNvSpPr txBox="1">
              <a:spLocks noChangeArrowheads="1"/>
            </p:cNvSpPr>
            <p:nvPr/>
          </p:nvSpPr>
          <p:spPr bwMode="auto">
            <a:xfrm>
              <a:off x="1776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48937" name="Text Box 41"/>
            <p:cNvSpPr txBox="1">
              <a:spLocks noChangeArrowheads="1"/>
            </p:cNvSpPr>
            <p:nvPr/>
          </p:nvSpPr>
          <p:spPr bwMode="auto">
            <a:xfrm>
              <a:off x="2140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48938" name="Text Box 42"/>
            <p:cNvSpPr txBox="1">
              <a:spLocks noChangeArrowheads="1"/>
            </p:cNvSpPr>
            <p:nvPr/>
          </p:nvSpPr>
          <p:spPr bwMode="auto">
            <a:xfrm>
              <a:off x="2448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48939" name="Text Box 43"/>
            <p:cNvSpPr txBox="1">
              <a:spLocks noChangeArrowheads="1"/>
            </p:cNvSpPr>
            <p:nvPr/>
          </p:nvSpPr>
          <p:spPr bwMode="auto">
            <a:xfrm>
              <a:off x="2812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b="0">
                  <a:latin typeface="Times New Roman" pitchFamily="18" charset="0"/>
                </a:rPr>
                <a:t>4</a:t>
              </a:r>
            </a:p>
          </p:txBody>
        </p:sp>
      </p:grpSp>
      <p:graphicFrame>
        <p:nvGraphicFramePr>
          <p:cNvPr id="849041" name="Group 145"/>
          <p:cNvGraphicFramePr>
            <a:graphicFrameLocks noGrp="1"/>
          </p:cNvGraphicFramePr>
          <p:nvPr/>
        </p:nvGraphicFramePr>
        <p:xfrm>
          <a:off x="1881188" y="4540250"/>
          <a:ext cx="6877050" cy="1036320"/>
        </p:xfrm>
        <a:graphic>
          <a:graphicData uri="http://schemas.openxmlformats.org/drawingml/2006/table">
            <a:tbl>
              <a:tblPr/>
              <a:tblGrid>
                <a:gridCol w="287337"/>
                <a:gridCol w="284163"/>
                <a:gridCol w="290512"/>
                <a:gridCol w="284163"/>
                <a:gridCol w="287337"/>
                <a:gridCol w="285750"/>
                <a:gridCol w="287338"/>
                <a:gridCol w="287337"/>
                <a:gridCol w="285750"/>
                <a:gridCol w="323850"/>
                <a:gridCol w="250825"/>
                <a:gridCol w="282575"/>
                <a:gridCol w="290513"/>
                <a:gridCol w="252412"/>
                <a:gridCol w="298450"/>
                <a:gridCol w="306388"/>
                <a:gridCol w="287337"/>
                <a:gridCol w="285750"/>
                <a:gridCol w="287338"/>
                <a:gridCol w="285750"/>
                <a:gridCol w="287337"/>
                <a:gridCol w="285750"/>
                <a:gridCol w="288925"/>
                <a:gridCol w="28416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n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f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m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n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u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y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y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z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b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F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M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N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N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U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Y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Y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B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Z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9043" name="Text Box 147"/>
          <p:cNvSpPr txBox="1">
            <a:spLocks noChangeArrowheads="1"/>
          </p:cNvSpPr>
          <p:nvPr/>
        </p:nvSpPr>
        <p:spPr bwMode="auto">
          <a:xfrm>
            <a:off x="1519238" y="2840038"/>
            <a:ext cx="2578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Encryption permutation</a:t>
            </a:r>
          </a:p>
        </p:txBody>
      </p:sp>
      <p:sp>
        <p:nvSpPr>
          <p:cNvPr id="849044" name="Text Box 148"/>
          <p:cNvSpPr txBox="1">
            <a:spLocks noChangeArrowheads="1"/>
          </p:cNvSpPr>
          <p:nvPr/>
        </p:nvSpPr>
        <p:spPr bwMode="auto">
          <a:xfrm>
            <a:off x="5180013" y="2833688"/>
            <a:ext cx="2578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Decryption permutation</a:t>
            </a:r>
          </a:p>
        </p:txBody>
      </p:sp>
      <p:sp>
        <p:nvSpPr>
          <p:cNvPr id="849046" name="Text Box 150"/>
          <p:cNvSpPr txBox="1">
            <a:spLocks noChangeArrowheads="1"/>
          </p:cNvSpPr>
          <p:nvPr/>
        </p:nvSpPr>
        <p:spPr bwMode="auto">
          <a:xfrm>
            <a:off x="646113" y="4713288"/>
            <a:ext cx="9398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plaintext</a:t>
            </a:r>
          </a:p>
        </p:txBody>
      </p:sp>
      <p:sp>
        <p:nvSpPr>
          <p:cNvPr id="849047" name="Text Box 151"/>
          <p:cNvSpPr txBox="1">
            <a:spLocks noChangeArrowheads="1"/>
          </p:cNvSpPr>
          <p:nvPr/>
        </p:nvSpPr>
        <p:spPr bwMode="auto">
          <a:xfrm>
            <a:off x="509588" y="5207000"/>
            <a:ext cx="10922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ciphertext</a:t>
            </a:r>
          </a:p>
        </p:txBody>
      </p:sp>
      <p:sp>
        <p:nvSpPr>
          <p:cNvPr id="849048" name="Line 152"/>
          <p:cNvSpPr>
            <a:spLocks noChangeShapeType="1"/>
          </p:cNvSpPr>
          <p:nvPr/>
        </p:nvSpPr>
        <p:spPr bwMode="auto">
          <a:xfrm>
            <a:off x="457200" y="5072063"/>
            <a:ext cx="840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849049" name="Line 153"/>
          <p:cNvSpPr>
            <a:spLocks noChangeShapeType="1"/>
          </p:cNvSpPr>
          <p:nvPr/>
        </p:nvSpPr>
        <p:spPr bwMode="auto">
          <a:xfrm flipH="1">
            <a:off x="1766888" y="4564063"/>
            <a:ext cx="1587" cy="1011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4347-B2E7-4BA2-BE41-6ABEA1748414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50946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Transposition Ciphers</a:t>
            </a:r>
          </a:p>
        </p:txBody>
      </p:sp>
      <p:sp>
        <p:nvSpPr>
          <p:cNvPr id="850947" name="Text Box 3"/>
          <p:cNvSpPr txBox="1">
            <a:spLocks noChangeArrowheads="1"/>
          </p:cNvSpPr>
          <p:nvPr/>
        </p:nvSpPr>
        <p:spPr bwMode="auto">
          <a:xfrm>
            <a:off x="747713" y="1370013"/>
            <a:ext cx="7580312" cy="2447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Cryptanalysis :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Period d is guessed by trying possible periods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A knowledge of the most frequent pairs and triples in a language is used with anagramming.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Use language characteristics  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 Frequent pairs on a relative scale to 10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TH : 10.00, HE : 9.50, IN : 7.17, ER : 6.65, RE : 5.92 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/>
              <a:t> Frequent triples on a relative scale to 10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/>
              <a:t>THE : 10.00, AND : 2.81,  TIO : 2.24, ATI : 1.67</a:t>
            </a:r>
          </a:p>
        </p:txBody>
      </p:sp>
      <p:sp>
        <p:nvSpPr>
          <p:cNvPr id="850948" name="Text Box 4"/>
          <p:cNvSpPr txBox="1">
            <a:spLocks noChangeArrowheads="1"/>
          </p:cNvSpPr>
          <p:nvPr/>
        </p:nvSpPr>
        <p:spPr bwMode="auto">
          <a:xfrm>
            <a:off x="989013" y="4241800"/>
            <a:ext cx="5829300" cy="1098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/>
              <a:t>Exercise: decrypt the following ciphertext </a:t>
            </a:r>
          </a:p>
          <a:p>
            <a:pPr algn="l"/>
            <a:endParaRPr lang="en-US" altLang="ko-KR"/>
          </a:p>
          <a:p>
            <a:pPr algn="l"/>
            <a:r>
              <a:rPr lang="en-US" altLang="ko-KR"/>
              <a:t>	LDWEOHETTHSESTRUHTELOBSEDEFEIVNT</a:t>
            </a:r>
          </a:p>
          <a:p>
            <a:pPr algn="l"/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714B1-8A50-4E99-B9EC-9375B191F620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865282" name="Rectangle 2"/>
          <p:cNvSpPr>
            <a:spLocks noChangeArrowheads="1"/>
          </p:cNvSpPr>
          <p:nvPr/>
        </p:nvSpPr>
        <p:spPr bwMode="auto">
          <a:xfrm>
            <a:off x="1681163" y="1963738"/>
            <a:ext cx="5716587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4. Product Ciphers</a:t>
            </a:r>
          </a:p>
          <a:p>
            <a:pPr eaLnBrk="0" hangingPunct="0">
              <a:lnSpc>
                <a:spcPct val="90000"/>
              </a:lnSpc>
            </a:pPr>
            <a:endParaRPr lang="en-GB" altLang="ko-KR" sz="280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3321050" y="3017838"/>
            <a:ext cx="3305175" cy="123110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endParaRPr lang="en-US" altLang="ko-KR" sz="2000" b="0" dirty="0"/>
          </a:p>
          <a:p>
            <a:pPr algn="l"/>
            <a:r>
              <a:rPr lang="en-US" altLang="ko-KR" sz="2000" b="0" dirty="0" smtClean="0"/>
              <a:t>Shannon</a:t>
            </a:r>
            <a:endParaRPr lang="en-US" altLang="ko-KR" sz="2000" b="0" dirty="0"/>
          </a:p>
          <a:p>
            <a:pPr algn="l"/>
            <a:r>
              <a:rPr lang="en-US" altLang="ko-KR" sz="2000" b="0" dirty="0"/>
              <a:t>SP Network</a:t>
            </a:r>
          </a:p>
          <a:p>
            <a:pPr algn="l"/>
            <a:endParaRPr lang="en-US" altLang="ko-KR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BF639-7A23-4D56-99D7-7F58D67F8A60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867330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Shannon’s Proposal</a:t>
            </a:r>
          </a:p>
        </p:txBody>
      </p:sp>
      <p:sp>
        <p:nvSpPr>
          <p:cNvPr id="867331" name="Text Box 3"/>
          <p:cNvSpPr txBox="1">
            <a:spLocks noChangeArrowheads="1"/>
          </p:cNvSpPr>
          <p:nvPr/>
        </p:nvSpPr>
        <p:spPr bwMode="auto">
          <a:xfrm>
            <a:off x="747713" y="1370013"/>
            <a:ext cx="7580312" cy="2054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>
                <a:solidFill>
                  <a:schemeClr val="tx2"/>
                </a:solidFill>
              </a:rPr>
              <a:t> C. Shannon, “</a:t>
            </a:r>
            <a:r>
              <a:rPr lang="en-US" altLang="ko-KR" i="1">
                <a:solidFill>
                  <a:schemeClr val="tx2"/>
                </a:solidFill>
              </a:rPr>
              <a:t>Communication Theory for Secrecy Systems”,</a:t>
            </a:r>
            <a:r>
              <a:rPr lang="en-US" altLang="ko-KR">
                <a:solidFill>
                  <a:schemeClr val="tx2"/>
                </a:solidFill>
              </a:rPr>
              <a:t> 1949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2"/>
                </a:solidFill>
              </a:rPr>
              <a:t>Compose different kind of simple and insecure ciphers to create complex and secure cryptosystems </a:t>
            </a:r>
            <a:r>
              <a:rPr lang="en-US" altLang="ko-KR">
                <a:solidFill>
                  <a:schemeClr val="tx2"/>
                </a:solidFill>
                <a:sym typeface="Wingdings" pitchFamily="2" charset="2"/>
              </a:rPr>
              <a:t> called “product cipher”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2"/>
                </a:solidFill>
                <a:sym typeface="Wingdings" pitchFamily="2" charset="2"/>
              </a:rPr>
              <a:t>Incorporate confusion and diffusion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2"/>
                </a:solidFill>
                <a:sym typeface="Wingdings" pitchFamily="2" charset="2"/>
              </a:rPr>
              <a:t>Substitution-Permutation Network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endParaRPr lang="en-US" altLang="ko-KR" b="0"/>
          </a:p>
          <a:p>
            <a:pPr marL="576263" lvl="1" indent="-200025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altLang="ko-KR" sz="1600"/>
          </a:p>
        </p:txBody>
      </p:sp>
      <p:sp>
        <p:nvSpPr>
          <p:cNvPr id="867334" name="Text Box 6"/>
          <p:cNvSpPr txBox="1">
            <a:spLocks noChangeArrowheads="1"/>
          </p:cNvSpPr>
          <p:nvPr/>
        </p:nvSpPr>
        <p:spPr bwMode="auto">
          <a:xfrm>
            <a:off x="6305550" y="5759450"/>
            <a:ext cx="1693863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latinLnBrk="0" hangingPunct="0"/>
            <a:r>
              <a:rPr kumimoji="0" lang="en-US" altLang="ko-KR" sz="1600" b="0"/>
              <a:t>Claude Shannon</a:t>
            </a:r>
          </a:p>
        </p:txBody>
      </p:sp>
      <p:pic>
        <p:nvPicPr>
          <p:cNvPr id="867336" name="Picture 8" descr="[ Claude Shannon 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300" y="2860675"/>
            <a:ext cx="2033588" cy="2798763"/>
          </a:xfrm>
          <a:prstGeom prst="rect">
            <a:avLst/>
          </a:prstGeom>
          <a:noFill/>
        </p:spPr>
      </p:pic>
      <p:sp>
        <p:nvSpPr>
          <p:cNvPr id="867337" name="Rectangle 9"/>
          <p:cNvSpPr>
            <a:spLocks noChangeArrowheads="1"/>
          </p:cNvSpPr>
          <p:nvPr/>
        </p:nvSpPr>
        <p:spPr bwMode="auto">
          <a:xfrm>
            <a:off x="917575" y="3233738"/>
            <a:ext cx="4597400" cy="212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400"/>
              <a:t>http://www.bell-labs.com/news/2001/february/26/1.html</a:t>
            </a:r>
          </a:p>
        </p:txBody>
      </p:sp>
      <p:sp>
        <p:nvSpPr>
          <p:cNvPr id="867338" name="Rectangle 10"/>
          <p:cNvSpPr>
            <a:spLocks noChangeArrowheads="1"/>
          </p:cNvSpPr>
          <p:nvPr/>
        </p:nvSpPr>
        <p:spPr bwMode="auto">
          <a:xfrm>
            <a:off x="906463" y="3619500"/>
            <a:ext cx="5040312" cy="212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400"/>
              <a:t>http://cm.bell-labs.com/cm/ms/what/shannonday/paper.html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29463-8E05-4956-B9EB-D86BF44D872A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871426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US" altLang="ko-KR" sz="2800">
                <a:solidFill>
                  <a:schemeClr val="tx2"/>
                </a:solidFill>
                <a:sym typeface="Wingdings" pitchFamily="2" charset="2"/>
              </a:rPr>
              <a:t>Confusion and Diffusion</a:t>
            </a:r>
            <a:endParaRPr lang="en-GB" altLang="ko-KR" sz="280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871427" name="Text Box 3"/>
          <p:cNvSpPr txBox="1">
            <a:spLocks noChangeArrowheads="1"/>
          </p:cNvSpPr>
          <p:nvPr/>
        </p:nvSpPr>
        <p:spPr bwMode="auto">
          <a:xfrm>
            <a:off x="747713" y="1370013"/>
            <a:ext cx="7580312" cy="4467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latinLnBrk="0" hangingPunct="0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 dirty="0"/>
              <a:t>Confusion </a:t>
            </a:r>
            <a:r>
              <a:rPr lang="en-US" altLang="ko-KR" dirty="0">
                <a:solidFill>
                  <a:schemeClr val="tx2"/>
                </a:solidFill>
                <a:sym typeface="Wingdings" pitchFamily="2" charset="2"/>
              </a:rPr>
              <a:t>(substitution)</a:t>
            </a: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/>
              <a:t>: </a:t>
            </a:r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dirty="0"/>
              <a:t>The </a:t>
            </a:r>
            <a:r>
              <a:rPr lang="en-US" altLang="ko-KR" dirty="0" err="1"/>
              <a:t>ciphertext</a:t>
            </a:r>
            <a:r>
              <a:rPr lang="en-US" altLang="ko-KR" dirty="0"/>
              <a:t> statistics should depend on the plaintext statistics in a manner too complicated to be exploited by the enemy cryptanalyst </a:t>
            </a:r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kumimoji="0" lang="en-AU" dirty="0"/>
              <a:t>Makes relationship between </a:t>
            </a:r>
            <a:r>
              <a:rPr kumimoji="0" lang="en-AU" dirty="0" err="1"/>
              <a:t>ciphertext</a:t>
            </a:r>
            <a:r>
              <a:rPr kumimoji="0" lang="en-AU" dirty="0"/>
              <a:t> and key as complex as possible</a:t>
            </a:r>
            <a:endParaRPr lang="en-US" altLang="ko-KR" dirty="0"/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endParaRPr lang="en-US" altLang="ko-KR" dirty="0"/>
          </a:p>
          <a:p>
            <a:pPr algn="l" latinLnBrk="0" hangingPunct="0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 dirty="0"/>
              <a:t>Diffusion </a:t>
            </a:r>
            <a:r>
              <a:rPr lang="en-US" altLang="ko-KR" dirty="0">
                <a:solidFill>
                  <a:schemeClr val="tx2"/>
                </a:solidFill>
                <a:sym typeface="Wingdings" pitchFamily="2" charset="2"/>
              </a:rPr>
              <a:t>(permutation) </a:t>
            </a:r>
            <a:r>
              <a:rPr lang="en-US" altLang="ko-KR" dirty="0"/>
              <a:t>:</a:t>
            </a:r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dirty="0"/>
              <a:t>Each digit of the </a:t>
            </a:r>
            <a:r>
              <a:rPr lang="en-US" altLang="ko-KR" dirty="0">
                <a:solidFill>
                  <a:srgbClr val="CF0E30"/>
                </a:solidFill>
              </a:rPr>
              <a:t>plaintext</a:t>
            </a:r>
            <a:r>
              <a:rPr lang="en-US" altLang="ko-KR" dirty="0"/>
              <a:t> should influence many digits of the </a:t>
            </a:r>
            <a:r>
              <a:rPr lang="en-US" altLang="ko-KR" dirty="0" err="1">
                <a:solidFill>
                  <a:srgbClr val="CF0E30"/>
                </a:solidFill>
              </a:rPr>
              <a:t>ciphertext</a:t>
            </a:r>
            <a:r>
              <a:rPr lang="en-US" altLang="ko-KR" dirty="0"/>
              <a:t>, and/or</a:t>
            </a:r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dirty="0"/>
              <a:t>Each digit of the </a:t>
            </a:r>
            <a:r>
              <a:rPr lang="en-US" altLang="ko-KR" dirty="0">
                <a:solidFill>
                  <a:srgbClr val="CF0E30"/>
                </a:solidFill>
              </a:rPr>
              <a:t>secret key</a:t>
            </a:r>
            <a:r>
              <a:rPr lang="en-US" altLang="ko-KR" dirty="0"/>
              <a:t> should influence many digits of the </a:t>
            </a:r>
            <a:r>
              <a:rPr lang="en-US" altLang="ko-KR" dirty="0" err="1"/>
              <a:t>the</a:t>
            </a:r>
            <a:r>
              <a:rPr lang="en-US" altLang="ko-KR" dirty="0"/>
              <a:t> </a:t>
            </a:r>
            <a:r>
              <a:rPr lang="en-US" altLang="ko-KR" dirty="0" err="1">
                <a:solidFill>
                  <a:srgbClr val="CF0E30"/>
                </a:solidFill>
              </a:rPr>
              <a:t>ciphertext</a:t>
            </a:r>
            <a:r>
              <a:rPr lang="en-US" altLang="ko-KR" dirty="0"/>
              <a:t>. </a:t>
            </a:r>
          </a:p>
          <a:p>
            <a:pPr marL="576263" lvl="1" indent="-200025" algn="l" latin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kumimoji="0" lang="en-AU" dirty="0"/>
              <a:t>Dissipates</a:t>
            </a:r>
            <a:r>
              <a:rPr kumimoji="0" lang="en-AU" altLang="ko-KR" dirty="0"/>
              <a:t> </a:t>
            </a:r>
            <a:r>
              <a:rPr kumimoji="0" lang="en-AU" dirty="0"/>
              <a:t>statistical structure of plaintext over bulk of </a:t>
            </a:r>
            <a:r>
              <a:rPr kumimoji="0" lang="en-AU" dirty="0" err="1"/>
              <a:t>ciphertext</a:t>
            </a:r>
            <a:endParaRPr kumimoji="0" lang="en-AU" altLang="ko-KR" dirty="0"/>
          </a:p>
          <a:p>
            <a:pPr marL="576263" lvl="1" indent="-200025" algn="l" latin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altLang="ko-K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E32A2-9BA3-4961-8442-5666EB5F37CA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880642" name="Rectangle 2"/>
          <p:cNvSpPr>
            <a:spLocks noChangeArrowheads="1"/>
          </p:cNvSpPr>
          <p:nvPr/>
        </p:nvSpPr>
        <p:spPr bwMode="auto">
          <a:xfrm>
            <a:off x="546100" y="646113"/>
            <a:ext cx="41640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US" altLang="ko-KR" sz="2800">
                <a:solidFill>
                  <a:schemeClr val="tx2"/>
                </a:solidFill>
                <a:sym typeface="Wingdings" pitchFamily="2" charset="2"/>
              </a:rPr>
              <a:t>SP Network</a:t>
            </a:r>
            <a:endParaRPr lang="en-GB" altLang="ko-KR" sz="280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880713" name="Text Box 73"/>
          <p:cNvSpPr txBox="1">
            <a:spLocks noChangeArrowheads="1"/>
          </p:cNvSpPr>
          <p:nvPr/>
        </p:nvSpPr>
        <p:spPr bwMode="auto">
          <a:xfrm>
            <a:off x="822325" y="1381125"/>
            <a:ext cx="7261225" cy="383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/>
              <a:t>Substitution-Permutation network 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/>
              <a:t>Substitution (S-box) : secret key is used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/>
              <a:t>Permutation (P-box) : no secret key, fixed topology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endParaRPr lang="en-US" altLang="ko-KR"/>
          </a:p>
          <a:p>
            <a:pPr algn="l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/>
              <a:t>Provide confusion and diffusion 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Ø"/>
            </a:pPr>
            <a:endParaRPr lang="en-US" altLang="ko-KR"/>
          </a:p>
          <a:p>
            <a:pPr algn="l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/>
              <a:t>S-P networks are expected to have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/>
              <a:t>Avalanche property: a single input bit change should force the complementation of approximately half of the output bits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/>
              <a:t>Completeness property: each output bit should be a complex function of every input bits</a:t>
            </a:r>
          </a:p>
          <a:p>
            <a:pPr marL="576263" lvl="1" indent="-200025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altLang="ko-KR" sz="1600"/>
          </a:p>
          <a:p>
            <a:pPr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altLang="ko-KR"/>
              <a:t>Theoretical basis of modern block ciphers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29023-45E2-4C0C-BBF5-45AF11DD3790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884738" name="Rectangle 2"/>
          <p:cNvSpPr>
            <a:spLocks noChangeArrowheads="1"/>
          </p:cNvSpPr>
          <p:nvPr/>
        </p:nvSpPr>
        <p:spPr bwMode="auto">
          <a:xfrm>
            <a:off x="546100" y="646113"/>
            <a:ext cx="41640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US" altLang="ko-KR" sz="2800">
                <a:solidFill>
                  <a:schemeClr val="tx2"/>
                </a:solidFill>
                <a:sym typeface="Wingdings" pitchFamily="2" charset="2"/>
              </a:rPr>
              <a:t>SP Network</a:t>
            </a:r>
            <a:endParaRPr lang="en-GB" altLang="ko-KR" sz="2800">
              <a:solidFill>
                <a:schemeClr val="tx2"/>
              </a:solidFill>
              <a:sym typeface="Wingdings" pitchFamily="2" charset="2"/>
            </a:endParaRPr>
          </a:p>
        </p:txBody>
      </p:sp>
      <p:pic>
        <p:nvPicPr>
          <p:cNvPr id="884740" name="Picture 4"/>
          <p:cNvPicPr>
            <a:picLocks noChangeAspect="1" noChangeArrowheads="1"/>
          </p:cNvPicPr>
          <p:nvPr/>
        </p:nvPicPr>
        <p:blipFill>
          <a:blip r:embed="rId3" cstate="print"/>
          <a:srcRect l="20744" t="11531" r="16708" b="15094"/>
          <a:stretch>
            <a:fillRect/>
          </a:stretch>
        </p:blipFill>
        <p:spPr bwMode="auto">
          <a:xfrm>
            <a:off x="3970338" y="542925"/>
            <a:ext cx="499903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85DA8-3AC0-457F-98ED-A2EE0AE1865F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546100" y="646113"/>
            <a:ext cx="48323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Kerckhoff’s Principle</a:t>
            </a:r>
          </a:p>
        </p:txBody>
      </p:sp>
      <p:sp>
        <p:nvSpPr>
          <p:cNvPr id="903171" name="Text Box 3"/>
          <p:cNvSpPr txBox="1">
            <a:spLocks noChangeArrowheads="1"/>
          </p:cNvSpPr>
          <p:nvPr/>
        </p:nvSpPr>
        <p:spPr bwMode="auto">
          <a:xfrm>
            <a:off x="747713" y="1370013"/>
            <a:ext cx="7580312" cy="416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u"/>
            </a:pPr>
            <a:r>
              <a:rPr lang="en-US" altLang="ko-KR">
                <a:solidFill>
                  <a:schemeClr val="tx2"/>
                </a:solidFill>
              </a:rPr>
              <a:t> Auguste Kerckhoff, 1883 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ym typeface="Wingdings" pitchFamily="2" charset="2"/>
              </a:rPr>
              <a:t>A cryptosystem should be secure even if everything about the system, except the key, is public knowledge.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ym typeface="Wingdings" pitchFamily="2" charset="2"/>
              </a:rPr>
              <a:t>Eric Raymond extends this principle in support of open source software, saying "Any security software design that doesn't assume the enemy possesses the source code is already untrustworthy; therefore, never trust closed source”. </a:t>
            </a:r>
            <a:r>
              <a:rPr lang="en-US" altLang="ko-KR" i="1">
                <a:sym typeface="Wingdings" pitchFamily="2" charset="2"/>
              </a:rPr>
              <a:t> </a:t>
            </a:r>
            <a:r>
              <a:rPr lang="en-US" altLang="ko-KR">
                <a:sym typeface="Wingdings" pitchFamily="2" charset="2"/>
              </a:rPr>
              <a:t>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endParaRPr lang="en-US" altLang="ko-KR">
              <a:sym typeface="Wingdings" pitchFamily="2" charset="2"/>
            </a:endParaRP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>
                <a:sym typeface="Wingdings" pitchFamily="2" charset="2"/>
              </a:rPr>
              <a:t>The majority of civilian cryptography makes use of publicly-known algorithms. By contrast, ciphers used to protect classified government or military information are often kept secret </a:t>
            </a:r>
          </a:p>
          <a:p>
            <a:pPr marL="576263" lvl="1" indent="-200025" algn="l">
              <a:lnSpc>
                <a:spcPct val="110000"/>
              </a:lnSpc>
              <a:buFont typeface="Wingdings" pitchFamily="2" charset="2"/>
              <a:buChar char="Ø"/>
            </a:pPr>
            <a:endParaRPr lang="en-US" altLang="ko-KR" b="0"/>
          </a:p>
          <a:p>
            <a:pPr marL="576263" lvl="1" indent="-200025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altLang="ko-K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59306-25CB-4AC6-852B-DFF9FED2A093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905218" name="Rectangle 2"/>
          <p:cNvSpPr>
            <a:spLocks noChangeArrowheads="1"/>
          </p:cNvSpPr>
          <p:nvPr/>
        </p:nvSpPr>
        <p:spPr bwMode="auto">
          <a:xfrm>
            <a:off x="546100" y="646113"/>
            <a:ext cx="435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Hill Cipher </a:t>
            </a:r>
          </a:p>
        </p:txBody>
      </p:sp>
      <p:sp>
        <p:nvSpPr>
          <p:cNvPr id="905219" name="Rectangle 3"/>
          <p:cNvSpPr>
            <a:spLocks noChangeArrowheads="1"/>
          </p:cNvSpPr>
          <p:nvPr/>
        </p:nvSpPr>
        <p:spPr bwMode="auto">
          <a:xfrm>
            <a:off x="1020763" y="1512888"/>
            <a:ext cx="5113337" cy="30210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>
                <a:latin typeface="Times New Roman" pitchFamily="18" charset="0"/>
              </a:rPr>
              <a:t> e</a:t>
            </a:r>
            <a:r>
              <a:rPr lang="en-US" altLang="ko-KR" baseline="-25000">
                <a:latin typeface="Times New Roman" pitchFamily="18" charset="0"/>
              </a:rPr>
              <a:t>K</a:t>
            </a:r>
            <a:r>
              <a:rPr lang="en-US" altLang="ko-KR">
                <a:latin typeface="Times New Roman" pitchFamily="18" charset="0"/>
              </a:rPr>
              <a:t>(x) : (y</a:t>
            </a:r>
            <a:r>
              <a:rPr lang="en-US" altLang="ko-KR" baseline="-25000">
                <a:latin typeface="Times New Roman" pitchFamily="18" charset="0"/>
              </a:rPr>
              <a:t>1</a:t>
            </a:r>
            <a:r>
              <a:rPr lang="en-US" altLang="ko-KR">
                <a:latin typeface="Times New Roman" pitchFamily="18" charset="0"/>
              </a:rPr>
              <a:t>,y</a:t>
            </a:r>
            <a:r>
              <a:rPr lang="en-US" altLang="ko-KR" baseline="-25000">
                <a:latin typeface="Times New Roman" pitchFamily="18" charset="0"/>
              </a:rPr>
              <a:t>2</a:t>
            </a:r>
            <a:r>
              <a:rPr lang="en-US" altLang="ko-KR">
                <a:latin typeface="Times New Roman" pitchFamily="18" charset="0"/>
              </a:rPr>
              <a:t>,…,y</a:t>
            </a:r>
            <a:r>
              <a:rPr lang="en-US" altLang="ko-KR" baseline="-25000">
                <a:latin typeface="Times New Roman" pitchFamily="18" charset="0"/>
              </a:rPr>
              <a:t>m</a:t>
            </a:r>
            <a:r>
              <a:rPr lang="en-US" altLang="ko-KR">
                <a:latin typeface="Times New Roman" pitchFamily="18" charset="0"/>
              </a:rPr>
              <a:t>) =(x</a:t>
            </a:r>
            <a:r>
              <a:rPr lang="en-US" altLang="ko-KR" baseline="-25000">
                <a:latin typeface="Times New Roman" pitchFamily="18" charset="0"/>
              </a:rPr>
              <a:t>1</a:t>
            </a:r>
            <a:r>
              <a:rPr lang="en-US" altLang="ko-KR">
                <a:latin typeface="Times New Roman" pitchFamily="18" charset="0"/>
              </a:rPr>
              <a:t>,x</a:t>
            </a:r>
            <a:r>
              <a:rPr lang="en-US" altLang="ko-KR" baseline="-25000">
                <a:latin typeface="Times New Roman" pitchFamily="18" charset="0"/>
              </a:rPr>
              <a:t>2</a:t>
            </a:r>
            <a:r>
              <a:rPr lang="en-US" altLang="ko-KR">
                <a:latin typeface="Times New Roman" pitchFamily="18" charset="0"/>
              </a:rPr>
              <a:t>,…,x</a:t>
            </a:r>
            <a:r>
              <a:rPr lang="en-US" altLang="ko-KR" baseline="-25000">
                <a:latin typeface="Times New Roman" pitchFamily="18" charset="0"/>
              </a:rPr>
              <a:t>m</a:t>
            </a:r>
            <a:r>
              <a:rPr lang="en-US" altLang="ko-KR">
                <a:latin typeface="Times New Roman" pitchFamily="18" charset="0"/>
              </a:rPr>
              <a:t>) </a:t>
            </a:r>
            <a:r>
              <a:rPr lang="en-US" altLang="ko-KR" i="1">
                <a:latin typeface="Times New Roman" pitchFamily="18" charset="0"/>
              </a:rPr>
              <a:t>K</a:t>
            </a:r>
            <a:r>
              <a:rPr lang="en-US" altLang="ko-KR">
                <a:latin typeface="Times New Roman" pitchFamily="18" charset="0"/>
              </a:rPr>
              <a:t>    </a:t>
            </a:r>
          </a:p>
          <a:p>
            <a:pPr algn="l"/>
            <a:r>
              <a:rPr lang="en-US" altLang="ko-KR">
                <a:latin typeface="Times New Roman" pitchFamily="18" charset="0"/>
              </a:rPr>
              <a:t>         where </a:t>
            </a:r>
            <a:r>
              <a:rPr lang="en-US" altLang="ko-KR" i="1">
                <a:latin typeface="Times New Roman" pitchFamily="18" charset="0"/>
              </a:rPr>
              <a:t>K</a:t>
            </a:r>
            <a:r>
              <a:rPr lang="en-US" altLang="ko-KR">
                <a:latin typeface="Times New Roman" pitchFamily="18" charset="0"/>
              </a:rPr>
              <a:t> is </a:t>
            </a:r>
            <a:r>
              <a:rPr lang="en-US" altLang="ko-KR" i="1">
                <a:latin typeface="Times New Roman" pitchFamily="18" charset="0"/>
              </a:rPr>
              <a:t>m</a:t>
            </a:r>
            <a:r>
              <a:rPr lang="en-US" altLang="ko-KR">
                <a:latin typeface="Times New Roman" pitchFamily="18" charset="0"/>
              </a:rPr>
              <a:t> x </a:t>
            </a:r>
            <a:r>
              <a:rPr lang="en-US" altLang="ko-KR" i="1">
                <a:latin typeface="Times New Roman" pitchFamily="18" charset="0"/>
              </a:rPr>
              <a:t>m</a:t>
            </a:r>
            <a:r>
              <a:rPr lang="en-US" altLang="ko-KR">
                <a:latin typeface="Times New Roman" pitchFamily="18" charset="0"/>
              </a:rPr>
              <a:t> matrix and gcd(det </a:t>
            </a:r>
            <a:r>
              <a:rPr lang="en-US" altLang="ko-KR" i="1">
                <a:latin typeface="Times New Roman" pitchFamily="18" charset="0"/>
              </a:rPr>
              <a:t>K</a:t>
            </a:r>
            <a:r>
              <a:rPr lang="en-US" altLang="ko-KR">
                <a:latin typeface="Times New Roman" pitchFamily="18" charset="0"/>
              </a:rPr>
              <a:t>, 26) =1 </a:t>
            </a:r>
          </a:p>
          <a:p>
            <a:pPr lvl="1" algn="l"/>
            <a:r>
              <a:rPr lang="en-US" altLang="ko-KR">
                <a:latin typeface="Times New Roman" pitchFamily="18" charset="0"/>
              </a:rPr>
              <a:t> d</a:t>
            </a:r>
            <a:r>
              <a:rPr lang="en-US" altLang="ko-KR" baseline="-25000">
                <a:latin typeface="Times New Roman" pitchFamily="18" charset="0"/>
              </a:rPr>
              <a:t>K</a:t>
            </a:r>
            <a:r>
              <a:rPr lang="en-US" altLang="ko-KR">
                <a:latin typeface="Times New Roman" pitchFamily="18" charset="0"/>
              </a:rPr>
              <a:t>(y) = y </a:t>
            </a:r>
            <a:r>
              <a:rPr lang="en-US" altLang="ko-KR" i="1">
                <a:latin typeface="Times New Roman" pitchFamily="18" charset="0"/>
              </a:rPr>
              <a:t>K</a:t>
            </a:r>
            <a:r>
              <a:rPr lang="en-US" altLang="ko-KR" baseline="30000">
                <a:latin typeface="Times New Roman" pitchFamily="18" charset="0"/>
              </a:rPr>
              <a:t>-1</a:t>
            </a:r>
            <a:r>
              <a:rPr lang="en-US" altLang="ko-KR">
                <a:latin typeface="Times New Roman" pitchFamily="18" charset="0"/>
              </a:rPr>
              <a:t> </a:t>
            </a:r>
          </a:p>
          <a:p>
            <a:pPr lvl="1" algn="l"/>
            <a:endParaRPr lang="en-US" altLang="ko-KR">
              <a:latin typeface="Times New Roman" pitchFamily="18" charset="0"/>
            </a:endParaRPr>
          </a:p>
          <a:p>
            <a:pPr lvl="1" algn="l"/>
            <a:r>
              <a:rPr lang="en-US" altLang="ko-KR">
                <a:latin typeface="Times New Roman" pitchFamily="18" charset="0"/>
              </a:rPr>
              <a:t> (Ex) K =   11 8          K</a:t>
            </a:r>
            <a:r>
              <a:rPr lang="en-US" altLang="ko-KR" baseline="30000">
                <a:latin typeface="Times New Roman" pitchFamily="18" charset="0"/>
              </a:rPr>
              <a:t>-1</a:t>
            </a:r>
            <a:r>
              <a:rPr lang="en-US" altLang="ko-KR">
                <a:latin typeface="Times New Roman" pitchFamily="18" charset="0"/>
              </a:rPr>
              <a:t> =   7  18 </a:t>
            </a:r>
          </a:p>
          <a:p>
            <a:pPr lvl="1" algn="l"/>
            <a:r>
              <a:rPr lang="en-US" altLang="ko-KR">
                <a:latin typeface="Times New Roman" pitchFamily="18" charset="0"/>
              </a:rPr>
              <a:t>                    3  7                    23  11 </a:t>
            </a:r>
          </a:p>
          <a:p>
            <a:pPr lvl="1" algn="l"/>
            <a:endParaRPr lang="en-US" altLang="ko-KR">
              <a:latin typeface="Times New Roman" pitchFamily="18" charset="0"/>
            </a:endParaRPr>
          </a:p>
          <a:p>
            <a:pPr lvl="2" algn="l"/>
            <a:r>
              <a:rPr lang="en-US" altLang="ko-KR">
                <a:latin typeface="Times New Roman" pitchFamily="18" charset="0"/>
              </a:rPr>
              <a:t> x : july,  (j,u)= (9,20), (l,y) = (11,24)</a:t>
            </a:r>
          </a:p>
          <a:p>
            <a:pPr lvl="2" algn="l"/>
            <a:endParaRPr lang="en-US" altLang="ko-KR">
              <a:latin typeface="Times New Roman" pitchFamily="18" charset="0"/>
            </a:endParaRPr>
          </a:p>
          <a:p>
            <a:pPr lvl="2" algn="l"/>
            <a:r>
              <a:rPr lang="en-US" altLang="ko-KR">
                <a:latin typeface="Times New Roman" pitchFamily="18" charset="0"/>
              </a:rPr>
              <a:t> (9,20) K = (3,4) = (D,E),  </a:t>
            </a:r>
          </a:p>
          <a:p>
            <a:pPr lvl="2" algn="l"/>
            <a:r>
              <a:rPr lang="en-US" altLang="ko-KR">
                <a:latin typeface="Times New Roman" pitchFamily="18" charset="0"/>
              </a:rPr>
              <a:t>(11,24) K = (11,22) = (L,W)</a:t>
            </a:r>
          </a:p>
        </p:txBody>
      </p:sp>
      <p:sp>
        <p:nvSpPr>
          <p:cNvPr id="905220" name="Line 4"/>
          <p:cNvSpPr>
            <a:spLocks noChangeShapeType="1"/>
          </p:cNvSpPr>
          <p:nvPr/>
        </p:nvSpPr>
        <p:spPr bwMode="auto">
          <a:xfrm>
            <a:off x="2471738" y="2616200"/>
            <a:ext cx="0" cy="520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905221" name="Line 5"/>
          <p:cNvSpPr>
            <a:spLocks noChangeShapeType="1"/>
          </p:cNvSpPr>
          <p:nvPr/>
        </p:nvSpPr>
        <p:spPr bwMode="auto">
          <a:xfrm>
            <a:off x="3070225" y="2622550"/>
            <a:ext cx="0" cy="520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905222" name="Line 6"/>
          <p:cNvSpPr>
            <a:spLocks noChangeShapeType="1"/>
          </p:cNvSpPr>
          <p:nvPr/>
        </p:nvSpPr>
        <p:spPr bwMode="auto">
          <a:xfrm>
            <a:off x="4081463" y="2640013"/>
            <a:ext cx="0" cy="520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905223" name="Line 7"/>
          <p:cNvSpPr>
            <a:spLocks noChangeShapeType="1"/>
          </p:cNvSpPr>
          <p:nvPr/>
        </p:nvSpPr>
        <p:spPr bwMode="auto">
          <a:xfrm>
            <a:off x="4768850" y="2635250"/>
            <a:ext cx="0" cy="520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3BF-8E68-47F2-A4F1-4530586A1654}" type="slidenum">
              <a:rPr lang="en-US" altLang="ko-KR"/>
              <a:pPr/>
              <a:t>3</a:t>
            </a:fld>
            <a:endParaRPr lang="en-US" altLang="ko-KR"/>
          </a:p>
        </p:txBody>
      </p:sp>
      <p:graphicFrame>
        <p:nvGraphicFramePr>
          <p:cNvPr id="807940" name="Object 4"/>
          <p:cNvGraphicFramePr>
            <a:graphicFrameLocks noChangeAspect="1"/>
          </p:cNvGraphicFramePr>
          <p:nvPr/>
        </p:nvGraphicFramePr>
        <p:xfrm>
          <a:off x="1231900" y="2274888"/>
          <a:ext cx="7075488" cy="1027112"/>
        </p:xfrm>
        <a:graphic>
          <a:graphicData uri="http://schemas.openxmlformats.org/presentationml/2006/ole">
            <p:oleObj spid="_x0000_s807940" name="문서" r:id="rId4" imgW="7167240" imgH="1045080" progId="Word.Document.8">
              <p:embed/>
            </p:oleObj>
          </a:graphicData>
        </a:graphic>
      </p:graphicFrame>
      <p:graphicFrame>
        <p:nvGraphicFramePr>
          <p:cNvPr id="807941" name="Object 5"/>
          <p:cNvGraphicFramePr>
            <a:graphicFrameLocks noChangeAspect="1"/>
          </p:cNvGraphicFramePr>
          <p:nvPr/>
        </p:nvGraphicFramePr>
        <p:xfrm>
          <a:off x="1214438" y="3573463"/>
          <a:ext cx="3895725" cy="715962"/>
        </p:xfrm>
        <a:graphic>
          <a:graphicData uri="http://schemas.openxmlformats.org/presentationml/2006/ole">
            <p:oleObj spid="_x0000_s807941" name="문서" r:id="rId5" imgW="3956919" imgH="843507" progId="Word.Document.8">
              <p:embed/>
            </p:oleObj>
          </a:graphicData>
        </a:graphic>
      </p:graphicFrame>
      <p:sp>
        <p:nvSpPr>
          <p:cNvPr id="807942" name="Rectangle 6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Monoalphabetic Substitution Ciphers</a:t>
            </a:r>
          </a:p>
        </p:txBody>
      </p:sp>
      <p:sp>
        <p:nvSpPr>
          <p:cNvPr id="807943" name="Rectangle 7"/>
          <p:cNvSpPr>
            <a:spLocks noChangeArrowheads="1"/>
          </p:cNvSpPr>
          <p:nvPr/>
        </p:nvSpPr>
        <p:spPr bwMode="auto">
          <a:xfrm>
            <a:off x="887413" y="1724025"/>
            <a:ext cx="34798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Example : 1-1 Substitution rule  </a:t>
            </a:r>
            <a:endParaRPr lang="en-US"/>
          </a:p>
        </p:txBody>
      </p:sp>
      <p:sp>
        <p:nvSpPr>
          <p:cNvPr id="807944" name="Rectangle 8"/>
          <p:cNvSpPr>
            <a:spLocks noChangeArrowheads="1"/>
          </p:cNvSpPr>
          <p:nvPr/>
        </p:nvSpPr>
        <p:spPr bwMode="auto">
          <a:xfrm>
            <a:off x="860425" y="3148013"/>
            <a:ext cx="24638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Example : Encryption  </a:t>
            </a:r>
            <a:endParaRPr lang="en-US"/>
          </a:p>
        </p:txBody>
      </p:sp>
      <p:sp>
        <p:nvSpPr>
          <p:cNvPr id="807945" name="Rectangle 9"/>
          <p:cNvSpPr>
            <a:spLocks noChangeArrowheads="1"/>
          </p:cNvSpPr>
          <p:nvPr/>
        </p:nvSpPr>
        <p:spPr bwMode="auto">
          <a:xfrm>
            <a:off x="885825" y="5132388"/>
            <a:ext cx="666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Cryptanalysis: Using English character frequency analysis… </a:t>
            </a:r>
          </a:p>
        </p:txBody>
      </p:sp>
      <p:sp>
        <p:nvSpPr>
          <p:cNvPr id="807946" name="Rectangle 10"/>
          <p:cNvSpPr>
            <a:spLocks noChangeArrowheads="1"/>
          </p:cNvSpPr>
          <p:nvPr/>
        </p:nvSpPr>
        <p:spPr bwMode="auto">
          <a:xfrm>
            <a:off x="890588" y="4298950"/>
            <a:ext cx="16637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Key space : 26!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96E8B-7A12-4E5B-A336-A900688433DE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832516" name="Rectangle 4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Homophonic Substitution Ciphers</a:t>
            </a:r>
          </a:p>
        </p:txBody>
      </p:sp>
      <p:sp>
        <p:nvSpPr>
          <p:cNvPr id="832517" name="Rectangle 5"/>
          <p:cNvSpPr>
            <a:spLocks noChangeArrowheads="1"/>
          </p:cNvSpPr>
          <p:nvPr/>
        </p:nvSpPr>
        <p:spPr bwMode="auto">
          <a:xfrm>
            <a:off x="855663" y="1690688"/>
            <a:ext cx="6899325" cy="3046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dirty="0"/>
              <a:t>Letters which occur frequently may be mapped into more than </a:t>
            </a:r>
          </a:p>
          <a:p>
            <a:pPr algn="l"/>
            <a:r>
              <a:rPr lang="en-US" altLang="ko-KR" dirty="0"/>
              <a:t>one letter in the </a:t>
            </a:r>
            <a:r>
              <a:rPr lang="en-US" altLang="ko-KR" dirty="0" err="1"/>
              <a:t>ciphertext</a:t>
            </a:r>
            <a:r>
              <a:rPr lang="en-US" altLang="ko-KR" dirty="0"/>
              <a:t> to flatten the frequency distribution.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dirty="0"/>
              <a:t>Alphabet is mapped into the numbers 0 to </a:t>
            </a:r>
            <a:r>
              <a:rPr lang="en-US" altLang="ko-KR" dirty="0" smtClean="0"/>
              <a:t>99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dirty="0"/>
              <a:t>For example, </a:t>
            </a:r>
          </a:p>
          <a:p>
            <a:pPr algn="l"/>
            <a:r>
              <a:rPr lang="en-US" altLang="ko-KR" dirty="0"/>
              <a:t>E(12.7%) </a:t>
            </a:r>
            <a:r>
              <a:rPr lang="en-US" altLang="ko-KR" dirty="0">
                <a:sym typeface="Wingdings" pitchFamily="2" charset="2"/>
              </a:rPr>
              <a:t></a:t>
            </a:r>
            <a:r>
              <a:rPr lang="en-US" altLang="ko-KR" dirty="0"/>
              <a:t>  17, 19, 23, 47, 64</a:t>
            </a:r>
          </a:p>
          <a:p>
            <a:pPr algn="l"/>
            <a:r>
              <a:rPr lang="en-US" altLang="ko-KR" dirty="0"/>
              <a:t>A(8.2%)   </a:t>
            </a:r>
            <a:r>
              <a:rPr lang="en-US" altLang="ko-KR" dirty="0">
                <a:sym typeface="Wingdings" pitchFamily="2" charset="2"/>
              </a:rPr>
              <a:t></a:t>
            </a:r>
            <a:r>
              <a:rPr lang="en-US" altLang="ko-KR" dirty="0"/>
              <a:t>  8, 20, 25, 49  </a:t>
            </a:r>
          </a:p>
          <a:p>
            <a:pPr algn="l"/>
            <a:r>
              <a:rPr lang="en-US" altLang="ko-KR" dirty="0"/>
              <a:t>R(6.0%)   </a:t>
            </a:r>
            <a:r>
              <a:rPr lang="en-US" altLang="ko-KR" dirty="0">
                <a:sym typeface="Wingdings" pitchFamily="2" charset="2"/>
              </a:rPr>
              <a:t></a:t>
            </a:r>
            <a:r>
              <a:rPr lang="en-US" altLang="ko-KR" dirty="0"/>
              <a:t>  1, 29, 65</a:t>
            </a:r>
          </a:p>
          <a:p>
            <a:pPr algn="l"/>
            <a:r>
              <a:rPr lang="en-US" altLang="ko-KR" dirty="0"/>
              <a:t>T(9.1%)   </a:t>
            </a:r>
            <a:r>
              <a:rPr lang="en-US" altLang="ko-KR" dirty="0">
                <a:sym typeface="Wingdings" pitchFamily="2" charset="2"/>
              </a:rPr>
              <a:t></a:t>
            </a:r>
            <a:r>
              <a:rPr lang="en-US" altLang="ko-KR" dirty="0"/>
              <a:t>  16, 31, 85, 87 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DC98D-722F-4CED-BE94-15DA9CDF7807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834562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Polyalphabetic Substitution Ciphers</a:t>
            </a:r>
          </a:p>
        </p:txBody>
      </p:sp>
      <p:sp>
        <p:nvSpPr>
          <p:cNvPr id="834563" name="Rectangle 3"/>
          <p:cNvSpPr>
            <a:spLocks noChangeArrowheads="1"/>
          </p:cNvSpPr>
          <p:nvPr/>
        </p:nvSpPr>
        <p:spPr bwMode="auto">
          <a:xfrm>
            <a:off x="855663" y="1690688"/>
            <a:ext cx="7073900" cy="823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/>
              <a:t>Hide the frequency distribution by making multiple substitutions.</a:t>
            </a:r>
          </a:p>
          <a:p>
            <a:pPr algn="l"/>
            <a:r>
              <a:rPr lang="en-US" altLang="ko-KR"/>
              <a:t>Apply </a:t>
            </a:r>
            <a:r>
              <a:rPr lang="en-US" altLang="ko-KR" i="1"/>
              <a:t>d</a:t>
            </a:r>
            <a:r>
              <a:rPr lang="en-US" altLang="ko-KR"/>
              <a:t> different permutations. </a:t>
            </a:r>
          </a:p>
          <a:p>
            <a:pPr algn="l"/>
            <a:endParaRPr lang="en-US"/>
          </a:p>
        </p:txBody>
      </p:sp>
      <p:graphicFrame>
        <p:nvGraphicFramePr>
          <p:cNvPr id="834564" name="Object 4"/>
          <p:cNvGraphicFramePr>
            <a:graphicFrameLocks noGrp="1" noChangeAspect="1"/>
          </p:cNvGraphicFramePr>
          <p:nvPr>
            <p:ph/>
          </p:nvPr>
        </p:nvGraphicFramePr>
        <p:xfrm>
          <a:off x="866775" y="2474913"/>
          <a:ext cx="7065963" cy="749300"/>
        </p:xfrm>
        <a:graphic>
          <a:graphicData uri="http://schemas.openxmlformats.org/presentationml/2006/ole">
            <p:oleObj spid="_x0000_s834564" name="Equation" r:id="rId4" imgW="4305240" imgH="457200" progId="Equation.3">
              <p:embed/>
            </p:oleObj>
          </a:graphicData>
        </a:graphic>
      </p:graphicFrame>
      <p:sp>
        <p:nvSpPr>
          <p:cNvPr id="834566" name="Rectangle 6"/>
          <p:cNvSpPr>
            <a:spLocks noChangeArrowheads="1"/>
          </p:cNvSpPr>
          <p:nvPr/>
        </p:nvSpPr>
        <p:spPr bwMode="auto">
          <a:xfrm>
            <a:off x="890588" y="3576638"/>
            <a:ext cx="1895475" cy="1098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Tx/>
              <a:buChar char="•"/>
            </a:pPr>
            <a:r>
              <a:rPr lang="en-US" altLang="ko-KR"/>
              <a:t> Vigenere cipher</a:t>
            </a:r>
          </a:p>
          <a:p>
            <a:pPr algn="l">
              <a:buFontTx/>
              <a:buChar char="•"/>
            </a:pPr>
            <a:endParaRPr lang="en-US" altLang="ko-KR"/>
          </a:p>
          <a:p>
            <a:pPr algn="l">
              <a:buFontTx/>
              <a:buChar char="•"/>
            </a:pPr>
            <a:r>
              <a:rPr lang="en-US" altLang="ko-KR"/>
              <a:t> Beauford cipher</a:t>
            </a:r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D8E3-E004-4FD3-B3A8-D804D8BEB745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837634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Polyalphabetic Substitution Ciphers</a:t>
            </a:r>
          </a:p>
        </p:txBody>
      </p:sp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738188" y="1538288"/>
            <a:ext cx="3132268" cy="55399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AU" altLang="ko-KR" dirty="0" err="1"/>
              <a:t>Vigenère</a:t>
            </a:r>
            <a:r>
              <a:rPr lang="en-GB" altLang="ko-KR" dirty="0"/>
              <a:t> </a:t>
            </a:r>
            <a:r>
              <a:rPr lang="en-GB" altLang="ko-KR" dirty="0">
                <a:solidFill>
                  <a:schemeClr val="tx2"/>
                </a:solidFill>
              </a:rPr>
              <a:t>Ciphers</a:t>
            </a:r>
            <a:endParaRPr lang="en-US" altLang="ko-KR" dirty="0"/>
          </a:p>
          <a:p>
            <a:pPr lvl="1" algn="l">
              <a:buFontTx/>
              <a:buChar char="•"/>
            </a:pPr>
            <a:r>
              <a:rPr lang="en-US" altLang="ko-KR" dirty="0"/>
              <a:t> Multiple C</a:t>
            </a:r>
            <a:r>
              <a:rPr lang="en-US" altLang="ko-KR" dirty="0" smtClean="0"/>
              <a:t>aesar </a:t>
            </a:r>
            <a:r>
              <a:rPr lang="en-US" altLang="ko-KR" dirty="0"/>
              <a:t>cipher </a:t>
            </a:r>
            <a:endParaRPr lang="en-US" dirty="0"/>
          </a:p>
        </p:txBody>
      </p:sp>
      <p:graphicFrame>
        <p:nvGraphicFramePr>
          <p:cNvPr id="83763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828675" y="2349500"/>
          <a:ext cx="7297738" cy="1282700"/>
        </p:xfrm>
        <a:graphic>
          <a:graphicData uri="http://schemas.openxmlformats.org/presentationml/2006/ole">
            <p:oleObj spid="_x0000_s837636" name="Equation" r:id="rId4" imgW="4190760" imgH="736560" progId="Equation.3">
              <p:embed/>
            </p:oleObj>
          </a:graphicData>
        </a:graphic>
      </p:graphicFrame>
      <p:graphicFrame>
        <p:nvGraphicFramePr>
          <p:cNvPr id="83763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873125" y="4419600"/>
          <a:ext cx="7245350" cy="1273175"/>
        </p:xfrm>
        <a:graphic>
          <a:graphicData uri="http://schemas.openxmlformats.org/presentationml/2006/ole">
            <p:oleObj spid="_x0000_s837638" name="Equation" r:id="rId5" imgW="4190760" imgH="736560" progId="Equation.3">
              <p:embed/>
            </p:oleObj>
          </a:graphicData>
        </a:graphic>
      </p:graphicFrame>
      <p:sp>
        <p:nvSpPr>
          <p:cNvPr id="837641" name="Rectangle 9"/>
          <p:cNvSpPr>
            <a:spLocks noChangeArrowheads="1"/>
          </p:cNvSpPr>
          <p:nvPr/>
        </p:nvSpPr>
        <p:spPr bwMode="auto">
          <a:xfrm>
            <a:off x="711200" y="3979863"/>
            <a:ext cx="4305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AU" altLang="ko-KR"/>
              <a:t>Beauford ciphers (used in US civil war)</a:t>
            </a:r>
            <a:r>
              <a:rPr lang="en-US" altLang="ko-KR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991DC-E121-46C3-9871-8545D9D94926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AU" altLang="ko-KR" sz="2800"/>
              <a:t>Vigenère</a:t>
            </a:r>
            <a:r>
              <a:rPr lang="en-GB" altLang="ko-KR" sz="2800"/>
              <a:t> </a:t>
            </a:r>
            <a:r>
              <a:rPr lang="en-GB" altLang="ko-KR" sz="2800">
                <a:solidFill>
                  <a:schemeClr val="tx2"/>
                </a:solidFill>
              </a:rPr>
              <a:t>Ciphers</a:t>
            </a:r>
          </a:p>
        </p:txBody>
      </p:sp>
      <p:grpSp>
        <p:nvGrpSpPr>
          <p:cNvPr id="859283" name="Group 147"/>
          <p:cNvGrpSpPr>
            <a:grpSpLocks/>
          </p:cNvGrpSpPr>
          <p:nvPr/>
        </p:nvGrpSpPr>
        <p:grpSpPr bwMode="auto">
          <a:xfrm>
            <a:off x="419100" y="2155825"/>
            <a:ext cx="8148638" cy="1590675"/>
            <a:chOff x="264" y="1358"/>
            <a:chExt cx="5133" cy="1002"/>
          </a:xfrm>
        </p:grpSpPr>
        <p:sp>
          <p:nvSpPr>
            <p:cNvPr id="859140" name="Text Box 4"/>
            <p:cNvSpPr txBox="1">
              <a:spLocks noChangeArrowheads="1"/>
            </p:cNvSpPr>
            <p:nvPr/>
          </p:nvSpPr>
          <p:spPr bwMode="auto">
            <a:xfrm>
              <a:off x="264" y="1391"/>
              <a:ext cx="903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ko-KR">
                  <a:latin typeface="굴림" pitchFamily="50" charset="-127"/>
                </a:rPr>
                <a:t>Plaintext</a:t>
              </a:r>
            </a:p>
            <a:p>
              <a:pPr algn="l">
                <a:lnSpc>
                  <a:spcPct val="200000"/>
                </a:lnSpc>
              </a:pPr>
              <a:r>
                <a:rPr lang="en-US" altLang="ko-KR">
                  <a:latin typeface="굴림" pitchFamily="50" charset="-127"/>
                </a:rPr>
                <a:t>Keyword</a:t>
              </a:r>
            </a:p>
            <a:p>
              <a:pPr algn="l">
                <a:lnSpc>
                  <a:spcPct val="200000"/>
                </a:lnSpc>
              </a:pPr>
              <a:r>
                <a:rPr lang="en-US" altLang="ko-KR">
                  <a:latin typeface="굴림" pitchFamily="50" charset="-127"/>
                </a:rPr>
                <a:t>Ciphertext</a:t>
              </a:r>
            </a:p>
          </p:txBody>
        </p:sp>
        <p:sp>
          <p:nvSpPr>
            <p:cNvPr id="859141" name="Rectangle 5"/>
            <p:cNvSpPr>
              <a:spLocks noChangeArrowheads="1"/>
            </p:cNvSpPr>
            <p:nvPr/>
          </p:nvSpPr>
          <p:spPr bwMode="auto">
            <a:xfrm>
              <a:off x="4926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859142" name="Rectangle 6"/>
            <p:cNvSpPr>
              <a:spLocks noChangeArrowheads="1"/>
            </p:cNvSpPr>
            <p:nvPr/>
          </p:nvSpPr>
          <p:spPr bwMode="auto">
            <a:xfrm>
              <a:off x="4926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43" name="Rectangle 7"/>
            <p:cNvSpPr>
              <a:spLocks noChangeArrowheads="1"/>
            </p:cNvSpPr>
            <p:nvPr/>
          </p:nvSpPr>
          <p:spPr bwMode="auto">
            <a:xfrm>
              <a:off x="4926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859144" name="Rectangle 8"/>
            <p:cNvSpPr>
              <a:spLocks noChangeArrowheads="1"/>
            </p:cNvSpPr>
            <p:nvPr/>
          </p:nvSpPr>
          <p:spPr bwMode="auto">
            <a:xfrm>
              <a:off x="5083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859145" name="Rectangle 9"/>
            <p:cNvSpPr>
              <a:spLocks noChangeArrowheads="1"/>
            </p:cNvSpPr>
            <p:nvPr/>
          </p:nvSpPr>
          <p:spPr bwMode="auto">
            <a:xfrm>
              <a:off x="5083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146" name="Rectangle 10"/>
            <p:cNvSpPr>
              <a:spLocks noChangeArrowheads="1"/>
            </p:cNvSpPr>
            <p:nvPr/>
          </p:nvSpPr>
          <p:spPr bwMode="auto">
            <a:xfrm>
              <a:off x="5083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147" name="Rectangle 11"/>
            <p:cNvSpPr>
              <a:spLocks noChangeArrowheads="1"/>
            </p:cNvSpPr>
            <p:nvPr/>
          </p:nvSpPr>
          <p:spPr bwMode="auto">
            <a:xfrm>
              <a:off x="5240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859148" name="Rectangle 12"/>
            <p:cNvSpPr>
              <a:spLocks noChangeArrowheads="1"/>
            </p:cNvSpPr>
            <p:nvPr/>
          </p:nvSpPr>
          <p:spPr bwMode="auto">
            <a:xfrm>
              <a:off x="4769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59149" name="Rectangle 13"/>
            <p:cNvSpPr>
              <a:spLocks noChangeArrowheads="1"/>
            </p:cNvSpPr>
            <p:nvPr/>
          </p:nvSpPr>
          <p:spPr bwMode="auto">
            <a:xfrm>
              <a:off x="4612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59150" name="Rectangle 14"/>
            <p:cNvSpPr>
              <a:spLocks noChangeArrowheads="1"/>
            </p:cNvSpPr>
            <p:nvPr/>
          </p:nvSpPr>
          <p:spPr bwMode="auto">
            <a:xfrm>
              <a:off x="4456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59151" name="Rectangle 15"/>
            <p:cNvSpPr>
              <a:spLocks noChangeArrowheads="1"/>
            </p:cNvSpPr>
            <p:nvPr/>
          </p:nvSpPr>
          <p:spPr bwMode="auto">
            <a:xfrm>
              <a:off x="4299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59152" name="Rectangle 16"/>
            <p:cNvSpPr>
              <a:spLocks noChangeArrowheads="1"/>
            </p:cNvSpPr>
            <p:nvPr/>
          </p:nvSpPr>
          <p:spPr bwMode="auto">
            <a:xfrm>
              <a:off x="4142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153" name="Rectangle 17"/>
            <p:cNvSpPr>
              <a:spLocks noChangeArrowheads="1"/>
            </p:cNvSpPr>
            <p:nvPr/>
          </p:nvSpPr>
          <p:spPr bwMode="auto">
            <a:xfrm>
              <a:off x="3986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859154" name="Rectangle 18"/>
            <p:cNvSpPr>
              <a:spLocks noChangeArrowheads="1"/>
            </p:cNvSpPr>
            <p:nvPr/>
          </p:nvSpPr>
          <p:spPr bwMode="auto">
            <a:xfrm>
              <a:off x="3829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859155" name="Rectangle 19"/>
            <p:cNvSpPr>
              <a:spLocks noChangeArrowheads="1"/>
            </p:cNvSpPr>
            <p:nvPr/>
          </p:nvSpPr>
          <p:spPr bwMode="auto">
            <a:xfrm>
              <a:off x="3672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59156" name="Rectangle 20"/>
            <p:cNvSpPr>
              <a:spLocks noChangeArrowheads="1"/>
            </p:cNvSpPr>
            <p:nvPr/>
          </p:nvSpPr>
          <p:spPr bwMode="auto">
            <a:xfrm>
              <a:off x="3515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59157" name="Rectangle 21"/>
            <p:cNvSpPr>
              <a:spLocks noChangeArrowheads="1"/>
            </p:cNvSpPr>
            <p:nvPr/>
          </p:nvSpPr>
          <p:spPr bwMode="auto">
            <a:xfrm>
              <a:off x="3358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59158" name="Rectangle 22"/>
            <p:cNvSpPr>
              <a:spLocks noChangeArrowheads="1"/>
            </p:cNvSpPr>
            <p:nvPr/>
          </p:nvSpPr>
          <p:spPr bwMode="auto">
            <a:xfrm>
              <a:off x="3202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859159" name="Rectangle 23"/>
            <p:cNvSpPr>
              <a:spLocks noChangeArrowheads="1"/>
            </p:cNvSpPr>
            <p:nvPr/>
          </p:nvSpPr>
          <p:spPr bwMode="auto">
            <a:xfrm>
              <a:off x="3045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J</a:t>
              </a:r>
            </a:p>
          </p:txBody>
        </p:sp>
        <p:sp>
          <p:nvSpPr>
            <p:cNvPr id="859160" name="Rectangle 24"/>
            <p:cNvSpPr>
              <a:spLocks noChangeArrowheads="1"/>
            </p:cNvSpPr>
            <p:nvPr/>
          </p:nvSpPr>
          <p:spPr bwMode="auto">
            <a:xfrm>
              <a:off x="2889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61" name="Rectangle 25"/>
            <p:cNvSpPr>
              <a:spLocks noChangeArrowheads="1"/>
            </p:cNvSpPr>
            <p:nvPr/>
          </p:nvSpPr>
          <p:spPr bwMode="auto">
            <a:xfrm>
              <a:off x="2731" y="1976"/>
              <a:ext cx="15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859162" name="Rectangle 26"/>
            <p:cNvSpPr>
              <a:spLocks noChangeArrowheads="1"/>
            </p:cNvSpPr>
            <p:nvPr/>
          </p:nvSpPr>
          <p:spPr bwMode="auto">
            <a:xfrm>
              <a:off x="2574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63" name="Rectangle 27"/>
            <p:cNvSpPr>
              <a:spLocks noChangeArrowheads="1"/>
            </p:cNvSpPr>
            <p:nvPr/>
          </p:nvSpPr>
          <p:spPr bwMode="auto">
            <a:xfrm>
              <a:off x="2418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859164" name="Rectangle 28"/>
            <p:cNvSpPr>
              <a:spLocks noChangeArrowheads="1"/>
            </p:cNvSpPr>
            <p:nvPr/>
          </p:nvSpPr>
          <p:spPr bwMode="auto">
            <a:xfrm>
              <a:off x="2261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859165" name="Rectangle 29"/>
            <p:cNvSpPr>
              <a:spLocks noChangeArrowheads="1"/>
            </p:cNvSpPr>
            <p:nvPr/>
          </p:nvSpPr>
          <p:spPr bwMode="auto">
            <a:xfrm>
              <a:off x="2105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166" name="Rectangle 30"/>
            <p:cNvSpPr>
              <a:spLocks noChangeArrowheads="1"/>
            </p:cNvSpPr>
            <p:nvPr/>
          </p:nvSpPr>
          <p:spPr bwMode="auto">
            <a:xfrm>
              <a:off x="1948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59167" name="Rectangle 31"/>
            <p:cNvSpPr>
              <a:spLocks noChangeArrowheads="1"/>
            </p:cNvSpPr>
            <p:nvPr/>
          </p:nvSpPr>
          <p:spPr bwMode="auto">
            <a:xfrm>
              <a:off x="1791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168" name="Rectangle 32"/>
            <p:cNvSpPr>
              <a:spLocks noChangeArrowheads="1"/>
            </p:cNvSpPr>
            <p:nvPr/>
          </p:nvSpPr>
          <p:spPr bwMode="auto">
            <a:xfrm>
              <a:off x="1634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859169" name="Rectangle 33"/>
            <p:cNvSpPr>
              <a:spLocks noChangeArrowheads="1"/>
            </p:cNvSpPr>
            <p:nvPr/>
          </p:nvSpPr>
          <p:spPr bwMode="auto">
            <a:xfrm>
              <a:off x="1477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59170" name="Rectangle 34"/>
            <p:cNvSpPr>
              <a:spLocks noChangeArrowheads="1"/>
            </p:cNvSpPr>
            <p:nvPr/>
          </p:nvSpPr>
          <p:spPr bwMode="auto">
            <a:xfrm>
              <a:off x="1321" y="1976"/>
              <a:ext cx="1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859171" name="Rectangle 35"/>
            <p:cNvSpPr>
              <a:spLocks noChangeArrowheads="1"/>
            </p:cNvSpPr>
            <p:nvPr/>
          </p:nvSpPr>
          <p:spPr bwMode="auto">
            <a:xfrm>
              <a:off x="1164" y="1976"/>
              <a:ext cx="1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859172" name="Rectangle 36"/>
            <p:cNvSpPr>
              <a:spLocks noChangeArrowheads="1"/>
            </p:cNvSpPr>
            <p:nvPr/>
          </p:nvSpPr>
          <p:spPr bwMode="auto">
            <a:xfrm>
              <a:off x="5240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173" name="Rectangle 37"/>
            <p:cNvSpPr>
              <a:spLocks noChangeArrowheads="1"/>
            </p:cNvSpPr>
            <p:nvPr/>
          </p:nvSpPr>
          <p:spPr bwMode="auto">
            <a:xfrm>
              <a:off x="4769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59174" name="Rectangle 38"/>
            <p:cNvSpPr>
              <a:spLocks noChangeArrowheads="1"/>
            </p:cNvSpPr>
            <p:nvPr/>
          </p:nvSpPr>
          <p:spPr bwMode="auto">
            <a:xfrm>
              <a:off x="4612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175" name="Rectangle 39"/>
            <p:cNvSpPr>
              <a:spLocks noChangeArrowheads="1"/>
            </p:cNvSpPr>
            <p:nvPr/>
          </p:nvSpPr>
          <p:spPr bwMode="auto">
            <a:xfrm>
              <a:off x="4456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176" name="Rectangle 40"/>
            <p:cNvSpPr>
              <a:spLocks noChangeArrowheads="1"/>
            </p:cNvSpPr>
            <p:nvPr/>
          </p:nvSpPr>
          <p:spPr bwMode="auto">
            <a:xfrm>
              <a:off x="4299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177" name="Rectangle 41"/>
            <p:cNvSpPr>
              <a:spLocks noChangeArrowheads="1"/>
            </p:cNvSpPr>
            <p:nvPr/>
          </p:nvSpPr>
          <p:spPr bwMode="auto">
            <a:xfrm>
              <a:off x="4142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859178" name="Rectangle 42"/>
            <p:cNvSpPr>
              <a:spLocks noChangeArrowheads="1"/>
            </p:cNvSpPr>
            <p:nvPr/>
          </p:nvSpPr>
          <p:spPr bwMode="auto">
            <a:xfrm>
              <a:off x="3986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179" name="Rectangle 43"/>
            <p:cNvSpPr>
              <a:spLocks noChangeArrowheads="1"/>
            </p:cNvSpPr>
            <p:nvPr/>
          </p:nvSpPr>
          <p:spPr bwMode="auto">
            <a:xfrm>
              <a:off x="3829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180" name="Rectangle 44"/>
            <p:cNvSpPr>
              <a:spLocks noChangeArrowheads="1"/>
            </p:cNvSpPr>
            <p:nvPr/>
          </p:nvSpPr>
          <p:spPr bwMode="auto">
            <a:xfrm>
              <a:off x="3672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81" name="Rectangle 45"/>
            <p:cNvSpPr>
              <a:spLocks noChangeArrowheads="1"/>
            </p:cNvSpPr>
            <p:nvPr/>
          </p:nvSpPr>
          <p:spPr bwMode="auto">
            <a:xfrm>
              <a:off x="3515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59182" name="Rectangle 46"/>
            <p:cNvSpPr>
              <a:spLocks noChangeArrowheads="1"/>
            </p:cNvSpPr>
            <p:nvPr/>
          </p:nvSpPr>
          <p:spPr bwMode="auto">
            <a:xfrm>
              <a:off x="3358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183" name="Rectangle 47"/>
            <p:cNvSpPr>
              <a:spLocks noChangeArrowheads="1"/>
            </p:cNvSpPr>
            <p:nvPr/>
          </p:nvSpPr>
          <p:spPr bwMode="auto">
            <a:xfrm>
              <a:off x="3202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184" name="Rectangle 48"/>
            <p:cNvSpPr>
              <a:spLocks noChangeArrowheads="1"/>
            </p:cNvSpPr>
            <p:nvPr/>
          </p:nvSpPr>
          <p:spPr bwMode="auto">
            <a:xfrm>
              <a:off x="3045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185" name="Rectangle 49"/>
            <p:cNvSpPr>
              <a:spLocks noChangeArrowheads="1"/>
            </p:cNvSpPr>
            <p:nvPr/>
          </p:nvSpPr>
          <p:spPr bwMode="auto">
            <a:xfrm>
              <a:off x="2889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859186" name="Rectangle 50"/>
            <p:cNvSpPr>
              <a:spLocks noChangeArrowheads="1"/>
            </p:cNvSpPr>
            <p:nvPr/>
          </p:nvSpPr>
          <p:spPr bwMode="auto">
            <a:xfrm>
              <a:off x="2731" y="1668"/>
              <a:ext cx="15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187" name="Rectangle 51"/>
            <p:cNvSpPr>
              <a:spLocks noChangeArrowheads="1"/>
            </p:cNvSpPr>
            <p:nvPr/>
          </p:nvSpPr>
          <p:spPr bwMode="auto">
            <a:xfrm>
              <a:off x="2574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188" name="Rectangle 52"/>
            <p:cNvSpPr>
              <a:spLocks noChangeArrowheads="1"/>
            </p:cNvSpPr>
            <p:nvPr/>
          </p:nvSpPr>
          <p:spPr bwMode="auto">
            <a:xfrm>
              <a:off x="2418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89" name="Rectangle 53"/>
            <p:cNvSpPr>
              <a:spLocks noChangeArrowheads="1"/>
            </p:cNvSpPr>
            <p:nvPr/>
          </p:nvSpPr>
          <p:spPr bwMode="auto">
            <a:xfrm>
              <a:off x="2261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59190" name="Rectangle 54"/>
            <p:cNvSpPr>
              <a:spLocks noChangeArrowheads="1"/>
            </p:cNvSpPr>
            <p:nvPr/>
          </p:nvSpPr>
          <p:spPr bwMode="auto">
            <a:xfrm>
              <a:off x="2105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191" name="Rectangle 55"/>
            <p:cNvSpPr>
              <a:spLocks noChangeArrowheads="1"/>
            </p:cNvSpPr>
            <p:nvPr/>
          </p:nvSpPr>
          <p:spPr bwMode="auto">
            <a:xfrm>
              <a:off x="1948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192" name="Rectangle 56"/>
            <p:cNvSpPr>
              <a:spLocks noChangeArrowheads="1"/>
            </p:cNvSpPr>
            <p:nvPr/>
          </p:nvSpPr>
          <p:spPr bwMode="auto">
            <a:xfrm>
              <a:off x="1791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193" name="Rectangle 57"/>
            <p:cNvSpPr>
              <a:spLocks noChangeArrowheads="1"/>
            </p:cNvSpPr>
            <p:nvPr/>
          </p:nvSpPr>
          <p:spPr bwMode="auto">
            <a:xfrm>
              <a:off x="1634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859194" name="Rectangle 58"/>
            <p:cNvSpPr>
              <a:spLocks noChangeArrowheads="1"/>
            </p:cNvSpPr>
            <p:nvPr/>
          </p:nvSpPr>
          <p:spPr bwMode="auto">
            <a:xfrm>
              <a:off x="1477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195" name="Rectangle 59"/>
            <p:cNvSpPr>
              <a:spLocks noChangeArrowheads="1"/>
            </p:cNvSpPr>
            <p:nvPr/>
          </p:nvSpPr>
          <p:spPr bwMode="auto">
            <a:xfrm>
              <a:off x="1321" y="1668"/>
              <a:ext cx="1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196" name="Rectangle 60"/>
            <p:cNvSpPr>
              <a:spLocks noChangeArrowheads="1"/>
            </p:cNvSpPr>
            <p:nvPr/>
          </p:nvSpPr>
          <p:spPr bwMode="auto">
            <a:xfrm>
              <a:off x="1164" y="1668"/>
              <a:ext cx="15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197" name="Rectangle 61"/>
            <p:cNvSpPr>
              <a:spLocks noChangeArrowheads="1"/>
            </p:cNvSpPr>
            <p:nvPr/>
          </p:nvSpPr>
          <p:spPr bwMode="auto">
            <a:xfrm>
              <a:off x="5240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198" name="Rectangle 62"/>
            <p:cNvSpPr>
              <a:spLocks noChangeArrowheads="1"/>
            </p:cNvSpPr>
            <p:nvPr/>
          </p:nvSpPr>
          <p:spPr bwMode="auto">
            <a:xfrm>
              <a:off x="4769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199" name="Rectangle 63"/>
            <p:cNvSpPr>
              <a:spLocks noChangeArrowheads="1"/>
            </p:cNvSpPr>
            <p:nvPr/>
          </p:nvSpPr>
          <p:spPr bwMode="auto">
            <a:xfrm>
              <a:off x="4612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200" name="Rectangle 64"/>
            <p:cNvSpPr>
              <a:spLocks noChangeArrowheads="1"/>
            </p:cNvSpPr>
            <p:nvPr/>
          </p:nvSpPr>
          <p:spPr bwMode="auto">
            <a:xfrm>
              <a:off x="4456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201" name="Rectangle 65"/>
            <p:cNvSpPr>
              <a:spLocks noChangeArrowheads="1"/>
            </p:cNvSpPr>
            <p:nvPr/>
          </p:nvSpPr>
          <p:spPr bwMode="auto">
            <a:xfrm>
              <a:off x="4299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202" name="Rectangle 66"/>
            <p:cNvSpPr>
              <a:spLocks noChangeArrowheads="1"/>
            </p:cNvSpPr>
            <p:nvPr/>
          </p:nvSpPr>
          <p:spPr bwMode="auto">
            <a:xfrm>
              <a:off x="4142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859203" name="Rectangle 67"/>
            <p:cNvSpPr>
              <a:spLocks noChangeArrowheads="1"/>
            </p:cNvSpPr>
            <p:nvPr/>
          </p:nvSpPr>
          <p:spPr bwMode="auto">
            <a:xfrm>
              <a:off x="3986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859204" name="Rectangle 68"/>
            <p:cNvSpPr>
              <a:spLocks noChangeArrowheads="1"/>
            </p:cNvSpPr>
            <p:nvPr/>
          </p:nvSpPr>
          <p:spPr bwMode="auto">
            <a:xfrm>
              <a:off x="3829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205" name="Rectangle 69"/>
            <p:cNvSpPr>
              <a:spLocks noChangeArrowheads="1"/>
            </p:cNvSpPr>
            <p:nvPr/>
          </p:nvSpPr>
          <p:spPr bwMode="auto">
            <a:xfrm>
              <a:off x="3672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206" name="Rectangle 70"/>
            <p:cNvSpPr>
              <a:spLocks noChangeArrowheads="1"/>
            </p:cNvSpPr>
            <p:nvPr/>
          </p:nvSpPr>
          <p:spPr bwMode="auto">
            <a:xfrm>
              <a:off x="3515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859207" name="Rectangle 71"/>
            <p:cNvSpPr>
              <a:spLocks noChangeArrowheads="1"/>
            </p:cNvSpPr>
            <p:nvPr/>
          </p:nvSpPr>
          <p:spPr bwMode="auto">
            <a:xfrm>
              <a:off x="3358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59208" name="Rectangle 72"/>
            <p:cNvSpPr>
              <a:spLocks noChangeArrowheads="1"/>
            </p:cNvSpPr>
            <p:nvPr/>
          </p:nvSpPr>
          <p:spPr bwMode="auto">
            <a:xfrm>
              <a:off x="3202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209" name="Rectangle 73"/>
            <p:cNvSpPr>
              <a:spLocks noChangeArrowheads="1"/>
            </p:cNvSpPr>
            <p:nvPr/>
          </p:nvSpPr>
          <p:spPr bwMode="auto">
            <a:xfrm>
              <a:off x="3045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210" name="Rectangle 74"/>
            <p:cNvSpPr>
              <a:spLocks noChangeArrowheads="1"/>
            </p:cNvSpPr>
            <p:nvPr/>
          </p:nvSpPr>
          <p:spPr bwMode="auto">
            <a:xfrm>
              <a:off x="2889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59211" name="Rectangle 75"/>
            <p:cNvSpPr>
              <a:spLocks noChangeArrowheads="1"/>
            </p:cNvSpPr>
            <p:nvPr/>
          </p:nvSpPr>
          <p:spPr bwMode="auto">
            <a:xfrm>
              <a:off x="2731" y="1358"/>
              <a:ext cx="1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212" name="Rectangle 76"/>
            <p:cNvSpPr>
              <a:spLocks noChangeArrowheads="1"/>
            </p:cNvSpPr>
            <p:nvPr/>
          </p:nvSpPr>
          <p:spPr bwMode="auto">
            <a:xfrm>
              <a:off x="2574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859213" name="Rectangle 77"/>
            <p:cNvSpPr>
              <a:spLocks noChangeArrowheads="1"/>
            </p:cNvSpPr>
            <p:nvPr/>
          </p:nvSpPr>
          <p:spPr bwMode="auto">
            <a:xfrm>
              <a:off x="2418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214" name="Rectangle 78"/>
            <p:cNvSpPr>
              <a:spLocks noChangeArrowheads="1"/>
            </p:cNvSpPr>
            <p:nvPr/>
          </p:nvSpPr>
          <p:spPr bwMode="auto">
            <a:xfrm>
              <a:off x="2261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859215" name="Rectangle 79"/>
            <p:cNvSpPr>
              <a:spLocks noChangeArrowheads="1"/>
            </p:cNvSpPr>
            <p:nvPr/>
          </p:nvSpPr>
          <p:spPr bwMode="auto">
            <a:xfrm>
              <a:off x="2105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59216" name="Rectangle 80"/>
            <p:cNvSpPr>
              <a:spLocks noChangeArrowheads="1"/>
            </p:cNvSpPr>
            <p:nvPr/>
          </p:nvSpPr>
          <p:spPr bwMode="auto">
            <a:xfrm>
              <a:off x="1948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59217" name="Rectangle 81"/>
            <p:cNvSpPr>
              <a:spLocks noChangeArrowheads="1"/>
            </p:cNvSpPr>
            <p:nvPr/>
          </p:nvSpPr>
          <p:spPr bwMode="auto">
            <a:xfrm>
              <a:off x="1791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59218" name="Rectangle 82"/>
            <p:cNvSpPr>
              <a:spLocks noChangeArrowheads="1"/>
            </p:cNvSpPr>
            <p:nvPr/>
          </p:nvSpPr>
          <p:spPr bwMode="auto">
            <a:xfrm>
              <a:off x="1634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59219" name="Rectangle 83"/>
            <p:cNvSpPr>
              <a:spLocks noChangeArrowheads="1"/>
            </p:cNvSpPr>
            <p:nvPr/>
          </p:nvSpPr>
          <p:spPr bwMode="auto">
            <a:xfrm>
              <a:off x="1477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59220" name="Rectangle 84"/>
            <p:cNvSpPr>
              <a:spLocks noChangeArrowheads="1"/>
            </p:cNvSpPr>
            <p:nvPr/>
          </p:nvSpPr>
          <p:spPr bwMode="auto">
            <a:xfrm>
              <a:off x="1321" y="1358"/>
              <a:ext cx="1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859221" name="Rectangle 85"/>
            <p:cNvSpPr>
              <a:spLocks noChangeArrowheads="1"/>
            </p:cNvSpPr>
            <p:nvPr/>
          </p:nvSpPr>
          <p:spPr bwMode="auto">
            <a:xfrm>
              <a:off x="1164" y="1358"/>
              <a:ext cx="15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l">
                <a:spcBef>
                  <a:spcPct val="20000"/>
                </a:spcBef>
              </a:pPr>
              <a:r>
                <a:rPr lang="en-US" altLang="ko-KR" sz="2800" b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859222" name="Line 86"/>
            <p:cNvSpPr>
              <a:spLocks noChangeShapeType="1"/>
            </p:cNvSpPr>
            <p:nvPr/>
          </p:nvSpPr>
          <p:spPr bwMode="auto">
            <a:xfrm>
              <a:off x="1164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3" name="Line 87"/>
            <p:cNvSpPr>
              <a:spLocks noChangeShapeType="1"/>
            </p:cNvSpPr>
            <p:nvPr/>
          </p:nvSpPr>
          <p:spPr bwMode="auto">
            <a:xfrm>
              <a:off x="1164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4" name="Line 88"/>
            <p:cNvSpPr>
              <a:spLocks noChangeShapeType="1"/>
            </p:cNvSpPr>
            <p:nvPr/>
          </p:nvSpPr>
          <p:spPr bwMode="auto">
            <a:xfrm>
              <a:off x="1164" y="1358"/>
              <a:ext cx="0" cy="31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5" name="Line 89"/>
            <p:cNvSpPr>
              <a:spLocks noChangeShapeType="1"/>
            </p:cNvSpPr>
            <p:nvPr/>
          </p:nvSpPr>
          <p:spPr bwMode="auto">
            <a:xfrm>
              <a:off x="5397" y="1358"/>
              <a:ext cx="0" cy="31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6" name="Line 90"/>
            <p:cNvSpPr>
              <a:spLocks noChangeShapeType="1"/>
            </p:cNvSpPr>
            <p:nvPr/>
          </p:nvSpPr>
          <p:spPr bwMode="auto">
            <a:xfrm>
              <a:off x="1321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7" name="Line 91"/>
            <p:cNvSpPr>
              <a:spLocks noChangeShapeType="1"/>
            </p:cNvSpPr>
            <p:nvPr/>
          </p:nvSpPr>
          <p:spPr bwMode="auto">
            <a:xfrm>
              <a:off x="1164" y="1668"/>
              <a:ext cx="0" cy="308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8" name="Line 92"/>
            <p:cNvSpPr>
              <a:spLocks noChangeShapeType="1"/>
            </p:cNvSpPr>
            <p:nvPr/>
          </p:nvSpPr>
          <p:spPr bwMode="auto">
            <a:xfrm>
              <a:off x="1477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29" name="Line 93"/>
            <p:cNvSpPr>
              <a:spLocks noChangeShapeType="1"/>
            </p:cNvSpPr>
            <p:nvPr/>
          </p:nvSpPr>
          <p:spPr bwMode="auto">
            <a:xfrm>
              <a:off x="1634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0" name="Line 94"/>
            <p:cNvSpPr>
              <a:spLocks noChangeShapeType="1"/>
            </p:cNvSpPr>
            <p:nvPr/>
          </p:nvSpPr>
          <p:spPr bwMode="auto">
            <a:xfrm>
              <a:off x="1791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1" name="Line 95"/>
            <p:cNvSpPr>
              <a:spLocks noChangeShapeType="1"/>
            </p:cNvSpPr>
            <p:nvPr/>
          </p:nvSpPr>
          <p:spPr bwMode="auto">
            <a:xfrm>
              <a:off x="1948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2" name="Line 96"/>
            <p:cNvSpPr>
              <a:spLocks noChangeShapeType="1"/>
            </p:cNvSpPr>
            <p:nvPr/>
          </p:nvSpPr>
          <p:spPr bwMode="auto">
            <a:xfrm>
              <a:off x="2105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3" name="Line 97"/>
            <p:cNvSpPr>
              <a:spLocks noChangeShapeType="1"/>
            </p:cNvSpPr>
            <p:nvPr/>
          </p:nvSpPr>
          <p:spPr bwMode="auto">
            <a:xfrm>
              <a:off x="2261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4" name="Line 98"/>
            <p:cNvSpPr>
              <a:spLocks noChangeShapeType="1"/>
            </p:cNvSpPr>
            <p:nvPr/>
          </p:nvSpPr>
          <p:spPr bwMode="auto">
            <a:xfrm>
              <a:off x="2418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5" name="Line 99"/>
            <p:cNvSpPr>
              <a:spLocks noChangeShapeType="1"/>
            </p:cNvSpPr>
            <p:nvPr/>
          </p:nvSpPr>
          <p:spPr bwMode="auto">
            <a:xfrm>
              <a:off x="2574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6" name="Line 100"/>
            <p:cNvSpPr>
              <a:spLocks noChangeShapeType="1"/>
            </p:cNvSpPr>
            <p:nvPr/>
          </p:nvSpPr>
          <p:spPr bwMode="auto">
            <a:xfrm>
              <a:off x="2731" y="1358"/>
              <a:ext cx="158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7" name="Line 101"/>
            <p:cNvSpPr>
              <a:spLocks noChangeShapeType="1"/>
            </p:cNvSpPr>
            <p:nvPr/>
          </p:nvSpPr>
          <p:spPr bwMode="auto">
            <a:xfrm>
              <a:off x="2889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8" name="Line 102"/>
            <p:cNvSpPr>
              <a:spLocks noChangeShapeType="1"/>
            </p:cNvSpPr>
            <p:nvPr/>
          </p:nvSpPr>
          <p:spPr bwMode="auto">
            <a:xfrm>
              <a:off x="3045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39" name="Line 103"/>
            <p:cNvSpPr>
              <a:spLocks noChangeShapeType="1"/>
            </p:cNvSpPr>
            <p:nvPr/>
          </p:nvSpPr>
          <p:spPr bwMode="auto">
            <a:xfrm>
              <a:off x="3202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0" name="Line 104"/>
            <p:cNvSpPr>
              <a:spLocks noChangeShapeType="1"/>
            </p:cNvSpPr>
            <p:nvPr/>
          </p:nvSpPr>
          <p:spPr bwMode="auto">
            <a:xfrm>
              <a:off x="3358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1" name="Line 105"/>
            <p:cNvSpPr>
              <a:spLocks noChangeShapeType="1"/>
            </p:cNvSpPr>
            <p:nvPr/>
          </p:nvSpPr>
          <p:spPr bwMode="auto">
            <a:xfrm>
              <a:off x="3515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2" name="Line 106"/>
            <p:cNvSpPr>
              <a:spLocks noChangeShapeType="1"/>
            </p:cNvSpPr>
            <p:nvPr/>
          </p:nvSpPr>
          <p:spPr bwMode="auto">
            <a:xfrm>
              <a:off x="3672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3" name="Line 107"/>
            <p:cNvSpPr>
              <a:spLocks noChangeShapeType="1"/>
            </p:cNvSpPr>
            <p:nvPr/>
          </p:nvSpPr>
          <p:spPr bwMode="auto">
            <a:xfrm>
              <a:off x="3829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4" name="Line 108"/>
            <p:cNvSpPr>
              <a:spLocks noChangeShapeType="1"/>
            </p:cNvSpPr>
            <p:nvPr/>
          </p:nvSpPr>
          <p:spPr bwMode="auto">
            <a:xfrm>
              <a:off x="3986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5" name="Line 109"/>
            <p:cNvSpPr>
              <a:spLocks noChangeShapeType="1"/>
            </p:cNvSpPr>
            <p:nvPr/>
          </p:nvSpPr>
          <p:spPr bwMode="auto">
            <a:xfrm>
              <a:off x="4142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6" name="Line 110"/>
            <p:cNvSpPr>
              <a:spLocks noChangeShapeType="1"/>
            </p:cNvSpPr>
            <p:nvPr/>
          </p:nvSpPr>
          <p:spPr bwMode="auto">
            <a:xfrm>
              <a:off x="4299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7" name="Line 111"/>
            <p:cNvSpPr>
              <a:spLocks noChangeShapeType="1"/>
            </p:cNvSpPr>
            <p:nvPr/>
          </p:nvSpPr>
          <p:spPr bwMode="auto">
            <a:xfrm>
              <a:off x="4456" y="1358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8" name="Line 112"/>
            <p:cNvSpPr>
              <a:spLocks noChangeShapeType="1"/>
            </p:cNvSpPr>
            <p:nvPr/>
          </p:nvSpPr>
          <p:spPr bwMode="auto">
            <a:xfrm>
              <a:off x="4612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49" name="Line 113"/>
            <p:cNvSpPr>
              <a:spLocks noChangeShapeType="1"/>
            </p:cNvSpPr>
            <p:nvPr/>
          </p:nvSpPr>
          <p:spPr bwMode="auto">
            <a:xfrm>
              <a:off x="4769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0" name="Line 114"/>
            <p:cNvSpPr>
              <a:spLocks noChangeShapeType="1"/>
            </p:cNvSpPr>
            <p:nvPr/>
          </p:nvSpPr>
          <p:spPr bwMode="auto">
            <a:xfrm>
              <a:off x="4926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1" name="Line 115"/>
            <p:cNvSpPr>
              <a:spLocks noChangeShapeType="1"/>
            </p:cNvSpPr>
            <p:nvPr/>
          </p:nvSpPr>
          <p:spPr bwMode="auto">
            <a:xfrm>
              <a:off x="5083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2" name="Line 116"/>
            <p:cNvSpPr>
              <a:spLocks noChangeShapeType="1"/>
            </p:cNvSpPr>
            <p:nvPr/>
          </p:nvSpPr>
          <p:spPr bwMode="auto">
            <a:xfrm>
              <a:off x="5240" y="1358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3" name="Line 117"/>
            <p:cNvSpPr>
              <a:spLocks noChangeShapeType="1"/>
            </p:cNvSpPr>
            <p:nvPr/>
          </p:nvSpPr>
          <p:spPr bwMode="auto">
            <a:xfrm>
              <a:off x="5397" y="1668"/>
              <a:ext cx="0" cy="308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4" name="Line 118"/>
            <p:cNvSpPr>
              <a:spLocks noChangeShapeType="1"/>
            </p:cNvSpPr>
            <p:nvPr/>
          </p:nvSpPr>
          <p:spPr bwMode="auto">
            <a:xfrm>
              <a:off x="1164" y="1976"/>
              <a:ext cx="0" cy="384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5" name="Line 119"/>
            <p:cNvSpPr>
              <a:spLocks noChangeShapeType="1"/>
            </p:cNvSpPr>
            <p:nvPr/>
          </p:nvSpPr>
          <p:spPr bwMode="auto">
            <a:xfrm>
              <a:off x="5397" y="1976"/>
              <a:ext cx="0" cy="384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6" name="Line 120"/>
            <p:cNvSpPr>
              <a:spLocks noChangeShapeType="1"/>
            </p:cNvSpPr>
            <p:nvPr/>
          </p:nvSpPr>
          <p:spPr bwMode="auto">
            <a:xfrm>
              <a:off x="1321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7" name="Line 121"/>
            <p:cNvSpPr>
              <a:spLocks noChangeShapeType="1"/>
            </p:cNvSpPr>
            <p:nvPr/>
          </p:nvSpPr>
          <p:spPr bwMode="auto">
            <a:xfrm>
              <a:off x="1477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8" name="Line 122"/>
            <p:cNvSpPr>
              <a:spLocks noChangeShapeType="1"/>
            </p:cNvSpPr>
            <p:nvPr/>
          </p:nvSpPr>
          <p:spPr bwMode="auto">
            <a:xfrm>
              <a:off x="1634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59" name="Line 123"/>
            <p:cNvSpPr>
              <a:spLocks noChangeShapeType="1"/>
            </p:cNvSpPr>
            <p:nvPr/>
          </p:nvSpPr>
          <p:spPr bwMode="auto">
            <a:xfrm>
              <a:off x="1791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0" name="Line 124"/>
            <p:cNvSpPr>
              <a:spLocks noChangeShapeType="1"/>
            </p:cNvSpPr>
            <p:nvPr/>
          </p:nvSpPr>
          <p:spPr bwMode="auto">
            <a:xfrm>
              <a:off x="1948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1" name="Line 125"/>
            <p:cNvSpPr>
              <a:spLocks noChangeShapeType="1"/>
            </p:cNvSpPr>
            <p:nvPr/>
          </p:nvSpPr>
          <p:spPr bwMode="auto">
            <a:xfrm>
              <a:off x="2105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2" name="Line 126"/>
            <p:cNvSpPr>
              <a:spLocks noChangeShapeType="1"/>
            </p:cNvSpPr>
            <p:nvPr/>
          </p:nvSpPr>
          <p:spPr bwMode="auto">
            <a:xfrm>
              <a:off x="2261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3" name="Line 127"/>
            <p:cNvSpPr>
              <a:spLocks noChangeShapeType="1"/>
            </p:cNvSpPr>
            <p:nvPr/>
          </p:nvSpPr>
          <p:spPr bwMode="auto">
            <a:xfrm>
              <a:off x="2418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4" name="Line 128"/>
            <p:cNvSpPr>
              <a:spLocks noChangeShapeType="1"/>
            </p:cNvSpPr>
            <p:nvPr/>
          </p:nvSpPr>
          <p:spPr bwMode="auto">
            <a:xfrm>
              <a:off x="2574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5" name="Line 129"/>
            <p:cNvSpPr>
              <a:spLocks noChangeShapeType="1"/>
            </p:cNvSpPr>
            <p:nvPr/>
          </p:nvSpPr>
          <p:spPr bwMode="auto">
            <a:xfrm>
              <a:off x="2731" y="2360"/>
              <a:ext cx="158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6" name="Line 130"/>
            <p:cNvSpPr>
              <a:spLocks noChangeShapeType="1"/>
            </p:cNvSpPr>
            <p:nvPr/>
          </p:nvSpPr>
          <p:spPr bwMode="auto">
            <a:xfrm>
              <a:off x="2889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7" name="Line 131"/>
            <p:cNvSpPr>
              <a:spLocks noChangeShapeType="1"/>
            </p:cNvSpPr>
            <p:nvPr/>
          </p:nvSpPr>
          <p:spPr bwMode="auto">
            <a:xfrm>
              <a:off x="3045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8" name="Line 132"/>
            <p:cNvSpPr>
              <a:spLocks noChangeShapeType="1"/>
            </p:cNvSpPr>
            <p:nvPr/>
          </p:nvSpPr>
          <p:spPr bwMode="auto">
            <a:xfrm>
              <a:off x="3202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69" name="Line 133"/>
            <p:cNvSpPr>
              <a:spLocks noChangeShapeType="1"/>
            </p:cNvSpPr>
            <p:nvPr/>
          </p:nvSpPr>
          <p:spPr bwMode="auto">
            <a:xfrm>
              <a:off x="3358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0" name="Line 134"/>
            <p:cNvSpPr>
              <a:spLocks noChangeShapeType="1"/>
            </p:cNvSpPr>
            <p:nvPr/>
          </p:nvSpPr>
          <p:spPr bwMode="auto">
            <a:xfrm>
              <a:off x="3515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1" name="Line 135"/>
            <p:cNvSpPr>
              <a:spLocks noChangeShapeType="1"/>
            </p:cNvSpPr>
            <p:nvPr/>
          </p:nvSpPr>
          <p:spPr bwMode="auto">
            <a:xfrm>
              <a:off x="3672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2" name="Line 136"/>
            <p:cNvSpPr>
              <a:spLocks noChangeShapeType="1"/>
            </p:cNvSpPr>
            <p:nvPr/>
          </p:nvSpPr>
          <p:spPr bwMode="auto">
            <a:xfrm>
              <a:off x="3829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3" name="Line 137"/>
            <p:cNvSpPr>
              <a:spLocks noChangeShapeType="1"/>
            </p:cNvSpPr>
            <p:nvPr/>
          </p:nvSpPr>
          <p:spPr bwMode="auto">
            <a:xfrm>
              <a:off x="3986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4" name="Line 138"/>
            <p:cNvSpPr>
              <a:spLocks noChangeShapeType="1"/>
            </p:cNvSpPr>
            <p:nvPr/>
          </p:nvSpPr>
          <p:spPr bwMode="auto">
            <a:xfrm>
              <a:off x="4142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5" name="Line 139"/>
            <p:cNvSpPr>
              <a:spLocks noChangeShapeType="1"/>
            </p:cNvSpPr>
            <p:nvPr/>
          </p:nvSpPr>
          <p:spPr bwMode="auto">
            <a:xfrm>
              <a:off x="4299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6" name="Line 140"/>
            <p:cNvSpPr>
              <a:spLocks noChangeShapeType="1"/>
            </p:cNvSpPr>
            <p:nvPr/>
          </p:nvSpPr>
          <p:spPr bwMode="auto">
            <a:xfrm>
              <a:off x="4456" y="2360"/>
              <a:ext cx="156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7" name="Line 141"/>
            <p:cNvSpPr>
              <a:spLocks noChangeShapeType="1"/>
            </p:cNvSpPr>
            <p:nvPr/>
          </p:nvSpPr>
          <p:spPr bwMode="auto">
            <a:xfrm>
              <a:off x="4612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8" name="Line 142"/>
            <p:cNvSpPr>
              <a:spLocks noChangeShapeType="1"/>
            </p:cNvSpPr>
            <p:nvPr/>
          </p:nvSpPr>
          <p:spPr bwMode="auto">
            <a:xfrm>
              <a:off x="4769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79" name="Line 143"/>
            <p:cNvSpPr>
              <a:spLocks noChangeShapeType="1"/>
            </p:cNvSpPr>
            <p:nvPr/>
          </p:nvSpPr>
          <p:spPr bwMode="auto">
            <a:xfrm>
              <a:off x="4926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80" name="Line 144"/>
            <p:cNvSpPr>
              <a:spLocks noChangeShapeType="1"/>
            </p:cNvSpPr>
            <p:nvPr/>
          </p:nvSpPr>
          <p:spPr bwMode="auto">
            <a:xfrm>
              <a:off x="5083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  <p:sp>
          <p:nvSpPr>
            <p:cNvPr id="859281" name="Line 145"/>
            <p:cNvSpPr>
              <a:spLocks noChangeShapeType="1"/>
            </p:cNvSpPr>
            <p:nvPr/>
          </p:nvSpPr>
          <p:spPr bwMode="auto">
            <a:xfrm>
              <a:off x="5240" y="2360"/>
              <a:ext cx="157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 type="triangle" w="med" len="med"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6856" name="Picture 8" descr="http://math88.com.ne.kr/crypto/picture/OneTimePad-Rus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939" y="1643290"/>
            <a:ext cx="2955103" cy="4381953"/>
          </a:xfrm>
          <a:prstGeom prst="rect">
            <a:avLst/>
          </a:prstGeom>
          <a:noFill/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9F47-4BF4-4B8F-9E54-EA009FBD0CB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46850" name="Rectangle 2"/>
          <p:cNvSpPr>
            <a:spLocks noChangeArrowheads="1"/>
          </p:cNvSpPr>
          <p:nvPr/>
        </p:nvSpPr>
        <p:spPr bwMode="auto">
          <a:xfrm>
            <a:off x="546100" y="646113"/>
            <a:ext cx="6981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One-time Pad (Vernam cipher)</a:t>
            </a:r>
          </a:p>
        </p:txBody>
      </p:sp>
      <p:sp>
        <p:nvSpPr>
          <p:cNvPr id="846851" name="Rectangle 3"/>
          <p:cNvSpPr>
            <a:spLocks noChangeArrowheads="1"/>
          </p:cNvSpPr>
          <p:nvPr/>
        </p:nvSpPr>
        <p:spPr bwMode="auto">
          <a:xfrm>
            <a:off x="792163" y="4111625"/>
            <a:ext cx="7466012" cy="19224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/>
            <a:r>
              <a:rPr lang="en-US" altLang="ko-KR" b="0" dirty="0"/>
              <a:t> Ex)  Binary alphabet</a:t>
            </a:r>
          </a:p>
          <a:p>
            <a:pPr marL="1371600" lvl="2" indent="-457200" algn="l"/>
            <a:r>
              <a:rPr lang="en-US" altLang="ko-KR" b="0" dirty="0"/>
              <a:t> P :          o             n                e                  t                </a:t>
            </a:r>
            <a:r>
              <a:rPr lang="en-US" altLang="ko-KR" b="0" dirty="0" err="1"/>
              <a:t>i</a:t>
            </a:r>
            <a:r>
              <a:rPr lang="en-US" altLang="ko-KR" b="0" dirty="0"/>
              <a:t> </a:t>
            </a:r>
          </a:p>
          <a:p>
            <a:pPr marL="1371600" lvl="2" indent="-457200" algn="l"/>
            <a:r>
              <a:rPr lang="en-US" altLang="ko-KR" b="0" dirty="0"/>
              <a:t> P’:   01101111 01101110  01100101  01110100 01101001</a:t>
            </a:r>
          </a:p>
          <a:p>
            <a:pPr marL="1371600" lvl="2" indent="-457200" algn="l"/>
            <a:r>
              <a:rPr lang="en-US" altLang="ko-KR" b="0" dirty="0"/>
              <a:t> K :   01011100 01010001  11100000  01101001 01111010 </a:t>
            </a:r>
          </a:p>
          <a:p>
            <a:pPr marL="1371600" lvl="2" indent="-457200" algn="l"/>
            <a:r>
              <a:rPr lang="en-US" altLang="ko-KR" b="0" dirty="0"/>
              <a:t> C :   00110011 00111111  10000101  00011101 00010011</a:t>
            </a:r>
          </a:p>
          <a:p>
            <a:pPr marL="914400" lvl="1" indent="-457200" algn="l"/>
            <a:r>
              <a:rPr lang="en-US" altLang="ko-KR" b="0" dirty="0"/>
              <a:t> Perfect Cipher : p (</a:t>
            </a:r>
            <a:r>
              <a:rPr lang="en-US" altLang="ko-KR" b="0" dirty="0" err="1"/>
              <a:t>x|y</a:t>
            </a:r>
            <a:r>
              <a:rPr lang="en-US" altLang="ko-KR" b="0" dirty="0"/>
              <a:t>) = p(x) for all x </a:t>
            </a:r>
            <a:r>
              <a:rPr lang="en-US" altLang="ko-KR" b="0" dirty="0">
                <a:sym typeface="Symbol" pitchFamily="18" charset="2"/>
              </a:rPr>
              <a:t> </a:t>
            </a:r>
            <a:r>
              <a:rPr lang="en-US" altLang="ko-KR" b="0" dirty="0"/>
              <a:t>P, y </a:t>
            </a:r>
            <a:r>
              <a:rPr lang="en-US" altLang="ko-KR" b="0" dirty="0">
                <a:sym typeface="Symbol" pitchFamily="18" charset="2"/>
              </a:rPr>
              <a:t></a:t>
            </a:r>
            <a:r>
              <a:rPr lang="en-US" altLang="ko-KR" b="0" dirty="0"/>
              <a:t> C</a:t>
            </a:r>
            <a:endParaRPr lang="en-US" altLang="ko-KR" b="0" i="1" dirty="0"/>
          </a:p>
          <a:p>
            <a:pPr marL="914400" lvl="1" indent="-457200" algn="l"/>
            <a:r>
              <a:rPr lang="en-US" altLang="ko-KR" b="0" dirty="0"/>
              <a:t> Impossible COA </a:t>
            </a:r>
            <a:endParaRPr lang="en-US" b="0" dirty="0"/>
          </a:p>
        </p:txBody>
      </p:sp>
      <p:sp>
        <p:nvSpPr>
          <p:cNvPr id="846854" name="Text Box 6"/>
          <p:cNvSpPr txBox="1">
            <a:spLocks noChangeArrowheads="1"/>
          </p:cNvSpPr>
          <p:nvPr/>
        </p:nvSpPr>
        <p:spPr bwMode="auto">
          <a:xfrm>
            <a:off x="606425" y="1395413"/>
            <a:ext cx="7483475" cy="2714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AU" altLang="ko-KR" dirty="0"/>
              <a:t>Use a random key as long as the message size and </a:t>
            </a:r>
            <a:r>
              <a:rPr lang="en-US" dirty="0"/>
              <a:t>use the key </a:t>
            </a:r>
            <a:r>
              <a:rPr lang="en-US" altLang="ko-KR" dirty="0"/>
              <a:t>only </a:t>
            </a:r>
            <a:r>
              <a:rPr lang="en-US" dirty="0"/>
              <a:t>once</a:t>
            </a:r>
            <a:endParaRPr lang="en-US" altLang="ko-KR" dirty="0"/>
          </a:p>
          <a:p>
            <a:pPr marL="457200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dirty="0"/>
              <a:t>Unbreakable</a:t>
            </a:r>
            <a:r>
              <a:rPr lang="en-US" altLang="ko-KR" dirty="0"/>
              <a:t> </a:t>
            </a:r>
          </a:p>
          <a:p>
            <a:pPr marL="833438" lvl="1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dirty="0"/>
              <a:t>Since</a:t>
            </a:r>
            <a:r>
              <a:rPr lang="en-US" altLang="ko-KR" dirty="0"/>
              <a:t> </a:t>
            </a:r>
            <a:r>
              <a:rPr lang="en-US" dirty="0" err="1"/>
              <a:t>ciphertext</a:t>
            </a:r>
            <a:r>
              <a:rPr lang="en-US" dirty="0"/>
              <a:t> bears no statistical relationship to the plaintext</a:t>
            </a:r>
            <a:endParaRPr lang="en-US" altLang="ko-KR" dirty="0"/>
          </a:p>
          <a:p>
            <a:pPr marL="833438" lvl="1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dirty="0"/>
              <a:t>Since</a:t>
            </a:r>
            <a:r>
              <a:rPr lang="en-US" altLang="ko-KR" dirty="0"/>
              <a:t> </a:t>
            </a:r>
            <a:r>
              <a:rPr lang="en-US" dirty="0"/>
              <a:t>for any plaintext &amp; any </a:t>
            </a:r>
            <a:r>
              <a:rPr lang="en-US" dirty="0" err="1"/>
              <a:t>ciphertext</a:t>
            </a:r>
            <a:r>
              <a:rPr lang="en-US" dirty="0"/>
              <a:t> there exists a key mapping one to other</a:t>
            </a:r>
            <a:r>
              <a:rPr lang="en-US" altLang="ko-KR" dirty="0"/>
              <a:t> </a:t>
            </a:r>
          </a:p>
          <a:p>
            <a:pPr marL="457200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dirty="0"/>
              <a:t>Have</a:t>
            </a:r>
            <a:r>
              <a:rPr lang="en-US" altLang="ko-KR" dirty="0"/>
              <a:t> the </a:t>
            </a:r>
            <a:r>
              <a:rPr lang="en-US" dirty="0"/>
              <a:t>problem of safe distribution of key</a:t>
            </a:r>
            <a:r>
              <a:rPr lang="en-US" altLang="ko-KR" dirty="0"/>
              <a:t> </a:t>
            </a:r>
          </a:p>
          <a:p>
            <a:pPr marL="457200" indent="-457200" algn="l" latinLnBrk="0" hangingPunct="0">
              <a:lnSpc>
                <a:spcPct val="110000"/>
              </a:lnSpc>
              <a:buFont typeface="Wingdings" pitchFamily="2" charset="2"/>
              <a:buChar char="v"/>
            </a:pP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2E16F-FB86-4A52-AA43-9944807531CF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830466" name="Rectangle 2"/>
          <p:cNvSpPr>
            <a:spLocks noChangeArrowheads="1"/>
          </p:cNvSpPr>
          <p:nvPr/>
        </p:nvSpPr>
        <p:spPr bwMode="auto">
          <a:xfrm>
            <a:off x="1681163" y="1963738"/>
            <a:ext cx="5716587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3. Transposition Ciphers</a:t>
            </a:r>
          </a:p>
          <a:p>
            <a:pPr eaLnBrk="0" hangingPunct="0">
              <a:lnSpc>
                <a:spcPct val="90000"/>
              </a:lnSpc>
            </a:pPr>
            <a:endParaRPr lang="en-GB" altLang="ko-KR" sz="280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auto">
          <a:xfrm>
            <a:off x="2881313" y="3006725"/>
            <a:ext cx="3184525" cy="15240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endParaRPr lang="en-US" altLang="ko-KR" sz="2000" b="0"/>
          </a:p>
          <a:p>
            <a:pPr algn="l"/>
            <a:r>
              <a:rPr lang="en-US" altLang="ko-KR" sz="2000" b="0"/>
              <a:t>Transposition cipher</a:t>
            </a:r>
          </a:p>
          <a:p>
            <a:pPr algn="l"/>
            <a:r>
              <a:rPr lang="en-US" altLang="ko-KR" sz="2000" b="0"/>
              <a:t>Scytale cipher</a:t>
            </a:r>
          </a:p>
          <a:p>
            <a:pPr algn="l"/>
            <a:r>
              <a:rPr lang="en-US" altLang="ko-KR" sz="2000" b="0"/>
              <a:t>Rotor machines </a:t>
            </a:r>
          </a:p>
          <a:p>
            <a:pPr algn="l"/>
            <a:endParaRPr lang="en-US" altLang="ko-KR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14411</TotalTime>
  <Words>1004</Words>
  <Application>Microsoft Office PowerPoint</Application>
  <PresentationFormat>화면 슬라이드 쇼(4:3)</PresentationFormat>
  <Paragraphs>315</Paragraphs>
  <Slides>17</Slides>
  <Notes>17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기본 디자인</vt:lpstr>
      <vt:lpstr>문서</vt:lpstr>
      <vt:lpstr>Equation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 </dc:title>
  <dc:creator>이병천</dc:creator>
  <cp:lastModifiedBy>Kwangjo Kim</cp:lastModifiedBy>
  <cp:revision>1050</cp:revision>
  <cp:lastPrinted>2001-03-15T06:44:45Z</cp:lastPrinted>
  <dcterms:created xsi:type="dcterms:W3CDTF">2000-05-25T12:25:41Z</dcterms:created>
  <dcterms:modified xsi:type="dcterms:W3CDTF">2010-02-08T12:08:38Z</dcterms:modified>
</cp:coreProperties>
</file>