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542" r:id="rId3"/>
    <p:sldId id="560" r:id="rId4"/>
    <p:sldId id="495" r:id="rId5"/>
    <p:sldId id="543" r:id="rId6"/>
    <p:sldId id="567" r:id="rId7"/>
    <p:sldId id="571" r:id="rId8"/>
    <p:sldId id="564" r:id="rId9"/>
    <p:sldId id="565" r:id="rId10"/>
    <p:sldId id="568" r:id="rId11"/>
    <p:sldId id="577" r:id="rId12"/>
    <p:sldId id="578" r:id="rId13"/>
    <p:sldId id="579" r:id="rId14"/>
    <p:sldId id="580" r:id="rId15"/>
    <p:sldId id="581" r:id="rId16"/>
    <p:sldId id="582" r:id="rId17"/>
  </p:sldIdLst>
  <p:sldSz cx="9144000" cy="6858000" type="screen4x3"/>
  <p:notesSz cx="6858000" cy="97742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99"/>
    <a:srgbClr val="9900CC"/>
    <a:srgbClr val="3333FF"/>
    <a:srgbClr val="0066FF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1460"/>
        <p:guide pos="26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44" y="-72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5" Type="http://schemas.openxmlformats.org/officeDocument/2006/relationships/slide" Target="slides/slide11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ko-K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ko-K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144E35D-7796-4FC9-8BBE-6744C25045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6525"/>
            <a:ext cx="5588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03938" y="136525"/>
            <a:ext cx="754062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6289675"/>
            <a:ext cx="3086100" cy="1135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1038"/>
            <a:ext cx="558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0200" y="9571038"/>
            <a:ext cx="177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CC1CDB62-0E77-408B-9997-761C52F4271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BC4E-45CB-4631-ACE4-830EA5003B32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04F97-2411-4FC1-9E5F-8BBB3973E90B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BF229-5485-4479-A934-68ADE56FB223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A313E-DE54-4E0B-A5AC-4347E8351507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E8BCD-B237-4602-8B9A-660CE051A3BE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CD4A8-53BB-4362-95F0-19EDA8F0C89A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1DE11-A3F1-4B02-9D6A-1AF73B98478D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4709D-886D-4565-BD61-D9B242B0B5BC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03C55-667D-4843-ADF1-E0A0C4E5F803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16672-B4EF-46DB-870A-A763725BB261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A27DD-1244-4355-BC3D-88FA64E616F4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1BBA8-15E7-4E63-9A26-DD8F456B78E6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E80F4-ADB2-45C1-A7BA-348073752CC7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D7BE0-A454-4213-A327-87EEC9FFC32C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8848B-D07D-49ED-B0BC-49D8D3920ABB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1838"/>
            <a:ext cx="4889500" cy="3667125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1850"/>
            <a:ext cx="5486400" cy="440055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FFF22-2A36-458C-9F4D-4B9D535D9884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1838"/>
            <a:ext cx="4889500" cy="3667125"/>
          </a:xfrm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1850"/>
            <a:ext cx="5486400" cy="440055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E28827-9C16-4698-815B-DC938458F1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0D680-F8DA-4C19-9092-E5D87569B5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46E38-9569-46A0-8539-2A19439E27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21513" y="6423025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E585F8E-1009-4FA2-A792-2129629E9A9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FB1CB-8C82-4E8D-9AE9-D7CB3E93E7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DEB48-2135-4FF4-8C81-CBBCC7BF4D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57F71-CDF6-4166-923A-9142CC0DD29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C04B7-F7FB-4B96-AA64-4E5D6E9F23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00EC9A-CB86-4151-87A7-5726B6C258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18633-9C65-44EC-A80E-A5DD7B5246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194A3-D774-4508-B94D-9CC55D4611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E5BB3B-2EDA-4A4D-B839-E6F8CCBFC9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EEF1F2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28600" y="466725"/>
            <a:ext cx="86772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38125" y="6410325"/>
            <a:ext cx="867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4230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+mn-ea"/>
              </a:defRPr>
            </a:lvl1pPr>
          </a:lstStyle>
          <a:p>
            <a:fld id="{DE75A725-260B-43C1-97B4-EB896DAE81C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__3.doc"/><Relationship Id="rId4" Type="http://schemas.openxmlformats.org/officeDocument/2006/relationships/oleObject" Target="../embeddings/Microsoft_Office_Word_97_-_2003___2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165225"/>
            <a:ext cx="7772400" cy="1541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200" b="1" dirty="0">
                <a:latin typeface="Arial" charset="0"/>
              </a:rPr>
              <a:t>Introduction to Information Security </a:t>
            </a:r>
            <a:br>
              <a:rPr lang="en-US" altLang="ko-KR" sz="3200" b="1" dirty="0">
                <a:latin typeface="Arial" charset="0"/>
              </a:rPr>
            </a:br>
            <a:r>
              <a:rPr lang="en-US" altLang="ko-KR" sz="3200" b="1" dirty="0">
                <a:latin typeface="Arial" charset="0"/>
              </a:rPr>
              <a:t/>
            </a:r>
            <a:br>
              <a:rPr lang="en-US" altLang="ko-KR" sz="3200" b="1" dirty="0">
                <a:latin typeface="Arial" charset="0"/>
              </a:rPr>
            </a:br>
            <a:r>
              <a:rPr lang="en-US" altLang="ko-KR" sz="3200" b="1" dirty="0" smtClean="0">
                <a:latin typeface="Arial" charset="0"/>
              </a:rPr>
              <a:t>Chapter II</a:t>
            </a:r>
            <a:r>
              <a:rPr lang="en-US" altLang="ko-KR" sz="2400" b="1" dirty="0" smtClean="0">
                <a:latin typeface="Arial" charset="0"/>
              </a:rPr>
              <a:t>: </a:t>
            </a:r>
            <a:r>
              <a:rPr lang="en-US" altLang="ko-KR" sz="2800" b="1" dirty="0">
                <a:latin typeface="Arial" charset="0"/>
              </a:rPr>
              <a:t>Classical Ciphers</a:t>
            </a:r>
            <a:endParaRPr lang="en-US" altLang="ko-KR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2A01-B64B-41B3-9359-537304868F8D}" type="slidenum">
              <a:rPr lang="en-US" altLang="ko-KR"/>
              <a:pPr/>
              <a:t>10</a:t>
            </a:fld>
            <a:endParaRPr lang="en-US" altLang="ko-KR"/>
          </a:p>
        </p:txBody>
      </p:sp>
      <p:pic>
        <p:nvPicPr>
          <p:cNvPr id="799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685925"/>
            <a:ext cx="6253163" cy="4452938"/>
          </a:xfrm>
          <a:prstGeom prst="rect">
            <a:avLst/>
          </a:prstGeom>
          <a:noFill/>
        </p:spPr>
      </p:pic>
      <p:sp>
        <p:nvSpPr>
          <p:cNvPr id="799749" name="Rectangle 5"/>
          <p:cNvSpPr>
            <a:spLocks noChangeArrowheads="1"/>
          </p:cNvSpPr>
          <p:nvPr/>
        </p:nvSpPr>
        <p:spPr bwMode="auto">
          <a:xfrm>
            <a:off x="1362075" y="6731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US" altLang="ko-KR" sz="2800" b="0"/>
              <a:t>Lorenz SZ42 Cipher Machine</a:t>
            </a:r>
            <a:endParaRPr lang="en-GB" altLang="ko-KR"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15BEF-B2AB-492E-AD1D-2283047972BD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820226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5764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/>
              <a:t>Classical Encryption Techniques</a:t>
            </a: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1209675" y="1489075"/>
            <a:ext cx="7366000" cy="4622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ko-KR" dirty="0">
                <a:latin typeface="Comic Sans MS" pitchFamily="66" charset="0"/>
                <a:ea typeface="궁서" pitchFamily="18" charset="-127"/>
              </a:rPr>
              <a:t>Basic building blocks of all encryption techniques</a:t>
            </a:r>
          </a:p>
          <a:p>
            <a:pPr marL="685800" lvl="1" indent="-20955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dirty="0">
                <a:latin typeface="Comic Sans MS" pitchFamily="66" charset="0"/>
                <a:ea typeface="궁서" pitchFamily="18" charset="-127"/>
              </a:rPr>
              <a:t>Substitution: replacement</a:t>
            </a:r>
          </a:p>
          <a:p>
            <a:pPr marL="685800" lvl="1" indent="-20955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dirty="0">
                <a:latin typeface="Comic Sans MS" pitchFamily="66" charset="0"/>
                <a:ea typeface="궁서" pitchFamily="18" charset="-127"/>
              </a:rPr>
              <a:t>Transposition: relocation</a:t>
            </a:r>
          </a:p>
          <a:p>
            <a:pPr marL="685800" lvl="1" indent="-209550" algn="l">
              <a:lnSpc>
                <a:spcPct val="120000"/>
              </a:lnSpc>
              <a:buFont typeface="Wingdings" pitchFamily="2" charset="2"/>
              <a:buChar char="Ø"/>
            </a:pPr>
            <a:endParaRPr lang="en-US" altLang="ko-KR" dirty="0">
              <a:latin typeface="Comic Sans MS" pitchFamily="66" charset="0"/>
              <a:ea typeface="궁서" pitchFamily="18" charset="-127"/>
            </a:endParaRPr>
          </a:p>
          <a:p>
            <a:pPr marL="285750" indent="-2857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dirty="0">
                <a:solidFill>
                  <a:srgbClr val="0000CC"/>
                </a:solidFill>
                <a:latin typeface="Comic Sans MS" pitchFamily="66" charset="0"/>
                <a:ea typeface="궁서" pitchFamily="18" charset="-127"/>
              </a:rPr>
              <a:t>Substitution</a:t>
            </a:r>
            <a:r>
              <a:rPr lang="en-US" altLang="ko-KR" dirty="0">
                <a:latin typeface="Comic Sans MS" pitchFamily="66" charset="0"/>
                <a:ea typeface="궁서" pitchFamily="18" charset="-127"/>
              </a:rPr>
              <a:t> ciphers</a:t>
            </a:r>
          </a:p>
          <a:p>
            <a:pPr marL="685800" lvl="1" indent="-20955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dirty="0">
                <a:latin typeface="Comic Sans MS" pitchFamily="66" charset="0"/>
                <a:ea typeface="궁서" pitchFamily="18" charset="-127"/>
              </a:rPr>
              <a:t>Caesar cipher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dirty="0" err="1">
                <a:latin typeface="Comic Sans MS" pitchFamily="66" charset="0"/>
                <a:ea typeface="궁서" pitchFamily="18" charset="-127"/>
              </a:rPr>
              <a:t>Monoalphabetic</a:t>
            </a:r>
            <a:r>
              <a:rPr lang="en-US" altLang="ko-KR" dirty="0">
                <a:latin typeface="Comic Sans MS" pitchFamily="66" charset="0"/>
                <a:ea typeface="궁서" pitchFamily="18" charset="-127"/>
              </a:rPr>
              <a:t> ciphers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dirty="0" err="1">
                <a:latin typeface="Comic Sans MS" pitchFamily="66" charset="0"/>
                <a:ea typeface="궁서" pitchFamily="18" charset="-127"/>
              </a:rPr>
              <a:t>Playfair</a:t>
            </a:r>
            <a:r>
              <a:rPr lang="en-US" altLang="ko-KR" dirty="0">
                <a:latin typeface="Comic Sans MS" pitchFamily="66" charset="0"/>
                <a:ea typeface="궁서" pitchFamily="18" charset="-127"/>
              </a:rPr>
              <a:t> cipher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dirty="0">
                <a:latin typeface="Comic Sans MS" pitchFamily="66" charset="0"/>
                <a:ea typeface="궁서" pitchFamily="18" charset="-127"/>
              </a:rPr>
              <a:t>Hill cipher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dirty="0" err="1">
                <a:latin typeface="Comic Sans MS" pitchFamily="66" charset="0"/>
                <a:ea typeface="궁서" pitchFamily="18" charset="-127"/>
              </a:rPr>
              <a:t>Polyalphabetic</a:t>
            </a:r>
            <a:r>
              <a:rPr lang="en-US" altLang="ko-KR" dirty="0">
                <a:latin typeface="Comic Sans MS" pitchFamily="66" charset="0"/>
                <a:ea typeface="궁서" pitchFamily="18" charset="-127"/>
              </a:rPr>
              <a:t> ciphers: </a:t>
            </a:r>
            <a:r>
              <a:rPr lang="en-US" altLang="ko-KR" dirty="0" err="1">
                <a:latin typeface="Comic Sans MS" pitchFamily="66" charset="0"/>
                <a:ea typeface="궁서" pitchFamily="18" charset="-127"/>
              </a:rPr>
              <a:t>Vigenere</a:t>
            </a:r>
            <a:r>
              <a:rPr lang="en-US" altLang="ko-KR" dirty="0">
                <a:latin typeface="Comic Sans MS" pitchFamily="66" charset="0"/>
                <a:ea typeface="궁서" pitchFamily="18" charset="-127"/>
              </a:rPr>
              <a:t> cipher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dirty="0" err="1">
                <a:solidFill>
                  <a:srgbClr val="FF0000"/>
                </a:solidFill>
                <a:latin typeface="Comic Sans MS" pitchFamily="66" charset="0"/>
                <a:ea typeface="궁서" pitchFamily="18" charset="-127"/>
              </a:rPr>
              <a:t>Vernam</a:t>
            </a:r>
            <a:r>
              <a:rPr lang="en-US" altLang="ko-KR" dirty="0">
                <a:solidFill>
                  <a:srgbClr val="FF0000"/>
                </a:solidFill>
                <a:latin typeface="Comic Sans MS" pitchFamily="66" charset="0"/>
                <a:ea typeface="궁서" pitchFamily="18" charset="-127"/>
              </a:rPr>
              <a:t> cipher/One-time pad: perfect cipher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altLang="ko-KR" dirty="0">
              <a:latin typeface="Comic Sans MS" pitchFamily="66" charset="0"/>
              <a:ea typeface="궁서" pitchFamily="18" charset="-127"/>
            </a:endParaRPr>
          </a:p>
          <a:p>
            <a:pPr marL="285750" indent="-2857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dirty="0">
                <a:solidFill>
                  <a:srgbClr val="0000CC"/>
                </a:solidFill>
                <a:latin typeface="Comic Sans MS" pitchFamily="66" charset="0"/>
                <a:ea typeface="궁서" pitchFamily="18" charset="-127"/>
              </a:rPr>
              <a:t>Transposition</a:t>
            </a:r>
            <a:r>
              <a:rPr lang="en-US" altLang="ko-KR" dirty="0">
                <a:latin typeface="Comic Sans MS" pitchFamily="66" charset="0"/>
                <a:ea typeface="궁서" pitchFamily="18" charset="-127"/>
              </a:rPr>
              <a:t> techniques</a:t>
            </a:r>
          </a:p>
          <a:p>
            <a:pPr marL="685800" lvl="1" indent="-209550" algn="l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dirty="0">
                <a:latin typeface="Comic Sans MS" pitchFamily="66" charset="0"/>
                <a:ea typeface="궁서" pitchFamily="18" charset="-127"/>
              </a:rPr>
              <a:t>Rotor machines: Enigma, 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FFD93-2C57-4B67-B4AE-52E9178414ED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785410" name="Rectangle 2"/>
          <p:cNvSpPr>
            <a:spLocks noChangeArrowheads="1"/>
          </p:cNvSpPr>
          <p:nvPr/>
        </p:nvSpPr>
        <p:spPr bwMode="auto">
          <a:xfrm>
            <a:off x="1681163" y="1963738"/>
            <a:ext cx="571658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2. Substitution Cipher </a:t>
            </a:r>
          </a:p>
          <a:p>
            <a:pPr eaLnBrk="0" hangingPunct="0">
              <a:lnSpc>
                <a:spcPct val="90000"/>
              </a:lnSpc>
            </a:pPr>
            <a:endParaRPr lang="en-GB" altLang="ko-KR" sz="280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GB" altLang="ko-KR" sz="2800">
              <a:solidFill>
                <a:schemeClr val="tx2"/>
              </a:solidFill>
            </a:endParaRPr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2605088" y="2989263"/>
            <a:ext cx="4572000" cy="21971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914400" lvl="1" indent="-457200" algn="l"/>
            <a:r>
              <a:rPr lang="en-GB" altLang="ko-KR"/>
              <a:t>Caesar ciphers</a:t>
            </a:r>
          </a:p>
          <a:p>
            <a:pPr marL="914400" lvl="1" indent="-457200" algn="l"/>
            <a:r>
              <a:rPr lang="en-GB" altLang="ko-KR"/>
              <a:t>Affine ciphers </a:t>
            </a:r>
          </a:p>
          <a:p>
            <a:pPr marL="914400" lvl="1" indent="-457200" algn="l"/>
            <a:r>
              <a:rPr lang="en-GB" altLang="ko-KR"/>
              <a:t>Hill cipher</a:t>
            </a:r>
          </a:p>
          <a:p>
            <a:pPr marL="914400" lvl="1" indent="-457200" algn="l"/>
            <a:r>
              <a:rPr lang="en-GB" altLang="ko-KR"/>
              <a:t>Monoalphabetic substitution cipher</a:t>
            </a:r>
          </a:p>
          <a:p>
            <a:pPr marL="914400" lvl="1" indent="-457200" algn="l"/>
            <a:r>
              <a:rPr lang="en-GB" altLang="ko-KR"/>
              <a:t>Homophonic substitution cipher</a:t>
            </a:r>
          </a:p>
          <a:p>
            <a:pPr marL="914400" lvl="1" indent="-457200" algn="l"/>
            <a:r>
              <a:rPr lang="en-GB" altLang="ko-KR"/>
              <a:t>Polyalphabetic substitution cipher</a:t>
            </a:r>
          </a:p>
          <a:p>
            <a:pPr marL="914400" lvl="1" indent="-457200" algn="l"/>
            <a:r>
              <a:rPr lang="en-GB" altLang="ko-KR"/>
              <a:t>Vigenere cipher  </a:t>
            </a:r>
          </a:p>
          <a:p>
            <a:pPr marL="914400" lvl="1" indent="-457200" algn="l"/>
            <a:r>
              <a:rPr lang="en-GB" altLang="ko-KR"/>
              <a:t>One-time pad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2558-BD10-4314-BF63-75158E56EC51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Caesar Ciphers</a:t>
            </a:r>
          </a:p>
        </p:txBody>
      </p:sp>
      <p:graphicFrame>
        <p:nvGraphicFramePr>
          <p:cNvPr id="801797" name="Object 5"/>
          <p:cNvGraphicFramePr>
            <a:graphicFrameLocks noChangeAspect="1"/>
          </p:cNvGraphicFramePr>
          <p:nvPr/>
        </p:nvGraphicFramePr>
        <p:xfrm>
          <a:off x="1042988" y="2824163"/>
          <a:ext cx="7150100" cy="1570037"/>
        </p:xfrm>
        <a:graphic>
          <a:graphicData uri="http://schemas.openxmlformats.org/presentationml/2006/ole">
            <p:oleObj spid="_x0000_s1026" name="문서" r:id="rId4" imgW="6240240" imgH="1600200" progId="Word.Document.8">
              <p:embed/>
            </p:oleObj>
          </a:graphicData>
        </a:graphic>
      </p:graphicFrame>
      <p:sp>
        <p:nvSpPr>
          <p:cNvPr id="801798" name="Rectangle 6"/>
          <p:cNvSpPr>
            <a:spLocks noChangeArrowheads="1"/>
          </p:cNvSpPr>
          <p:nvPr/>
        </p:nvSpPr>
        <p:spPr bwMode="auto">
          <a:xfrm>
            <a:off x="1136650" y="4243388"/>
            <a:ext cx="4572000" cy="164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altLang="ko-KR" b="0" i="1"/>
              <a:t>C</a:t>
            </a:r>
            <a:r>
              <a:rPr lang="en-US" altLang="ko-KR" b="0"/>
              <a:t> = E</a:t>
            </a:r>
            <a:r>
              <a:rPr lang="en-US" altLang="ko-KR" b="0" baseline="-25000"/>
              <a:t>K</a:t>
            </a:r>
            <a:r>
              <a:rPr lang="en-US" altLang="ko-KR" b="0"/>
              <a:t>(M) = </a:t>
            </a:r>
            <a:r>
              <a:rPr lang="en-US" altLang="ko-KR" b="0" i="1"/>
              <a:t>M</a:t>
            </a:r>
            <a:r>
              <a:rPr lang="en-US" altLang="ko-KR" b="0"/>
              <a:t> + </a:t>
            </a:r>
            <a:r>
              <a:rPr lang="en-US" altLang="ko-KR" b="0" i="1"/>
              <a:t>K</a:t>
            </a:r>
            <a:r>
              <a:rPr lang="en-US" altLang="ko-KR" b="0"/>
              <a:t>   mod 26</a:t>
            </a:r>
          </a:p>
          <a:p>
            <a:pPr algn="l"/>
            <a:r>
              <a:rPr lang="en-US" altLang="ko-KR" b="0" i="1"/>
              <a:t>K</a:t>
            </a:r>
            <a:r>
              <a:rPr lang="en-US" altLang="ko-KR" b="0"/>
              <a:t> = 3</a:t>
            </a:r>
          </a:p>
          <a:p>
            <a:pPr algn="l"/>
            <a:endParaRPr lang="en-US" altLang="ko-KR" b="0"/>
          </a:p>
          <a:p>
            <a:pPr algn="l"/>
            <a:r>
              <a:rPr lang="en-US" altLang="ko-KR" b="0" i="1"/>
              <a:t>M</a:t>
            </a:r>
            <a:r>
              <a:rPr lang="en-US" altLang="ko-KR" b="0"/>
              <a:t> = D</a:t>
            </a:r>
            <a:r>
              <a:rPr lang="en-US" altLang="ko-KR" b="0" baseline="-25000"/>
              <a:t>K</a:t>
            </a:r>
            <a:r>
              <a:rPr lang="en-US" altLang="ko-KR" b="0"/>
              <a:t>(C) = C - </a:t>
            </a:r>
            <a:r>
              <a:rPr lang="en-US" altLang="ko-KR" b="0" i="1"/>
              <a:t>K</a:t>
            </a:r>
            <a:r>
              <a:rPr lang="en-US" altLang="ko-KR" b="0"/>
              <a:t>   mod 26</a:t>
            </a:r>
          </a:p>
          <a:p>
            <a:pPr algn="l"/>
            <a:r>
              <a:rPr lang="en-US" altLang="ko-KR" b="0" i="1"/>
              <a:t>K</a:t>
            </a:r>
            <a:r>
              <a:rPr lang="en-US" altLang="ko-KR" b="0"/>
              <a:t> = 3</a:t>
            </a:r>
          </a:p>
          <a:p>
            <a:pPr algn="l"/>
            <a:endParaRPr lang="en-US" altLang="ko-KR" b="0"/>
          </a:p>
        </p:txBody>
      </p:sp>
      <p:sp>
        <p:nvSpPr>
          <p:cNvPr id="801799" name="Rectangle 7"/>
          <p:cNvSpPr>
            <a:spLocks noChangeArrowheads="1"/>
          </p:cNvSpPr>
          <p:nvPr/>
        </p:nvSpPr>
        <p:spPr bwMode="auto">
          <a:xfrm>
            <a:off x="588963" y="2400300"/>
            <a:ext cx="54483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Mathematically </a:t>
            </a:r>
            <a:r>
              <a:rPr lang="en-US" altLang="ko-KR"/>
              <a:t>assign numbers to </a:t>
            </a:r>
            <a:r>
              <a:rPr lang="en-US"/>
              <a:t>each </a:t>
            </a:r>
            <a:r>
              <a:rPr lang="en-US" altLang="ko-KR"/>
              <a:t>alphabet  </a:t>
            </a:r>
            <a:endParaRPr lang="en-US"/>
          </a:p>
        </p:txBody>
      </p:sp>
      <p:sp>
        <p:nvSpPr>
          <p:cNvPr id="801800" name="Rectangle 8"/>
          <p:cNvSpPr>
            <a:spLocks noChangeArrowheads="1"/>
          </p:cNvSpPr>
          <p:nvPr/>
        </p:nvSpPr>
        <p:spPr bwMode="auto">
          <a:xfrm>
            <a:off x="630238" y="3813175"/>
            <a:ext cx="16510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Caesar cipher </a:t>
            </a:r>
            <a:r>
              <a:rPr lang="en-US" altLang="ko-KR"/>
              <a:t>:</a:t>
            </a:r>
            <a:endParaRPr lang="en-US"/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584200" y="1579563"/>
            <a:ext cx="3771900" cy="549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/>
              <a:t>Julius Caesar, the Roman emperor</a:t>
            </a:r>
          </a:p>
          <a:p>
            <a:pPr algn="l"/>
            <a:r>
              <a:rPr lang="en-US" altLang="ko-KR"/>
              <a:t>Also known as shift cipher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C32A-4A4F-4801-9324-9E00B6624267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Caesar Ciphers</a:t>
            </a:r>
          </a:p>
        </p:txBody>
      </p:sp>
      <p:graphicFrame>
        <p:nvGraphicFramePr>
          <p:cNvPr id="814083" name="Object 3"/>
          <p:cNvGraphicFramePr>
            <a:graphicFrameLocks noChangeAspect="1"/>
          </p:cNvGraphicFramePr>
          <p:nvPr/>
        </p:nvGraphicFramePr>
        <p:xfrm>
          <a:off x="1054100" y="2062163"/>
          <a:ext cx="7086600" cy="927100"/>
        </p:xfrm>
        <a:graphic>
          <a:graphicData uri="http://schemas.openxmlformats.org/presentationml/2006/ole">
            <p:oleObj spid="_x0000_s2050" name="문서" r:id="rId4" imgW="6231240" imgH="1059840" progId="Word.Document.8">
              <p:embed/>
            </p:oleObj>
          </a:graphicData>
        </a:graphic>
      </p:graphicFrame>
      <p:sp>
        <p:nvSpPr>
          <p:cNvPr id="814088" name="Rectangle 8"/>
          <p:cNvSpPr>
            <a:spLocks noChangeArrowheads="1"/>
          </p:cNvSpPr>
          <p:nvPr/>
        </p:nvSpPr>
        <p:spPr bwMode="auto">
          <a:xfrm>
            <a:off x="642938" y="1676400"/>
            <a:ext cx="28321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Define transformation</a:t>
            </a:r>
            <a:r>
              <a:rPr lang="en-US" altLang="ko-KR"/>
              <a:t> as: </a:t>
            </a:r>
          </a:p>
        </p:txBody>
      </p:sp>
      <p:graphicFrame>
        <p:nvGraphicFramePr>
          <p:cNvPr id="814089" name="Object 9"/>
          <p:cNvGraphicFramePr>
            <a:graphicFrameLocks noChangeAspect="1"/>
          </p:cNvGraphicFramePr>
          <p:nvPr/>
        </p:nvGraphicFramePr>
        <p:xfrm>
          <a:off x="3136900" y="3481388"/>
          <a:ext cx="3990975" cy="1036637"/>
        </p:xfrm>
        <a:graphic>
          <a:graphicData uri="http://schemas.openxmlformats.org/presentationml/2006/ole">
            <p:oleObj spid="_x0000_s2051" name="문서" r:id="rId5" imgW="4098240" imgH="1074600" progId="Word.Document.8">
              <p:embed/>
            </p:oleObj>
          </a:graphicData>
        </a:graphic>
      </p:graphicFrame>
      <p:sp>
        <p:nvSpPr>
          <p:cNvPr id="814090" name="Rectangle 10"/>
          <p:cNvSpPr>
            <a:spLocks noChangeArrowheads="1"/>
          </p:cNvSpPr>
          <p:nvPr/>
        </p:nvSpPr>
        <p:spPr bwMode="auto">
          <a:xfrm>
            <a:off x="660400" y="3302000"/>
            <a:ext cx="21717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Encryption example</a:t>
            </a:r>
          </a:p>
        </p:txBody>
      </p:sp>
      <p:sp>
        <p:nvSpPr>
          <p:cNvPr id="814091" name="Rectangle 11"/>
          <p:cNvSpPr>
            <a:spLocks noChangeArrowheads="1"/>
          </p:cNvSpPr>
          <p:nvPr/>
        </p:nvSpPr>
        <p:spPr bwMode="auto">
          <a:xfrm>
            <a:off x="711200" y="4422775"/>
            <a:ext cx="5641975" cy="823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/>
              <a:t>Weakness</a:t>
            </a:r>
          </a:p>
          <a:p>
            <a:pPr lvl="1" algn="l">
              <a:buFontTx/>
              <a:buChar char="•"/>
            </a:pPr>
            <a:r>
              <a:rPr lang="en-US" altLang="ko-KR"/>
              <a:t> Key space is too short – only 26 possible keys</a:t>
            </a:r>
          </a:p>
          <a:p>
            <a:pPr lvl="1" algn="l">
              <a:buFontTx/>
              <a:buChar char="•"/>
            </a:pPr>
            <a:r>
              <a:rPr lang="en-US" altLang="ko-KR"/>
              <a:t> Brute force search </a:t>
            </a:r>
          </a:p>
        </p:txBody>
      </p:sp>
      <p:sp>
        <p:nvSpPr>
          <p:cNvPr id="814092" name="Rectangle 12"/>
          <p:cNvSpPr>
            <a:spLocks noChangeArrowheads="1"/>
          </p:cNvSpPr>
          <p:nvPr/>
        </p:nvSpPr>
        <p:spPr bwMode="auto">
          <a:xfrm>
            <a:off x="703263" y="5610225"/>
            <a:ext cx="451485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AU" altLang="ko-KR"/>
              <a:t>Example: Break ciphertext “L ORYH LFX"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004" name="Picture 20" descr="http://math88.com.ne.kr/crypto/picture/homes-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943" y="761545"/>
            <a:ext cx="2619335" cy="3132817"/>
          </a:xfrm>
          <a:prstGeom prst="rect">
            <a:avLst/>
          </a:prstGeom>
          <a:noFill/>
        </p:spPr>
      </p:pic>
      <p:sp>
        <p:nvSpPr>
          <p:cNvPr id="9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AF66-756B-44B9-9B9B-6F5E248C8C4C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809989" name="Rectangle 5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Affine Ciphers</a:t>
            </a:r>
          </a:p>
        </p:txBody>
      </p:sp>
      <p:sp>
        <p:nvSpPr>
          <p:cNvPr id="809990" name="Rectangle 6"/>
          <p:cNvSpPr>
            <a:spLocks noChangeArrowheads="1"/>
          </p:cNvSpPr>
          <p:nvPr/>
        </p:nvSpPr>
        <p:spPr bwMode="auto">
          <a:xfrm>
            <a:off x="719138" y="1565275"/>
            <a:ext cx="34290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Generalization of Caesar cipher</a:t>
            </a:r>
          </a:p>
        </p:txBody>
      </p:sp>
      <p:sp>
        <p:nvSpPr>
          <p:cNvPr id="809991" name="Rectangle 7"/>
          <p:cNvSpPr>
            <a:spLocks noChangeArrowheads="1"/>
          </p:cNvSpPr>
          <p:nvPr/>
        </p:nvSpPr>
        <p:spPr bwMode="auto">
          <a:xfrm>
            <a:off x="717550" y="2300288"/>
            <a:ext cx="1193800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Encryption</a:t>
            </a:r>
          </a:p>
        </p:txBody>
      </p:sp>
      <p:sp>
        <p:nvSpPr>
          <p:cNvPr id="809993" name="Rectangle 9"/>
          <p:cNvSpPr>
            <a:spLocks noChangeArrowheads="1"/>
          </p:cNvSpPr>
          <p:nvPr/>
        </p:nvSpPr>
        <p:spPr bwMode="auto">
          <a:xfrm>
            <a:off x="708025" y="3294063"/>
            <a:ext cx="1193800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Decryption</a:t>
            </a:r>
          </a:p>
        </p:txBody>
      </p:sp>
      <p:graphicFrame>
        <p:nvGraphicFramePr>
          <p:cNvPr id="809994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679700" y="2305050"/>
          <a:ext cx="3108325" cy="712788"/>
        </p:xfrm>
        <a:graphic>
          <a:graphicData uri="http://schemas.openxmlformats.org/presentationml/2006/ole">
            <p:oleObj spid="_x0000_s3074" name="Equation" r:id="rId5" imgW="1993680" imgH="457200" progId="Equation.3">
              <p:embed/>
            </p:oleObj>
          </a:graphicData>
        </a:graphic>
      </p:graphicFrame>
      <p:graphicFrame>
        <p:nvGraphicFramePr>
          <p:cNvPr id="810002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643188" y="3278188"/>
          <a:ext cx="3108325" cy="331787"/>
        </p:xfrm>
        <a:graphic>
          <a:graphicData uri="http://schemas.openxmlformats.org/presentationml/2006/ole">
            <p:oleObj spid="_x0000_s3075" name="Equation" r:id="rId6" imgW="2145960" imgH="228600" progId="Equation.3">
              <p:embed/>
            </p:oleObj>
          </a:graphicData>
        </a:graphic>
      </p:graphicFrame>
      <p:sp>
        <p:nvSpPr>
          <p:cNvPr id="810008" name="Rectangle 24"/>
          <p:cNvSpPr>
            <a:spLocks noChangeArrowheads="1"/>
          </p:cNvSpPr>
          <p:nvPr/>
        </p:nvSpPr>
        <p:spPr bwMode="auto">
          <a:xfrm>
            <a:off x="690563" y="4125913"/>
            <a:ext cx="7861300" cy="13731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dirty="0"/>
              <a:t>Example: decrypt the following </a:t>
            </a:r>
            <a:r>
              <a:rPr lang="en-US" altLang="ko-KR" dirty="0" err="1"/>
              <a:t>ciphertext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	WZDUY ZZYQB OTHTX ZDNZD KWQHI BYQBP WZDUY ZXZDSS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How? Using English character frequency analysis…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852" name="Picture 4" descr="http://math88.com.ne.kr/crypto/picture/alphab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285" y="3994604"/>
            <a:ext cx="4195083" cy="2233803"/>
          </a:xfrm>
          <a:prstGeom prst="rect">
            <a:avLst/>
          </a:prstGeom>
          <a:noFill/>
        </p:spPr>
      </p:pic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735D-BD9C-4429-A5DD-5426CE75BDF8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818180" name="Text Box 4"/>
          <p:cNvSpPr txBox="1">
            <a:spLocks noChangeArrowheads="1"/>
          </p:cNvSpPr>
          <p:nvPr/>
        </p:nvSpPr>
        <p:spPr bwMode="auto">
          <a:xfrm>
            <a:off x="838200" y="1522413"/>
            <a:ext cx="7639050" cy="3113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latinLnBrk="0" hangingPunct="0"/>
            <a:r>
              <a:rPr lang="en-US" altLang="ko-KR" dirty="0"/>
              <a:t>Letter   Frequency(%)   Letter  Frequency(%)   Letter  Frequency(%)</a:t>
            </a:r>
          </a:p>
          <a:p>
            <a:pPr algn="l" eaLnBrk="0" latinLnBrk="0" hangingPunct="0"/>
            <a:r>
              <a:rPr lang="en-US" altLang="ko-KR" dirty="0"/>
              <a:t> </a:t>
            </a:r>
          </a:p>
          <a:p>
            <a:pPr algn="l" eaLnBrk="0" latinLnBrk="0" hangingPunct="0"/>
            <a:r>
              <a:rPr lang="en-US" altLang="ko-KR" dirty="0"/>
              <a:t>  e             12.7                    d             4.3                     p              1.9           </a:t>
            </a:r>
          </a:p>
          <a:p>
            <a:pPr algn="l" eaLnBrk="0" latinLnBrk="0" hangingPunct="0"/>
            <a:r>
              <a:rPr lang="en-US" altLang="ko-KR" dirty="0"/>
              <a:t>  t               9.1                      l             4.0                     b              1.5</a:t>
            </a:r>
          </a:p>
          <a:p>
            <a:pPr algn="l" eaLnBrk="0" latinLnBrk="0" hangingPunct="0"/>
            <a:r>
              <a:rPr lang="en-US" altLang="ko-KR" dirty="0"/>
              <a:t>  a              8.2                     c             2.8                     v               1.0         </a:t>
            </a:r>
          </a:p>
          <a:p>
            <a:pPr algn="l" eaLnBrk="0" latinLnBrk="0" hangingPunct="0"/>
            <a:r>
              <a:rPr lang="en-US" altLang="ko-KR" dirty="0"/>
              <a:t>  o              7.5                     u             2.8                     k               0.8</a:t>
            </a:r>
          </a:p>
          <a:p>
            <a:pPr algn="l" eaLnBrk="0" latinLnBrk="0" hangingPunct="0"/>
            <a:r>
              <a:rPr lang="en-US" altLang="ko-KR" dirty="0"/>
              <a:t>  </a:t>
            </a:r>
            <a:r>
              <a:rPr lang="en-US" altLang="ko-KR" dirty="0" err="1"/>
              <a:t>i</a:t>
            </a:r>
            <a:r>
              <a:rPr lang="en-US" altLang="ko-KR" dirty="0"/>
              <a:t>               7.0                     m            2.4                     j                0.2 </a:t>
            </a:r>
          </a:p>
          <a:p>
            <a:pPr algn="l" eaLnBrk="0" latinLnBrk="0" hangingPunct="0"/>
            <a:r>
              <a:rPr lang="en-US" altLang="ko-KR" dirty="0"/>
              <a:t>  n              6.7                     w            2.3                     x               0.1 </a:t>
            </a:r>
          </a:p>
          <a:p>
            <a:pPr algn="l" eaLnBrk="0" latinLnBrk="0" hangingPunct="0"/>
            <a:r>
              <a:rPr lang="en-US" altLang="ko-KR" dirty="0"/>
              <a:t>  s              6.3                      f             2.2                     q               0.1 </a:t>
            </a:r>
          </a:p>
          <a:p>
            <a:pPr algn="l" eaLnBrk="0" latinLnBrk="0" hangingPunct="0"/>
            <a:r>
              <a:rPr lang="en-US" altLang="ko-KR" dirty="0"/>
              <a:t>  h              6.1                     g             2.0                     z               0.1    </a:t>
            </a:r>
          </a:p>
          <a:p>
            <a:pPr algn="l" eaLnBrk="0" latinLnBrk="0" hangingPunct="0"/>
            <a:r>
              <a:rPr lang="en-US" altLang="ko-KR" dirty="0"/>
              <a:t>  r               6.0                     y             2.0</a:t>
            </a:r>
            <a:endParaRPr lang="en-US" altLang="ko-KR" sz="2000" dirty="0"/>
          </a:p>
        </p:txBody>
      </p:sp>
      <p:sp>
        <p:nvSpPr>
          <p:cNvPr id="818181" name="Line 5"/>
          <p:cNvSpPr>
            <a:spLocks noChangeShapeType="1"/>
          </p:cNvSpPr>
          <p:nvPr/>
        </p:nvSpPr>
        <p:spPr bwMode="auto">
          <a:xfrm>
            <a:off x="838200" y="1981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8182" name="Line 6"/>
          <p:cNvSpPr>
            <a:spLocks noChangeShapeType="1"/>
          </p:cNvSpPr>
          <p:nvPr/>
        </p:nvSpPr>
        <p:spPr bwMode="auto">
          <a:xfrm>
            <a:off x="838200" y="1447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8183" name="Line 7"/>
          <p:cNvSpPr>
            <a:spLocks noChangeShapeType="1"/>
          </p:cNvSpPr>
          <p:nvPr/>
        </p:nvSpPr>
        <p:spPr bwMode="auto">
          <a:xfrm>
            <a:off x="914400" y="47244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8184" name="Text Box 8"/>
          <p:cNvSpPr txBox="1">
            <a:spLocks noChangeArrowheads="1"/>
          </p:cNvSpPr>
          <p:nvPr/>
        </p:nvSpPr>
        <p:spPr bwMode="auto">
          <a:xfrm>
            <a:off x="734785" y="4844143"/>
            <a:ext cx="58166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latinLnBrk="0" hangingPunct="0"/>
            <a:r>
              <a:rPr lang="en-US" altLang="ko-KR" dirty="0">
                <a:ea typeface="돋움" pitchFamily="50" charset="-127"/>
              </a:rPr>
              <a:t>(1) Pr(e)=0.12, (2) Pr(</a:t>
            </a:r>
            <a:r>
              <a:rPr lang="en-US" altLang="ko-KR" dirty="0" err="1">
                <a:ea typeface="돋움" pitchFamily="50" charset="-127"/>
              </a:rPr>
              <a:t>t,a,o,i,n,s,h,r</a:t>
            </a:r>
            <a:r>
              <a:rPr lang="en-US" altLang="ko-KR" dirty="0">
                <a:ea typeface="돋움" pitchFamily="50" charset="-127"/>
              </a:rPr>
              <a:t>) = 0.06 ~0.09</a:t>
            </a:r>
          </a:p>
          <a:p>
            <a:pPr algn="l" eaLnBrk="0" latinLnBrk="0" hangingPunct="0"/>
            <a:r>
              <a:rPr lang="en-US" altLang="ko-KR" dirty="0">
                <a:ea typeface="돋움" pitchFamily="50" charset="-127"/>
              </a:rPr>
              <a:t>(3) Pr(</a:t>
            </a:r>
            <a:r>
              <a:rPr lang="en-US" altLang="ko-KR" dirty="0" err="1">
                <a:ea typeface="돋움" pitchFamily="50" charset="-127"/>
              </a:rPr>
              <a:t>d,l</a:t>
            </a:r>
            <a:r>
              <a:rPr lang="en-US" altLang="ko-KR" dirty="0">
                <a:ea typeface="돋움" pitchFamily="50" charset="-127"/>
              </a:rPr>
              <a:t>)=0.04 (4) Pr(</a:t>
            </a:r>
            <a:r>
              <a:rPr lang="en-US" altLang="ko-KR" dirty="0" err="1">
                <a:ea typeface="돋움" pitchFamily="50" charset="-127"/>
              </a:rPr>
              <a:t>c,u,m,w,f,g,y,p,b</a:t>
            </a:r>
            <a:r>
              <a:rPr lang="en-US" altLang="ko-KR" dirty="0">
                <a:ea typeface="돋움" pitchFamily="50" charset="-127"/>
              </a:rPr>
              <a:t>)= 0.015~0.023</a:t>
            </a:r>
          </a:p>
          <a:p>
            <a:pPr algn="l" eaLnBrk="0" latinLnBrk="0" hangingPunct="0"/>
            <a:r>
              <a:rPr lang="en-US" altLang="ko-KR" dirty="0">
                <a:ea typeface="돋움" pitchFamily="50" charset="-127"/>
              </a:rPr>
              <a:t>(5) Pr(</a:t>
            </a:r>
            <a:r>
              <a:rPr lang="en-US" altLang="ko-KR" dirty="0" err="1">
                <a:ea typeface="돋움" pitchFamily="50" charset="-127"/>
              </a:rPr>
              <a:t>v,k,j,x,q,z</a:t>
            </a:r>
            <a:r>
              <a:rPr lang="en-US" altLang="ko-KR" dirty="0">
                <a:ea typeface="돋움" pitchFamily="50" charset="-127"/>
              </a:rPr>
              <a:t>) &lt;=0.01 </a:t>
            </a:r>
          </a:p>
        </p:txBody>
      </p:sp>
      <p:sp>
        <p:nvSpPr>
          <p:cNvPr id="818185" name="Rectangle 9"/>
          <p:cNvSpPr>
            <a:spLocks noChangeArrowheads="1"/>
          </p:cNvSpPr>
          <p:nvPr/>
        </p:nvSpPr>
        <p:spPr bwMode="auto">
          <a:xfrm>
            <a:off x="930275" y="6223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English Character Frequencies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55A0-739D-4E9D-9369-0F080BE4C883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806450" y="1517650"/>
            <a:ext cx="75501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2" tIns="39569" rIns="80552" bIns="39569"/>
          <a:lstStyle/>
          <a:p>
            <a:pPr marL="457200" indent="-457200" algn="l" defTabSz="722313" eaLnBrk="0" hangingPunct="0">
              <a:buFont typeface="Wingdings" pitchFamily="2" charset="2"/>
              <a:buAutoNum type="arabicPeriod"/>
            </a:pPr>
            <a:r>
              <a:rPr lang="en-GB" altLang="ko-KR" sz="2000"/>
              <a:t>History of cryptographic research </a:t>
            </a:r>
          </a:p>
          <a:p>
            <a:pPr marL="457200" indent="-457200" algn="l" defTabSz="722313" eaLnBrk="0" hangingPunct="0">
              <a:buFont typeface="Wingdings" pitchFamily="2" charset="2"/>
              <a:buAutoNum type="arabicPeriod"/>
            </a:pPr>
            <a:r>
              <a:rPr lang="en-GB" altLang="ko-KR" sz="2000"/>
              <a:t>Substitution ciphers 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 sz="2000"/>
              <a:t>Caesar ciphers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 sz="2000"/>
              <a:t>Affine ciphers 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 sz="2000"/>
              <a:t>Monoalphabetic substitution cipher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 sz="2000"/>
              <a:t>Homophonic </a:t>
            </a:r>
            <a:r>
              <a:rPr lang="en-GB" altLang="ko-KR"/>
              <a:t>substitution cipher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 sz="2000"/>
              <a:t>Polyalphabetic </a:t>
            </a:r>
            <a:r>
              <a:rPr lang="en-GB" altLang="ko-KR"/>
              <a:t>substitution cipher</a:t>
            </a:r>
            <a:endParaRPr lang="en-GB" altLang="ko-KR" sz="2000"/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/>
              <a:t>Vigenere cipher  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/>
              <a:t>Hill cipher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GB" altLang="ko-KR"/>
              <a:t>One-time pad </a:t>
            </a:r>
          </a:p>
          <a:p>
            <a:pPr marL="457200" indent="-457200" algn="l" defTabSz="722313" eaLnBrk="0" hangingPunct="0">
              <a:buFont typeface="Wingdings" pitchFamily="2" charset="2"/>
              <a:buAutoNum type="arabicPeriod"/>
            </a:pPr>
            <a:r>
              <a:rPr lang="en-GB" altLang="ko-KR" sz="2000"/>
              <a:t>Transposition ciphers 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US" altLang="ko-KR"/>
              <a:t>Transposition cipher</a:t>
            </a:r>
          </a:p>
          <a:p>
            <a:pPr marL="933450" lvl="1" indent="-457200" algn="l" defTabSz="722313" eaLnBrk="0" hangingPunct="0">
              <a:buFont typeface="Wingdings" pitchFamily="2" charset="2"/>
              <a:buChar char="ü"/>
            </a:pPr>
            <a:r>
              <a:rPr lang="en-US" altLang="ko-KR"/>
              <a:t>scytale cipher</a:t>
            </a:r>
          </a:p>
          <a:p>
            <a:pPr marL="457200" indent="-457200" algn="l" defTabSz="722313" eaLnBrk="0" hangingPunct="0">
              <a:buFont typeface="Wingdings" pitchFamily="2" charset="2"/>
              <a:buAutoNum type="arabicPeriod"/>
            </a:pPr>
            <a:r>
              <a:rPr lang="en-GB" altLang="ko-KR" sz="2000"/>
              <a:t>Product ciphers </a:t>
            </a:r>
          </a:p>
        </p:txBody>
      </p:sp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252413" y="635000"/>
            <a:ext cx="57165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Contents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B728-C7D0-4D12-86A4-6BDDD7A35ACD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1397000" y="2525713"/>
            <a:ext cx="65357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US" altLang="ko-KR" sz="2800" dirty="0" err="1" smtClean="0">
                <a:solidFill>
                  <a:schemeClr val="tx2"/>
                </a:solidFill>
              </a:rPr>
              <a:t>Lec</a:t>
            </a:r>
            <a:r>
              <a:rPr lang="en-US" altLang="ko-KR" sz="2800" dirty="0" smtClean="0">
                <a:solidFill>
                  <a:schemeClr val="tx2"/>
                </a:solidFill>
              </a:rPr>
              <a:t>. 4</a:t>
            </a:r>
            <a:r>
              <a:rPr lang="en-GB" altLang="ko-KR" sz="2800" dirty="0" smtClean="0">
                <a:solidFill>
                  <a:schemeClr val="tx2"/>
                </a:solidFill>
              </a:rPr>
              <a:t> :  </a:t>
            </a:r>
            <a:r>
              <a:rPr lang="en-GB" altLang="ko-KR" sz="2800" dirty="0">
                <a:solidFill>
                  <a:schemeClr val="tx2"/>
                </a:solidFill>
              </a:rPr>
              <a:t>History of </a:t>
            </a:r>
            <a:r>
              <a:rPr lang="en-GB" altLang="ko-KR" sz="2800" dirty="0" err="1">
                <a:solidFill>
                  <a:schemeClr val="tx2"/>
                </a:solidFill>
              </a:rPr>
              <a:t>Cryptologic</a:t>
            </a:r>
            <a:r>
              <a:rPr lang="en-GB" altLang="ko-KR" sz="2800" dirty="0">
                <a:solidFill>
                  <a:schemeClr val="tx2"/>
                </a:solidFill>
              </a:rPr>
              <a:t>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9837" y="4082143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When and how long it was begun? </a:t>
            </a:r>
          </a:p>
          <a:p>
            <a:r>
              <a:rPr lang="en-US" altLang="ko-KR" dirty="0" smtClean="0"/>
              <a:t>Why?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94DC-C990-46C0-8819-6E7AAD30F947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806450" y="1517650"/>
            <a:ext cx="685482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2" tIns="39569" rIns="80552" bIns="39569"/>
          <a:lstStyle/>
          <a:p>
            <a:pPr algn="l" defTabSz="722313">
              <a:lnSpc>
                <a:spcPct val="130000"/>
              </a:lnSpc>
            </a:pPr>
            <a:r>
              <a:rPr lang="en-US" altLang="ko-KR" b="0"/>
              <a:t>1900BC :  Non-standard hieroglyphics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1500BC : Mesopotamian pottery glazes 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 50BC : Caesar cipher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1518 : Trithemius’ cipher book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1558 : Keys invented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1583 : Vigenere’s book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1790 : Jefferson wheel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1854 : Playfair cipher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1857 : Beaufort’s cipher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1917 : Friedman’s Riverbank Labs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/>
              <a:t>1917 : Vernam one-time pads</a:t>
            </a:r>
          </a:p>
          <a:p>
            <a:pPr algn="l" defTabSz="722313" eaLnBrk="0" hangingPunct="0">
              <a:lnSpc>
                <a:spcPct val="130000"/>
              </a:lnSpc>
              <a:buFont typeface="Wingdings" pitchFamily="2" charset="2"/>
              <a:buChar char="v"/>
            </a:pPr>
            <a:endParaRPr lang="en-GB" altLang="ko-KR" sz="1600"/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History of Cryptologic Research</a:t>
            </a:r>
          </a:p>
        </p:txBody>
      </p:sp>
      <p:pic>
        <p:nvPicPr>
          <p:cNvPr id="536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1577975"/>
            <a:ext cx="3040063" cy="40528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38A11-E12A-4873-AEE5-515933162C49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1067707" y="1497693"/>
            <a:ext cx="685482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52" tIns="39569" rIns="80552" bIns="39569"/>
          <a:lstStyle/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1919 : </a:t>
            </a:r>
            <a:r>
              <a:rPr lang="en-US" altLang="ko-KR" b="0" dirty="0" err="1"/>
              <a:t>Hegelin</a:t>
            </a:r>
            <a:r>
              <a:rPr lang="en-US" altLang="ko-KR" b="0" dirty="0"/>
              <a:t> machines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1921 : </a:t>
            </a:r>
            <a:r>
              <a:rPr lang="en-US" altLang="ko-KR" b="0" dirty="0" err="1"/>
              <a:t>Hebern</a:t>
            </a:r>
            <a:r>
              <a:rPr lang="en-US" altLang="ko-KR" b="0" dirty="0"/>
              <a:t> machines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1929 : Hill cipher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1973 : </a:t>
            </a:r>
            <a:r>
              <a:rPr lang="en-US" altLang="ko-KR" b="0" dirty="0" err="1"/>
              <a:t>Feistel</a:t>
            </a:r>
            <a:r>
              <a:rPr lang="en-US" altLang="ko-KR" b="0" dirty="0"/>
              <a:t> networks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1976 : Public key cryptography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1979 : Secret sharing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1985 : Zero knowledge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1990 : Differential cryptanalysis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1994 : Linear cryptanalysis 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1997 : Triple-DES</a:t>
            </a:r>
          </a:p>
          <a:p>
            <a:pPr algn="l" defTabSz="722313">
              <a:lnSpc>
                <a:spcPct val="130000"/>
              </a:lnSpc>
            </a:pPr>
            <a:r>
              <a:rPr lang="en-US" altLang="ko-KR" b="0" dirty="0"/>
              <a:t>1998 ~ 2001 : AES</a:t>
            </a:r>
          </a:p>
          <a:p>
            <a:pPr algn="l" defTabSz="722313">
              <a:lnSpc>
                <a:spcPct val="13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ko-KR" sz="1600" dirty="0"/>
          </a:p>
          <a:p>
            <a:pPr marL="766763" lvl="1" indent="-290513" algn="l" defTabSz="722313" eaLnBrk="0" hangingPunct="0">
              <a:lnSpc>
                <a:spcPct val="130000"/>
              </a:lnSpc>
              <a:buFont typeface="Wingdings" pitchFamily="2" charset="2"/>
              <a:buChar char="Ø"/>
            </a:pPr>
            <a:endParaRPr lang="en-GB" altLang="ko-KR" sz="1600" dirty="0"/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History of Cryptologic Research</a:t>
            </a:r>
          </a:p>
        </p:txBody>
      </p:sp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1577975"/>
            <a:ext cx="3040063" cy="40528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6" name="아래쪽 화살표 5"/>
          <p:cNvSpPr/>
          <p:nvPr/>
        </p:nvSpPr>
        <p:spPr bwMode="auto">
          <a:xfrm>
            <a:off x="759279" y="2677885"/>
            <a:ext cx="57150" cy="2906486"/>
          </a:xfrm>
          <a:prstGeom prst="downArrow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765" y="2909376"/>
            <a:ext cx="461665" cy="2503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/>
              <a:t>Modern Cryptography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C694-658B-4145-B3C3-8DEFB84312DE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History of Cryptologic Research</a:t>
            </a:r>
          </a:p>
        </p:txBody>
      </p:sp>
      <p:sp>
        <p:nvSpPr>
          <p:cNvPr id="797701" name="Line 5"/>
          <p:cNvSpPr>
            <a:spLocks noChangeShapeType="1"/>
          </p:cNvSpPr>
          <p:nvPr/>
        </p:nvSpPr>
        <p:spPr bwMode="auto">
          <a:xfrm>
            <a:off x="488950" y="2127250"/>
            <a:ext cx="7961313" cy="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02" name="Line 6"/>
          <p:cNvSpPr>
            <a:spLocks noChangeShapeType="1"/>
          </p:cNvSpPr>
          <p:nvPr/>
        </p:nvSpPr>
        <p:spPr bwMode="auto">
          <a:xfrm>
            <a:off x="501650" y="3025775"/>
            <a:ext cx="7948613" cy="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03" name="Line 7"/>
          <p:cNvSpPr>
            <a:spLocks noChangeShapeType="1"/>
          </p:cNvSpPr>
          <p:nvPr/>
        </p:nvSpPr>
        <p:spPr bwMode="auto">
          <a:xfrm>
            <a:off x="514350" y="4038600"/>
            <a:ext cx="7935913" cy="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 flipV="1">
            <a:off x="550863" y="5724525"/>
            <a:ext cx="7899400" cy="1270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05" name="Line 9"/>
          <p:cNvSpPr>
            <a:spLocks noChangeShapeType="1"/>
          </p:cNvSpPr>
          <p:nvPr/>
        </p:nvSpPr>
        <p:spPr bwMode="auto">
          <a:xfrm>
            <a:off x="2392363" y="1387475"/>
            <a:ext cx="0" cy="449580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06" name="Rectangle 10"/>
          <p:cNvSpPr>
            <a:spLocks noChangeArrowheads="1"/>
          </p:cNvSpPr>
          <p:nvPr/>
        </p:nvSpPr>
        <p:spPr bwMode="auto">
          <a:xfrm>
            <a:off x="2468563" y="1565275"/>
            <a:ext cx="1066800" cy="4492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>
                <a:latin typeface="Tahoma" pitchFamily="34" charset="0"/>
              </a:rPr>
              <a:t>Period</a:t>
            </a:r>
          </a:p>
        </p:txBody>
      </p:sp>
      <p:sp>
        <p:nvSpPr>
          <p:cNvPr id="797707" name="Rectangle 11"/>
          <p:cNvSpPr>
            <a:spLocks noChangeArrowheads="1"/>
          </p:cNvSpPr>
          <p:nvPr/>
        </p:nvSpPr>
        <p:spPr bwMode="auto">
          <a:xfrm>
            <a:off x="688975" y="2239963"/>
            <a:ext cx="1627188" cy="67468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>
                <a:latin typeface="Tahoma" pitchFamily="34" charset="0"/>
              </a:rPr>
              <a:t>Manual </a:t>
            </a:r>
          </a:p>
          <a:p>
            <a:r>
              <a:rPr lang="en-US" altLang="ko-KR" sz="1400">
                <a:latin typeface="Tahoma" pitchFamily="34" charset="0"/>
              </a:rPr>
              <a:t>Crypto</a:t>
            </a:r>
          </a:p>
        </p:txBody>
      </p:sp>
      <p:sp>
        <p:nvSpPr>
          <p:cNvPr id="797708" name="Rectangle 12"/>
          <p:cNvSpPr>
            <a:spLocks noChangeArrowheads="1"/>
          </p:cNvSpPr>
          <p:nvPr/>
        </p:nvSpPr>
        <p:spPr bwMode="auto">
          <a:xfrm>
            <a:off x="688975" y="3138488"/>
            <a:ext cx="1627188" cy="67468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>
                <a:latin typeface="Tahoma" pitchFamily="34" charset="0"/>
              </a:rPr>
              <a:t>Machine</a:t>
            </a:r>
          </a:p>
          <a:p>
            <a:r>
              <a:rPr lang="en-US" altLang="ko-KR" sz="1400">
                <a:latin typeface="Tahoma" pitchFamily="34" charset="0"/>
              </a:rPr>
              <a:t>Crypto</a:t>
            </a:r>
          </a:p>
        </p:txBody>
      </p:sp>
      <p:sp>
        <p:nvSpPr>
          <p:cNvPr id="797709" name="Rectangle 13"/>
          <p:cNvSpPr>
            <a:spLocks noChangeArrowheads="1"/>
          </p:cNvSpPr>
          <p:nvPr/>
        </p:nvSpPr>
        <p:spPr bwMode="auto">
          <a:xfrm>
            <a:off x="688975" y="4375150"/>
            <a:ext cx="1627188" cy="10112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>
                <a:latin typeface="Tahoma" pitchFamily="34" charset="0"/>
              </a:rPr>
              <a:t>Modern Crypto</a:t>
            </a:r>
          </a:p>
          <a:p>
            <a:r>
              <a:rPr lang="en-US" altLang="ko-KR" sz="1400">
                <a:latin typeface="Tahoma" pitchFamily="34" charset="0"/>
              </a:rPr>
              <a:t>Computer Crypto</a:t>
            </a:r>
          </a:p>
        </p:txBody>
      </p:sp>
      <p:sp>
        <p:nvSpPr>
          <p:cNvPr id="797710" name="Rectangle 14"/>
          <p:cNvSpPr>
            <a:spLocks noChangeArrowheads="1"/>
          </p:cNvSpPr>
          <p:nvPr/>
        </p:nvSpPr>
        <p:spPr bwMode="auto">
          <a:xfrm>
            <a:off x="3840163" y="1565275"/>
            <a:ext cx="1600200" cy="4492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>
                <a:latin typeface="Tahoma" pitchFamily="34" charset="0"/>
              </a:rPr>
              <a:t>Features</a:t>
            </a:r>
          </a:p>
        </p:txBody>
      </p:sp>
      <p:sp>
        <p:nvSpPr>
          <p:cNvPr id="797711" name="Rectangle 15"/>
          <p:cNvSpPr>
            <a:spLocks noChangeArrowheads="1"/>
          </p:cNvSpPr>
          <p:nvPr/>
        </p:nvSpPr>
        <p:spPr bwMode="auto">
          <a:xfrm>
            <a:off x="5973763" y="1565275"/>
            <a:ext cx="2209800" cy="4492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>
                <a:latin typeface="Tahoma" pitchFamily="34" charset="0"/>
              </a:rPr>
              <a:t> Examples</a:t>
            </a:r>
          </a:p>
        </p:txBody>
      </p:sp>
      <p:sp>
        <p:nvSpPr>
          <p:cNvPr id="797712" name="Rectangle 16"/>
          <p:cNvSpPr>
            <a:spLocks noChangeArrowheads="1"/>
          </p:cNvSpPr>
          <p:nvPr/>
        </p:nvSpPr>
        <p:spPr bwMode="auto">
          <a:xfrm>
            <a:off x="2468563" y="2239963"/>
            <a:ext cx="1066800" cy="67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Tahoma" pitchFamily="34" charset="0"/>
              </a:rPr>
              <a:t>ancient </a:t>
            </a:r>
          </a:p>
          <a:p>
            <a:r>
              <a:rPr lang="en-US" altLang="ko-KR" sz="1400" b="0">
                <a:latin typeface="Tahoma" pitchFamily="34" charset="0"/>
              </a:rPr>
              <a:t>~ 1920</a:t>
            </a:r>
          </a:p>
        </p:txBody>
      </p:sp>
      <p:sp>
        <p:nvSpPr>
          <p:cNvPr id="797713" name="Rectangle 17"/>
          <p:cNvSpPr>
            <a:spLocks noChangeArrowheads="1"/>
          </p:cNvSpPr>
          <p:nvPr/>
        </p:nvSpPr>
        <p:spPr bwMode="auto">
          <a:xfrm>
            <a:off x="2468563" y="3138488"/>
            <a:ext cx="1066800" cy="67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Tahoma" pitchFamily="34" charset="0"/>
              </a:rPr>
              <a:t>1920 ~ 1950</a:t>
            </a:r>
          </a:p>
        </p:txBody>
      </p:sp>
      <p:sp>
        <p:nvSpPr>
          <p:cNvPr id="797714" name="Rectangle 18"/>
          <p:cNvSpPr>
            <a:spLocks noChangeArrowheads="1"/>
          </p:cNvSpPr>
          <p:nvPr/>
        </p:nvSpPr>
        <p:spPr bwMode="auto">
          <a:xfrm>
            <a:off x="3840163" y="2239963"/>
            <a:ext cx="1676400" cy="561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Tahoma" pitchFamily="34" charset="0"/>
              </a:rPr>
              <a:t>Substitution</a:t>
            </a:r>
          </a:p>
          <a:p>
            <a:r>
              <a:rPr lang="en-US" altLang="ko-KR" sz="1400" b="0">
                <a:latin typeface="Tahoma" pitchFamily="34" charset="0"/>
              </a:rPr>
              <a:t>Transposition </a:t>
            </a:r>
          </a:p>
        </p:txBody>
      </p:sp>
      <p:sp>
        <p:nvSpPr>
          <p:cNvPr id="797715" name="Rectangle 19"/>
          <p:cNvSpPr>
            <a:spLocks noChangeArrowheads="1"/>
          </p:cNvSpPr>
          <p:nvPr/>
        </p:nvSpPr>
        <p:spPr bwMode="auto">
          <a:xfrm>
            <a:off x="3814763" y="3275013"/>
            <a:ext cx="1676400" cy="449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Tahoma" pitchFamily="34" charset="0"/>
              </a:rPr>
              <a:t>Using complex machine</a:t>
            </a:r>
          </a:p>
        </p:txBody>
      </p:sp>
      <p:sp>
        <p:nvSpPr>
          <p:cNvPr id="797716" name="Rectangle 20"/>
          <p:cNvSpPr>
            <a:spLocks noChangeArrowheads="1"/>
          </p:cNvSpPr>
          <p:nvPr/>
        </p:nvSpPr>
        <p:spPr bwMode="auto">
          <a:xfrm>
            <a:off x="3687763" y="4600575"/>
            <a:ext cx="1905000" cy="67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Tahoma" pitchFamily="34" charset="0"/>
              </a:rPr>
              <a:t>Using computer</a:t>
            </a:r>
          </a:p>
          <a:p>
            <a:r>
              <a:rPr lang="en-US" altLang="ko-KR" sz="1400" b="0">
                <a:latin typeface="Tahoma" pitchFamily="34" charset="0"/>
              </a:rPr>
              <a:t>Shannon</a:t>
            </a:r>
            <a:r>
              <a:rPr lang="en-US" altLang="ko-KR" sz="1400" b="0">
                <a:latin typeface="Times New Roman"/>
              </a:rPr>
              <a:t>’</a:t>
            </a:r>
            <a:r>
              <a:rPr lang="en-US" altLang="ko-KR" sz="1400" b="0">
                <a:latin typeface="Tahoma" pitchFamily="34" charset="0"/>
              </a:rPr>
              <a:t>s theory</a:t>
            </a:r>
          </a:p>
        </p:txBody>
      </p:sp>
      <p:sp>
        <p:nvSpPr>
          <p:cNvPr id="797717" name="Rectangle 21"/>
          <p:cNvSpPr>
            <a:spLocks noChangeArrowheads="1"/>
          </p:cNvSpPr>
          <p:nvPr/>
        </p:nvSpPr>
        <p:spPr bwMode="auto">
          <a:xfrm>
            <a:off x="5821363" y="2239963"/>
            <a:ext cx="2590800" cy="67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Palatino" pitchFamily="18" charset="0"/>
              </a:rPr>
              <a:t>Scytale,</a:t>
            </a:r>
            <a:r>
              <a:rPr lang="en-US" altLang="ko-KR" sz="1400" b="0">
                <a:latin typeface="Tahoma" pitchFamily="34" charset="0"/>
              </a:rPr>
              <a:t> Caesar, </a:t>
            </a:r>
            <a:r>
              <a:rPr lang="en-US" altLang="ko-KR" sz="1400" b="0">
                <a:latin typeface="Palatino" pitchFamily="18" charset="0"/>
              </a:rPr>
              <a:t>Vigenere</a:t>
            </a:r>
            <a:r>
              <a:rPr lang="en-US" altLang="ko-KR" sz="1400" b="0">
                <a:latin typeface="Tahoma" pitchFamily="34" charset="0"/>
              </a:rPr>
              <a:t>, </a:t>
            </a:r>
          </a:p>
          <a:p>
            <a:r>
              <a:rPr lang="en-US" altLang="ko-KR" sz="1400" b="0">
                <a:latin typeface="Palatino" pitchFamily="18" charset="0"/>
              </a:rPr>
              <a:t>Beaufort </a:t>
            </a:r>
            <a:r>
              <a:rPr lang="en-US" altLang="ko-KR" sz="1400" b="0">
                <a:latin typeface="Tahoma" pitchFamily="34" charset="0"/>
              </a:rPr>
              <a:t>(USA)</a:t>
            </a:r>
          </a:p>
        </p:txBody>
      </p:sp>
      <p:sp>
        <p:nvSpPr>
          <p:cNvPr id="797718" name="Rectangle 22"/>
          <p:cNvSpPr>
            <a:spLocks noChangeArrowheads="1"/>
          </p:cNvSpPr>
          <p:nvPr/>
        </p:nvSpPr>
        <p:spPr bwMode="auto">
          <a:xfrm>
            <a:off x="5821363" y="3138488"/>
            <a:ext cx="2743200" cy="67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Palatino" pitchFamily="18" charset="0"/>
              </a:rPr>
              <a:t>Enigma</a:t>
            </a:r>
            <a:r>
              <a:rPr lang="en-US" altLang="ko-KR" sz="1400" b="0">
                <a:latin typeface="Tahoma" pitchFamily="34" charset="0"/>
              </a:rPr>
              <a:t> (Germany in 2</a:t>
            </a:r>
            <a:r>
              <a:rPr lang="en-US" altLang="ko-KR" sz="1400" b="0" baseline="30000">
                <a:latin typeface="Tahoma" pitchFamily="34" charset="0"/>
              </a:rPr>
              <a:t>nd</a:t>
            </a:r>
            <a:r>
              <a:rPr lang="en-US" altLang="ko-KR" sz="1400" b="0">
                <a:latin typeface="Tahoma" pitchFamily="34" charset="0"/>
              </a:rPr>
              <a:t> WW)</a:t>
            </a:r>
          </a:p>
          <a:p>
            <a:r>
              <a:rPr lang="en-US" altLang="ko-KR" sz="1400" b="0">
                <a:latin typeface="Palatino" pitchFamily="18" charset="0"/>
              </a:rPr>
              <a:t>M-209</a:t>
            </a:r>
            <a:r>
              <a:rPr lang="en-US" altLang="ko-KR" sz="1400" b="0">
                <a:latin typeface="Tahoma" pitchFamily="34" charset="0"/>
              </a:rPr>
              <a:t> (USA in 2</a:t>
            </a:r>
            <a:r>
              <a:rPr lang="en-US" altLang="ko-KR" sz="1400" b="0" baseline="30000">
                <a:latin typeface="Tahoma" pitchFamily="34" charset="0"/>
              </a:rPr>
              <a:t>nd</a:t>
            </a:r>
            <a:r>
              <a:rPr lang="en-US" altLang="ko-KR" sz="1400" b="0">
                <a:latin typeface="Tahoma" pitchFamily="34" charset="0"/>
              </a:rPr>
              <a:t> WW)</a:t>
            </a:r>
          </a:p>
        </p:txBody>
      </p:sp>
      <p:sp>
        <p:nvSpPr>
          <p:cNvPr id="797719" name="Rectangle 23"/>
          <p:cNvSpPr>
            <a:spLocks noChangeArrowheads="1"/>
          </p:cNvSpPr>
          <p:nvPr/>
        </p:nvSpPr>
        <p:spPr bwMode="auto">
          <a:xfrm>
            <a:off x="5821363" y="4487863"/>
            <a:ext cx="2667000" cy="67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Palatino" pitchFamily="18" charset="0"/>
              </a:rPr>
              <a:t>DES, SEED, AES</a:t>
            </a:r>
          </a:p>
          <a:p>
            <a:r>
              <a:rPr lang="en-US" altLang="ko-KR" sz="1400" b="0">
                <a:latin typeface="Palatino" pitchFamily="18" charset="0"/>
              </a:rPr>
              <a:t>RSA, ECC, KCDSA</a:t>
            </a:r>
          </a:p>
        </p:txBody>
      </p:sp>
      <p:sp>
        <p:nvSpPr>
          <p:cNvPr id="797720" name="Rectangle 24"/>
          <p:cNvSpPr>
            <a:spLocks noChangeArrowheads="1"/>
          </p:cNvSpPr>
          <p:nvPr/>
        </p:nvSpPr>
        <p:spPr bwMode="auto">
          <a:xfrm>
            <a:off x="2544763" y="4600575"/>
            <a:ext cx="990600" cy="67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400" b="0">
                <a:latin typeface="Tahoma" pitchFamily="34" charset="0"/>
              </a:rPr>
              <a:t>1950 ~ current</a:t>
            </a:r>
          </a:p>
        </p:txBody>
      </p:sp>
      <p:sp>
        <p:nvSpPr>
          <p:cNvPr id="797721" name="Line 25"/>
          <p:cNvSpPr>
            <a:spLocks noChangeShapeType="1"/>
          </p:cNvSpPr>
          <p:nvPr/>
        </p:nvSpPr>
        <p:spPr bwMode="auto">
          <a:xfrm>
            <a:off x="3611563" y="1387475"/>
            <a:ext cx="0" cy="449580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22" name="Line 26"/>
          <p:cNvSpPr>
            <a:spLocks noChangeShapeType="1"/>
          </p:cNvSpPr>
          <p:nvPr/>
        </p:nvSpPr>
        <p:spPr bwMode="auto">
          <a:xfrm>
            <a:off x="5668963" y="1387475"/>
            <a:ext cx="0" cy="449580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97723" name="Line 27"/>
          <p:cNvSpPr>
            <a:spLocks noChangeShapeType="1"/>
          </p:cNvSpPr>
          <p:nvPr/>
        </p:nvSpPr>
        <p:spPr bwMode="auto">
          <a:xfrm>
            <a:off x="488950" y="1492250"/>
            <a:ext cx="7961313" cy="0"/>
          </a:xfrm>
          <a:prstGeom prst="line">
            <a:avLst/>
          </a:prstGeom>
          <a:noFill/>
          <a:ln w="9525">
            <a:solidFill>
              <a:srgbClr val="CC6600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2660-891F-4C90-8173-583D560A6651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2400">
                <a:latin typeface="Arial" charset="0"/>
              </a:rPr>
              <a:t>Before modern crypto : limited usage</a:t>
            </a:r>
          </a:p>
          <a:p>
            <a:pPr lvl="1"/>
            <a:r>
              <a:rPr lang="en-US" altLang="ko-KR" sz="2000">
                <a:latin typeface="Arial" charset="0"/>
              </a:rPr>
              <a:t>National security, diplomatic, war </a:t>
            </a:r>
          </a:p>
          <a:p>
            <a:pPr lvl="1"/>
            <a:r>
              <a:rPr lang="en-US" altLang="ko-KR" sz="2000">
                <a:latin typeface="Arial" charset="0"/>
              </a:rPr>
              <a:t>Used by limited people</a:t>
            </a:r>
          </a:p>
          <a:p>
            <a:pPr lvl="1"/>
            <a:r>
              <a:rPr lang="en-US" altLang="ko-KR" sz="2000">
                <a:latin typeface="Arial" charset="0"/>
              </a:rPr>
              <a:t>Researched by limited people</a:t>
            </a:r>
          </a:p>
          <a:p>
            <a:pPr>
              <a:buFont typeface="Wingdings" pitchFamily="2" charset="2"/>
              <a:buChar char="u"/>
            </a:pPr>
            <a:r>
              <a:rPr lang="en-US" altLang="ko-KR" sz="2400">
                <a:latin typeface="Arial" charset="0"/>
              </a:rPr>
              <a:t>Current crypto : widely open, standardized, commerce </a:t>
            </a:r>
          </a:p>
          <a:p>
            <a:pPr lvl="1"/>
            <a:r>
              <a:rPr lang="en-US" altLang="ko-KR" sz="2000">
                <a:latin typeface="Arial" charset="0"/>
              </a:rPr>
              <a:t>Internet, e-commerce  </a:t>
            </a:r>
          </a:p>
          <a:p>
            <a:pPr lvl="1"/>
            <a:r>
              <a:rPr lang="en-US" altLang="ko-KR" sz="2000">
                <a:latin typeface="Arial" charset="0"/>
              </a:rPr>
              <a:t>Anybody is using  </a:t>
            </a:r>
          </a:p>
          <a:p>
            <a:pPr lvl="1"/>
            <a:r>
              <a:rPr lang="en-US" altLang="ko-KR" sz="2000">
                <a:latin typeface="Arial" charset="0"/>
              </a:rPr>
              <a:t>Research and development by anyone  </a:t>
            </a:r>
          </a:p>
          <a:p>
            <a:endParaRPr lang="en-US" altLang="ko-KR" sz="2400">
              <a:latin typeface="Arial" charset="0"/>
            </a:endParaRP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546100" y="63500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Using Cryptologic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0FEA-AEBA-4175-892F-A2851BC53103}" type="slidenum">
              <a:rPr lang="en-US" altLang="ko-KR"/>
              <a:pPr/>
              <a:t>8</a:t>
            </a:fld>
            <a:endParaRPr lang="en-US" altLang="ko-KR"/>
          </a:p>
        </p:txBody>
      </p:sp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2081213"/>
            <a:ext cx="4722812" cy="3113087"/>
          </a:xfrm>
          <a:prstGeom prst="rect">
            <a:avLst/>
          </a:prstGeom>
          <a:noFill/>
        </p:spPr>
      </p:pic>
      <p:sp>
        <p:nvSpPr>
          <p:cNvPr id="791557" name="Rectangle 5"/>
          <p:cNvSpPr>
            <a:spLocks noChangeArrowheads="1"/>
          </p:cNvSpPr>
          <p:nvPr/>
        </p:nvSpPr>
        <p:spPr bwMode="auto">
          <a:xfrm>
            <a:off x="879475" y="857250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>
                <a:solidFill>
                  <a:schemeClr val="tx2"/>
                </a:solidFill>
              </a:rPr>
              <a:t>Scytale</a:t>
            </a:r>
          </a:p>
        </p:txBody>
      </p:sp>
      <p:sp>
        <p:nvSpPr>
          <p:cNvPr id="791566" name="Text Box 14"/>
          <p:cNvSpPr txBox="1">
            <a:spLocks noChangeArrowheads="1"/>
          </p:cNvSpPr>
          <p:nvPr/>
        </p:nvSpPr>
        <p:spPr bwMode="auto">
          <a:xfrm>
            <a:off x="5778500" y="3954463"/>
            <a:ext cx="29194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b="0">
                <a:latin typeface="Times New Roman" pitchFamily="18" charset="0"/>
              </a:rPr>
              <a:t>as  bc  cy  dt  ea  fl  ge</a:t>
            </a:r>
          </a:p>
        </p:txBody>
      </p:sp>
      <p:grpSp>
        <p:nvGrpSpPr>
          <p:cNvPr id="791575" name="Group 23"/>
          <p:cNvGrpSpPr>
            <a:grpSpLocks/>
          </p:cNvGrpSpPr>
          <p:nvPr/>
        </p:nvGrpSpPr>
        <p:grpSpPr bwMode="auto">
          <a:xfrm>
            <a:off x="5718175" y="2617788"/>
            <a:ext cx="2743200" cy="927100"/>
            <a:chOff x="768" y="1680"/>
            <a:chExt cx="1728" cy="584"/>
          </a:xfrm>
        </p:grpSpPr>
        <p:sp>
          <p:nvSpPr>
            <p:cNvPr id="791560" name="AutoShape 8"/>
            <p:cNvSpPr>
              <a:spLocks noChangeArrowheads="1"/>
            </p:cNvSpPr>
            <p:nvPr/>
          </p:nvSpPr>
          <p:spPr bwMode="auto">
            <a:xfrm rot="-5400000">
              <a:off x="1992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1" name="AutoShape 9"/>
            <p:cNvSpPr>
              <a:spLocks noChangeArrowheads="1"/>
            </p:cNvSpPr>
            <p:nvPr/>
          </p:nvSpPr>
          <p:spPr bwMode="auto">
            <a:xfrm rot="-5400000">
              <a:off x="1776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2" name="AutoShape 10"/>
            <p:cNvSpPr>
              <a:spLocks noChangeArrowheads="1"/>
            </p:cNvSpPr>
            <p:nvPr/>
          </p:nvSpPr>
          <p:spPr bwMode="auto">
            <a:xfrm rot="-5400000">
              <a:off x="1560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3" name="AutoShape 11"/>
            <p:cNvSpPr>
              <a:spLocks noChangeArrowheads="1"/>
            </p:cNvSpPr>
            <p:nvPr/>
          </p:nvSpPr>
          <p:spPr bwMode="auto">
            <a:xfrm rot="-5400000">
              <a:off x="1344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4" name="AutoShape 12"/>
            <p:cNvSpPr>
              <a:spLocks noChangeArrowheads="1"/>
            </p:cNvSpPr>
            <p:nvPr/>
          </p:nvSpPr>
          <p:spPr bwMode="auto">
            <a:xfrm rot="-5400000">
              <a:off x="1128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5" name="AutoShape 13"/>
            <p:cNvSpPr>
              <a:spLocks noChangeArrowheads="1"/>
            </p:cNvSpPr>
            <p:nvPr/>
          </p:nvSpPr>
          <p:spPr bwMode="auto">
            <a:xfrm rot="-5400000">
              <a:off x="912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7" name="AutoShape 15"/>
            <p:cNvSpPr>
              <a:spLocks noChangeArrowheads="1"/>
            </p:cNvSpPr>
            <p:nvPr/>
          </p:nvSpPr>
          <p:spPr bwMode="auto">
            <a:xfrm rot="-5400000">
              <a:off x="696" y="1760"/>
              <a:ext cx="576" cy="43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1568" name="Text Box 16"/>
            <p:cNvSpPr txBox="1">
              <a:spLocks noChangeArrowheads="1"/>
            </p:cNvSpPr>
            <p:nvPr/>
          </p:nvSpPr>
          <p:spPr bwMode="auto">
            <a:xfrm>
              <a:off x="1028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a 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91569" name="Text Box 17"/>
            <p:cNvSpPr txBox="1">
              <a:spLocks noChangeArrowheads="1"/>
            </p:cNvSpPr>
            <p:nvPr/>
          </p:nvSpPr>
          <p:spPr bwMode="auto">
            <a:xfrm>
              <a:off x="1257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b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91570" name="Text Box 18"/>
            <p:cNvSpPr txBox="1">
              <a:spLocks noChangeArrowheads="1"/>
            </p:cNvSpPr>
            <p:nvPr/>
          </p:nvSpPr>
          <p:spPr bwMode="auto">
            <a:xfrm>
              <a:off x="1469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c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91571" name="Text Box 19"/>
            <p:cNvSpPr txBox="1">
              <a:spLocks noChangeArrowheads="1"/>
            </p:cNvSpPr>
            <p:nvPr/>
          </p:nvSpPr>
          <p:spPr bwMode="auto">
            <a:xfrm>
              <a:off x="1678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d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791572" name="Text Box 20"/>
            <p:cNvSpPr txBox="1">
              <a:spLocks noChangeArrowheads="1"/>
            </p:cNvSpPr>
            <p:nvPr/>
          </p:nvSpPr>
          <p:spPr bwMode="auto">
            <a:xfrm>
              <a:off x="1906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e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91573" name="Text Box 21"/>
            <p:cNvSpPr txBox="1">
              <a:spLocks noChangeArrowheads="1"/>
            </p:cNvSpPr>
            <p:nvPr/>
          </p:nvSpPr>
          <p:spPr bwMode="auto">
            <a:xfrm>
              <a:off x="2122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f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791574" name="Text Box 22"/>
            <p:cNvSpPr txBox="1">
              <a:spLocks noChangeArrowheads="1"/>
            </p:cNvSpPr>
            <p:nvPr/>
          </p:nvSpPr>
          <p:spPr bwMode="auto">
            <a:xfrm>
              <a:off x="2338" y="1680"/>
              <a:ext cx="95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2400" b="0">
                  <a:latin typeface="Times New Roman" pitchFamily="18" charset="0"/>
                </a:rPr>
                <a:t>g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ko-KR" sz="2400" b="0">
                  <a:latin typeface="Times New Roman" pitchFamily="18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6DE-13F6-4244-BF64-D84C3291EAB0}" type="slidenum">
              <a:rPr lang="en-US" altLang="ko-KR"/>
              <a:pPr/>
              <a:t>9</a:t>
            </a:fld>
            <a:endParaRPr lang="en-US" altLang="ko-KR"/>
          </a:p>
        </p:txBody>
      </p:sp>
      <p:pic>
        <p:nvPicPr>
          <p:cNvPr id="79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151164" y="3771899"/>
            <a:ext cx="2808513" cy="2455648"/>
          </a:xfrm>
          <a:prstGeom prst="rect">
            <a:avLst/>
          </a:prstGeom>
          <a:noFill/>
        </p:spPr>
      </p:pic>
      <p:sp>
        <p:nvSpPr>
          <p:cNvPr id="793605" name="Rectangle 5"/>
          <p:cNvSpPr>
            <a:spLocks noChangeArrowheads="1"/>
          </p:cNvSpPr>
          <p:nvPr/>
        </p:nvSpPr>
        <p:spPr bwMode="auto">
          <a:xfrm>
            <a:off x="546100" y="635000"/>
            <a:ext cx="752021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GB" altLang="ko-KR" sz="2800" dirty="0" smtClean="0">
                <a:solidFill>
                  <a:schemeClr val="tx2"/>
                </a:solidFill>
              </a:rPr>
              <a:t>Enigma(German) </a:t>
            </a:r>
            <a:r>
              <a:rPr lang="en-GB" altLang="ko-KR" sz="2800" i="1" dirty="0" smtClean="0">
                <a:solidFill>
                  <a:schemeClr val="tx2"/>
                </a:solidFill>
              </a:rPr>
              <a:t>vs</a:t>
            </a:r>
            <a:r>
              <a:rPr lang="en-GB" altLang="ko-KR" sz="2800" dirty="0" smtClean="0">
                <a:solidFill>
                  <a:schemeClr val="tx2"/>
                </a:solidFill>
              </a:rPr>
              <a:t>. Purple (Japan)@WWII</a:t>
            </a:r>
            <a:endParaRPr lang="en-GB" altLang="ko-KR" sz="2800" dirty="0">
              <a:solidFill>
                <a:schemeClr val="tx2"/>
              </a:solidFill>
            </a:endParaRPr>
          </a:p>
        </p:txBody>
      </p:sp>
      <p:pic>
        <p:nvPicPr>
          <p:cNvPr id="793607" name="Picture 7" descr="http://math88.com.ne.kr/crypto/picture/Purple-Ja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49" y="1254578"/>
            <a:ext cx="3437169" cy="2590800"/>
          </a:xfrm>
          <a:prstGeom prst="rect">
            <a:avLst/>
          </a:prstGeom>
          <a:noFill/>
        </p:spPr>
      </p:pic>
      <p:pic>
        <p:nvPicPr>
          <p:cNvPr id="844802" name="Picture 2" descr="http://math88.com.ne.kr/crypto/picture/Yamam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314" y="3994604"/>
            <a:ext cx="3690256" cy="2153104"/>
          </a:xfrm>
          <a:prstGeom prst="rect">
            <a:avLst/>
          </a:prstGeom>
          <a:noFill/>
        </p:spPr>
      </p:pic>
      <p:pic>
        <p:nvPicPr>
          <p:cNvPr id="8949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216479"/>
            <a:ext cx="2767693" cy="26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14409</TotalTime>
  <Words>610</Words>
  <Application>Microsoft Office PowerPoint</Application>
  <PresentationFormat>화면 슬라이드 쇼(4:3)</PresentationFormat>
  <Paragraphs>192</Paragraphs>
  <Slides>16</Slides>
  <Notes>16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기본 디자인</vt:lpstr>
      <vt:lpstr>문서</vt:lpstr>
      <vt:lpstr>Equation</vt:lpstr>
      <vt:lpstr>Introduction to Information Security   Chapter II: Classical Ciphers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중부대학교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Security </dc:title>
  <dc:creator>이병천</dc:creator>
  <cp:lastModifiedBy>Kwangjo Kim</cp:lastModifiedBy>
  <cp:revision>1049</cp:revision>
  <cp:lastPrinted>2001-03-15T06:44:45Z</cp:lastPrinted>
  <dcterms:created xsi:type="dcterms:W3CDTF">2000-05-25T12:25:41Z</dcterms:created>
  <dcterms:modified xsi:type="dcterms:W3CDTF">2010-02-06T08:31:28Z</dcterms:modified>
</cp:coreProperties>
</file>