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560" r:id="rId2"/>
    <p:sldId id="495" r:id="rId3"/>
    <p:sldId id="543" r:id="rId4"/>
    <p:sldId id="549" r:id="rId5"/>
    <p:sldId id="550" r:id="rId6"/>
    <p:sldId id="575" r:id="rId7"/>
    <p:sldId id="638" r:id="rId8"/>
    <p:sldId id="553" r:id="rId9"/>
    <p:sldId id="554" r:id="rId10"/>
    <p:sldId id="639" r:id="rId11"/>
    <p:sldId id="555" r:id="rId12"/>
    <p:sldId id="556" r:id="rId13"/>
    <p:sldId id="559" r:id="rId14"/>
    <p:sldId id="557" r:id="rId15"/>
    <p:sldId id="558" r:id="rId16"/>
  </p:sldIdLst>
  <p:sldSz cx="9144000" cy="6858000" type="screen4x3"/>
  <p:notesSz cx="6858000" cy="9774238"/>
  <p:defaultTextStyle>
    <a:defPPr>
      <a:defRPr lang="ko-KR"/>
    </a:defPPr>
    <a:lvl1pPr algn="ctr" rtl="0" fontAlgn="base" latinLnBrk="1">
      <a:spcBef>
        <a:spcPct val="0"/>
      </a:spcBef>
      <a:spcAft>
        <a:spcPct val="0"/>
      </a:spcAft>
      <a:defRPr kumimoji="1" b="1" i="1" kern="1200">
        <a:solidFill>
          <a:schemeClr val="tx1"/>
        </a:solidFill>
        <a:latin typeface="Arial" charset="0"/>
        <a:ea typeface="굴림" charset="-127"/>
        <a:cs typeface="+mn-cs"/>
      </a:defRPr>
    </a:lvl1pPr>
    <a:lvl2pPr marL="457200" algn="ctr" rtl="0" fontAlgn="base" latinLnBrk="1">
      <a:spcBef>
        <a:spcPct val="0"/>
      </a:spcBef>
      <a:spcAft>
        <a:spcPct val="0"/>
      </a:spcAft>
      <a:defRPr kumimoji="1" b="1" i="1" kern="1200">
        <a:solidFill>
          <a:schemeClr val="tx1"/>
        </a:solidFill>
        <a:latin typeface="Arial" charset="0"/>
        <a:ea typeface="굴림" charset="-127"/>
        <a:cs typeface="+mn-cs"/>
      </a:defRPr>
    </a:lvl2pPr>
    <a:lvl3pPr marL="914400" algn="ctr" rtl="0" fontAlgn="base" latinLnBrk="1">
      <a:spcBef>
        <a:spcPct val="0"/>
      </a:spcBef>
      <a:spcAft>
        <a:spcPct val="0"/>
      </a:spcAft>
      <a:defRPr kumimoji="1" b="1" i="1" kern="1200">
        <a:solidFill>
          <a:schemeClr val="tx1"/>
        </a:solidFill>
        <a:latin typeface="Arial" charset="0"/>
        <a:ea typeface="굴림" charset="-127"/>
        <a:cs typeface="+mn-cs"/>
      </a:defRPr>
    </a:lvl3pPr>
    <a:lvl4pPr marL="1371600" algn="ctr" rtl="0" fontAlgn="base" latinLnBrk="1">
      <a:spcBef>
        <a:spcPct val="0"/>
      </a:spcBef>
      <a:spcAft>
        <a:spcPct val="0"/>
      </a:spcAft>
      <a:defRPr kumimoji="1" b="1" i="1" kern="1200">
        <a:solidFill>
          <a:schemeClr val="tx1"/>
        </a:solidFill>
        <a:latin typeface="Arial" charset="0"/>
        <a:ea typeface="굴림" charset="-127"/>
        <a:cs typeface="+mn-cs"/>
      </a:defRPr>
    </a:lvl4pPr>
    <a:lvl5pPr marL="1828800" algn="ctr" rtl="0" fontAlgn="base" latinLnBrk="1">
      <a:spcBef>
        <a:spcPct val="0"/>
      </a:spcBef>
      <a:spcAft>
        <a:spcPct val="0"/>
      </a:spcAft>
      <a:defRPr kumimoji="1" b="1" i="1" kern="1200">
        <a:solidFill>
          <a:schemeClr val="tx1"/>
        </a:solidFill>
        <a:latin typeface="Arial" charset="0"/>
        <a:ea typeface="굴림" charset="-127"/>
        <a:cs typeface="+mn-cs"/>
      </a:defRPr>
    </a:lvl5pPr>
    <a:lvl6pPr marL="2286000" algn="l" defTabSz="914400" rtl="0" eaLnBrk="1" latinLnBrk="1" hangingPunct="1">
      <a:defRPr kumimoji="1" b="1" i="1" kern="1200">
        <a:solidFill>
          <a:schemeClr val="tx1"/>
        </a:solidFill>
        <a:latin typeface="Arial" charset="0"/>
        <a:ea typeface="굴림" charset="-127"/>
        <a:cs typeface="+mn-cs"/>
      </a:defRPr>
    </a:lvl6pPr>
    <a:lvl7pPr marL="2743200" algn="l" defTabSz="914400" rtl="0" eaLnBrk="1" latinLnBrk="1" hangingPunct="1">
      <a:defRPr kumimoji="1" b="1" i="1" kern="1200">
        <a:solidFill>
          <a:schemeClr val="tx1"/>
        </a:solidFill>
        <a:latin typeface="Arial" charset="0"/>
        <a:ea typeface="굴림" charset="-127"/>
        <a:cs typeface="+mn-cs"/>
      </a:defRPr>
    </a:lvl7pPr>
    <a:lvl8pPr marL="3200400" algn="l" defTabSz="914400" rtl="0" eaLnBrk="1" latinLnBrk="1" hangingPunct="1">
      <a:defRPr kumimoji="1" b="1" i="1" kern="1200">
        <a:solidFill>
          <a:schemeClr val="tx1"/>
        </a:solidFill>
        <a:latin typeface="Arial" charset="0"/>
        <a:ea typeface="굴림" charset="-127"/>
        <a:cs typeface="+mn-cs"/>
      </a:defRPr>
    </a:lvl8pPr>
    <a:lvl9pPr marL="3657600" algn="l" defTabSz="914400" rtl="0" eaLnBrk="1" latinLnBrk="1" hangingPunct="1">
      <a:defRPr kumimoji="1" b="1" i="1" kern="1200">
        <a:solidFill>
          <a:schemeClr val="tx1"/>
        </a:solidFill>
        <a:latin typeface="Arial"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CC99"/>
    <a:srgbClr val="9900CC"/>
    <a:srgbClr val="3333FF"/>
    <a:srgbClr val="0066FF"/>
    <a:srgbClr val="0000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45" autoAdjust="0"/>
    <p:restoredTop sz="94660"/>
  </p:normalViewPr>
  <p:slideViewPr>
    <p:cSldViewPr snapToGrid="0">
      <p:cViewPr varScale="1">
        <p:scale>
          <a:sx n="117" d="100"/>
          <a:sy n="117" d="100"/>
        </p:scale>
        <p:origin x="-1470" y="-102"/>
      </p:cViewPr>
      <p:guideLst>
        <p:guide orient="horz" pos="1460"/>
        <p:guide pos="266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944" y="-72"/>
      </p:cViewPr>
      <p:guideLst>
        <p:guide orient="horz" pos="307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3.xml"/><Relationship Id="rId5" Type="http://schemas.openxmlformats.org/officeDocument/2006/relationships/slide" Target="slides/slide6.xml"/><Relationship Id="rId10" Type="http://schemas.openxmlformats.org/officeDocument/2006/relationships/slide" Target="slides/slide12.xml"/><Relationship Id="rId4" Type="http://schemas.openxmlformats.org/officeDocument/2006/relationships/slide" Target="slides/slide5.xml"/><Relationship Id="rId9"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lvl1pPr>
          </a:lstStyle>
          <a:p>
            <a:endParaRPr lang="en-US" altLang="ko-KR"/>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vl1pPr>
          </a:lstStyle>
          <a:p>
            <a:endParaRPr lang="en-US" altLang="ko-KR"/>
          </a:p>
        </p:txBody>
      </p:sp>
      <p:sp>
        <p:nvSpPr>
          <p:cNvPr id="69636" name="Rectangle 4"/>
          <p:cNvSpPr>
            <a:spLocks noGrp="1" noChangeArrowheads="1"/>
          </p:cNvSpPr>
          <p:nvPr>
            <p:ph type="ftr" sz="quarter" idx="2"/>
          </p:nvPr>
        </p:nvSpPr>
        <p:spPr bwMode="auto">
          <a:xfrm>
            <a:off x="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lvl1pPr>
          </a:lstStyle>
          <a:p>
            <a:endParaRPr lang="en-US" altLang="ko-KR"/>
          </a:p>
        </p:txBody>
      </p:sp>
      <p:sp>
        <p:nvSpPr>
          <p:cNvPr id="69637" name="Rectangle 5"/>
          <p:cNvSpPr>
            <a:spLocks noGrp="1" noChangeArrowheads="1"/>
          </p:cNvSpPr>
          <p:nvPr>
            <p:ph type="sldNum" sz="quarter" idx="3"/>
          </p:nvPr>
        </p:nvSpPr>
        <p:spPr bwMode="auto">
          <a:xfrm>
            <a:off x="3886200" y="92964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vl1pPr>
          </a:lstStyle>
          <a:p>
            <a:fld id="{4B58B0E3-7341-4F39-9CC9-832954ACA2E1}" type="slidenum">
              <a:rPr lang="en-US" altLang="ko-K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136525"/>
            <a:ext cx="558800" cy="182563"/>
          </a:xfrm>
          <a:prstGeom prst="rect">
            <a:avLst/>
          </a:prstGeom>
          <a:noFill/>
          <a:ln w="25400">
            <a:noFill/>
            <a:miter lim="800000"/>
            <a:headEnd/>
            <a:tailEnd/>
          </a:ln>
          <a:effectLst/>
        </p:spPr>
        <p:txBody>
          <a:bodyPr vert="horz" wrap="none" lIns="0" tIns="0" rIns="0" bIns="0" numCol="1" anchor="ctr" anchorCtr="0" compatLnSpc="1">
            <a:prstTxWarp prst="textNoShape">
              <a:avLst/>
            </a:prstTxWarp>
            <a:spAutoFit/>
          </a:bodyPr>
          <a:lstStyle>
            <a:lvl1pPr algn="l">
              <a:defRPr sz="1200" b="0" i="0">
                <a:latin typeface="Times New Roman" pitchFamily="18" charset="0"/>
              </a:defRPr>
            </a:lvl1pPr>
          </a:lstStyle>
          <a:p>
            <a:endParaRPr lang="en-US" altLang="ko-KR"/>
          </a:p>
        </p:txBody>
      </p:sp>
      <p:sp>
        <p:nvSpPr>
          <p:cNvPr id="131075" name="Rectangle 3"/>
          <p:cNvSpPr>
            <a:spLocks noGrp="1" noChangeArrowheads="1"/>
          </p:cNvSpPr>
          <p:nvPr>
            <p:ph type="dt" idx="1"/>
          </p:nvPr>
        </p:nvSpPr>
        <p:spPr bwMode="auto">
          <a:xfrm>
            <a:off x="6103938" y="136525"/>
            <a:ext cx="754062" cy="182563"/>
          </a:xfrm>
          <a:prstGeom prst="rect">
            <a:avLst/>
          </a:prstGeom>
          <a:noFill/>
          <a:ln w="25400">
            <a:noFill/>
            <a:miter lim="800000"/>
            <a:headEnd/>
            <a:tailEnd/>
          </a:ln>
          <a:effectLst/>
        </p:spPr>
        <p:txBody>
          <a:bodyPr vert="horz" wrap="none" lIns="0" tIns="0" rIns="0" bIns="0" numCol="1" anchor="ctr" anchorCtr="0" compatLnSpc="1">
            <a:prstTxWarp prst="textNoShape">
              <a:avLst/>
            </a:prstTxWarp>
            <a:spAutoFit/>
          </a:bodyPr>
          <a:lstStyle>
            <a:lvl1pPr algn="r">
              <a:defRPr sz="1200" b="0" i="0">
                <a:latin typeface="Times New Roman" pitchFamily="18" charset="0"/>
              </a:defRPr>
            </a:lvl1pPr>
          </a:lstStyle>
          <a:p>
            <a:endParaRPr lang="en-US" altLang="ko-KR"/>
          </a:p>
        </p:txBody>
      </p:sp>
      <p:sp>
        <p:nvSpPr>
          <p:cNvPr id="131076" name="Rectangle 4"/>
          <p:cNvSpPr>
            <a:spLocks noGrp="1" noRot="1" noChangeAspect="1" noChangeArrowheads="1" noTextEdit="1"/>
          </p:cNvSpPr>
          <p:nvPr>
            <p:ph type="sldImg" idx="2"/>
          </p:nvPr>
        </p:nvSpPr>
        <p:spPr bwMode="auto">
          <a:xfrm>
            <a:off x="990600" y="762000"/>
            <a:ext cx="4876800" cy="3657600"/>
          </a:xfrm>
          <a:prstGeom prst="rect">
            <a:avLst/>
          </a:prstGeom>
          <a:noFill/>
          <a:ln w="9525">
            <a:solidFill>
              <a:srgbClr val="000000"/>
            </a:solidFill>
            <a:miter lim="800000"/>
            <a:headEnd/>
            <a:tailEnd/>
          </a:ln>
          <a:effectLst/>
        </p:spPr>
      </p:sp>
      <p:sp>
        <p:nvSpPr>
          <p:cNvPr id="131077" name="Rectangle 5"/>
          <p:cNvSpPr>
            <a:spLocks noGrp="1" noChangeArrowheads="1"/>
          </p:cNvSpPr>
          <p:nvPr>
            <p:ph type="body" sz="quarter" idx="3"/>
          </p:nvPr>
        </p:nvSpPr>
        <p:spPr bwMode="auto">
          <a:xfrm>
            <a:off x="914400" y="6289675"/>
            <a:ext cx="3086100" cy="1135063"/>
          </a:xfrm>
          <a:prstGeom prst="rect">
            <a:avLst/>
          </a:prstGeom>
          <a:noFill/>
          <a:ln w="25400">
            <a:noFill/>
            <a:miter lim="800000"/>
            <a:headEnd/>
            <a:tailEnd/>
          </a:ln>
          <a:effectLst/>
        </p:spPr>
        <p:txBody>
          <a:bodyPr vert="horz" wrap="none" lIns="0" tIns="0" rIns="0" bIns="0" numCol="1" anchor="ctr" anchorCtr="0" compatLnSpc="1">
            <a:prstTxWarp prst="textNoShape">
              <a:avLst/>
            </a:prstTxWarp>
            <a:spAutoFit/>
          </a:bodyPr>
          <a:lstStyle/>
          <a:p>
            <a:pPr lvl="0"/>
            <a:r>
              <a:rPr lang="ko-KR" altLang="en-US" smtClean="0"/>
              <a:t>마스터 문자열 유형을 편집하려면 누르십시오</a:t>
            </a:r>
            <a:r>
              <a:rPr lang="en-US" altLang="ko-KR" smtClean="0"/>
              <a:t>.</a:t>
            </a:r>
          </a:p>
          <a:p>
            <a:pPr lvl="1"/>
            <a:r>
              <a:rPr lang="ko-KR" altLang="en-US" smtClean="0"/>
              <a:t>둘째 수준</a:t>
            </a:r>
          </a:p>
          <a:p>
            <a:pPr lvl="2"/>
            <a:r>
              <a:rPr lang="ko-KR" altLang="en-US" smtClean="0"/>
              <a:t>세째 수준</a:t>
            </a:r>
          </a:p>
          <a:p>
            <a:pPr lvl="3"/>
            <a:r>
              <a:rPr lang="ko-KR" altLang="en-US" smtClean="0"/>
              <a:t>네째 수준</a:t>
            </a:r>
          </a:p>
          <a:p>
            <a:pPr lvl="4"/>
            <a:r>
              <a:rPr lang="ko-KR" altLang="en-US" smtClean="0"/>
              <a:t>다섯째 수준</a:t>
            </a:r>
          </a:p>
        </p:txBody>
      </p:sp>
      <p:sp>
        <p:nvSpPr>
          <p:cNvPr id="131078" name="Rectangle 6"/>
          <p:cNvSpPr>
            <a:spLocks noGrp="1" noChangeArrowheads="1"/>
          </p:cNvSpPr>
          <p:nvPr>
            <p:ph type="ftr" sz="quarter" idx="4"/>
          </p:nvPr>
        </p:nvSpPr>
        <p:spPr bwMode="auto">
          <a:xfrm>
            <a:off x="0" y="9571038"/>
            <a:ext cx="558800" cy="182562"/>
          </a:xfrm>
          <a:prstGeom prst="rect">
            <a:avLst/>
          </a:prstGeom>
          <a:noFill/>
          <a:ln w="25400">
            <a:noFill/>
            <a:miter lim="800000"/>
            <a:headEnd/>
            <a:tailEnd/>
          </a:ln>
          <a:effectLst/>
        </p:spPr>
        <p:txBody>
          <a:bodyPr vert="horz" wrap="none" lIns="0" tIns="0" rIns="0" bIns="0" numCol="1" anchor="b" anchorCtr="0" compatLnSpc="1">
            <a:prstTxWarp prst="textNoShape">
              <a:avLst/>
            </a:prstTxWarp>
            <a:spAutoFit/>
          </a:bodyPr>
          <a:lstStyle>
            <a:lvl1pPr algn="l">
              <a:defRPr sz="1200" b="0" i="0">
                <a:latin typeface="Times New Roman" pitchFamily="18" charset="0"/>
              </a:defRPr>
            </a:lvl1pPr>
          </a:lstStyle>
          <a:p>
            <a:endParaRPr lang="en-US" altLang="ko-KR"/>
          </a:p>
        </p:txBody>
      </p:sp>
      <p:sp>
        <p:nvSpPr>
          <p:cNvPr id="131079" name="Rectangle 7"/>
          <p:cNvSpPr>
            <a:spLocks noGrp="1" noChangeArrowheads="1"/>
          </p:cNvSpPr>
          <p:nvPr>
            <p:ph type="sldNum" sz="quarter" idx="5"/>
          </p:nvPr>
        </p:nvSpPr>
        <p:spPr bwMode="auto">
          <a:xfrm>
            <a:off x="6680200" y="9571038"/>
            <a:ext cx="177800" cy="182562"/>
          </a:xfrm>
          <a:prstGeom prst="rect">
            <a:avLst/>
          </a:prstGeom>
          <a:noFill/>
          <a:ln w="25400">
            <a:noFill/>
            <a:miter lim="800000"/>
            <a:headEnd/>
            <a:tailEnd/>
          </a:ln>
          <a:effectLst/>
        </p:spPr>
        <p:txBody>
          <a:bodyPr vert="horz" wrap="none" lIns="0" tIns="0" rIns="0" bIns="0" numCol="1" anchor="b" anchorCtr="0" compatLnSpc="1">
            <a:prstTxWarp prst="textNoShape">
              <a:avLst/>
            </a:prstTxWarp>
            <a:spAutoFit/>
          </a:bodyPr>
          <a:lstStyle>
            <a:lvl1pPr algn="r">
              <a:defRPr sz="1200" b="0" i="0">
                <a:latin typeface="Times New Roman" pitchFamily="18" charset="0"/>
              </a:defRPr>
            </a:lvl1pPr>
          </a:lstStyle>
          <a:p>
            <a:fld id="{DCE175D5-3752-4B7E-A55C-CB35E7A958AB}" type="slidenum">
              <a:rPr lang="en-US" altLang="ko-KR"/>
              <a:pPr/>
              <a:t>‹#›</a:t>
            </a:fld>
            <a:endParaRPr lang="en-US" altLang="ko-KR"/>
          </a:p>
        </p:txBody>
      </p:sp>
    </p:spTree>
  </p:cSld>
  <p:clrMap bg1="lt1" tx1="dk1" bg2="lt2" tx2="dk2" accent1="accent1" accent2="accent2" accent3="accent3" accent4="accent4" accent5="accent5" accent6="accent6" hlink="hlink" folHlink="folHlink"/>
  <p:notesStyle>
    <a:lvl1pPr algn="l" rtl="0" fontAlgn="base" latinLnBrk="1">
      <a:spcBef>
        <a:spcPct val="3000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3000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3000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3000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3000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5249F-EAF9-4CE9-9045-551EC666F89A}" type="slidenum">
              <a:rPr lang="en-US" altLang="ko-KR"/>
              <a:pPr/>
              <a:t>1</a:t>
            </a:fld>
            <a:endParaRPr lang="en-US" altLang="ko-KR"/>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ko-KR" altLang="ko-K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E8E99F-8CA0-426D-BF1C-C507ADD2661E}" type="slidenum">
              <a:rPr lang="en-US" altLang="ko-KR"/>
              <a:pPr/>
              <a:t>10</a:t>
            </a:fld>
            <a:endParaRPr lang="en-US" altLang="ko-KR"/>
          </a:p>
        </p:txBody>
      </p:sp>
      <p:sp>
        <p:nvSpPr>
          <p:cNvPr id="747522" name="Rectangle 2"/>
          <p:cNvSpPr>
            <a:spLocks noGrp="1" noRot="1" noChangeAspect="1" noChangeArrowheads="1" noTextEdit="1"/>
          </p:cNvSpPr>
          <p:nvPr>
            <p:ph type="sldImg"/>
          </p:nvPr>
        </p:nvSpPr>
        <p:spPr>
          <a:xfrm>
            <a:off x="3429000" y="2590800"/>
            <a:ext cx="0" cy="0"/>
          </a:xfrm>
          <a:ln/>
        </p:spPr>
      </p:sp>
      <p:sp>
        <p:nvSpPr>
          <p:cNvPr id="747523"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431F4C-C4E6-4227-BB74-6621788FF47B}" type="slidenum">
              <a:rPr lang="en-US" altLang="ko-KR"/>
              <a:pPr/>
              <a:t>11</a:t>
            </a:fld>
            <a:endParaRPr lang="en-US" altLang="ko-KR"/>
          </a:p>
        </p:txBody>
      </p:sp>
      <p:sp>
        <p:nvSpPr>
          <p:cNvPr id="700418" name="Rectangle 2"/>
          <p:cNvSpPr>
            <a:spLocks noGrp="1" noRot="1" noChangeAspect="1" noChangeArrowheads="1" noTextEdit="1"/>
          </p:cNvSpPr>
          <p:nvPr>
            <p:ph type="sldImg"/>
          </p:nvPr>
        </p:nvSpPr>
        <p:spPr>
          <a:xfrm>
            <a:off x="3429000" y="2590800"/>
            <a:ext cx="0" cy="0"/>
          </a:xfrm>
          <a:ln/>
        </p:spPr>
      </p:sp>
      <p:sp>
        <p:nvSpPr>
          <p:cNvPr id="700419"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113A3-9BE6-4EFC-B08F-34EADA108BD6}" type="slidenum">
              <a:rPr lang="en-US" altLang="ko-KR"/>
              <a:pPr/>
              <a:t>12</a:t>
            </a:fld>
            <a:endParaRPr lang="en-US" altLang="ko-KR"/>
          </a:p>
        </p:txBody>
      </p:sp>
      <p:sp>
        <p:nvSpPr>
          <p:cNvPr id="702466" name="Rectangle 2"/>
          <p:cNvSpPr>
            <a:spLocks noGrp="1" noRot="1" noChangeAspect="1" noChangeArrowheads="1" noTextEdit="1"/>
          </p:cNvSpPr>
          <p:nvPr>
            <p:ph type="sldImg"/>
          </p:nvPr>
        </p:nvSpPr>
        <p:spPr>
          <a:xfrm>
            <a:off x="3429000" y="2590800"/>
            <a:ext cx="0" cy="0"/>
          </a:xfrm>
          <a:ln/>
        </p:spPr>
      </p:sp>
      <p:sp>
        <p:nvSpPr>
          <p:cNvPr id="702467"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6E402-9769-4656-9E42-CEEE0E56E49F}" type="slidenum">
              <a:rPr lang="en-US" altLang="ko-KR"/>
              <a:pPr/>
              <a:t>13</a:t>
            </a:fld>
            <a:endParaRPr lang="en-US" altLang="ko-KR"/>
          </a:p>
        </p:txBody>
      </p:sp>
      <p:sp>
        <p:nvSpPr>
          <p:cNvPr id="708610" name="Rectangle 2"/>
          <p:cNvSpPr>
            <a:spLocks noGrp="1" noRot="1" noChangeAspect="1" noChangeArrowheads="1" noTextEdit="1"/>
          </p:cNvSpPr>
          <p:nvPr>
            <p:ph type="sldImg"/>
          </p:nvPr>
        </p:nvSpPr>
        <p:spPr>
          <a:xfrm>
            <a:off x="3429000" y="2590800"/>
            <a:ext cx="0" cy="0"/>
          </a:xfrm>
          <a:ln/>
        </p:spPr>
      </p:sp>
      <p:sp>
        <p:nvSpPr>
          <p:cNvPr id="708611"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FEFFE-4D67-4324-95DE-33C7D23277A2}" type="slidenum">
              <a:rPr lang="en-US" altLang="ko-KR"/>
              <a:pPr/>
              <a:t>14</a:t>
            </a:fld>
            <a:endParaRPr lang="en-US" altLang="ko-KR"/>
          </a:p>
        </p:txBody>
      </p:sp>
      <p:sp>
        <p:nvSpPr>
          <p:cNvPr id="704514" name="Rectangle 2"/>
          <p:cNvSpPr>
            <a:spLocks noGrp="1" noRot="1" noChangeAspect="1" noChangeArrowheads="1" noTextEdit="1"/>
          </p:cNvSpPr>
          <p:nvPr>
            <p:ph type="sldImg"/>
          </p:nvPr>
        </p:nvSpPr>
        <p:spPr>
          <a:xfrm>
            <a:off x="3429000" y="2590800"/>
            <a:ext cx="0" cy="0"/>
          </a:xfrm>
          <a:ln/>
        </p:spPr>
      </p:sp>
      <p:sp>
        <p:nvSpPr>
          <p:cNvPr id="704515"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B3D18-097A-4721-B0C3-0852A7933C6F}" type="slidenum">
              <a:rPr lang="en-US" altLang="ko-KR"/>
              <a:pPr/>
              <a:t>15</a:t>
            </a:fld>
            <a:endParaRPr lang="en-US" altLang="ko-KR"/>
          </a:p>
        </p:txBody>
      </p:sp>
      <p:sp>
        <p:nvSpPr>
          <p:cNvPr id="706562" name="Rectangle 2"/>
          <p:cNvSpPr>
            <a:spLocks noGrp="1" noRot="1" noChangeAspect="1" noChangeArrowheads="1" noTextEdit="1"/>
          </p:cNvSpPr>
          <p:nvPr>
            <p:ph type="sldImg"/>
          </p:nvPr>
        </p:nvSpPr>
        <p:spPr>
          <a:xfrm>
            <a:off x="3429000" y="2590800"/>
            <a:ext cx="0" cy="0"/>
          </a:xfrm>
          <a:ln/>
        </p:spPr>
      </p:sp>
      <p:sp>
        <p:nvSpPr>
          <p:cNvPr id="706563"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A80DD-29B2-4FFF-BBDF-431B31B731F4}" type="slidenum">
              <a:rPr lang="en-US" altLang="ko-KR"/>
              <a:pPr/>
              <a:t>2</a:t>
            </a:fld>
            <a:endParaRPr lang="en-US" altLang="ko-KR"/>
          </a:p>
        </p:txBody>
      </p:sp>
      <p:sp>
        <p:nvSpPr>
          <p:cNvPr id="537602" name="Rectangle 2"/>
          <p:cNvSpPr>
            <a:spLocks noGrp="1" noRot="1" noChangeAspect="1" noChangeArrowheads="1" noTextEdit="1"/>
          </p:cNvSpPr>
          <p:nvPr>
            <p:ph type="sldImg"/>
          </p:nvPr>
        </p:nvSpPr>
        <p:spPr>
          <a:xfrm>
            <a:off x="3429000" y="2590800"/>
            <a:ext cx="0" cy="0"/>
          </a:xfrm>
          <a:ln/>
        </p:spPr>
      </p:sp>
      <p:sp>
        <p:nvSpPr>
          <p:cNvPr id="537603"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FFF22-0B91-4BB0-9714-BD9E8C8B7629}" type="slidenum">
              <a:rPr lang="en-US" altLang="ko-KR"/>
              <a:pPr/>
              <a:t>3</a:t>
            </a:fld>
            <a:endParaRPr lang="en-US" altLang="ko-KR"/>
          </a:p>
        </p:txBody>
      </p:sp>
      <p:sp>
        <p:nvSpPr>
          <p:cNvPr id="673794" name="Rectangle 2"/>
          <p:cNvSpPr>
            <a:spLocks noGrp="1" noRot="1" noChangeAspect="1" noChangeArrowheads="1" noTextEdit="1"/>
          </p:cNvSpPr>
          <p:nvPr>
            <p:ph type="sldImg"/>
          </p:nvPr>
        </p:nvSpPr>
        <p:spPr>
          <a:xfrm>
            <a:off x="3429000" y="2590800"/>
            <a:ext cx="0" cy="0"/>
          </a:xfrm>
          <a:ln/>
        </p:spPr>
      </p:sp>
      <p:sp>
        <p:nvSpPr>
          <p:cNvPr id="673795"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B5E467-C8F8-4426-AAC4-99ACAD2FB344}" type="slidenum">
              <a:rPr lang="en-US" altLang="ko-KR"/>
              <a:pPr/>
              <a:t>4</a:t>
            </a:fld>
            <a:endParaRPr lang="en-US" altLang="ko-KR"/>
          </a:p>
        </p:txBody>
      </p:sp>
      <p:sp>
        <p:nvSpPr>
          <p:cNvPr id="686082" name="Rectangle 2"/>
          <p:cNvSpPr>
            <a:spLocks noGrp="1" noRot="1" noChangeAspect="1" noChangeArrowheads="1" noTextEdit="1"/>
          </p:cNvSpPr>
          <p:nvPr>
            <p:ph type="sldImg"/>
          </p:nvPr>
        </p:nvSpPr>
        <p:spPr>
          <a:xfrm>
            <a:off x="3429000" y="2590800"/>
            <a:ext cx="0" cy="0"/>
          </a:xfrm>
          <a:ln/>
        </p:spPr>
      </p:sp>
      <p:sp>
        <p:nvSpPr>
          <p:cNvPr id="686083"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03F31-FA14-4CB4-81BC-D12E667329C9}" type="slidenum">
              <a:rPr lang="en-US" altLang="ko-KR"/>
              <a:pPr/>
              <a:t>5</a:t>
            </a:fld>
            <a:endParaRPr lang="en-US" altLang="ko-KR"/>
          </a:p>
        </p:txBody>
      </p:sp>
      <p:sp>
        <p:nvSpPr>
          <p:cNvPr id="688130" name="Rectangle 2"/>
          <p:cNvSpPr>
            <a:spLocks noGrp="1" noRot="1" noChangeAspect="1" noChangeArrowheads="1" noTextEdit="1"/>
          </p:cNvSpPr>
          <p:nvPr>
            <p:ph type="sldImg"/>
          </p:nvPr>
        </p:nvSpPr>
        <p:spPr>
          <a:xfrm>
            <a:off x="3429000" y="2590800"/>
            <a:ext cx="0" cy="0"/>
          </a:xfrm>
          <a:ln/>
        </p:spPr>
      </p:sp>
      <p:sp>
        <p:nvSpPr>
          <p:cNvPr id="688131"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E637BA-AC6A-4362-B732-4EFFC24F5E3D}" type="slidenum">
              <a:rPr lang="en-US" altLang="ko-KR"/>
              <a:pPr/>
              <a:t>6</a:t>
            </a:fld>
            <a:endParaRPr lang="en-US" altLang="ko-KR"/>
          </a:p>
        </p:txBody>
      </p:sp>
      <p:sp>
        <p:nvSpPr>
          <p:cNvPr id="745474" name="Rectangle 2"/>
          <p:cNvSpPr>
            <a:spLocks noGrp="1" noRot="1" noChangeAspect="1" noChangeArrowheads="1" noTextEdit="1"/>
          </p:cNvSpPr>
          <p:nvPr>
            <p:ph type="sldImg"/>
          </p:nvPr>
        </p:nvSpPr>
        <p:spPr>
          <a:xfrm>
            <a:off x="3429000" y="2590800"/>
            <a:ext cx="0" cy="0"/>
          </a:xfrm>
          <a:ln/>
        </p:spPr>
      </p:sp>
      <p:sp>
        <p:nvSpPr>
          <p:cNvPr id="745475"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A19075-832C-4354-9A39-ADA1CD3946B4}" type="slidenum">
              <a:rPr lang="en-US" altLang="ko-KR"/>
              <a:pPr/>
              <a:t>7</a:t>
            </a:fld>
            <a:endParaRPr lang="en-US" altLang="ko-KR"/>
          </a:p>
        </p:txBody>
      </p:sp>
      <p:sp>
        <p:nvSpPr>
          <p:cNvPr id="795650" name="Rectangle 2"/>
          <p:cNvSpPr>
            <a:spLocks noGrp="1" noRot="1" noChangeAspect="1" noChangeArrowheads="1" noTextEdit="1"/>
          </p:cNvSpPr>
          <p:nvPr>
            <p:ph type="sldImg"/>
          </p:nvPr>
        </p:nvSpPr>
        <p:spPr>
          <a:xfrm>
            <a:off x="3429000" y="2590800"/>
            <a:ext cx="0" cy="0"/>
          </a:xfrm>
          <a:ln/>
        </p:spPr>
      </p:sp>
      <p:sp>
        <p:nvSpPr>
          <p:cNvPr id="795651"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56623-5EE2-423A-A489-4D0B137846C5}" type="slidenum">
              <a:rPr lang="en-US" altLang="ko-KR"/>
              <a:pPr/>
              <a:t>8</a:t>
            </a:fld>
            <a:endParaRPr lang="en-US" altLang="ko-KR"/>
          </a:p>
        </p:txBody>
      </p:sp>
      <p:sp>
        <p:nvSpPr>
          <p:cNvPr id="696322" name="Rectangle 2"/>
          <p:cNvSpPr>
            <a:spLocks noGrp="1" noRot="1" noChangeAspect="1" noChangeArrowheads="1" noTextEdit="1"/>
          </p:cNvSpPr>
          <p:nvPr>
            <p:ph type="sldImg"/>
          </p:nvPr>
        </p:nvSpPr>
        <p:spPr>
          <a:xfrm>
            <a:off x="3429000" y="2590800"/>
            <a:ext cx="0" cy="0"/>
          </a:xfrm>
          <a:ln/>
        </p:spPr>
      </p:sp>
      <p:sp>
        <p:nvSpPr>
          <p:cNvPr id="696323"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BC4AB-563C-43BF-84C0-A5404DBF9F37}" type="slidenum">
              <a:rPr lang="en-US" altLang="ko-KR"/>
              <a:pPr/>
              <a:t>9</a:t>
            </a:fld>
            <a:endParaRPr lang="en-US" altLang="ko-KR"/>
          </a:p>
        </p:txBody>
      </p:sp>
      <p:sp>
        <p:nvSpPr>
          <p:cNvPr id="698370" name="Rectangle 2"/>
          <p:cNvSpPr>
            <a:spLocks noGrp="1" noRot="1" noChangeAspect="1" noChangeArrowheads="1" noTextEdit="1"/>
          </p:cNvSpPr>
          <p:nvPr>
            <p:ph type="sldImg"/>
          </p:nvPr>
        </p:nvSpPr>
        <p:spPr>
          <a:xfrm>
            <a:off x="3429000" y="2590800"/>
            <a:ext cx="0" cy="0"/>
          </a:xfrm>
          <a:ln/>
        </p:spPr>
      </p:sp>
      <p:sp>
        <p:nvSpPr>
          <p:cNvPr id="698371" name="Rectangle 3"/>
          <p:cNvSpPr>
            <a:spLocks noGrp="1" noChangeArrowheads="1"/>
          </p:cNvSpPr>
          <p:nvPr>
            <p:ph type="body" idx="1"/>
          </p:nvPr>
        </p:nvSpPr>
        <p:spPr>
          <a:xfrm>
            <a:off x="914400" y="6765925"/>
            <a:ext cx="1562100" cy="182563"/>
          </a:xfrm>
        </p:spPr>
        <p:txBody>
          <a:bodyPr/>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슬라이드 번호 개체 틀 3"/>
          <p:cNvSpPr>
            <a:spLocks noGrp="1"/>
          </p:cNvSpPr>
          <p:nvPr>
            <p:ph type="sldNum" sz="quarter" idx="10"/>
          </p:nvPr>
        </p:nvSpPr>
        <p:spPr/>
        <p:txBody>
          <a:bodyPr/>
          <a:lstStyle>
            <a:lvl1pPr>
              <a:defRPr/>
            </a:lvl1pPr>
          </a:lstStyle>
          <a:p>
            <a:fld id="{CDB1F954-FFF0-4988-9A8B-661F13AFBB89}"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48D14BA3-8BE1-471B-9730-38A8194A817A}"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807E6C27-C05D-419C-A0A3-A0D4D8E90A01}"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457200" y="160020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슬라이드 번호 개체 틀 3"/>
          <p:cNvSpPr>
            <a:spLocks noGrp="1"/>
          </p:cNvSpPr>
          <p:nvPr>
            <p:ph type="sldNum" sz="quarter" idx="10"/>
          </p:nvPr>
        </p:nvSpPr>
        <p:spPr/>
        <p:txBody>
          <a:bodyPr/>
          <a:lstStyle>
            <a:lvl1pPr>
              <a:defRPr/>
            </a:lvl1pPr>
          </a:lstStyle>
          <a:p>
            <a:fld id="{0303E0C5-1F83-4466-A351-3849D82B95A5}"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슬라이드 번호 개체 틀 3"/>
          <p:cNvSpPr>
            <a:spLocks noGrp="1"/>
          </p:cNvSpPr>
          <p:nvPr>
            <p:ph type="sldNum" sz="quarter" idx="10"/>
          </p:nvPr>
        </p:nvSpPr>
        <p:spPr/>
        <p:txBody>
          <a:bodyPr/>
          <a:lstStyle>
            <a:lvl1pPr>
              <a:defRPr/>
            </a:lvl1pPr>
          </a:lstStyle>
          <a:p>
            <a:fld id="{69BCDD5C-F7E1-4279-99A6-3E494D6CC394}"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슬라이드 번호 개체 틀 4"/>
          <p:cNvSpPr>
            <a:spLocks noGrp="1"/>
          </p:cNvSpPr>
          <p:nvPr>
            <p:ph type="sldNum" sz="quarter" idx="10"/>
          </p:nvPr>
        </p:nvSpPr>
        <p:spPr/>
        <p:txBody>
          <a:bodyPr/>
          <a:lstStyle>
            <a:lvl1pPr>
              <a:defRPr/>
            </a:lvl1pPr>
          </a:lstStyle>
          <a:p>
            <a:fld id="{86D504A6-C65F-4903-8DA8-4B5D19B5F3DB}"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슬라이드 번호 개체 틀 6"/>
          <p:cNvSpPr>
            <a:spLocks noGrp="1"/>
          </p:cNvSpPr>
          <p:nvPr>
            <p:ph type="sldNum" sz="quarter" idx="10"/>
          </p:nvPr>
        </p:nvSpPr>
        <p:spPr/>
        <p:txBody>
          <a:bodyPr/>
          <a:lstStyle>
            <a:lvl1pPr>
              <a:defRPr/>
            </a:lvl1pPr>
          </a:lstStyle>
          <a:p>
            <a:fld id="{9712D5BD-D6A3-43AF-BC0F-3CC30DB55AA7}"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슬라이드 번호 개체 틀 2"/>
          <p:cNvSpPr>
            <a:spLocks noGrp="1"/>
          </p:cNvSpPr>
          <p:nvPr>
            <p:ph type="sldNum" sz="quarter" idx="10"/>
          </p:nvPr>
        </p:nvSpPr>
        <p:spPr/>
        <p:txBody>
          <a:bodyPr/>
          <a:lstStyle>
            <a:lvl1pPr>
              <a:defRPr/>
            </a:lvl1pPr>
          </a:lstStyle>
          <a:p>
            <a:fld id="{E99241AD-544F-4288-84B7-111E12ADAC40}"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슬라이드 번호 개체 틀 1"/>
          <p:cNvSpPr>
            <a:spLocks noGrp="1"/>
          </p:cNvSpPr>
          <p:nvPr>
            <p:ph type="sldNum" sz="quarter" idx="10"/>
          </p:nvPr>
        </p:nvSpPr>
        <p:spPr/>
        <p:txBody>
          <a:bodyPr/>
          <a:lstStyle>
            <a:lvl1pPr>
              <a:defRPr/>
            </a:lvl1pPr>
          </a:lstStyle>
          <a:p>
            <a:fld id="{7E511258-9E13-497C-B3F2-951CD3ADBD82}"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0C8643E3-15EB-47E2-8A52-EBF4B2E607B6}"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슬라이드 번호 개체 틀 4"/>
          <p:cNvSpPr>
            <a:spLocks noGrp="1"/>
          </p:cNvSpPr>
          <p:nvPr>
            <p:ph type="sldNum" sz="quarter" idx="10"/>
          </p:nvPr>
        </p:nvSpPr>
        <p:spPr/>
        <p:txBody>
          <a:bodyPr/>
          <a:lstStyle>
            <a:lvl1pPr>
              <a:defRPr/>
            </a:lvl1pPr>
          </a:lstStyle>
          <a:p>
            <a:fld id="{89CDFB08-DE6B-4CA1-AFE1-D53CBE431470}"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44000" cy="6858000"/>
          </a:xfrm>
          <a:prstGeom prst="rect">
            <a:avLst/>
          </a:prstGeom>
          <a:gradFill rotWithShape="0">
            <a:gsLst>
              <a:gs pos="0">
                <a:srgbClr val="FFFFCC"/>
              </a:gs>
              <a:gs pos="100000">
                <a:srgbClr val="EEF1F2"/>
              </a:gs>
            </a:gsLst>
            <a:path path="shape">
              <a:fillToRect l="50000" t="50000" r="50000" b="50000"/>
            </a:path>
          </a:gradFill>
          <a:ln w="12700">
            <a:noFill/>
            <a:miter lim="800000"/>
            <a:headEnd/>
            <a:tailEnd/>
          </a:ln>
          <a:effectLst/>
        </p:spPr>
        <p:txBody>
          <a:bodyPr wrap="none" anchor="ctr"/>
          <a:lstStyle/>
          <a:p>
            <a:endParaRPr lang="ko-KR" altLang="en-US"/>
          </a:p>
        </p:txBody>
      </p:sp>
      <p:sp>
        <p:nvSpPr>
          <p:cNvPr id="1039" name="Line 15"/>
          <p:cNvSpPr>
            <a:spLocks noChangeShapeType="1"/>
          </p:cNvSpPr>
          <p:nvPr/>
        </p:nvSpPr>
        <p:spPr bwMode="auto">
          <a:xfrm flipV="1">
            <a:off x="228600" y="466725"/>
            <a:ext cx="8677275" cy="9525"/>
          </a:xfrm>
          <a:prstGeom prst="line">
            <a:avLst/>
          </a:prstGeom>
          <a:noFill/>
          <a:ln w="25400">
            <a:solidFill>
              <a:schemeClr val="tx1"/>
            </a:solidFill>
            <a:round/>
            <a:headEnd/>
            <a:tailEnd/>
          </a:ln>
          <a:effectLst/>
        </p:spPr>
        <p:txBody>
          <a:bodyPr lIns="0" tIns="0" rIns="0" bIns="0" anchor="ctr">
            <a:spAutoFit/>
          </a:bodyPr>
          <a:lstStyle/>
          <a:p>
            <a:endParaRPr lang="ko-KR" altLang="en-US"/>
          </a:p>
        </p:txBody>
      </p:sp>
      <p:sp>
        <p:nvSpPr>
          <p:cNvPr id="1041" name="Line 17"/>
          <p:cNvSpPr>
            <a:spLocks noChangeShapeType="1"/>
          </p:cNvSpPr>
          <p:nvPr/>
        </p:nvSpPr>
        <p:spPr bwMode="auto">
          <a:xfrm>
            <a:off x="238125" y="6410325"/>
            <a:ext cx="8677275" cy="0"/>
          </a:xfrm>
          <a:prstGeom prst="line">
            <a:avLst/>
          </a:prstGeom>
          <a:noFill/>
          <a:ln w="25400">
            <a:solidFill>
              <a:schemeClr val="tx1"/>
            </a:solidFill>
            <a:round/>
            <a:headEnd/>
            <a:tailEnd/>
          </a:ln>
          <a:effectLst/>
        </p:spPr>
        <p:txBody>
          <a:bodyPr lIns="0" tIns="0" rIns="0" bIns="0" anchor="ctr">
            <a:spAutoFit/>
          </a:bodyPr>
          <a:lstStyle/>
          <a:p>
            <a:endParaRPr lang="ko-KR" altLang="en-US"/>
          </a:p>
        </p:txBody>
      </p:sp>
      <p:sp>
        <p:nvSpPr>
          <p:cNvPr id="1042" name="Rectangle 18"/>
          <p:cNvSpPr>
            <a:spLocks noGrp="1" noChangeArrowheads="1"/>
          </p:cNvSpPr>
          <p:nvPr>
            <p:ph type="sldNum" sz="quarter" idx="4"/>
          </p:nvPr>
        </p:nvSpPr>
        <p:spPr bwMode="auto">
          <a:xfrm>
            <a:off x="6999288" y="6410325"/>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b="0" i="0">
                <a:latin typeface="+mn-ea"/>
              </a:defRPr>
            </a:lvl1pPr>
          </a:lstStyle>
          <a:p>
            <a:fld id="{F60F52D0-1272-4295-88D6-F947CA21DD7D}"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latinLnBrk="1">
        <a:spcBef>
          <a:spcPct val="0"/>
        </a:spcBef>
        <a:spcAft>
          <a:spcPct val="0"/>
        </a:spcAft>
        <a:defRPr kumimoji="1" sz="4400">
          <a:solidFill>
            <a:schemeClr val="tx2"/>
          </a:solidFill>
          <a:latin typeface="+mj-lt"/>
          <a:ea typeface="+mj-ea"/>
          <a:cs typeface="+mj-cs"/>
        </a:defRPr>
      </a:lvl1pPr>
      <a:lvl2pPr algn="ctr" rtl="0" fontAlgn="base" latinLnBrk="1">
        <a:spcBef>
          <a:spcPct val="0"/>
        </a:spcBef>
        <a:spcAft>
          <a:spcPct val="0"/>
        </a:spcAft>
        <a:defRPr kumimoji="1" sz="4400">
          <a:solidFill>
            <a:schemeClr val="tx2"/>
          </a:solidFill>
          <a:latin typeface="Times New Roman" pitchFamily="18" charset="0"/>
          <a:ea typeface="굴림" charset="-127"/>
        </a:defRPr>
      </a:lvl2pPr>
      <a:lvl3pPr algn="ctr" rtl="0" fontAlgn="base" latinLnBrk="1">
        <a:spcBef>
          <a:spcPct val="0"/>
        </a:spcBef>
        <a:spcAft>
          <a:spcPct val="0"/>
        </a:spcAft>
        <a:defRPr kumimoji="1" sz="4400">
          <a:solidFill>
            <a:schemeClr val="tx2"/>
          </a:solidFill>
          <a:latin typeface="Times New Roman" pitchFamily="18" charset="0"/>
          <a:ea typeface="굴림" charset="-127"/>
        </a:defRPr>
      </a:lvl3pPr>
      <a:lvl4pPr algn="ctr" rtl="0" fontAlgn="base" latinLnBrk="1">
        <a:spcBef>
          <a:spcPct val="0"/>
        </a:spcBef>
        <a:spcAft>
          <a:spcPct val="0"/>
        </a:spcAft>
        <a:defRPr kumimoji="1" sz="4400">
          <a:solidFill>
            <a:schemeClr val="tx2"/>
          </a:solidFill>
          <a:latin typeface="Times New Roman" pitchFamily="18" charset="0"/>
          <a:ea typeface="굴림" charset="-127"/>
        </a:defRPr>
      </a:lvl4pPr>
      <a:lvl5pPr algn="ctr" rtl="0" fontAlgn="base" latinLnBrk="1">
        <a:spcBef>
          <a:spcPct val="0"/>
        </a:spcBef>
        <a:spcAft>
          <a:spcPct val="0"/>
        </a:spcAft>
        <a:defRPr kumimoji="1" sz="4400">
          <a:solidFill>
            <a:schemeClr val="tx2"/>
          </a:solidFill>
          <a:latin typeface="Times New Roman" pitchFamily="18" charset="0"/>
          <a:ea typeface="굴림"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charset="-127"/>
        </a:defRPr>
      </a:lvl9pPr>
    </p:titleStyle>
    <p:bodyStyle>
      <a:lvl1pPr marL="342900" indent="-342900" algn="l" rtl="0" fontAlgn="base" latinLnBrk="1">
        <a:spcBef>
          <a:spcPct val="20000"/>
        </a:spcBef>
        <a:spcAft>
          <a:spcPct val="0"/>
        </a:spcAft>
        <a:buChar char="•"/>
        <a:defRPr kumimoji="1" sz="3200">
          <a:solidFill>
            <a:schemeClr val="tx1"/>
          </a:solidFill>
          <a:latin typeface="+mn-lt"/>
          <a:ea typeface="+mn-ea"/>
          <a:cs typeface="+mn-cs"/>
        </a:defRPr>
      </a:lvl1pPr>
      <a:lvl2pPr marL="742950" indent="-285750" algn="l" rtl="0" fontAlgn="base" latinLnBrk="1">
        <a:spcBef>
          <a:spcPct val="20000"/>
        </a:spcBef>
        <a:spcAft>
          <a:spcPct val="0"/>
        </a:spcAft>
        <a:buChar char="–"/>
        <a:defRPr kumimoji="1" sz="2800">
          <a:solidFill>
            <a:schemeClr val="tx1"/>
          </a:solidFill>
          <a:latin typeface="+mn-lt"/>
          <a:ea typeface="+mn-ea"/>
        </a:defRPr>
      </a:lvl2pPr>
      <a:lvl3pPr marL="1143000" indent="-228600" algn="l" rtl="0" fontAlgn="base" latinLnBrk="1">
        <a:spcBef>
          <a:spcPct val="20000"/>
        </a:spcBef>
        <a:spcAft>
          <a:spcPct val="0"/>
        </a:spcAft>
        <a:buChar char="•"/>
        <a:defRPr kumimoji="1" sz="2400">
          <a:solidFill>
            <a:schemeClr val="tx1"/>
          </a:solidFill>
          <a:latin typeface="+mn-lt"/>
          <a:ea typeface="+mn-ea"/>
        </a:defRPr>
      </a:lvl3pPr>
      <a:lvl4pPr marL="1600200" indent="-228600" algn="l" rtl="0" fontAlgn="base" latinLnBrk="1">
        <a:spcBef>
          <a:spcPct val="20000"/>
        </a:spcBef>
        <a:spcAft>
          <a:spcPct val="0"/>
        </a:spcAft>
        <a:buChar char="–"/>
        <a:defRPr kumimoji="1" sz="2000">
          <a:solidFill>
            <a:schemeClr val="tx1"/>
          </a:solidFill>
          <a:latin typeface="+mn-lt"/>
          <a:ea typeface="+mn-ea"/>
        </a:defRPr>
      </a:lvl4pPr>
      <a:lvl5pPr marL="2057400" indent="-228600" algn="l" rtl="0" fontAlgn="base" latinLnBrk="1">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fld id="{ED0694A7-751E-4B64-8E11-BB0C13246124}" type="slidenum">
              <a:rPr lang="en-US" altLang="ko-KR"/>
              <a:pPr/>
              <a:t>1</a:t>
            </a:fld>
            <a:endParaRPr lang="en-US" altLang="ko-KR"/>
          </a:p>
        </p:txBody>
      </p:sp>
      <p:sp>
        <p:nvSpPr>
          <p:cNvPr id="709635" name="Rectangle 3"/>
          <p:cNvSpPr>
            <a:spLocks noChangeArrowheads="1"/>
          </p:cNvSpPr>
          <p:nvPr/>
        </p:nvSpPr>
        <p:spPr bwMode="auto">
          <a:xfrm>
            <a:off x="1619250" y="2414588"/>
            <a:ext cx="5716588"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dirty="0" smtClean="0">
                <a:solidFill>
                  <a:schemeClr val="tx2"/>
                </a:solidFill>
              </a:rPr>
              <a:t>Lect. </a:t>
            </a:r>
            <a:r>
              <a:rPr lang="en-GB" altLang="ko-KR" sz="2800" i="0" smtClean="0">
                <a:solidFill>
                  <a:schemeClr val="tx2"/>
                </a:solidFill>
              </a:rPr>
              <a:t>3 : Basic </a:t>
            </a:r>
            <a:r>
              <a:rPr lang="en-GB" altLang="ko-KR" sz="2800" i="0" dirty="0">
                <a:solidFill>
                  <a:schemeClr val="tx2"/>
                </a:solidFill>
              </a:rPr>
              <a:t>Terms</a:t>
            </a:r>
          </a:p>
        </p:txBody>
      </p:sp>
      <p:sp>
        <p:nvSpPr>
          <p:cNvPr id="709636" name="Text Box 4"/>
          <p:cNvSpPr txBox="1">
            <a:spLocks noChangeArrowheads="1"/>
          </p:cNvSpPr>
          <p:nvPr/>
        </p:nvSpPr>
        <p:spPr bwMode="auto">
          <a:xfrm>
            <a:off x="2103438" y="3544888"/>
            <a:ext cx="5156200" cy="274637"/>
          </a:xfrm>
          <a:prstGeom prst="rect">
            <a:avLst/>
          </a:prstGeom>
          <a:noFill/>
          <a:ln w="31750">
            <a:noFill/>
            <a:miter lim="800000"/>
            <a:headEnd/>
            <a:tailEnd/>
          </a:ln>
          <a:effectLst/>
        </p:spPr>
        <p:txBody>
          <a:bodyPr wrap="none" lIns="0" tIns="0" rIns="0" bIns="0">
            <a:spAutoFit/>
          </a:bodyPr>
          <a:lstStyle/>
          <a:p>
            <a:r>
              <a:rPr lang="en-US" altLang="ko-KR" i="0"/>
              <a:t>Lots of new terminologies in every new fields…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261A3346-A0F3-4E8F-AA69-86E159B1922A}" type="slidenum">
              <a:rPr lang="en-US" altLang="ko-KR"/>
              <a:pPr/>
              <a:t>10</a:t>
            </a:fld>
            <a:endParaRPr lang="en-US" altLang="ko-KR"/>
          </a:p>
        </p:txBody>
      </p:sp>
      <p:sp>
        <p:nvSpPr>
          <p:cNvPr id="746498" name="Text Box 2"/>
          <p:cNvSpPr txBox="1">
            <a:spLocks noChangeArrowheads="1"/>
          </p:cNvSpPr>
          <p:nvPr/>
        </p:nvSpPr>
        <p:spPr bwMode="auto">
          <a:xfrm>
            <a:off x="993775" y="663575"/>
            <a:ext cx="1473200" cy="519113"/>
          </a:xfrm>
          <a:prstGeom prst="rect">
            <a:avLst/>
          </a:prstGeom>
          <a:noFill/>
          <a:ln w="9525">
            <a:noFill/>
            <a:miter lim="800000"/>
            <a:headEnd/>
            <a:tailEnd/>
          </a:ln>
          <a:effectLst/>
        </p:spPr>
        <p:txBody>
          <a:bodyPr wrap="none">
            <a:spAutoFit/>
          </a:bodyPr>
          <a:lstStyle/>
          <a:p>
            <a:pPr algn="l"/>
            <a:r>
              <a:rPr lang="en-US" altLang="ko-KR" sz="2800" i="0" dirty="0"/>
              <a:t>Attacks</a:t>
            </a:r>
          </a:p>
        </p:txBody>
      </p:sp>
      <p:sp>
        <p:nvSpPr>
          <p:cNvPr id="746499" name="Text Box 3"/>
          <p:cNvSpPr txBox="1">
            <a:spLocks noChangeArrowheads="1"/>
          </p:cNvSpPr>
          <p:nvPr/>
        </p:nvSpPr>
        <p:spPr bwMode="auto">
          <a:xfrm>
            <a:off x="1209675" y="1489075"/>
            <a:ext cx="7366000" cy="4292600"/>
          </a:xfrm>
          <a:prstGeom prst="rect">
            <a:avLst/>
          </a:prstGeom>
          <a:noFill/>
          <a:ln w="25400">
            <a:noFill/>
            <a:miter lim="800000"/>
            <a:headEnd/>
            <a:tailEnd/>
          </a:ln>
          <a:effectLst/>
        </p:spPr>
        <p:txBody>
          <a:bodyPr lIns="0" tIns="0" rIns="0" bIns="0">
            <a:spAutoFit/>
          </a:bodyPr>
          <a:lstStyle/>
          <a:p>
            <a:pPr marL="285750" indent="-285750" algn="l">
              <a:lnSpc>
                <a:spcPct val="120000"/>
              </a:lnSpc>
              <a:buFont typeface="Wingdings" pitchFamily="2" charset="2"/>
              <a:buChar char="q"/>
            </a:pPr>
            <a:r>
              <a:rPr lang="en-US" altLang="ko-KR" i="0">
                <a:latin typeface="Comic Sans MS" pitchFamily="66" charset="0"/>
                <a:ea typeface="궁서" pitchFamily="18" charset="-127"/>
              </a:rPr>
              <a:t>Attacks</a:t>
            </a:r>
          </a:p>
          <a:p>
            <a:pPr marL="685800" lvl="1" indent="-209550" algn="l">
              <a:lnSpc>
                <a:spcPct val="120000"/>
              </a:lnSpc>
              <a:buFont typeface="Wingdings" pitchFamily="2" charset="2"/>
              <a:buChar char="Ø"/>
            </a:pPr>
            <a:r>
              <a:rPr lang="en-US" altLang="ko-KR" i="0">
                <a:latin typeface="Comic Sans MS" pitchFamily="66" charset="0"/>
                <a:ea typeface="궁서" pitchFamily="18" charset="-127"/>
              </a:rPr>
              <a:t>An efficient algorithm that, for a given cryptographic design, enables some protected elements of the design to be computed “substantially” quicker than specified by the designer.</a:t>
            </a:r>
          </a:p>
          <a:p>
            <a:pPr marL="685800" lvl="1" indent="-209550" algn="l">
              <a:lnSpc>
                <a:spcPct val="120000"/>
              </a:lnSpc>
              <a:buFont typeface="Wingdings" pitchFamily="2" charset="2"/>
              <a:buChar char="Ø"/>
            </a:pPr>
            <a:r>
              <a:rPr lang="en-US" altLang="ko-KR" i="0">
                <a:latin typeface="Comic Sans MS" pitchFamily="66" charset="0"/>
                <a:ea typeface="궁서" pitchFamily="18" charset="-127"/>
              </a:rPr>
              <a:t>Finding overlooked and realistic threats for which the design fails </a:t>
            </a:r>
          </a:p>
          <a:p>
            <a:pPr marL="285750" indent="-285750" algn="l">
              <a:lnSpc>
                <a:spcPct val="120000"/>
              </a:lnSpc>
              <a:buFont typeface="Wingdings" pitchFamily="2" charset="2"/>
              <a:buChar char="q"/>
            </a:pPr>
            <a:r>
              <a:rPr lang="en-US" altLang="ko-KR" i="0">
                <a:latin typeface="Comic Sans MS" pitchFamily="66" charset="0"/>
                <a:ea typeface="궁서" pitchFamily="18" charset="-127"/>
              </a:rPr>
              <a:t>Attacks on encryption algorithms </a:t>
            </a:r>
          </a:p>
          <a:p>
            <a:pPr marL="685800" lvl="1" indent="-209550" algn="l">
              <a:lnSpc>
                <a:spcPct val="120000"/>
              </a:lnSpc>
              <a:buFont typeface="Wingdings" pitchFamily="2" charset="2"/>
              <a:buChar char="Ø"/>
            </a:pPr>
            <a:r>
              <a:rPr lang="en-US" altLang="ko-KR" i="0">
                <a:latin typeface="Comic Sans MS" pitchFamily="66" charset="0"/>
                <a:ea typeface="궁서" pitchFamily="18" charset="-127"/>
              </a:rPr>
              <a:t>Exhaustive search (brute force attack) </a:t>
            </a:r>
          </a:p>
          <a:p>
            <a:pPr marL="685800" lvl="1" indent="-209550" algn="l">
              <a:lnSpc>
                <a:spcPct val="120000"/>
              </a:lnSpc>
              <a:buClr>
                <a:schemeClr val="tx1"/>
              </a:buClr>
              <a:buFont typeface="Wingdings" pitchFamily="2" charset="2"/>
              <a:buChar char="Ø"/>
            </a:pPr>
            <a:r>
              <a:rPr lang="en-US" altLang="ko-KR" i="0">
                <a:latin typeface="Comic Sans MS" pitchFamily="66" charset="0"/>
                <a:ea typeface="궁서" pitchFamily="18" charset="-127"/>
              </a:rPr>
              <a:t>Ciphertext-only attack</a:t>
            </a:r>
          </a:p>
          <a:p>
            <a:pPr marL="685800" lvl="1" indent="-209550" algn="l">
              <a:lnSpc>
                <a:spcPct val="120000"/>
              </a:lnSpc>
              <a:buClr>
                <a:schemeClr val="tx1"/>
              </a:buClr>
              <a:buFont typeface="Wingdings" pitchFamily="2" charset="2"/>
              <a:buChar char="Ø"/>
            </a:pPr>
            <a:r>
              <a:rPr lang="en-US" altLang="ko-KR" i="0">
                <a:latin typeface="Comic Sans MS" pitchFamily="66" charset="0"/>
                <a:ea typeface="궁서" pitchFamily="18" charset="-127"/>
              </a:rPr>
              <a:t>Known-plaintext attack</a:t>
            </a:r>
          </a:p>
          <a:p>
            <a:pPr marL="685800" lvl="1" indent="-209550" algn="l">
              <a:lnSpc>
                <a:spcPct val="120000"/>
              </a:lnSpc>
              <a:buClr>
                <a:schemeClr val="tx1"/>
              </a:buClr>
              <a:buFont typeface="Wingdings" pitchFamily="2" charset="2"/>
              <a:buChar char="Ø"/>
            </a:pPr>
            <a:r>
              <a:rPr lang="en-US" altLang="ko-KR" i="0">
                <a:latin typeface="Comic Sans MS" pitchFamily="66" charset="0"/>
                <a:ea typeface="궁서" pitchFamily="18" charset="-127"/>
              </a:rPr>
              <a:t>Chosen-plaintext attack</a:t>
            </a:r>
          </a:p>
          <a:p>
            <a:pPr marL="685800" lvl="1" indent="-209550" algn="l">
              <a:lnSpc>
                <a:spcPct val="120000"/>
              </a:lnSpc>
              <a:buClr>
                <a:schemeClr val="tx1"/>
              </a:buClr>
              <a:buFont typeface="Wingdings" pitchFamily="2" charset="2"/>
              <a:buChar char="Ø"/>
            </a:pPr>
            <a:r>
              <a:rPr lang="en-US" altLang="ko-KR" i="0">
                <a:latin typeface="Comic Sans MS" pitchFamily="66" charset="0"/>
                <a:ea typeface="궁서" pitchFamily="18" charset="-127"/>
              </a:rPr>
              <a:t>Chosen-ciphertext attack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46C3E556-5FE2-4F89-B97E-67D2724389D1}" type="slidenum">
              <a:rPr lang="en-US" altLang="ko-KR"/>
              <a:pPr/>
              <a:t>11</a:t>
            </a:fld>
            <a:endParaRPr lang="en-US" altLang="ko-KR"/>
          </a:p>
        </p:txBody>
      </p:sp>
      <p:sp>
        <p:nvSpPr>
          <p:cNvPr id="699394" name="Text Box 2"/>
          <p:cNvSpPr txBox="1">
            <a:spLocks noChangeArrowheads="1"/>
          </p:cNvSpPr>
          <p:nvPr/>
        </p:nvSpPr>
        <p:spPr bwMode="auto">
          <a:xfrm>
            <a:off x="993775" y="663575"/>
            <a:ext cx="2974975" cy="519113"/>
          </a:xfrm>
          <a:prstGeom prst="rect">
            <a:avLst/>
          </a:prstGeom>
          <a:noFill/>
          <a:ln w="9525">
            <a:noFill/>
            <a:miter lim="800000"/>
            <a:headEnd/>
            <a:tailEnd/>
          </a:ln>
          <a:effectLst/>
        </p:spPr>
        <p:txBody>
          <a:bodyPr wrap="none">
            <a:spAutoFit/>
          </a:bodyPr>
          <a:lstStyle/>
          <a:p>
            <a:pPr algn="l"/>
            <a:r>
              <a:rPr lang="en-US" altLang="ko-KR" sz="2800" i="0"/>
              <a:t>Security Threats</a:t>
            </a:r>
          </a:p>
        </p:txBody>
      </p:sp>
      <p:sp>
        <p:nvSpPr>
          <p:cNvPr id="699395" name="Text Box 3"/>
          <p:cNvSpPr txBox="1">
            <a:spLocks noChangeArrowheads="1"/>
          </p:cNvSpPr>
          <p:nvPr/>
        </p:nvSpPr>
        <p:spPr bwMode="auto">
          <a:xfrm>
            <a:off x="942975" y="1479550"/>
            <a:ext cx="7366000" cy="2305050"/>
          </a:xfrm>
          <a:prstGeom prst="rect">
            <a:avLst/>
          </a:prstGeom>
          <a:noFill/>
          <a:ln w="25400">
            <a:noFill/>
            <a:miter lim="800000"/>
            <a:headEnd/>
            <a:tailEnd/>
          </a:ln>
          <a:effectLst/>
        </p:spPr>
        <p:txBody>
          <a:bodyPr lIns="0" tIns="0" rIns="0" bIns="0">
            <a:spAutoFit/>
          </a:bodyPr>
          <a:lstStyle/>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Interruption/Denial of service</a:t>
            </a:r>
          </a:p>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Interception: eavesdropping, wiretapping, theft …</a:t>
            </a:r>
          </a:p>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Modification</a:t>
            </a:r>
          </a:p>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Fabrication/Forgery</a:t>
            </a:r>
          </a:p>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Unauthorized access</a:t>
            </a:r>
          </a:p>
          <a:p>
            <a:pPr marL="285750" indent="-285750" algn="l">
              <a:lnSpc>
                <a:spcPct val="140000"/>
              </a:lnSpc>
              <a:buClr>
                <a:schemeClr val="tx1"/>
              </a:buClr>
              <a:buFont typeface="Wingdings" pitchFamily="2" charset="2"/>
              <a:buChar char="q"/>
            </a:pPr>
            <a:r>
              <a:rPr lang="en-US" altLang="ko-KR" i="0">
                <a:latin typeface="Comic Sans MS" pitchFamily="66" charset="0"/>
                <a:ea typeface="궁서" pitchFamily="18" charset="-127"/>
              </a:rPr>
              <a:t>Denial of facts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F82D6387-C6E0-44F8-BCC3-5E53B1ECB982}" type="slidenum">
              <a:rPr lang="en-US" altLang="ko-KR"/>
              <a:pPr/>
              <a:t>12</a:t>
            </a:fld>
            <a:endParaRPr lang="en-US" altLang="ko-KR"/>
          </a:p>
        </p:txBody>
      </p:sp>
      <p:sp>
        <p:nvSpPr>
          <p:cNvPr id="701442" name="Text Box 2"/>
          <p:cNvSpPr txBox="1">
            <a:spLocks noChangeArrowheads="1"/>
          </p:cNvSpPr>
          <p:nvPr/>
        </p:nvSpPr>
        <p:spPr bwMode="auto">
          <a:xfrm>
            <a:off x="993775" y="663575"/>
            <a:ext cx="3152775" cy="519113"/>
          </a:xfrm>
          <a:prstGeom prst="rect">
            <a:avLst/>
          </a:prstGeom>
          <a:noFill/>
          <a:ln w="9525">
            <a:noFill/>
            <a:miter lim="800000"/>
            <a:headEnd/>
            <a:tailEnd/>
          </a:ln>
          <a:effectLst/>
        </p:spPr>
        <p:txBody>
          <a:bodyPr wrap="none">
            <a:spAutoFit/>
          </a:bodyPr>
          <a:lstStyle/>
          <a:p>
            <a:pPr algn="l"/>
            <a:r>
              <a:rPr lang="en-US" altLang="ko-KR" sz="2800" i="0"/>
              <a:t>Security Services</a:t>
            </a:r>
          </a:p>
        </p:txBody>
      </p:sp>
      <p:sp>
        <p:nvSpPr>
          <p:cNvPr id="701443" name="Text Box 3"/>
          <p:cNvSpPr txBox="1">
            <a:spLocks noChangeArrowheads="1"/>
          </p:cNvSpPr>
          <p:nvPr/>
        </p:nvSpPr>
        <p:spPr bwMode="auto">
          <a:xfrm>
            <a:off x="922338" y="1457325"/>
            <a:ext cx="7366000" cy="4225925"/>
          </a:xfrm>
          <a:prstGeom prst="rect">
            <a:avLst/>
          </a:prstGeom>
          <a:noFill/>
          <a:ln w="25400">
            <a:noFill/>
            <a:miter lim="800000"/>
            <a:headEnd/>
            <a:tailEnd/>
          </a:ln>
          <a:effectLst/>
        </p:spPr>
        <p:txBody>
          <a:bodyPr lIns="0" tIns="0" rIns="0" bIns="0">
            <a:spAutoFit/>
          </a:bodyPr>
          <a:lstStyle/>
          <a:p>
            <a:pPr marL="285750" indent="-285750" algn="l">
              <a:lnSpc>
                <a:spcPct val="140000"/>
              </a:lnSpc>
              <a:buFont typeface="Wingdings" pitchFamily="2" charset="2"/>
              <a:buChar char="q"/>
            </a:pPr>
            <a:r>
              <a:rPr lang="en-US" altLang="ko-KR" i="0">
                <a:latin typeface="Comic Sans MS" pitchFamily="66" charset="0"/>
                <a:ea typeface="궁서" pitchFamily="18" charset="-127"/>
              </a:rPr>
              <a:t>Security services</a:t>
            </a:r>
          </a:p>
          <a:p>
            <a:pPr marL="685800" lvl="1" indent="-209550" algn="l">
              <a:lnSpc>
                <a:spcPct val="140000"/>
              </a:lnSpc>
              <a:buFont typeface="Wingdings" pitchFamily="2" charset="2"/>
              <a:buChar char="Ø"/>
            </a:pPr>
            <a:r>
              <a:rPr lang="en-US" altLang="ko-KR" i="0">
                <a:latin typeface="Comic Sans MS" pitchFamily="66" charset="0"/>
                <a:ea typeface="궁서" pitchFamily="18" charset="-127"/>
              </a:rPr>
              <a:t>A service that enhances information security using one or more security mechanisms</a:t>
            </a:r>
          </a:p>
          <a:p>
            <a:pPr marL="685800" lvl="1" indent="-209550" algn="l">
              <a:lnSpc>
                <a:spcPct val="140000"/>
              </a:lnSpc>
              <a:buFont typeface="Wingdings" pitchFamily="2" charset="2"/>
              <a:buNone/>
            </a:pPr>
            <a:r>
              <a:rPr lang="en-US" altLang="ko-KR" i="0">
                <a:latin typeface="Comic Sans MS" pitchFamily="66" charset="0"/>
                <a:ea typeface="궁서" pitchFamily="18" charset="-127"/>
              </a:rPr>
              <a:t> </a:t>
            </a: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Confidentiality/Secrecy (</a:t>
            </a:r>
            <a:r>
              <a:rPr lang="ko-KR" altLang="en-US" i="0">
                <a:solidFill>
                  <a:schemeClr val="accent2"/>
                </a:solidFill>
                <a:latin typeface="Comic Sans MS" pitchFamily="66" charset="0"/>
                <a:ea typeface="궁서" pitchFamily="18" charset="-127"/>
              </a:rPr>
              <a:t>기밀성</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Interception</a:t>
            </a: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Authentication (</a:t>
            </a:r>
            <a:r>
              <a:rPr lang="ko-KR" altLang="en-US" i="0">
                <a:solidFill>
                  <a:schemeClr val="accent2"/>
                </a:solidFill>
                <a:latin typeface="Comic Sans MS" pitchFamily="66" charset="0"/>
                <a:ea typeface="궁서" pitchFamily="18" charset="-127"/>
              </a:rPr>
              <a:t>인증성</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Forgery</a:t>
            </a: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Integrity (</a:t>
            </a:r>
            <a:r>
              <a:rPr lang="ko-KR" altLang="en-US" i="0">
                <a:solidFill>
                  <a:schemeClr val="accent2"/>
                </a:solidFill>
                <a:latin typeface="Comic Sans MS" pitchFamily="66" charset="0"/>
                <a:ea typeface="궁서" pitchFamily="18" charset="-127"/>
              </a:rPr>
              <a:t>무결성</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Modification</a:t>
            </a: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Non-repudiation (</a:t>
            </a:r>
            <a:r>
              <a:rPr lang="ko-KR" altLang="en-US" i="0">
                <a:solidFill>
                  <a:schemeClr val="accent2"/>
                </a:solidFill>
                <a:latin typeface="Comic Sans MS" pitchFamily="66" charset="0"/>
                <a:ea typeface="궁서" pitchFamily="18" charset="-127"/>
              </a:rPr>
              <a:t>부인방지</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Denial of facts</a:t>
            </a:r>
            <a:endParaRPr lang="en-US" altLang="ko-KR" i="0">
              <a:latin typeface="Comic Sans MS" pitchFamily="66" charset="0"/>
              <a:ea typeface="궁서" pitchFamily="18" charset="-127"/>
            </a:endParaRPr>
          </a:p>
          <a:p>
            <a:pPr marL="285750" indent="-285750" algn="l">
              <a:lnSpc>
                <a:spcPct val="140000"/>
              </a:lnSpc>
              <a:buFont typeface="Wingdings" pitchFamily="2" charset="2"/>
              <a:buChar char="q"/>
            </a:pP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Access control (</a:t>
            </a:r>
            <a:r>
              <a:rPr lang="ko-KR" altLang="en-US" i="0">
                <a:solidFill>
                  <a:schemeClr val="accent2"/>
                </a:solidFill>
                <a:latin typeface="Comic Sans MS" pitchFamily="66" charset="0"/>
                <a:ea typeface="궁서" pitchFamily="18" charset="-127"/>
              </a:rPr>
              <a:t>접근제어</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Unauthorized access</a:t>
            </a: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Availability (</a:t>
            </a:r>
            <a:r>
              <a:rPr lang="ko-KR" altLang="en-US" i="0">
                <a:solidFill>
                  <a:schemeClr val="accent2"/>
                </a:solidFill>
                <a:latin typeface="Comic Sans MS" pitchFamily="66" charset="0"/>
                <a:ea typeface="궁서" pitchFamily="18" charset="-127"/>
              </a:rPr>
              <a:t>가용성</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i="0">
                <a:latin typeface="Comic Sans MS" pitchFamily="66" charset="0"/>
                <a:ea typeface="궁서" pitchFamily="18" charset="-127"/>
                <a:sym typeface="Symbol" pitchFamily="18" charset="2"/>
              </a:rPr>
              <a:t> Interruption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슬라이드 번호 개체 틀 1"/>
          <p:cNvSpPr>
            <a:spLocks noGrp="1"/>
          </p:cNvSpPr>
          <p:nvPr>
            <p:ph type="sldNum" sz="quarter" idx="10"/>
          </p:nvPr>
        </p:nvSpPr>
        <p:spPr/>
        <p:txBody>
          <a:bodyPr/>
          <a:lstStyle/>
          <a:p>
            <a:fld id="{0623C1BC-DB34-47EE-A5FC-DF3D9AEC5303}" type="slidenum">
              <a:rPr lang="en-US" altLang="ko-KR"/>
              <a:pPr/>
              <a:t>13</a:t>
            </a:fld>
            <a:endParaRPr lang="en-US" altLang="ko-KR"/>
          </a:p>
        </p:txBody>
      </p:sp>
      <p:sp>
        <p:nvSpPr>
          <p:cNvPr id="707586" name="Text Box 2"/>
          <p:cNvSpPr txBox="1">
            <a:spLocks noChangeArrowheads="1"/>
          </p:cNvSpPr>
          <p:nvPr/>
        </p:nvSpPr>
        <p:spPr bwMode="auto">
          <a:xfrm>
            <a:off x="590550" y="652463"/>
            <a:ext cx="7820025" cy="519112"/>
          </a:xfrm>
          <a:prstGeom prst="rect">
            <a:avLst/>
          </a:prstGeom>
          <a:noFill/>
          <a:ln w="9525">
            <a:noFill/>
            <a:miter lim="800000"/>
            <a:headEnd/>
            <a:tailEnd/>
          </a:ln>
          <a:effectLst/>
        </p:spPr>
        <p:txBody>
          <a:bodyPr wrap="none">
            <a:spAutoFit/>
          </a:bodyPr>
          <a:lstStyle/>
          <a:p>
            <a:pPr algn="l"/>
            <a:r>
              <a:rPr lang="en-US" altLang="ko-KR" sz="2800" i="0"/>
              <a:t>Security Needs for Network Communications</a:t>
            </a:r>
          </a:p>
        </p:txBody>
      </p:sp>
      <p:grpSp>
        <p:nvGrpSpPr>
          <p:cNvPr id="707587" name="Group 3"/>
          <p:cNvGrpSpPr>
            <a:grpSpLocks/>
          </p:cNvGrpSpPr>
          <p:nvPr/>
        </p:nvGrpSpPr>
        <p:grpSpPr bwMode="auto">
          <a:xfrm>
            <a:off x="598488" y="1419225"/>
            <a:ext cx="7775575" cy="4586288"/>
            <a:chOff x="576" y="962"/>
            <a:chExt cx="4584" cy="2650"/>
          </a:xfrm>
        </p:grpSpPr>
        <p:sp>
          <p:nvSpPr>
            <p:cNvPr id="707588" name="Rectangle 4"/>
            <p:cNvSpPr>
              <a:spLocks noChangeArrowheads="1"/>
            </p:cNvSpPr>
            <p:nvPr/>
          </p:nvSpPr>
          <p:spPr bwMode="auto">
            <a:xfrm>
              <a:off x="576" y="1128"/>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grpSp>
          <p:nvGrpSpPr>
            <p:cNvPr id="707589" name="Group 5"/>
            <p:cNvGrpSpPr>
              <a:grpSpLocks/>
            </p:cNvGrpSpPr>
            <p:nvPr/>
          </p:nvGrpSpPr>
          <p:grpSpPr bwMode="auto">
            <a:xfrm>
              <a:off x="657" y="1197"/>
              <a:ext cx="1089" cy="305"/>
              <a:chOff x="657" y="1197"/>
              <a:chExt cx="1089" cy="305"/>
            </a:xfrm>
          </p:grpSpPr>
          <p:pic>
            <p:nvPicPr>
              <p:cNvPr id="707590" name="Picture 6" descr="Click To Preview"/>
              <p:cNvPicPr>
                <a:picLocks noChangeAspect="1" noChangeArrowheads="1"/>
              </p:cNvPicPr>
              <p:nvPr/>
            </p:nvPicPr>
            <p:blipFill>
              <a:blip r:embed="rId4" cstate="print"/>
              <a:srcRect/>
              <a:stretch>
                <a:fillRect/>
              </a:stretch>
            </p:blipFill>
            <p:spPr bwMode="auto">
              <a:xfrm>
                <a:off x="657" y="1198"/>
                <a:ext cx="287" cy="287"/>
              </a:xfrm>
              <a:prstGeom prst="rect">
                <a:avLst/>
              </a:prstGeom>
              <a:noFill/>
            </p:spPr>
          </p:pic>
          <p:pic>
            <p:nvPicPr>
              <p:cNvPr id="707591" name="Picture 7" descr="Click To Preview"/>
              <p:cNvPicPr>
                <a:picLocks noChangeAspect="1" noChangeArrowheads="1"/>
              </p:cNvPicPr>
              <p:nvPr/>
            </p:nvPicPr>
            <p:blipFill>
              <a:blip r:embed="rId5" cstate="print"/>
              <a:srcRect/>
              <a:stretch>
                <a:fillRect/>
              </a:stretch>
            </p:blipFill>
            <p:spPr bwMode="auto">
              <a:xfrm>
                <a:off x="1441" y="1197"/>
                <a:ext cx="305" cy="305"/>
              </a:xfrm>
              <a:prstGeom prst="rect">
                <a:avLst/>
              </a:prstGeom>
              <a:noFill/>
            </p:spPr>
          </p:pic>
          <p:sp>
            <p:nvSpPr>
              <p:cNvPr id="707592" name="Line 8"/>
              <p:cNvSpPr>
                <a:spLocks noChangeShapeType="1"/>
              </p:cNvSpPr>
              <p:nvPr/>
            </p:nvSpPr>
            <p:spPr bwMode="auto">
              <a:xfrm>
                <a:off x="978" y="1320"/>
                <a:ext cx="426" cy="0"/>
              </a:xfrm>
              <a:prstGeom prst="line">
                <a:avLst/>
              </a:prstGeom>
              <a:noFill/>
              <a:ln w="22225">
                <a:solidFill>
                  <a:srgbClr val="0000FF"/>
                </a:solidFill>
                <a:round/>
                <a:headEnd/>
                <a:tailEnd type="stealth" w="med" len="med"/>
              </a:ln>
              <a:effectLst/>
            </p:spPr>
            <p:txBody>
              <a:bodyPr lIns="0" tIns="0" rIns="0" bIns="0" anchor="ctr">
                <a:spAutoFit/>
              </a:bodyPr>
              <a:lstStyle/>
              <a:p>
                <a:endParaRPr lang="ko-KR" altLang="en-US"/>
              </a:p>
            </p:txBody>
          </p:sp>
        </p:grpSp>
        <p:grpSp>
          <p:nvGrpSpPr>
            <p:cNvPr id="707593" name="Group 9"/>
            <p:cNvGrpSpPr>
              <a:grpSpLocks/>
            </p:cNvGrpSpPr>
            <p:nvPr/>
          </p:nvGrpSpPr>
          <p:grpSpPr bwMode="auto">
            <a:xfrm>
              <a:off x="912" y="1314"/>
              <a:ext cx="570" cy="582"/>
              <a:chOff x="912" y="1314"/>
              <a:chExt cx="570" cy="582"/>
            </a:xfrm>
          </p:grpSpPr>
          <p:grpSp>
            <p:nvGrpSpPr>
              <p:cNvPr id="707594" name="Group 10"/>
              <p:cNvGrpSpPr>
                <a:grpSpLocks/>
              </p:cNvGrpSpPr>
              <p:nvPr/>
            </p:nvGrpSpPr>
            <p:grpSpPr bwMode="auto">
              <a:xfrm>
                <a:off x="1098" y="1514"/>
                <a:ext cx="229" cy="265"/>
                <a:chOff x="2526" y="1562"/>
                <a:chExt cx="277" cy="301"/>
              </a:xfrm>
            </p:grpSpPr>
            <p:sp>
              <p:nvSpPr>
                <p:cNvPr id="707595" name="Freeform 11"/>
                <p:cNvSpPr>
                  <a:spLocks/>
                </p:cNvSpPr>
                <p:nvPr/>
              </p:nvSpPr>
              <p:spPr bwMode="auto">
                <a:xfrm>
                  <a:off x="2586" y="1562"/>
                  <a:ext cx="63" cy="72"/>
                </a:xfrm>
                <a:custGeom>
                  <a:avLst/>
                  <a:gdLst/>
                  <a:ahLst/>
                  <a:cxnLst>
                    <a:cxn ang="0">
                      <a:pos x="89" y="23"/>
                    </a:cxn>
                    <a:cxn ang="0">
                      <a:pos x="80" y="14"/>
                    </a:cxn>
                    <a:cxn ang="0">
                      <a:pos x="70" y="7"/>
                    </a:cxn>
                    <a:cxn ang="0">
                      <a:pos x="53" y="3"/>
                    </a:cxn>
                    <a:cxn ang="0">
                      <a:pos x="36" y="0"/>
                    </a:cxn>
                    <a:cxn ang="0">
                      <a:pos x="11" y="3"/>
                    </a:cxn>
                    <a:cxn ang="0">
                      <a:pos x="0" y="10"/>
                    </a:cxn>
                    <a:cxn ang="0">
                      <a:pos x="0" y="22"/>
                    </a:cxn>
                    <a:cxn ang="0">
                      <a:pos x="5" y="36"/>
                    </a:cxn>
                    <a:cxn ang="0">
                      <a:pos x="15" y="45"/>
                    </a:cxn>
                    <a:cxn ang="0">
                      <a:pos x="11" y="47"/>
                    </a:cxn>
                    <a:cxn ang="0">
                      <a:pos x="11" y="50"/>
                    </a:cxn>
                    <a:cxn ang="0">
                      <a:pos x="17" y="54"/>
                    </a:cxn>
                    <a:cxn ang="0">
                      <a:pos x="24" y="55"/>
                    </a:cxn>
                    <a:cxn ang="0">
                      <a:pos x="30" y="57"/>
                    </a:cxn>
                    <a:cxn ang="0">
                      <a:pos x="38" y="63"/>
                    </a:cxn>
                    <a:cxn ang="0">
                      <a:pos x="49" y="69"/>
                    </a:cxn>
                    <a:cxn ang="0">
                      <a:pos x="63" y="75"/>
                    </a:cxn>
                    <a:cxn ang="0">
                      <a:pos x="82" y="77"/>
                    </a:cxn>
                    <a:cxn ang="0">
                      <a:pos x="104" y="70"/>
                    </a:cxn>
                    <a:cxn ang="0">
                      <a:pos x="110" y="64"/>
                    </a:cxn>
                    <a:cxn ang="0">
                      <a:pos x="110" y="52"/>
                    </a:cxn>
                    <a:cxn ang="0">
                      <a:pos x="106" y="40"/>
                    </a:cxn>
                    <a:cxn ang="0">
                      <a:pos x="97" y="30"/>
                    </a:cxn>
                    <a:cxn ang="0">
                      <a:pos x="127" y="30"/>
                    </a:cxn>
                    <a:cxn ang="0">
                      <a:pos x="127" y="26"/>
                    </a:cxn>
                    <a:cxn ang="0">
                      <a:pos x="89" y="23"/>
                    </a:cxn>
                  </a:cxnLst>
                  <a:rect l="0" t="0" r="r" b="b"/>
                  <a:pathLst>
                    <a:path w="127" h="77">
                      <a:moveTo>
                        <a:pt x="89" y="23"/>
                      </a:moveTo>
                      <a:lnTo>
                        <a:pt x="80" y="14"/>
                      </a:lnTo>
                      <a:lnTo>
                        <a:pt x="70" y="7"/>
                      </a:lnTo>
                      <a:lnTo>
                        <a:pt x="53" y="3"/>
                      </a:lnTo>
                      <a:lnTo>
                        <a:pt x="36" y="0"/>
                      </a:lnTo>
                      <a:lnTo>
                        <a:pt x="11" y="3"/>
                      </a:lnTo>
                      <a:lnTo>
                        <a:pt x="0" y="10"/>
                      </a:lnTo>
                      <a:lnTo>
                        <a:pt x="0" y="22"/>
                      </a:lnTo>
                      <a:lnTo>
                        <a:pt x="5" y="36"/>
                      </a:lnTo>
                      <a:lnTo>
                        <a:pt x="15" y="45"/>
                      </a:lnTo>
                      <a:lnTo>
                        <a:pt x="11" y="47"/>
                      </a:lnTo>
                      <a:lnTo>
                        <a:pt x="11" y="50"/>
                      </a:lnTo>
                      <a:lnTo>
                        <a:pt x="17" y="54"/>
                      </a:lnTo>
                      <a:lnTo>
                        <a:pt x="24" y="55"/>
                      </a:lnTo>
                      <a:lnTo>
                        <a:pt x="30" y="57"/>
                      </a:lnTo>
                      <a:lnTo>
                        <a:pt x="38" y="63"/>
                      </a:lnTo>
                      <a:lnTo>
                        <a:pt x="49" y="69"/>
                      </a:lnTo>
                      <a:lnTo>
                        <a:pt x="63" y="75"/>
                      </a:lnTo>
                      <a:lnTo>
                        <a:pt x="82" y="77"/>
                      </a:lnTo>
                      <a:lnTo>
                        <a:pt x="104" y="70"/>
                      </a:lnTo>
                      <a:lnTo>
                        <a:pt x="110" y="64"/>
                      </a:lnTo>
                      <a:lnTo>
                        <a:pt x="110" y="52"/>
                      </a:lnTo>
                      <a:lnTo>
                        <a:pt x="106" y="40"/>
                      </a:lnTo>
                      <a:lnTo>
                        <a:pt x="97" y="30"/>
                      </a:lnTo>
                      <a:lnTo>
                        <a:pt x="127" y="30"/>
                      </a:lnTo>
                      <a:lnTo>
                        <a:pt x="127" y="26"/>
                      </a:lnTo>
                      <a:lnTo>
                        <a:pt x="89" y="23"/>
                      </a:lnTo>
                      <a:close/>
                    </a:path>
                  </a:pathLst>
                </a:custGeom>
                <a:solidFill>
                  <a:srgbClr val="000000"/>
                </a:solidFill>
                <a:ln w="9525">
                  <a:noFill/>
                  <a:round/>
                  <a:headEnd/>
                  <a:tailEnd/>
                </a:ln>
              </p:spPr>
              <p:txBody>
                <a:bodyPr/>
                <a:lstStyle/>
                <a:p>
                  <a:endParaRPr lang="ko-KR" altLang="en-US"/>
                </a:p>
              </p:txBody>
            </p:sp>
            <p:sp>
              <p:nvSpPr>
                <p:cNvPr id="707596" name="Freeform 12"/>
                <p:cNvSpPr>
                  <a:spLocks/>
                </p:cNvSpPr>
                <p:nvPr/>
              </p:nvSpPr>
              <p:spPr bwMode="auto">
                <a:xfrm>
                  <a:off x="2526" y="1589"/>
                  <a:ext cx="79" cy="96"/>
                </a:xfrm>
                <a:custGeom>
                  <a:avLst/>
                  <a:gdLst/>
                  <a:ahLst/>
                  <a:cxnLst>
                    <a:cxn ang="0">
                      <a:pos x="160" y="70"/>
                    </a:cxn>
                    <a:cxn ang="0">
                      <a:pos x="154" y="65"/>
                    </a:cxn>
                    <a:cxn ang="0">
                      <a:pos x="139" y="65"/>
                    </a:cxn>
                    <a:cxn ang="0">
                      <a:pos x="114" y="71"/>
                    </a:cxn>
                    <a:cxn ang="0">
                      <a:pos x="88" y="82"/>
                    </a:cxn>
                    <a:cxn ang="0">
                      <a:pos x="55" y="87"/>
                    </a:cxn>
                    <a:cxn ang="0">
                      <a:pos x="32" y="87"/>
                    </a:cxn>
                    <a:cxn ang="0">
                      <a:pos x="23" y="83"/>
                    </a:cxn>
                    <a:cxn ang="0">
                      <a:pos x="25" y="78"/>
                    </a:cxn>
                    <a:cxn ang="0">
                      <a:pos x="38" y="68"/>
                    </a:cxn>
                    <a:cxn ang="0">
                      <a:pos x="63" y="57"/>
                    </a:cxn>
                    <a:cxn ang="0">
                      <a:pos x="95" y="48"/>
                    </a:cxn>
                    <a:cxn ang="0">
                      <a:pos x="127" y="41"/>
                    </a:cxn>
                    <a:cxn ang="0">
                      <a:pos x="146" y="43"/>
                    </a:cxn>
                    <a:cxn ang="0">
                      <a:pos x="162" y="45"/>
                    </a:cxn>
                    <a:cxn ang="0">
                      <a:pos x="162" y="40"/>
                    </a:cxn>
                    <a:cxn ang="0">
                      <a:pos x="143" y="35"/>
                    </a:cxn>
                    <a:cxn ang="0">
                      <a:pos x="135" y="31"/>
                    </a:cxn>
                    <a:cxn ang="0">
                      <a:pos x="127" y="24"/>
                    </a:cxn>
                    <a:cxn ang="0">
                      <a:pos x="126" y="16"/>
                    </a:cxn>
                    <a:cxn ang="0">
                      <a:pos x="122" y="3"/>
                    </a:cxn>
                    <a:cxn ang="0">
                      <a:pos x="108" y="0"/>
                    </a:cxn>
                    <a:cxn ang="0">
                      <a:pos x="103" y="2"/>
                    </a:cxn>
                    <a:cxn ang="0">
                      <a:pos x="95" y="10"/>
                    </a:cxn>
                    <a:cxn ang="0">
                      <a:pos x="101" y="20"/>
                    </a:cxn>
                    <a:cxn ang="0">
                      <a:pos x="112" y="27"/>
                    </a:cxn>
                    <a:cxn ang="0">
                      <a:pos x="126" y="34"/>
                    </a:cxn>
                    <a:cxn ang="0">
                      <a:pos x="107" y="38"/>
                    </a:cxn>
                    <a:cxn ang="0">
                      <a:pos x="86" y="42"/>
                    </a:cxn>
                    <a:cxn ang="0">
                      <a:pos x="57" y="48"/>
                    </a:cxn>
                    <a:cxn ang="0">
                      <a:pos x="34" y="56"/>
                    </a:cxn>
                    <a:cxn ang="0">
                      <a:pos x="15" y="68"/>
                    </a:cxn>
                    <a:cxn ang="0">
                      <a:pos x="2" y="78"/>
                    </a:cxn>
                    <a:cxn ang="0">
                      <a:pos x="0" y="84"/>
                    </a:cxn>
                    <a:cxn ang="0">
                      <a:pos x="4" y="92"/>
                    </a:cxn>
                    <a:cxn ang="0">
                      <a:pos x="12" y="99"/>
                    </a:cxn>
                    <a:cxn ang="0">
                      <a:pos x="29" y="102"/>
                    </a:cxn>
                    <a:cxn ang="0">
                      <a:pos x="65" y="98"/>
                    </a:cxn>
                    <a:cxn ang="0">
                      <a:pos x="107" y="89"/>
                    </a:cxn>
                    <a:cxn ang="0">
                      <a:pos x="133" y="83"/>
                    </a:cxn>
                    <a:cxn ang="0">
                      <a:pos x="146" y="78"/>
                    </a:cxn>
                    <a:cxn ang="0">
                      <a:pos x="160" y="70"/>
                    </a:cxn>
                  </a:cxnLst>
                  <a:rect l="0" t="0" r="r" b="b"/>
                  <a:pathLst>
                    <a:path w="162" h="102">
                      <a:moveTo>
                        <a:pt x="160" y="70"/>
                      </a:moveTo>
                      <a:lnTo>
                        <a:pt x="154" y="65"/>
                      </a:lnTo>
                      <a:lnTo>
                        <a:pt x="139" y="65"/>
                      </a:lnTo>
                      <a:lnTo>
                        <a:pt x="114" y="71"/>
                      </a:lnTo>
                      <a:lnTo>
                        <a:pt x="88" y="82"/>
                      </a:lnTo>
                      <a:lnTo>
                        <a:pt x="55" y="87"/>
                      </a:lnTo>
                      <a:lnTo>
                        <a:pt x="32" y="87"/>
                      </a:lnTo>
                      <a:lnTo>
                        <a:pt x="23" y="83"/>
                      </a:lnTo>
                      <a:lnTo>
                        <a:pt x="25" y="78"/>
                      </a:lnTo>
                      <a:lnTo>
                        <a:pt x="38" y="68"/>
                      </a:lnTo>
                      <a:lnTo>
                        <a:pt x="63" y="57"/>
                      </a:lnTo>
                      <a:lnTo>
                        <a:pt x="95" y="48"/>
                      </a:lnTo>
                      <a:lnTo>
                        <a:pt x="127" y="41"/>
                      </a:lnTo>
                      <a:lnTo>
                        <a:pt x="146" y="43"/>
                      </a:lnTo>
                      <a:lnTo>
                        <a:pt x="162" y="45"/>
                      </a:lnTo>
                      <a:lnTo>
                        <a:pt x="162" y="40"/>
                      </a:lnTo>
                      <a:lnTo>
                        <a:pt x="143" y="35"/>
                      </a:lnTo>
                      <a:lnTo>
                        <a:pt x="135" y="31"/>
                      </a:lnTo>
                      <a:lnTo>
                        <a:pt x="127" y="24"/>
                      </a:lnTo>
                      <a:lnTo>
                        <a:pt x="126" y="16"/>
                      </a:lnTo>
                      <a:lnTo>
                        <a:pt x="122" y="3"/>
                      </a:lnTo>
                      <a:lnTo>
                        <a:pt x="108" y="0"/>
                      </a:lnTo>
                      <a:lnTo>
                        <a:pt x="103" y="2"/>
                      </a:lnTo>
                      <a:lnTo>
                        <a:pt x="95" y="10"/>
                      </a:lnTo>
                      <a:lnTo>
                        <a:pt x="101" y="20"/>
                      </a:lnTo>
                      <a:lnTo>
                        <a:pt x="112" y="27"/>
                      </a:lnTo>
                      <a:lnTo>
                        <a:pt x="126" y="34"/>
                      </a:lnTo>
                      <a:lnTo>
                        <a:pt x="107" y="38"/>
                      </a:lnTo>
                      <a:lnTo>
                        <a:pt x="86" y="42"/>
                      </a:lnTo>
                      <a:lnTo>
                        <a:pt x="57" y="48"/>
                      </a:lnTo>
                      <a:lnTo>
                        <a:pt x="34" y="56"/>
                      </a:lnTo>
                      <a:lnTo>
                        <a:pt x="15" y="68"/>
                      </a:lnTo>
                      <a:lnTo>
                        <a:pt x="2" y="78"/>
                      </a:lnTo>
                      <a:lnTo>
                        <a:pt x="0" y="84"/>
                      </a:lnTo>
                      <a:lnTo>
                        <a:pt x="4" y="92"/>
                      </a:lnTo>
                      <a:lnTo>
                        <a:pt x="12" y="99"/>
                      </a:lnTo>
                      <a:lnTo>
                        <a:pt x="29" y="102"/>
                      </a:lnTo>
                      <a:lnTo>
                        <a:pt x="65" y="98"/>
                      </a:lnTo>
                      <a:lnTo>
                        <a:pt x="107" y="89"/>
                      </a:lnTo>
                      <a:lnTo>
                        <a:pt x="133" y="83"/>
                      </a:lnTo>
                      <a:lnTo>
                        <a:pt x="146" y="78"/>
                      </a:lnTo>
                      <a:lnTo>
                        <a:pt x="160" y="70"/>
                      </a:lnTo>
                      <a:close/>
                    </a:path>
                  </a:pathLst>
                </a:custGeom>
                <a:solidFill>
                  <a:srgbClr val="000000"/>
                </a:solidFill>
                <a:ln w="9525">
                  <a:noFill/>
                  <a:round/>
                  <a:headEnd/>
                  <a:tailEnd/>
                </a:ln>
              </p:spPr>
              <p:txBody>
                <a:bodyPr/>
                <a:lstStyle/>
                <a:p>
                  <a:endParaRPr lang="ko-KR" altLang="en-US"/>
                </a:p>
              </p:txBody>
            </p:sp>
            <p:sp>
              <p:nvSpPr>
                <p:cNvPr id="707597" name="Freeform 13"/>
                <p:cNvSpPr>
                  <a:spLocks/>
                </p:cNvSpPr>
                <p:nvPr/>
              </p:nvSpPr>
              <p:spPr bwMode="auto">
                <a:xfrm>
                  <a:off x="2631" y="1636"/>
                  <a:ext cx="109" cy="58"/>
                </a:xfrm>
                <a:custGeom>
                  <a:avLst/>
                  <a:gdLst/>
                  <a:ahLst/>
                  <a:cxnLst>
                    <a:cxn ang="0">
                      <a:pos x="0" y="3"/>
                    </a:cxn>
                    <a:cxn ang="0">
                      <a:pos x="15" y="0"/>
                    </a:cxn>
                    <a:cxn ang="0">
                      <a:pos x="34" y="0"/>
                    </a:cxn>
                    <a:cxn ang="0">
                      <a:pos x="76" y="4"/>
                    </a:cxn>
                    <a:cxn ang="0">
                      <a:pos x="139" y="9"/>
                    </a:cxn>
                    <a:cxn ang="0">
                      <a:pos x="179" y="11"/>
                    </a:cxn>
                    <a:cxn ang="0">
                      <a:pos x="188" y="15"/>
                    </a:cxn>
                    <a:cxn ang="0">
                      <a:pos x="186" y="19"/>
                    </a:cxn>
                    <a:cxn ang="0">
                      <a:pos x="171" y="23"/>
                    </a:cxn>
                    <a:cxn ang="0">
                      <a:pos x="148" y="29"/>
                    </a:cxn>
                    <a:cxn ang="0">
                      <a:pos x="135" y="36"/>
                    </a:cxn>
                    <a:cxn ang="0">
                      <a:pos x="125" y="47"/>
                    </a:cxn>
                    <a:cxn ang="0">
                      <a:pos x="143" y="48"/>
                    </a:cxn>
                    <a:cxn ang="0">
                      <a:pos x="169" y="47"/>
                    </a:cxn>
                    <a:cxn ang="0">
                      <a:pos x="194" y="49"/>
                    </a:cxn>
                    <a:cxn ang="0">
                      <a:pos x="220" y="56"/>
                    </a:cxn>
                    <a:cxn ang="0">
                      <a:pos x="220" y="59"/>
                    </a:cxn>
                    <a:cxn ang="0">
                      <a:pos x="215" y="60"/>
                    </a:cxn>
                    <a:cxn ang="0">
                      <a:pos x="207" y="61"/>
                    </a:cxn>
                    <a:cxn ang="0">
                      <a:pos x="200" y="57"/>
                    </a:cxn>
                    <a:cxn ang="0">
                      <a:pos x="188" y="54"/>
                    </a:cxn>
                    <a:cxn ang="0">
                      <a:pos x="160" y="51"/>
                    </a:cxn>
                    <a:cxn ang="0">
                      <a:pos x="135" y="51"/>
                    </a:cxn>
                    <a:cxn ang="0">
                      <a:pos x="122" y="53"/>
                    </a:cxn>
                    <a:cxn ang="0">
                      <a:pos x="114" y="50"/>
                    </a:cxn>
                    <a:cxn ang="0">
                      <a:pos x="114" y="45"/>
                    </a:cxn>
                    <a:cxn ang="0">
                      <a:pos x="127" y="36"/>
                    </a:cxn>
                    <a:cxn ang="0">
                      <a:pos x="141" y="28"/>
                    </a:cxn>
                    <a:cxn ang="0">
                      <a:pos x="158" y="23"/>
                    </a:cxn>
                    <a:cxn ang="0">
                      <a:pos x="169" y="17"/>
                    </a:cxn>
                    <a:cxn ang="0">
                      <a:pos x="148" y="18"/>
                    </a:cxn>
                    <a:cxn ang="0">
                      <a:pos x="108" y="16"/>
                    </a:cxn>
                    <a:cxn ang="0">
                      <a:pos x="70" y="15"/>
                    </a:cxn>
                    <a:cxn ang="0">
                      <a:pos x="36" y="13"/>
                    </a:cxn>
                    <a:cxn ang="0">
                      <a:pos x="11" y="11"/>
                    </a:cxn>
                    <a:cxn ang="0">
                      <a:pos x="4" y="8"/>
                    </a:cxn>
                    <a:cxn ang="0">
                      <a:pos x="0" y="3"/>
                    </a:cxn>
                  </a:cxnLst>
                  <a:rect l="0" t="0" r="r" b="b"/>
                  <a:pathLst>
                    <a:path w="220" h="61">
                      <a:moveTo>
                        <a:pt x="0" y="3"/>
                      </a:moveTo>
                      <a:lnTo>
                        <a:pt x="15" y="0"/>
                      </a:lnTo>
                      <a:lnTo>
                        <a:pt x="34" y="0"/>
                      </a:lnTo>
                      <a:lnTo>
                        <a:pt x="76" y="4"/>
                      </a:lnTo>
                      <a:lnTo>
                        <a:pt x="139" y="9"/>
                      </a:lnTo>
                      <a:lnTo>
                        <a:pt x="179" y="11"/>
                      </a:lnTo>
                      <a:lnTo>
                        <a:pt x="188" y="15"/>
                      </a:lnTo>
                      <a:lnTo>
                        <a:pt x="186" y="19"/>
                      </a:lnTo>
                      <a:lnTo>
                        <a:pt x="171" y="23"/>
                      </a:lnTo>
                      <a:lnTo>
                        <a:pt x="148" y="29"/>
                      </a:lnTo>
                      <a:lnTo>
                        <a:pt x="135" y="36"/>
                      </a:lnTo>
                      <a:lnTo>
                        <a:pt x="125" y="47"/>
                      </a:lnTo>
                      <a:lnTo>
                        <a:pt x="143" y="48"/>
                      </a:lnTo>
                      <a:lnTo>
                        <a:pt x="169" y="47"/>
                      </a:lnTo>
                      <a:lnTo>
                        <a:pt x="194" y="49"/>
                      </a:lnTo>
                      <a:lnTo>
                        <a:pt x="220" y="56"/>
                      </a:lnTo>
                      <a:lnTo>
                        <a:pt x="220" y="59"/>
                      </a:lnTo>
                      <a:lnTo>
                        <a:pt x="215" y="60"/>
                      </a:lnTo>
                      <a:lnTo>
                        <a:pt x="207" y="61"/>
                      </a:lnTo>
                      <a:lnTo>
                        <a:pt x="200" y="57"/>
                      </a:lnTo>
                      <a:lnTo>
                        <a:pt x="188" y="54"/>
                      </a:lnTo>
                      <a:lnTo>
                        <a:pt x="160" y="51"/>
                      </a:lnTo>
                      <a:lnTo>
                        <a:pt x="135" y="51"/>
                      </a:lnTo>
                      <a:lnTo>
                        <a:pt x="122" y="53"/>
                      </a:lnTo>
                      <a:lnTo>
                        <a:pt x="114" y="50"/>
                      </a:lnTo>
                      <a:lnTo>
                        <a:pt x="114" y="45"/>
                      </a:lnTo>
                      <a:lnTo>
                        <a:pt x="127" y="36"/>
                      </a:lnTo>
                      <a:lnTo>
                        <a:pt x="141" y="28"/>
                      </a:lnTo>
                      <a:lnTo>
                        <a:pt x="158" y="23"/>
                      </a:lnTo>
                      <a:lnTo>
                        <a:pt x="169" y="17"/>
                      </a:lnTo>
                      <a:lnTo>
                        <a:pt x="148" y="18"/>
                      </a:lnTo>
                      <a:lnTo>
                        <a:pt x="108" y="16"/>
                      </a:lnTo>
                      <a:lnTo>
                        <a:pt x="70" y="15"/>
                      </a:lnTo>
                      <a:lnTo>
                        <a:pt x="36" y="13"/>
                      </a:lnTo>
                      <a:lnTo>
                        <a:pt x="11" y="11"/>
                      </a:lnTo>
                      <a:lnTo>
                        <a:pt x="4" y="8"/>
                      </a:lnTo>
                      <a:lnTo>
                        <a:pt x="0" y="3"/>
                      </a:lnTo>
                      <a:close/>
                    </a:path>
                  </a:pathLst>
                </a:custGeom>
                <a:solidFill>
                  <a:srgbClr val="000000"/>
                </a:solidFill>
                <a:ln w="9525">
                  <a:noFill/>
                  <a:round/>
                  <a:headEnd/>
                  <a:tailEnd/>
                </a:ln>
              </p:spPr>
              <p:txBody>
                <a:bodyPr/>
                <a:lstStyle/>
                <a:p>
                  <a:endParaRPr lang="ko-KR" altLang="en-US"/>
                </a:p>
              </p:txBody>
            </p:sp>
            <p:sp>
              <p:nvSpPr>
                <p:cNvPr id="707598" name="Freeform 14"/>
                <p:cNvSpPr>
                  <a:spLocks/>
                </p:cNvSpPr>
                <p:nvPr/>
              </p:nvSpPr>
              <p:spPr bwMode="auto">
                <a:xfrm>
                  <a:off x="2599" y="1634"/>
                  <a:ext cx="130" cy="108"/>
                </a:xfrm>
                <a:custGeom>
                  <a:avLst/>
                  <a:gdLst/>
                  <a:ahLst/>
                  <a:cxnLst>
                    <a:cxn ang="0">
                      <a:pos x="74" y="4"/>
                    </a:cxn>
                    <a:cxn ang="0">
                      <a:pos x="52" y="0"/>
                    </a:cxn>
                    <a:cxn ang="0">
                      <a:pos x="23" y="1"/>
                    </a:cxn>
                    <a:cxn ang="0">
                      <a:pos x="4" y="6"/>
                    </a:cxn>
                    <a:cxn ang="0">
                      <a:pos x="0" y="17"/>
                    </a:cxn>
                    <a:cxn ang="0">
                      <a:pos x="10" y="37"/>
                    </a:cxn>
                    <a:cxn ang="0">
                      <a:pos x="35" y="53"/>
                    </a:cxn>
                    <a:cxn ang="0">
                      <a:pos x="63" y="65"/>
                    </a:cxn>
                    <a:cxn ang="0">
                      <a:pos x="122" y="73"/>
                    </a:cxn>
                    <a:cxn ang="0">
                      <a:pos x="162" y="85"/>
                    </a:cxn>
                    <a:cxn ang="0">
                      <a:pos x="175" y="93"/>
                    </a:cxn>
                    <a:cxn ang="0">
                      <a:pos x="179" y="95"/>
                    </a:cxn>
                    <a:cxn ang="0">
                      <a:pos x="200" y="108"/>
                    </a:cxn>
                    <a:cxn ang="0">
                      <a:pos x="206" y="108"/>
                    </a:cxn>
                    <a:cxn ang="0">
                      <a:pos x="238" y="115"/>
                    </a:cxn>
                    <a:cxn ang="0">
                      <a:pos x="253" y="115"/>
                    </a:cxn>
                    <a:cxn ang="0">
                      <a:pos x="261" y="109"/>
                    </a:cxn>
                    <a:cxn ang="0">
                      <a:pos x="265" y="101"/>
                    </a:cxn>
                    <a:cxn ang="0">
                      <a:pos x="265" y="88"/>
                    </a:cxn>
                    <a:cxn ang="0">
                      <a:pos x="253" y="77"/>
                    </a:cxn>
                    <a:cxn ang="0">
                      <a:pos x="234" y="66"/>
                    </a:cxn>
                    <a:cxn ang="0">
                      <a:pos x="200" y="58"/>
                    </a:cxn>
                    <a:cxn ang="0">
                      <a:pos x="169" y="52"/>
                    </a:cxn>
                    <a:cxn ang="0">
                      <a:pos x="139" y="43"/>
                    </a:cxn>
                    <a:cxn ang="0">
                      <a:pos x="114" y="31"/>
                    </a:cxn>
                    <a:cxn ang="0">
                      <a:pos x="109" y="22"/>
                    </a:cxn>
                    <a:cxn ang="0">
                      <a:pos x="92" y="15"/>
                    </a:cxn>
                    <a:cxn ang="0">
                      <a:pos x="80" y="8"/>
                    </a:cxn>
                    <a:cxn ang="0">
                      <a:pos x="74" y="4"/>
                    </a:cxn>
                  </a:cxnLst>
                  <a:rect l="0" t="0" r="r" b="b"/>
                  <a:pathLst>
                    <a:path w="265" h="115">
                      <a:moveTo>
                        <a:pt x="74" y="4"/>
                      </a:moveTo>
                      <a:lnTo>
                        <a:pt x="52" y="0"/>
                      </a:lnTo>
                      <a:lnTo>
                        <a:pt x="23" y="1"/>
                      </a:lnTo>
                      <a:lnTo>
                        <a:pt x="4" y="6"/>
                      </a:lnTo>
                      <a:lnTo>
                        <a:pt x="0" y="17"/>
                      </a:lnTo>
                      <a:lnTo>
                        <a:pt x="10" y="37"/>
                      </a:lnTo>
                      <a:lnTo>
                        <a:pt x="35" y="53"/>
                      </a:lnTo>
                      <a:lnTo>
                        <a:pt x="63" y="65"/>
                      </a:lnTo>
                      <a:lnTo>
                        <a:pt x="122" y="73"/>
                      </a:lnTo>
                      <a:lnTo>
                        <a:pt x="162" y="85"/>
                      </a:lnTo>
                      <a:lnTo>
                        <a:pt x="175" y="93"/>
                      </a:lnTo>
                      <a:lnTo>
                        <a:pt x="179" y="95"/>
                      </a:lnTo>
                      <a:lnTo>
                        <a:pt x="200" y="108"/>
                      </a:lnTo>
                      <a:lnTo>
                        <a:pt x="206" y="108"/>
                      </a:lnTo>
                      <a:lnTo>
                        <a:pt x="238" y="115"/>
                      </a:lnTo>
                      <a:lnTo>
                        <a:pt x="253" y="115"/>
                      </a:lnTo>
                      <a:lnTo>
                        <a:pt x="261" y="109"/>
                      </a:lnTo>
                      <a:lnTo>
                        <a:pt x="265" y="101"/>
                      </a:lnTo>
                      <a:lnTo>
                        <a:pt x="265" y="88"/>
                      </a:lnTo>
                      <a:lnTo>
                        <a:pt x="253" y="77"/>
                      </a:lnTo>
                      <a:lnTo>
                        <a:pt x="234" y="66"/>
                      </a:lnTo>
                      <a:lnTo>
                        <a:pt x="200" y="58"/>
                      </a:lnTo>
                      <a:lnTo>
                        <a:pt x="169" y="52"/>
                      </a:lnTo>
                      <a:lnTo>
                        <a:pt x="139" y="43"/>
                      </a:lnTo>
                      <a:lnTo>
                        <a:pt x="114" y="31"/>
                      </a:lnTo>
                      <a:lnTo>
                        <a:pt x="109" y="22"/>
                      </a:lnTo>
                      <a:lnTo>
                        <a:pt x="92" y="15"/>
                      </a:lnTo>
                      <a:lnTo>
                        <a:pt x="80" y="8"/>
                      </a:lnTo>
                      <a:lnTo>
                        <a:pt x="74" y="4"/>
                      </a:lnTo>
                      <a:close/>
                    </a:path>
                  </a:pathLst>
                </a:custGeom>
                <a:solidFill>
                  <a:srgbClr val="000000"/>
                </a:solidFill>
                <a:ln w="9525">
                  <a:noFill/>
                  <a:round/>
                  <a:headEnd/>
                  <a:tailEnd/>
                </a:ln>
              </p:spPr>
              <p:txBody>
                <a:bodyPr/>
                <a:lstStyle/>
                <a:p>
                  <a:endParaRPr lang="ko-KR" altLang="en-US"/>
                </a:p>
              </p:txBody>
            </p:sp>
            <p:sp>
              <p:nvSpPr>
                <p:cNvPr id="707599" name="Freeform 15"/>
                <p:cNvSpPr>
                  <a:spLocks/>
                </p:cNvSpPr>
                <p:nvPr/>
              </p:nvSpPr>
              <p:spPr bwMode="auto">
                <a:xfrm>
                  <a:off x="2713" y="1724"/>
                  <a:ext cx="90" cy="139"/>
                </a:xfrm>
                <a:custGeom>
                  <a:avLst/>
                  <a:gdLst/>
                  <a:ahLst/>
                  <a:cxnLst>
                    <a:cxn ang="0">
                      <a:pos x="59" y="19"/>
                    </a:cxn>
                    <a:cxn ang="0">
                      <a:pos x="38" y="7"/>
                    </a:cxn>
                    <a:cxn ang="0">
                      <a:pos x="21" y="0"/>
                    </a:cxn>
                    <a:cxn ang="0">
                      <a:pos x="0" y="4"/>
                    </a:cxn>
                    <a:cxn ang="0">
                      <a:pos x="2" y="14"/>
                    </a:cxn>
                    <a:cxn ang="0">
                      <a:pos x="14" y="23"/>
                    </a:cxn>
                    <a:cxn ang="0">
                      <a:pos x="50" y="38"/>
                    </a:cxn>
                    <a:cxn ang="0">
                      <a:pos x="71" y="47"/>
                    </a:cxn>
                    <a:cxn ang="0">
                      <a:pos x="86" y="57"/>
                    </a:cxn>
                    <a:cxn ang="0">
                      <a:pos x="92" y="64"/>
                    </a:cxn>
                    <a:cxn ang="0">
                      <a:pos x="95" y="73"/>
                    </a:cxn>
                    <a:cxn ang="0">
                      <a:pos x="88" y="85"/>
                    </a:cxn>
                    <a:cxn ang="0">
                      <a:pos x="76" y="97"/>
                    </a:cxn>
                    <a:cxn ang="0">
                      <a:pos x="71" y="106"/>
                    </a:cxn>
                    <a:cxn ang="0">
                      <a:pos x="65" y="115"/>
                    </a:cxn>
                    <a:cxn ang="0">
                      <a:pos x="65" y="123"/>
                    </a:cxn>
                    <a:cxn ang="0">
                      <a:pos x="65" y="131"/>
                    </a:cxn>
                    <a:cxn ang="0">
                      <a:pos x="71" y="135"/>
                    </a:cxn>
                    <a:cxn ang="0">
                      <a:pos x="82" y="135"/>
                    </a:cxn>
                    <a:cxn ang="0">
                      <a:pos x="105" y="138"/>
                    </a:cxn>
                    <a:cxn ang="0">
                      <a:pos x="130" y="138"/>
                    </a:cxn>
                    <a:cxn ang="0">
                      <a:pos x="156" y="143"/>
                    </a:cxn>
                    <a:cxn ang="0">
                      <a:pos x="170" y="148"/>
                    </a:cxn>
                    <a:cxn ang="0">
                      <a:pos x="179" y="142"/>
                    </a:cxn>
                    <a:cxn ang="0">
                      <a:pos x="185" y="137"/>
                    </a:cxn>
                    <a:cxn ang="0">
                      <a:pos x="179" y="134"/>
                    </a:cxn>
                    <a:cxn ang="0">
                      <a:pos x="164" y="132"/>
                    </a:cxn>
                    <a:cxn ang="0">
                      <a:pos x="130" y="130"/>
                    </a:cxn>
                    <a:cxn ang="0">
                      <a:pos x="84" y="130"/>
                    </a:cxn>
                    <a:cxn ang="0">
                      <a:pos x="78" y="128"/>
                    </a:cxn>
                    <a:cxn ang="0">
                      <a:pos x="76" y="119"/>
                    </a:cxn>
                    <a:cxn ang="0">
                      <a:pos x="90" y="103"/>
                    </a:cxn>
                    <a:cxn ang="0">
                      <a:pos x="99" y="94"/>
                    </a:cxn>
                    <a:cxn ang="0">
                      <a:pos x="109" y="78"/>
                    </a:cxn>
                    <a:cxn ang="0">
                      <a:pos x="112" y="68"/>
                    </a:cxn>
                    <a:cxn ang="0">
                      <a:pos x="114" y="58"/>
                    </a:cxn>
                    <a:cxn ang="0">
                      <a:pos x="107" y="48"/>
                    </a:cxn>
                    <a:cxn ang="0">
                      <a:pos x="92" y="37"/>
                    </a:cxn>
                    <a:cxn ang="0">
                      <a:pos x="71" y="25"/>
                    </a:cxn>
                    <a:cxn ang="0">
                      <a:pos x="59" y="19"/>
                    </a:cxn>
                  </a:cxnLst>
                  <a:rect l="0" t="0" r="r" b="b"/>
                  <a:pathLst>
                    <a:path w="185" h="148">
                      <a:moveTo>
                        <a:pt x="59" y="19"/>
                      </a:moveTo>
                      <a:lnTo>
                        <a:pt x="38" y="7"/>
                      </a:lnTo>
                      <a:lnTo>
                        <a:pt x="21" y="0"/>
                      </a:lnTo>
                      <a:lnTo>
                        <a:pt x="0" y="4"/>
                      </a:lnTo>
                      <a:lnTo>
                        <a:pt x="2" y="14"/>
                      </a:lnTo>
                      <a:lnTo>
                        <a:pt x="14" y="23"/>
                      </a:lnTo>
                      <a:lnTo>
                        <a:pt x="50" y="38"/>
                      </a:lnTo>
                      <a:lnTo>
                        <a:pt x="71" y="47"/>
                      </a:lnTo>
                      <a:lnTo>
                        <a:pt x="86" y="57"/>
                      </a:lnTo>
                      <a:lnTo>
                        <a:pt x="92" y="64"/>
                      </a:lnTo>
                      <a:lnTo>
                        <a:pt x="95" y="73"/>
                      </a:lnTo>
                      <a:lnTo>
                        <a:pt x="88" y="85"/>
                      </a:lnTo>
                      <a:lnTo>
                        <a:pt x="76" y="97"/>
                      </a:lnTo>
                      <a:lnTo>
                        <a:pt x="71" y="106"/>
                      </a:lnTo>
                      <a:lnTo>
                        <a:pt x="65" y="115"/>
                      </a:lnTo>
                      <a:lnTo>
                        <a:pt x="65" y="123"/>
                      </a:lnTo>
                      <a:lnTo>
                        <a:pt x="65" y="131"/>
                      </a:lnTo>
                      <a:lnTo>
                        <a:pt x="71" y="135"/>
                      </a:lnTo>
                      <a:lnTo>
                        <a:pt x="82" y="135"/>
                      </a:lnTo>
                      <a:lnTo>
                        <a:pt x="105" y="138"/>
                      </a:lnTo>
                      <a:lnTo>
                        <a:pt x="130" y="138"/>
                      </a:lnTo>
                      <a:lnTo>
                        <a:pt x="156" y="143"/>
                      </a:lnTo>
                      <a:lnTo>
                        <a:pt x="170" y="148"/>
                      </a:lnTo>
                      <a:lnTo>
                        <a:pt x="179" y="142"/>
                      </a:lnTo>
                      <a:lnTo>
                        <a:pt x="185" y="137"/>
                      </a:lnTo>
                      <a:lnTo>
                        <a:pt x="179" y="134"/>
                      </a:lnTo>
                      <a:lnTo>
                        <a:pt x="164" y="132"/>
                      </a:lnTo>
                      <a:lnTo>
                        <a:pt x="130" y="130"/>
                      </a:lnTo>
                      <a:lnTo>
                        <a:pt x="84" y="130"/>
                      </a:lnTo>
                      <a:lnTo>
                        <a:pt x="78" y="128"/>
                      </a:lnTo>
                      <a:lnTo>
                        <a:pt x="76" y="119"/>
                      </a:lnTo>
                      <a:lnTo>
                        <a:pt x="90" y="103"/>
                      </a:lnTo>
                      <a:lnTo>
                        <a:pt x="99" y="94"/>
                      </a:lnTo>
                      <a:lnTo>
                        <a:pt x="109" y="78"/>
                      </a:lnTo>
                      <a:lnTo>
                        <a:pt x="112" y="68"/>
                      </a:lnTo>
                      <a:lnTo>
                        <a:pt x="114" y="58"/>
                      </a:lnTo>
                      <a:lnTo>
                        <a:pt x="107" y="48"/>
                      </a:lnTo>
                      <a:lnTo>
                        <a:pt x="92" y="37"/>
                      </a:lnTo>
                      <a:lnTo>
                        <a:pt x="71" y="25"/>
                      </a:lnTo>
                      <a:lnTo>
                        <a:pt x="59" y="19"/>
                      </a:lnTo>
                      <a:close/>
                    </a:path>
                  </a:pathLst>
                </a:custGeom>
                <a:solidFill>
                  <a:srgbClr val="000000"/>
                </a:solidFill>
                <a:ln w="9525">
                  <a:noFill/>
                  <a:round/>
                  <a:headEnd/>
                  <a:tailEnd/>
                </a:ln>
              </p:spPr>
              <p:txBody>
                <a:bodyPr/>
                <a:lstStyle/>
                <a:p>
                  <a:endParaRPr lang="ko-KR" altLang="en-US"/>
                </a:p>
              </p:txBody>
            </p:sp>
            <p:sp>
              <p:nvSpPr>
                <p:cNvPr id="707600" name="Freeform 16"/>
                <p:cNvSpPr>
                  <a:spLocks/>
                </p:cNvSpPr>
                <p:nvPr/>
              </p:nvSpPr>
              <p:spPr bwMode="auto">
                <a:xfrm>
                  <a:off x="2673" y="1727"/>
                  <a:ext cx="47" cy="127"/>
                </a:xfrm>
                <a:custGeom>
                  <a:avLst/>
                  <a:gdLst/>
                  <a:ahLst/>
                  <a:cxnLst>
                    <a:cxn ang="0">
                      <a:pos x="21" y="23"/>
                    </a:cxn>
                    <a:cxn ang="0">
                      <a:pos x="31" y="12"/>
                    </a:cxn>
                    <a:cxn ang="0">
                      <a:pos x="48" y="3"/>
                    </a:cxn>
                    <a:cxn ang="0">
                      <a:pos x="63" y="0"/>
                    </a:cxn>
                    <a:cxn ang="0">
                      <a:pos x="80" y="0"/>
                    </a:cxn>
                    <a:cxn ang="0">
                      <a:pos x="88" y="4"/>
                    </a:cxn>
                    <a:cxn ang="0">
                      <a:pos x="86" y="12"/>
                    </a:cxn>
                    <a:cxn ang="0">
                      <a:pos x="78" y="16"/>
                    </a:cxn>
                    <a:cxn ang="0">
                      <a:pos x="56" y="22"/>
                    </a:cxn>
                    <a:cxn ang="0">
                      <a:pos x="42" y="33"/>
                    </a:cxn>
                    <a:cxn ang="0">
                      <a:pos x="42" y="41"/>
                    </a:cxn>
                    <a:cxn ang="0">
                      <a:pos x="46" y="53"/>
                    </a:cxn>
                    <a:cxn ang="0">
                      <a:pos x="61" y="70"/>
                    </a:cxn>
                    <a:cxn ang="0">
                      <a:pos x="75" y="85"/>
                    </a:cxn>
                    <a:cxn ang="0">
                      <a:pos x="84" y="98"/>
                    </a:cxn>
                    <a:cxn ang="0">
                      <a:pos x="92" y="108"/>
                    </a:cxn>
                    <a:cxn ang="0">
                      <a:pos x="96" y="117"/>
                    </a:cxn>
                    <a:cxn ang="0">
                      <a:pos x="96" y="126"/>
                    </a:cxn>
                    <a:cxn ang="0">
                      <a:pos x="82" y="128"/>
                    </a:cxn>
                    <a:cxn ang="0">
                      <a:pos x="63" y="129"/>
                    </a:cxn>
                    <a:cxn ang="0">
                      <a:pos x="42" y="131"/>
                    </a:cxn>
                    <a:cxn ang="0">
                      <a:pos x="25" y="134"/>
                    </a:cxn>
                    <a:cxn ang="0">
                      <a:pos x="18" y="135"/>
                    </a:cxn>
                    <a:cxn ang="0">
                      <a:pos x="4" y="132"/>
                    </a:cxn>
                    <a:cxn ang="0">
                      <a:pos x="0" y="126"/>
                    </a:cxn>
                    <a:cxn ang="0">
                      <a:pos x="8" y="124"/>
                    </a:cxn>
                    <a:cxn ang="0">
                      <a:pos x="31" y="123"/>
                    </a:cxn>
                    <a:cxn ang="0">
                      <a:pos x="50" y="121"/>
                    </a:cxn>
                    <a:cxn ang="0">
                      <a:pos x="80" y="121"/>
                    </a:cxn>
                    <a:cxn ang="0">
                      <a:pos x="80" y="117"/>
                    </a:cxn>
                    <a:cxn ang="0">
                      <a:pos x="78" y="113"/>
                    </a:cxn>
                    <a:cxn ang="0">
                      <a:pos x="69" y="98"/>
                    </a:cxn>
                    <a:cxn ang="0">
                      <a:pos x="56" y="85"/>
                    </a:cxn>
                    <a:cxn ang="0">
                      <a:pos x="46" y="75"/>
                    </a:cxn>
                    <a:cxn ang="0">
                      <a:pos x="37" y="63"/>
                    </a:cxn>
                    <a:cxn ang="0">
                      <a:pos x="25" y="55"/>
                    </a:cxn>
                    <a:cxn ang="0">
                      <a:pos x="21" y="44"/>
                    </a:cxn>
                    <a:cxn ang="0">
                      <a:pos x="18" y="34"/>
                    </a:cxn>
                    <a:cxn ang="0">
                      <a:pos x="21" y="23"/>
                    </a:cxn>
                  </a:cxnLst>
                  <a:rect l="0" t="0" r="r" b="b"/>
                  <a:pathLst>
                    <a:path w="96" h="135">
                      <a:moveTo>
                        <a:pt x="21" y="23"/>
                      </a:moveTo>
                      <a:lnTo>
                        <a:pt x="31" y="12"/>
                      </a:lnTo>
                      <a:lnTo>
                        <a:pt x="48" y="3"/>
                      </a:lnTo>
                      <a:lnTo>
                        <a:pt x="63" y="0"/>
                      </a:lnTo>
                      <a:lnTo>
                        <a:pt x="80" y="0"/>
                      </a:lnTo>
                      <a:lnTo>
                        <a:pt x="88" y="4"/>
                      </a:lnTo>
                      <a:lnTo>
                        <a:pt x="86" y="12"/>
                      </a:lnTo>
                      <a:lnTo>
                        <a:pt x="78" y="16"/>
                      </a:lnTo>
                      <a:lnTo>
                        <a:pt x="56" y="22"/>
                      </a:lnTo>
                      <a:lnTo>
                        <a:pt x="42" y="33"/>
                      </a:lnTo>
                      <a:lnTo>
                        <a:pt x="42" y="41"/>
                      </a:lnTo>
                      <a:lnTo>
                        <a:pt x="46" y="53"/>
                      </a:lnTo>
                      <a:lnTo>
                        <a:pt x="61" y="70"/>
                      </a:lnTo>
                      <a:lnTo>
                        <a:pt x="75" y="85"/>
                      </a:lnTo>
                      <a:lnTo>
                        <a:pt x="84" y="98"/>
                      </a:lnTo>
                      <a:lnTo>
                        <a:pt x="92" y="108"/>
                      </a:lnTo>
                      <a:lnTo>
                        <a:pt x="96" y="117"/>
                      </a:lnTo>
                      <a:lnTo>
                        <a:pt x="96" y="126"/>
                      </a:lnTo>
                      <a:lnTo>
                        <a:pt x="82" y="128"/>
                      </a:lnTo>
                      <a:lnTo>
                        <a:pt x="63" y="129"/>
                      </a:lnTo>
                      <a:lnTo>
                        <a:pt x="42" y="131"/>
                      </a:lnTo>
                      <a:lnTo>
                        <a:pt x="25" y="134"/>
                      </a:lnTo>
                      <a:lnTo>
                        <a:pt x="18" y="135"/>
                      </a:lnTo>
                      <a:lnTo>
                        <a:pt x="4" y="132"/>
                      </a:lnTo>
                      <a:lnTo>
                        <a:pt x="0" y="126"/>
                      </a:lnTo>
                      <a:lnTo>
                        <a:pt x="8" y="124"/>
                      </a:lnTo>
                      <a:lnTo>
                        <a:pt x="31" y="123"/>
                      </a:lnTo>
                      <a:lnTo>
                        <a:pt x="50" y="121"/>
                      </a:lnTo>
                      <a:lnTo>
                        <a:pt x="80" y="121"/>
                      </a:lnTo>
                      <a:lnTo>
                        <a:pt x="80" y="117"/>
                      </a:lnTo>
                      <a:lnTo>
                        <a:pt x="78" y="113"/>
                      </a:lnTo>
                      <a:lnTo>
                        <a:pt x="69" y="98"/>
                      </a:lnTo>
                      <a:lnTo>
                        <a:pt x="56" y="85"/>
                      </a:lnTo>
                      <a:lnTo>
                        <a:pt x="46" y="75"/>
                      </a:lnTo>
                      <a:lnTo>
                        <a:pt x="37" y="63"/>
                      </a:lnTo>
                      <a:lnTo>
                        <a:pt x="25" y="55"/>
                      </a:lnTo>
                      <a:lnTo>
                        <a:pt x="21" y="44"/>
                      </a:lnTo>
                      <a:lnTo>
                        <a:pt x="18" y="34"/>
                      </a:lnTo>
                      <a:lnTo>
                        <a:pt x="21" y="23"/>
                      </a:lnTo>
                      <a:close/>
                    </a:path>
                  </a:pathLst>
                </a:custGeom>
                <a:solidFill>
                  <a:srgbClr val="000000"/>
                </a:solidFill>
                <a:ln w="9525">
                  <a:noFill/>
                  <a:round/>
                  <a:headEnd/>
                  <a:tailEnd/>
                </a:ln>
              </p:spPr>
              <p:txBody>
                <a:bodyPr/>
                <a:lstStyle/>
                <a:p>
                  <a:endParaRPr lang="ko-KR" altLang="en-US"/>
                </a:p>
              </p:txBody>
            </p:sp>
          </p:grpSp>
          <p:sp>
            <p:nvSpPr>
              <p:cNvPr id="707601" name="Line 17"/>
              <p:cNvSpPr>
                <a:spLocks noChangeShapeType="1"/>
              </p:cNvSpPr>
              <p:nvPr/>
            </p:nvSpPr>
            <p:spPr bwMode="auto">
              <a:xfrm>
                <a:off x="1092" y="1314"/>
                <a:ext cx="90" cy="186"/>
              </a:xfrm>
              <a:prstGeom prst="line">
                <a:avLst/>
              </a:prstGeom>
              <a:noFill/>
              <a:ln w="22225">
                <a:solidFill>
                  <a:srgbClr val="FF0000"/>
                </a:solidFill>
                <a:round/>
                <a:headEnd/>
                <a:tailEnd type="stealth" w="med" len="med"/>
              </a:ln>
              <a:effectLst/>
            </p:spPr>
            <p:txBody>
              <a:bodyPr lIns="0" tIns="0" rIns="0" bIns="0" anchor="ctr">
                <a:spAutoFit/>
              </a:bodyPr>
              <a:lstStyle/>
              <a:p>
                <a:endParaRPr lang="ko-KR" altLang="en-US"/>
              </a:p>
            </p:txBody>
          </p:sp>
          <p:sp>
            <p:nvSpPr>
              <p:cNvPr id="707602" name="Text Box 18"/>
              <p:cNvSpPr txBox="1">
                <a:spLocks noChangeArrowheads="1"/>
              </p:cNvSpPr>
              <p:nvPr/>
            </p:nvSpPr>
            <p:spPr bwMode="auto">
              <a:xfrm>
                <a:off x="912" y="1790"/>
                <a:ext cx="570" cy="106"/>
              </a:xfrm>
              <a:prstGeom prst="rect">
                <a:avLst/>
              </a:prstGeom>
              <a:noFill/>
              <a:ln w="25400">
                <a:noFill/>
                <a:miter lim="800000"/>
                <a:headEnd/>
                <a:tailEnd/>
              </a:ln>
              <a:effectLst/>
            </p:spPr>
            <p:txBody>
              <a:bodyPr lIns="0" tIns="0" rIns="0" bIns="0">
                <a:spAutoFit/>
              </a:bodyPr>
              <a:lstStyle/>
              <a:p>
                <a:pPr algn="l"/>
                <a:r>
                  <a:rPr lang="en-US" altLang="ko-KR" sz="1200" i="0"/>
                  <a:t>Interception</a:t>
                </a:r>
              </a:p>
            </p:txBody>
          </p:sp>
        </p:grpSp>
        <p:grpSp>
          <p:nvGrpSpPr>
            <p:cNvPr id="707603" name="Group 19"/>
            <p:cNvGrpSpPr>
              <a:grpSpLocks/>
            </p:cNvGrpSpPr>
            <p:nvPr/>
          </p:nvGrpSpPr>
          <p:grpSpPr bwMode="auto">
            <a:xfrm>
              <a:off x="642" y="974"/>
              <a:ext cx="1146" cy="1120"/>
              <a:chOff x="642" y="974"/>
              <a:chExt cx="1146" cy="1120"/>
            </a:xfrm>
          </p:grpSpPr>
          <p:sp>
            <p:nvSpPr>
              <p:cNvPr id="707604" name="Text Box 20"/>
              <p:cNvSpPr txBox="1">
                <a:spLocks noChangeArrowheads="1"/>
              </p:cNvSpPr>
              <p:nvPr/>
            </p:nvSpPr>
            <p:spPr bwMode="auto">
              <a:xfrm>
                <a:off x="799" y="974"/>
                <a:ext cx="735" cy="123"/>
              </a:xfrm>
              <a:prstGeom prst="rect">
                <a:avLst/>
              </a:prstGeom>
              <a:noFill/>
              <a:ln w="25400">
                <a:noFill/>
                <a:miter lim="800000"/>
                <a:headEnd/>
                <a:tailEnd/>
              </a:ln>
              <a:effectLst/>
            </p:spPr>
            <p:txBody>
              <a:bodyPr wrap="none" lIns="0" tIns="0" rIns="0" bIns="0">
                <a:spAutoFit/>
              </a:bodyPr>
              <a:lstStyle/>
              <a:p>
                <a:pPr algn="l"/>
                <a:r>
                  <a:rPr lang="en-US" altLang="ko-KR" sz="1400" i="0">
                    <a:solidFill>
                      <a:srgbClr val="3333FF"/>
                    </a:solidFill>
                    <a:latin typeface="Comic Sans MS" pitchFamily="66" charset="0"/>
                    <a:ea typeface="궁서" pitchFamily="18" charset="-127"/>
                  </a:rPr>
                  <a:t>Confidentiality</a:t>
                </a:r>
              </a:p>
            </p:txBody>
          </p:sp>
          <p:sp>
            <p:nvSpPr>
              <p:cNvPr id="707605" name="Text Box 21"/>
              <p:cNvSpPr txBox="1">
                <a:spLocks noChangeArrowheads="1"/>
              </p:cNvSpPr>
              <p:nvPr/>
            </p:nvSpPr>
            <p:spPr bwMode="auto">
              <a:xfrm>
                <a:off x="642" y="1988"/>
                <a:ext cx="1146" cy="106"/>
              </a:xfrm>
              <a:prstGeom prst="rect">
                <a:avLst/>
              </a:prstGeom>
              <a:noFill/>
              <a:ln w="25400">
                <a:noFill/>
                <a:miter lim="800000"/>
                <a:headEnd/>
                <a:tailEnd/>
              </a:ln>
              <a:effectLst/>
            </p:spPr>
            <p:txBody>
              <a:bodyPr lIns="0" tIns="0" rIns="0" bIns="0">
                <a:spAutoFit/>
              </a:bodyPr>
              <a:lstStyle/>
              <a:p>
                <a:r>
                  <a:rPr lang="en-US" altLang="ko-KR" sz="1200" i="0"/>
                  <a:t>Is Private?</a:t>
                </a:r>
              </a:p>
            </p:txBody>
          </p:sp>
        </p:grpSp>
        <p:sp>
          <p:nvSpPr>
            <p:cNvPr id="707606" name="Rectangle 22"/>
            <p:cNvSpPr>
              <a:spLocks noChangeArrowheads="1"/>
            </p:cNvSpPr>
            <p:nvPr/>
          </p:nvSpPr>
          <p:spPr bwMode="auto">
            <a:xfrm>
              <a:off x="576" y="2646"/>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grpSp>
          <p:nvGrpSpPr>
            <p:cNvPr id="707607" name="Group 23"/>
            <p:cNvGrpSpPr>
              <a:grpSpLocks/>
            </p:cNvGrpSpPr>
            <p:nvPr/>
          </p:nvGrpSpPr>
          <p:grpSpPr bwMode="auto">
            <a:xfrm>
              <a:off x="657" y="2715"/>
              <a:ext cx="1089" cy="305"/>
              <a:chOff x="657" y="2715"/>
              <a:chExt cx="1089" cy="305"/>
            </a:xfrm>
          </p:grpSpPr>
          <p:pic>
            <p:nvPicPr>
              <p:cNvPr id="707608" name="Picture 24" descr="Click To Preview"/>
              <p:cNvPicPr>
                <a:picLocks noChangeAspect="1" noChangeArrowheads="1"/>
              </p:cNvPicPr>
              <p:nvPr/>
            </p:nvPicPr>
            <p:blipFill>
              <a:blip r:embed="rId4" cstate="print"/>
              <a:srcRect/>
              <a:stretch>
                <a:fillRect/>
              </a:stretch>
            </p:blipFill>
            <p:spPr bwMode="auto">
              <a:xfrm>
                <a:off x="657" y="2716"/>
                <a:ext cx="287" cy="287"/>
              </a:xfrm>
              <a:prstGeom prst="rect">
                <a:avLst/>
              </a:prstGeom>
              <a:noFill/>
            </p:spPr>
          </p:pic>
          <p:pic>
            <p:nvPicPr>
              <p:cNvPr id="707609" name="Picture 25" descr="Click To Preview"/>
              <p:cNvPicPr>
                <a:picLocks noChangeAspect="1" noChangeArrowheads="1"/>
              </p:cNvPicPr>
              <p:nvPr/>
            </p:nvPicPr>
            <p:blipFill>
              <a:blip r:embed="rId5" cstate="print"/>
              <a:srcRect/>
              <a:stretch>
                <a:fillRect/>
              </a:stretch>
            </p:blipFill>
            <p:spPr bwMode="auto">
              <a:xfrm>
                <a:off x="1441" y="2715"/>
                <a:ext cx="305" cy="305"/>
              </a:xfrm>
              <a:prstGeom prst="rect">
                <a:avLst/>
              </a:prstGeom>
              <a:noFill/>
            </p:spPr>
          </p:pic>
        </p:grpSp>
        <p:grpSp>
          <p:nvGrpSpPr>
            <p:cNvPr id="707610" name="Group 26"/>
            <p:cNvGrpSpPr>
              <a:grpSpLocks/>
            </p:cNvGrpSpPr>
            <p:nvPr/>
          </p:nvGrpSpPr>
          <p:grpSpPr bwMode="auto">
            <a:xfrm>
              <a:off x="1098" y="3032"/>
              <a:ext cx="229" cy="265"/>
              <a:chOff x="2526" y="1562"/>
              <a:chExt cx="277" cy="301"/>
            </a:xfrm>
          </p:grpSpPr>
          <p:sp>
            <p:nvSpPr>
              <p:cNvPr id="707611" name="Freeform 27"/>
              <p:cNvSpPr>
                <a:spLocks/>
              </p:cNvSpPr>
              <p:nvPr/>
            </p:nvSpPr>
            <p:spPr bwMode="auto">
              <a:xfrm>
                <a:off x="2586" y="1562"/>
                <a:ext cx="63" cy="72"/>
              </a:xfrm>
              <a:custGeom>
                <a:avLst/>
                <a:gdLst/>
                <a:ahLst/>
                <a:cxnLst>
                  <a:cxn ang="0">
                    <a:pos x="89" y="23"/>
                  </a:cxn>
                  <a:cxn ang="0">
                    <a:pos x="80" y="14"/>
                  </a:cxn>
                  <a:cxn ang="0">
                    <a:pos x="70" y="7"/>
                  </a:cxn>
                  <a:cxn ang="0">
                    <a:pos x="53" y="3"/>
                  </a:cxn>
                  <a:cxn ang="0">
                    <a:pos x="36" y="0"/>
                  </a:cxn>
                  <a:cxn ang="0">
                    <a:pos x="11" y="3"/>
                  </a:cxn>
                  <a:cxn ang="0">
                    <a:pos x="0" y="10"/>
                  </a:cxn>
                  <a:cxn ang="0">
                    <a:pos x="0" y="22"/>
                  </a:cxn>
                  <a:cxn ang="0">
                    <a:pos x="5" y="36"/>
                  </a:cxn>
                  <a:cxn ang="0">
                    <a:pos x="15" y="45"/>
                  </a:cxn>
                  <a:cxn ang="0">
                    <a:pos x="11" y="47"/>
                  </a:cxn>
                  <a:cxn ang="0">
                    <a:pos x="11" y="50"/>
                  </a:cxn>
                  <a:cxn ang="0">
                    <a:pos x="17" y="54"/>
                  </a:cxn>
                  <a:cxn ang="0">
                    <a:pos x="24" y="55"/>
                  </a:cxn>
                  <a:cxn ang="0">
                    <a:pos x="30" y="57"/>
                  </a:cxn>
                  <a:cxn ang="0">
                    <a:pos x="38" y="63"/>
                  </a:cxn>
                  <a:cxn ang="0">
                    <a:pos x="49" y="69"/>
                  </a:cxn>
                  <a:cxn ang="0">
                    <a:pos x="63" y="75"/>
                  </a:cxn>
                  <a:cxn ang="0">
                    <a:pos x="82" y="77"/>
                  </a:cxn>
                  <a:cxn ang="0">
                    <a:pos x="104" y="70"/>
                  </a:cxn>
                  <a:cxn ang="0">
                    <a:pos x="110" y="64"/>
                  </a:cxn>
                  <a:cxn ang="0">
                    <a:pos x="110" y="52"/>
                  </a:cxn>
                  <a:cxn ang="0">
                    <a:pos x="106" y="40"/>
                  </a:cxn>
                  <a:cxn ang="0">
                    <a:pos x="97" y="30"/>
                  </a:cxn>
                  <a:cxn ang="0">
                    <a:pos x="127" y="30"/>
                  </a:cxn>
                  <a:cxn ang="0">
                    <a:pos x="127" y="26"/>
                  </a:cxn>
                  <a:cxn ang="0">
                    <a:pos x="89" y="23"/>
                  </a:cxn>
                </a:cxnLst>
                <a:rect l="0" t="0" r="r" b="b"/>
                <a:pathLst>
                  <a:path w="127" h="77">
                    <a:moveTo>
                      <a:pt x="89" y="23"/>
                    </a:moveTo>
                    <a:lnTo>
                      <a:pt x="80" y="14"/>
                    </a:lnTo>
                    <a:lnTo>
                      <a:pt x="70" y="7"/>
                    </a:lnTo>
                    <a:lnTo>
                      <a:pt x="53" y="3"/>
                    </a:lnTo>
                    <a:lnTo>
                      <a:pt x="36" y="0"/>
                    </a:lnTo>
                    <a:lnTo>
                      <a:pt x="11" y="3"/>
                    </a:lnTo>
                    <a:lnTo>
                      <a:pt x="0" y="10"/>
                    </a:lnTo>
                    <a:lnTo>
                      <a:pt x="0" y="22"/>
                    </a:lnTo>
                    <a:lnTo>
                      <a:pt x="5" y="36"/>
                    </a:lnTo>
                    <a:lnTo>
                      <a:pt x="15" y="45"/>
                    </a:lnTo>
                    <a:lnTo>
                      <a:pt x="11" y="47"/>
                    </a:lnTo>
                    <a:lnTo>
                      <a:pt x="11" y="50"/>
                    </a:lnTo>
                    <a:lnTo>
                      <a:pt x="17" y="54"/>
                    </a:lnTo>
                    <a:lnTo>
                      <a:pt x="24" y="55"/>
                    </a:lnTo>
                    <a:lnTo>
                      <a:pt x="30" y="57"/>
                    </a:lnTo>
                    <a:lnTo>
                      <a:pt x="38" y="63"/>
                    </a:lnTo>
                    <a:lnTo>
                      <a:pt x="49" y="69"/>
                    </a:lnTo>
                    <a:lnTo>
                      <a:pt x="63" y="75"/>
                    </a:lnTo>
                    <a:lnTo>
                      <a:pt x="82" y="77"/>
                    </a:lnTo>
                    <a:lnTo>
                      <a:pt x="104" y="70"/>
                    </a:lnTo>
                    <a:lnTo>
                      <a:pt x="110" y="64"/>
                    </a:lnTo>
                    <a:lnTo>
                      <a:pt x="110" y="52"/>
                    </a:lnTo>
                    <a:lnTo>
                      <a:pt x="106" y="40"/>
                    </a:lnTo>
                    <a:lnTo>
                      <a:pt x="97" y="30"/>
                    </a:lnTo>
                    <a:lnTo>
                      <a:pt x="127" y="30"/>
                    </a:lnTo>
                    <a:lnTo>
                      <a:pt x="127" y="26"/>
                    </a:lnTo>
                    <a:lnTo>
                      <a:pt x="89" y="23"/>
                    </a:lnTo>
                    <a:close/>
                  </a:path>
                </a:pathLst>
              </a:custGeom>
              <a:solidFill>
                <a:srgbClr val="000000"/>
              </a:solidFill>
              <a:ln w="9525">
                <a:noFill/>
                <a:round/>
                <a:headEnd/>
                <a:tailEnd/>
              </a:ln>
            </p:spPr>
            <p:txBody>
              <a:bodyPr/>
              <a:lstStyle/>
              <a:p>
                <a:endParaRPr lang="ko-KR" altLang="en-US"/>
              </a:p>
            </p:txBody>
          </p:sp>
          <p:sp>
            <p:nvSpPr>
              <p:cNvPr id="707612" name="Freeform 28"/>
              <p:cNvSpPr>
                <a:spLocks/>
              </p:cNvSpPr>
              <p:nvPr/>
            </p:nvSpPr>
            <p:spPr bwMode="auto">
              <a:xfrm>
                <a:off x="2526" y="1589"/>
                <a:ext cx="79" cy="96"/>
              </a:xfrm>
              <a:custGeom>
                <a:avLst/>
                <a:gdLst/>
                <a:ahLst/>
                <a:cxnLst>
                  <a:cxn ang="0">
                    <a:pos x="160" y="70"/>
                  </a:cxn>
                  <a:cxn ang="0">
                    <a:pos x="154" y="65"/>
                  </a:cxn>
                  <a:cxn ang="0">
                    <a:pos x="139" y="65"/>
                  </a:cxn>
                  <a:cxn ang="0">
                    <a:pos x="114" y="71"/>
                  </a:cxn>
                  <a:cxn ang="0">
                    <a:pos x="88" y="82"/>
                  </a:cxn>
                  <a:cxn ang="0">
                    <a:pos x="55" y="87"/>
                  </a:cxn>
                  <a:cxn ang="0">
                    <a:pos x="32" y="87"/>
                  </a:cxn>
                  <a:cxn ang="0">
                    <a:pos x="23" y="83"/>
                  </a:cxn>
                  <a:cxn ang="0">
                    <a:pos x="25" y="78"/>
                  </a:cxn>
                  <a:cxn ang="0">
                    <a:pos x="38" y="68"/>
                  </a:cxn>
                  <a:cxn ang="0">
                    <a:pos x="63" y="57"/>
                  </a:cxn>
                  <a:cxn ang="0">
                    <a:pos x="95" y="48"/>
                  </a:cxn>
                  <a:cxn ang="0">
                    <a:pos x="127" y="41"/>
                  </a:cxn>
                  <a:cxn ang="0">
                    <a:pos x="146" y="43"/>
                  </a:cxn>
                  <a:cxn ang="0">
                    <a:pos x="162" y="45"/>
                  </a:cxn>
                  <a:cxn ang="0">
                    <a:pos x="162" y="40"/>
                  </a:cxn>
                  <a:cxn ang="0">
                    <a:pos x="143" y="35"/>
                  </a:cxn>
                  <a:cxn ang="0">
                    <a:pos x="135" y="31"/>
                  </a:cxn>
                  <a:cxn ang="0">
                    <a:pos x="127" y="24"/>
                  </a:cxn>
                  <a:cxn ang="0">
                    <a:pos x="126" y="16"/>
                  </a:cxn>
                  <a:cxn ang="0">
                    <a:pos x="122" y="3"/>
                  </a:cxn>
                  <a:cxn ang="0">
                    <a:pos x="108" y="0"/>
                  </a:cxn>
                  <a:cxn ang="0">
                    <a:pos x="103" y="2"/>
                  </a:cxn>
                  <a:cxn ang="0">
                    <a:pos x="95" y="10"/>
                  </a:cxn>
                  <a:cxn ang="0">
                    <a:pos x="101" y="20"/>
                  </a:cxn>
                  <a:cxn ang="0">
                    <a:pos x="112" y="27"/>
                  </a:cxn>
                  <a:cxn ang="0">
                    <a:pos x="126" y="34"/>
                  </a:cxn>
                  <a:cxn ang="0">
                    <a:pos x="107" y="38"/>
                  </a:cxn>
                  <a:cxn ang="0">
                    <a:pos x="86" y="42"/>
                  </a:cxn>
                  <a:cxn ang="0">
                    <a:pos x="57" y="48"/>
                  </a:cxn>
                  <a:cxn ang="0">
                    <a:pos x="34" y="56"/>
                  </a:cxn>
                  <a:cxn ang="0">
                    <a:pos x="15" y="68"/>
                  </a:cxn>
                  <a:cxn ang="0">
                    <a:pos x="2" y="78"/>
                  </a:cxn>
                  <a:cxn ang="0">
                    <a:pos x="0" y="84"/>
                  </a:cxn>
                  <a:cxn ang="0">
                    <a:pos x="4" y="92"/>
                  </a:cxn>
                  <a:cxn ang="0">
                    <a:pos x="12" y="99"/>
                  </a:cxn>
                  <a:cxn ang="0">
                    <a:pos x="29" y="102"/>
                  </a:cxn>
                  <a:cxn ang="0">
                    <a:pos x="65" y="98"/>
                  </a:cxn>
                  <a:cxn ang="0">
                    <a:pos x="107" y="89"/>
                  </a:cxn>
                  <a:cxn ang="0">
                    <a:pos x="133" y="83"/>
                  </a:cxn>
                  <a:cxn ang="0">
                    <a:pos x="146" y="78"/>
                  </a:cxn>
                  <a:cxn ang="0">
                    <a:pos x="160" y="70"/>
                  </a:cxn>
                </a:cxnLst>
                <a:rect l="0" t="0" r="r" b="b"/>
                <a:pathLst>
                  <a:path w="162" h="102">
                    <a:moveTo>
                      <a:pt x="160" y="70"/>
                    </a:moveTo>
                    <a:lnTo>
                      <a:pt x="154" y="65"/>
                    </a:lnTo>
                    <a:lnTo>
                      <a:pt x="139" y="65"/>
                    </a:lnTo>
                    <a:lnTo>
                      <a:pt x="114" y="71"/>
                    </a:lnTo>
                    <a:lnTo>
                      <a:pt x="88" y="82"/>
                    </a:lnTo>
                    <a:lnTo>
                      <a:pt x="55" y="87"/>
                    </a:lnTo>
                    <a:lnTo>
                      <a:pt x="32" y="87"/>
                    </a:lnTo>
                    <a:lnTo>
                      <a:pt x="23" y="83"/>
                    </a:lnTo>
                    <a:lnTo>
                      <a:pt x="25" y="78"/>
                    </a:lnTo>
                    <a:lnTo>
                      <a:pt x="38" y="68"/>
                    </a:lnTo>
                    <a:lnTo>
                      <a:pt x="63" y="57"/>
                    </a:lnTo>
                    <a:lnTo>
                      <a:pt x="95" y="48"/>
                    </a:lnTo>
                    <a:lnTo>
                      <a:pt x="127" y="41"/>
                    </a:lnTo>
                    <a:lnTo>
                      <a:pt x="146" y="43"/>
                    </a:lnTo>
                    <a:lnTo>
                      <a:pt x="162" y="45"/>
                    </a:lnTo>
                    <a:lnTo>
                      <a:pt x="162" y="40"/>
                    </a:lnTo>
                    <a:lnTo>
                      <a:pt x="143" y="35"/>
                    </a:lnTo>
                    <a:lnTo>
                      <a:pt x="135" y="31"/>
                    </a:lnTo>
                    <a:lnTo>
                      <a:pt x="127" y="24"/>
                    </a:lnTo>
                    <a:lnTo>
                      <a:pt x="126" y="16"/>
                    </a:lnTo>
                    <a:lnTo>
                      <a:pt x="122" y="3"/>
                    </a:lnTo>
                    <a:lnTo>
                      <a:pt x="108" y="0"/>
                    </a:lnTo>
                    <a:lnTo>
                      <a:pt x="103" y="2"/>
                    </a:lnTo>
                    <a:lnTo>
                      <a:pt x="95" y="10"/>
                    </a:lnTo>
                    <a:lnTo>
                      <a:pt x="101" y="20"/>
                    </a:lnTo>
                    <a:lnTo>
                      <a:pt x="112" y="27"/>
                    </a:lnTo>
                    <a:lnTo>
                      <a:pt x="126" y="34"/>
                    </a:lnTo>
                    <a:lnTo>
                      <a:pt x="107" y="38"/>
                    </a:lnTo>
                    <a:lnTo>
                      <a:pt x="86" y="42"/>
                    </a:lnTo>
                    <a:lnTo>
                      <a:pt x="57" y="48"/>
                    </a:lnTo>
                    <a:lnTo>
                      <a:pt x="34" y="56"/>
                    </a:lnTo>
                    <a:lnTo>
                      <a:pt x="15" y="68"/>
                    </a:lnTo>
                    <a:lnTo>
                      <a:pt x="2" y="78"/>
                    </a:lnTo>
                    <a:lnTo>
                      <a:pt x="0" y="84"/>
                    </a:lnTo>
                    <a:lnTo>
                      <a:pt x="4" y="92"/>
                    </a:lnTo>
                    <a:lnTo>
                      <a:pt x="12" y="99"/>
                    </a:lnTo>
                    <a:lnTo>
                      <a:pt x="29" y="102"/>
                    </a:lnTo>
                    <a:lnTo>
                      <a:pt x="65" y="98"/>
                    </a:lnTo>
                    <a:lnTo>
                      <a:pt x="107" y="89"/>
                    </a:lnTo>
                    <a:lnTo>
                      <a:pt x="133" y="83"/>
                    </a:lnTo>
                    <a:lnTo>
                      <a:pt x="146" y="78"/>
                    </a:lnTo>
                    <a:lnTo>
                      <a:pt x="160" y="70"/>
                    </a:lnTo>
                    <a:close/>
                  </a:path>
                </a:pathLst>
              </a:custGeom>
              <a:solidFill>
                <a:srgbClr val="000000"/>
              </a:solidFill>
              <a:ln w="9525">
                <a:noFill/>
                <a:round/>
                <a:headEnd/>
                <a:tailEnd/>
              </a:ln>
            </p:spPr>
            <p:txBody>
              <a:bodyPr/>
              <a:lstStyle/>
              <a:p>
                <a:endParaRPr lang="ko-KR" altLang="en-US"/>
              </a:p>
            </p:txBody>
          </p:sp>
          <p:sp>
            <p:nvSpPr>
              <p:cNvPr id="707613" name="Freeform 29"/>
              <p:cNvSpPr>
                <a:spLocks/>
              </p:cNvSpPr>
              <p:nvPr/>
            </p:nvSpPr>
            <p:spPr bwMode="auto">
              <a:xfrm>
                <a:off x="2631" y="1636"/>
                <a:ext cx="109" cy="58"/>
              </a:xfrm>
              <a:custGeom>
                <a:avLst/>
                <a:gdLst/>
                <a:ahLst/>
                <a:cxnLst>
                  <a:cxn ang="0">
                    <a:pos x="0" y="3"/>
                  </a:cxn>
                  <a:cxn ang="0">
                    <a:pos x="15" y="0"/>
                  </a:cxn>
                  <a:cxn ang="0">
                    <a:pos x="34" y="0"/>
                  </a:cxn>
                  <a:cxn ang="0">
                    <a:pos x="76" y="4"/>
                  </a:cxn>
                  <a:cxn ang="0">
                    <a:pos x="139" y="9"/>
                  </a:cxn>
                  <a:cxn ang="0">
                    <a:pos x="179" y="11"/>
                  </a:cxn>
                  <a:cxn ang="0">
                    <a:pos x="188" y="15"/>
                  </a:cxn>
                  <a:cxn ang="0">
                    <a:pos x="186" y="19"/>
                  </a:cxn>
                  <a:cxn ang="0">
                    <a:pos x="171" y="23"/>
                  </a:cxn>
                  <a:cxn ang="0">
                    <a:pos x="148" y="29"/>
                  </a:cxn>
                  <a:cxn ang="0">
                    <a:pos x="135" y="36"/>
                  </a:cxn>
                  <a:cxn ang="0">
                    <a:pos x="125" y="47"/>
                  </a:cxn>
                  <a:cxn ang="0">
                    <a:pos x="143" y="48"/>
                  </a:cxn>
                  <a:cxn ang="0">
                    <a:pos x="169" y="47"/>
                  </a:cxn>
                  <a:cxn ang="0">
                    <a:pos x="194" y="49"/>
                  </a:cxn>
                  <a:cxn ang="0">
                    <a:pos x="220" y="56"/>
                  </a:cxn>
                  <a:cxn ang="0">
                    <a:pos x="220" y="59"/>
                  </a:cxn>
                  <a:cxn ang="0">
                    <a:pos x="215" y="60"/>
                  </a:cxn>
                  <a:cxn ang="0">
                    <a:pos x="207" y="61"/>
                  </a:cxn>
                  <a:cxn ang="0">
                    <a:pos x="200" y="57"/>
                  </a:cxn>
                  <a:cxn ang="0">
                    <a:pos x="188" y="54"/>
                  </a:cxn>
                  <a:cxn ang="0">
                    <a:pos x="160" y="51"/>
                  </a:cxn>
                  <a:cxn ang="0">
                    <a:pos x="135" y="51"/>
                  </a:cxn>
                  <a:cxn ang="0">
                    <a:pos x="122" y="53"/>
                  </a:cxn>
                  <a:cxn ang="0">
                    <a:pos x="114" y="50"/>
                  </a:cxn>
                  <a:cxn ang="0">
                    <a:pos x="114" y="45"/>
                  </a:cxn>
                  <a:cxn ang="0">
                    <a:pos x="127" y="36"/>
                  </a:cxn>
                  <a:cxn ang="0">
                    <a:pos x="141" y="28"/>
                  </a:cxn>
                  <a:cxn ang="0">
                    <a:pos x="158" y="23"/>
                  </a:cxn>
                  <a:cxn ang="0">
                    <a:pos x="169" y="17"/>
                  </a:cxn>
                  <a:cxn ang="0">
                    <a:pos x="148" y="18"/>
                  </a:cxn>
                  <a:cxn ang="0">
                    <a:pos x="108" y="16"/>
                  </a:cxn>
                  <a:cxn ang="0">
                    <a:pos x="70" y="15"/>
                  </a:cxn>
                  <a:cxn ang="0">
                    <a:pos x="36" y="13"/>
                  </a:cxn>
                  <a:cxn ang="0">
                    <a:pos x="11" y="11"/>
                  </a:cxn>
                  <a:cxn ang="0">
                    <a:pos x="4" y="8"/>
                  </a:cxn>
                  <a:cxn ang="0">
                    <a:pos x="0" y="3"/>
                  </a:cxn>
                </a:cxnLst>
                <a:rect l="0" t="0" r="r" b="b"/>
                <a:pathLst>
                  <a:path w="220" h="61">
                    <a:moveTo>
                      <a:pt x="0" y="3"/>
                    </a:moveTo>
                    <a:lnTo>
                      <a:pt x="15" y="0"/>
                    </a:lnTo>
                    <a:lnTo>
                      <a:pt x="34" y="0"/>
                    </a:lnTo>
                    <a:lnTo>
                      <a:pt x="76" y="4"/>
                    </a:lnTo>
                    <a:lnTo>
                      <a:pt x="139" y="9"/>
                    </a:lnTo>
                    <a:lnTo>
                      <a:pt x="179" y="11"/>
                    </a:lnTo>
                    <a:lnTo>
                      <a:pt x="188" y="15"/>
                    </a:lnTo>
                    <a:lnTo>
                      <a:pt x="186" y="19"/>
                    </a:lnTo>
                    <a:lnTo>
                      <a:pt x="171" y="23"/>
                    </a:lnTo>
                    <a:lnTo>
                      <a:pt x="148" y="29"/>
                    </a:lnTo>
                    <a:lnTo>
                      <a:pt x="135" y="36"/>
                    </a:lnTo>
                    <a:lnTo>
                      <a:pt x="125" y="47"/>
                    </a:lnTo>
                    <a:lnTo>
                      <a:pt x="143" y="48"/>
                    </a:lnTo>
                    <a:lnTo>
                      <a:pt x="169" y="47"/>
                    </a:lnTo>
                    <a:lnTo>
                      <a:pt x="194" y="49"/>
                    </a:lnTo>
                    <a:lnTo>
                      <a:pt x="220" y="56"/>
                    </a:lnTo>
                    <a:lnTo>
                      <a:pt x="220" y="59"/>
                    </a:lnTo>
                    <a:lnTo>
                      <a:pt x="215" y="60"/>
                    </a:lnTo>
                    <a:lnTo>
                      <a:pt x="207" y="61"/>
                    </a:lnTo>
                    <a:lnTo>
                      <a:pt x="200" y="57"/>
                    </a:lnTo>
                    <a:lnTo>
                      <a:pt x="188" y="54"/>
                    </a:lnTo>
                    <a:lnTo>
                      <a:pt x="160" y="51"/>
                    </a:lnTo>
                    <a:lnTo>
                      <a:pt x="135" y="51"/>
                    </a:lnTo>
                    <a:lnTo>
                      <a:pt x="122" y="53"/>
                    </a:lnTo>
                    <a:lnTo>
                      <a:pt x="114" y="50"/>
                    </a:lnTo>
                    <a:lnTo>
                      <a:pt x="114" y="45"/>
                    </a:lnTo>
                    <a:lnTo>
                      <a:pt x="127" y="36"/>
                    </a:lnTo>
                    <a:lnTo>
                      <a:pt x="141" y="28"/>
                    </a:lnTo>
                    <a:lnTo>
                      <a:pt x="158" y="23"/>
                    </a:lnTo>
                    <a:lnTo>
                      <a:pt x="169" y="17"/>
                    </a:lnTo>
                    <a:lnTo>
                      <a:pt x="148" y="18"/>
                    </a:lnTo>
                    <a:lnTo>
                      <a:pt x="108" y="16"/>
                    </a:lnTo>
                    <a:lnTo>
                      <a:pt x="70" y="15"/>
                    </a:lnTo>
                    <a:lnTo>
                      <a:pt x="36" y="13"/>
                    </a:lnTo>
                    <a:lnTo>
                      <a:pt x="11" y="11"/>
                    </a:lnTo>
                    <a:lnTo>
                      <a:pt x="4" y="8"/>
                    </a:lnTo>
                    <a:lnTo>
                      <a:pt x="0" y="3"/>
                    </a:lnTo>
                    <a:close/>
                  </a:path>
                </a:pathLst>
              </a:custGeom>
              <a:solidFill>
                <a:srgbClr val="000000"/>
              </a:solidFill>
              <a:ln w="9525">
                <a:noFill/>
                <a:round/>
                <a:headEnd/>
                <a:tailEnd/>
              </a:ln>
            </p:spPr>
            <p:txBody>
              <a:bodyPr/>
              <a:lstStyle/>
              <a:p>
                <a:endParaRPr lang="ko-KR" altLang="en-US"/>
              </a:p>
            </p:txBody>
          </p:sp>
          <p:sp>
            <p:nvSpPr>
              <p:cNvPr id="707614" name="Freeform 30"/>
              <p:cNvSpPr>
                <a:spLocks/>
              </p:cNvSpPr>
              <p:nvPr/>
            </p:nvSpPr>
            <p:spPr bwMode="auto">
              <a:xfrm>
                <a:off x="2599" y="1634"/>
                <a:ext cx="130" cy="108"/>
              </a:xfrm>
              <a:custGeom>
                <a:avLst/>
                <a:gdLst/>
                <a:ahLst/>
                <a:cxnLst>
                  <a:cxn ang="0">
                    <a:pos x="74" y="4"/>
                  </a:cxn>
                  <a:cxn ang="0">
                    <a:pos x="52" y="0"/>
                  </a:cxn>
                  <a:cxn ang="0">
                    <a:pos x="23" y="1"/>
                  </a:cxn>
                  <a:cxn ang="0">
                    <a:pos x="4" y="6"/>
                  </a:cxn>
                  <a:cxn ang="0">
                    <a:pos x="0" y="17"/>
                  </a:cxn>
                  <a:cxn ang="0">
                    <a:pos x="10" y="37"/>
                  </a:cxn>
                  <a:cxn ang="0">
                    <a:pos x="35" y="53"/>
                  </a:cxn>
                  <a:cxn ang="0">
                    <a:pos x="63" y="65"/>
                  </a:cxn>
                  <a:cxn ang="0">
                    <a:pos x="122" y="73"/>
                  </a:cxn>
                  <a:cxn ang="0">
                    <a:pos x="162" y="85"/>
                  </a:cxn>
                  <a:cxn ang="0">
                    <a:pos x="175" y="93"/>
                  </a:cxn>
                  <a:cxn ang="0">
                    <a:pos x="179" y="95"/>
                  </a:cxn>
                  <a:cxn ang="0">
                    <a:pos x="200" y="108"/>
                  </a:cxn>
                  <a:cxn ang="0">
                    <a:pos x="206" y="108"/>
                  </a:cxn>
                  <a:cxn ang="0">
                    <a:pos x="238" y="115"/>
                  </a:cxn>
                  <a:cxn ang="0">
                    <a:pos x="253" y="115"/>
                  </a:cxn>
                  <a:cxn ang="0">
                    <a:pos x="261" y="109"/>
                  </a:cxn>
                  <a:cxn ang="0">
                    <a:pos x="265" y="101"/>
                  </a:cxn>
                  <a:cxn ang="0">
                    <a:pos x="265" y="88"/>
                  </a:cxn>
                  <a:cxn ang="0">
                    <a:pos x="253" y="77"/>
                  </a:cxn>
                  <a:cxn ang="0">
                    <a:pos x="234" y="66"/>
                  </a:cxn>
                  <a:cxn ang="0">
                    <a:pos x="200" y="58"/>
                  </a:cxn>
                  <a:cxn ang="0">
                    <a:pos x="169" y="52"/>
                  </a:cxn>
                  <a:cxn ang="0">
                    <a:pos x="139" y="43"/>
                  </a:cxn>
                  <a:cxn ang="0">
                    <a:pos x="114" y="31"/>
                  </a:cxn>
                  <a:cxn ang="0">
                    <a:pos x="109" y="22"/>
                  </a:cxn>
                  <a:cxn ang="0">
                    <a:pos x="92" y="15"/>
                  </a:cxn>
                  <a:cxn ang="0">
                    <a:pos x="80" y="8"/>
                  </a:cxn>
                  <a:cxn ang="0">
                    <a:pos x="74" y="4"/>
                  </a:cxn>
                </a:cxnLst>
                <a:rect l="0" t="0" r="r" b="b"/>
                <a:pathLst>
                  <a:path w="265" h="115">
                    <a:moveTo>
                      <a:pt x="74" y="4"/>
                    </a:moveTo>
                    <a:lnTo>
                      <a:pt x="52" y="0"/>
                    </a:lnTo>
                    <a:lnTo>
                      <a:pt x="23" y="1"/>
                    </a:lnTo>
                    <a:lnTo>
                      <a:pt x="4" y="6"/>
                    </a:lnTo>
                    <a:lnTo>
                      <a:pt x="0" y="17"/>
                    </a:lnTo>
                    <a:lnTo>
                      <a:pt x="10" y="37"/>
                    </a:lnTo>
                    <a:lnTo>
                      <a:pt x="35" y="53"/>
                    </a:lnTo>
                    <a:lnTo>
                      <a:pt x="63" y="65"/>
                    </a:lnTo>
                    <a:lnTo>
                      <a:pt x="122" y="73"/>
                    </a:lnTo>
                    <a:lnTo>
                      <a:pt x="162" y="85"/>
                    </a:lnTo>
                    <a:lnTo>
                      <a:pt x="175" y="93"/>
                    </a:lnTo>
                    <a:lnTo>
                      <a:pt x="179" y="95"/>
                    </a:lnTo>
                    <a:lnTo>
                      <a:pt x="200" y="108"/>
                    </a:lnTo>
                    <a:lnTo>
                      <a:pt x="206" y="108"/>
                    </a:lnTo>
                    <a:lnTo>
                      <a:pt x="238" y="115"/>
                    </a:lnTo>
                    <a:lnTo>
                      <a:pt x="253" y="115"/>
                    </a:lnTo>
                    <a:lnTo>
                      <a:pt x="261" y="109"/>
                    </a:lnTo>
                    <a:lnTo>
                      <a:pt x="265" y="101"/>
                    </a:lnTo>
                    <a:lnTo>
                      <a:pt x="265" y="88"/>
                    </a:lnTo>
                    <a:lnTo>
                      <a:pt x="253" y="77"/>
                    </a:lnTo>
                    <a:lnTo>
                      <a:pt x="234" y="66"/>
                    </a:lnTo>
                    <a:lnTo>
                      <a:pt x="200" y="58"/>
                    </a:lnTo>
                    <a:lnTo>
                      <a:pt x="169" y="52"/>
                    </a:lnTo>
                    <a:lnTo>
                      <a:pt x="139" y="43"/>
                    </a:lnTo>
                    <a:lnTo>
                      <a:pt x="114" y="31"/>
                    </a:lnTo>
                    <a:lnTo>
                      <a:pt x="109" y="22"/>
                    </a:lnTo>
                    <a:lnTo>
                      <a:pt x="92" y="15"/>
                    </a:lnTo>
                    <a:lnTo>
                      <a:pt x="80" y="8"/>
                    </a:lnTo>
                    <a:lnTo>
                      <a:pt x="74" y="4"/>
                    </a:lnTo>
                    <a:close/>
                  </a:path>
                </a:pathLst>
              </a:custGeom>
              <a:solidFill>
                <a:srgbClr val="000000"/>
              </a:solidFill>
              <a:ln w="9525">
                <a:noFill/>
                <a:round/>
                <a:headEnd/>
                <a:tailEnd/>
              </a:ln>
            </p:spPr>
            <p:txBody>
              <a:bodyPr/>
              <a:lstStyle/>
              <a:p>
                <a:endParaRPr lang="ko-KR" altLang="en-US"/>
              </a:p>
            </p:txBody>
          </p:sp>
          <p:sp>
            <p:nvSpPr>
              <p:cNvPr id="707615" name="Freeform 31"/>
              <p:cNvSpPr>
                <a:spLocks/>
              </p:cNvSpPr>
              <p:nvPr/>
            </p:nvSpPr>
            <p:spPr bwMode="auto">
              <a:xfrm>
                <a:off x="2713" y="1724"/>
                <a:ext cx="90" cy="139"/>
              </a:xfrm>
              <a:custGeom>
                <a:avLst/>
                <a:gdLst/>
                <a:ahLst/>
                <a:cxnLst>
                  <a:cxn ang="0">
                    <a:pos x="59" y="19"/>
                  </a:cxn>
                  <a:cxn ang="0">
                    <a:pos x="38" y="7"/>
                  </a:cxn>
                  <a:cxn ang="0">
                    <a:pos x="21" y="0"/>
                  </a:cxn>
                  <a:cxn ang="0">
                    <a:pos x="0" y="4"/>
                  </a:cxn>
                  <a:cxn ang="0">
                    <a:pos x="2" y="14"/>
                  </a:cxn>
                  <a:cxn ang="0">
                    <a:pos x="14" y="23"/>
                  </a:cxn>
                  <a:cxn ang="0">
                    <a:pos x="50" y="38"/>
                  </a:cxn>
                  <a:cxn ang="0">
                    <a:pos x="71" y="47"/>
                  </a:cxn>
                  <a:cxn ang="0">
                    <a:pos x="86" y="57"/>
                  </a:cxn>
                  <a:cxn ang="0">
                    <a:pos x="92" y="64"/>
                  </a:cxn>
                  <a:cxn ang="0">
                    <a:pos x="95" y="73"/>
                  </a:cxn>
                  <a:cxn ang="0">
                    <a:pos x="88" y="85"/>
                  </a:cxn>
                  <a:cxn ang="0">
                    <a:pos x="76" y="97"/>
                  </a:cxn>
                  <a:cxn ang="0">
                    <a:pos x="71" y="106"/>
                  </a:cxn>
                  <a:cxn ang="0">
                    <a:pos x="65" y="115"/>
                  </a:cxn>
                  <a:cxn ang="0">
                    <a:pos x="65" y="123"/>
                  </a:cxn>
                  <a:cxn ang="0">
                    <a:pos x="65" y="131"/>
                  </a:cxn>
                  <a:cxn ang="0">
                    <a:pos x="71" y="135"/>
                  </a:cxn>
                  <a:cxn ang="0">
                    <a:pos x="82" y="135"/>
                  </a:cxn>
                  <a:cxn ang="0">
                    <a:pos x="105" y="138"/>
                  </a:cxn>
                  <a:cxn ang="0">
                    <a:pos x="130" y="138"/>
                  </a:cxn>
                  <a:cxn ang="0">
                    <a:pos x="156" y="143"/>
                  </a:cxn>
                  <a:cxn ang="0">
                    <a:pos x="170" y="148"/>
                  </a:cxn>
                  <a:cxn ang="0">
                    <a:pos x="179" y="142"/>
                  </a:cxn>
                  <a:cxn ang="0">
                    <a:pos x="185" y="137"/>
                  </a:cxn>
                  <a:cxn ang="0">
                    <a:pos x="179" y="134"/>
                  </a:cxn>
                  <a:cxn ang="0">
                    <a:pos x="164" y="132"/>
                  </a:cxn>
                  <a:cxn ang="0">
                    <a:pos x="130" y="130"/>
                  </a:cxn>
                  <a:cxn ang="0">
                    <a:pos x="84" y="130"/>
                  </a:cxn>
                  <a:cxn ang="0">
                    <a:pos x="78" y="128"/>
                  </a:cxn>
                  <a:cxn ang="0">
                    <a:pos x="76" y="119"/>
                  </a:cxn>
                  <a:cxn ang="0">
                    <a:pos x="90" y="103"/>
                  </a:cxn>
                  <a:cxn ang="0">
                    <a:pos x="99" y="94"/>
                  </a:cxn>
                  <a:cxn ang="0">
                    <a:pos x="109" y="78"/>
                  </a:cxn>
                  <a:cxn ang="0">
                    <a:pos x="112" y="68"/>
                  </a:cxn>
                  <a:cxn ang="0">
                    <a:pos x="114" y="58"/>
                  </a:cxn>
                  <a:cxn ang="0">
                    <a:pos x="107" y="48"/>
                  </a:cxn>
                  <a:cxn ang="0">
                    <a:pos x="92" y="37"/>
                  </a:cxn>
                  <a:cxn ang="0">
                    <a:pos x="71" y="25"/>
                  </a:cxn>
                  <a:cxn ang="0">
                    <a:pos x="59" y="19"/>
                  </a:cxn>
                </a:cxnLst>
                <a:rect l="0" t="0" r="r" b="b"/>
                <a:pathLst>
                  <a:path w="185" h="148">
                    <a:moveTo>
                      <a:pt x="59" y="19"/>
                    </a:moveTo>
                    <a:lnTo>
                      <a:pt x="38" y="7"/>
                    </a:lnTo>
                    <a:lnTo>
                      <a:pt x="21" y="0"/>
                    </a:lnTo>
                    <a:lnTo>
                      <a:pt x="0" y="4"/>
                    </a:lnTo>
                    <a:lnTo>
                      <a:pt x="2" y="14"/>
                    </a:lnTo>
                    <a:lnTo>
                      <a:pt x="14" y="23"/>
                    </a:lnTo>
                    <a:lnTo>
                      <a:pt x="50" y="38"/>
                    </a:lnTo>
                    <a:lnTo>
                      <a:pt x="71" y="47"/>
                    </a:lnTo>
                    <a:lnTo>
                      <a:pt x="86" y="57"/>
                    </a:lnTo>
                    <a:lnTo>
                      <a:pt x="92" y="64"/>
                    </a:lnTo>
                    <a:lnTo>
                      <a:pt x="95" y="73"/>
                    </a:lnTo>
                    <a:lnTo>
                      <a:pt x="88" y="85"/>
                    </a:lnTo>
                    <a:lnTo>
                      <a:pt x="76" y="97"/>
                    </a:lnTo>
                    <a:lnTo>
                      <a:pt x="71" y="106"/>
                    </a:lnTo>
                    <a:lnTo>
                      <a:pt x="65" y="115"/>
                    </a:lnTo>
                    <a:lnTo>
                      <a:pt x="65" y="123"/>
                    </a:lnTo>
                    <a:lnTo>
                      <a:pt x="65" y="131"/>
                    </a:lnTo>
                    <a:lnTo>
                      <a:pt x="71" y="135"/>
                    </a:lnTo>
                    <a:lnTo>
                      <a:pt x="82" y="135"/>
                    </a:lnTo>
                    <a:lnTo>
                      <a:pt x="105" y="138"/>
                    </a:lnTo>
                    <a:lnTo>
                      <a:pt x="130" y="138"/>
                    </a:lnTo>
                    <a:lnTo>
                      <a:pt x="156" y="143"/>
                    </a:lnTo>
                    <a:lnTo>
                      <a:pt x="170" y="148"/>
                    </a:lnTo>
                    <a:lnTo>
                      <a:pt x="179" y="142"/>
                    </a:lnTo>
                    <a:lnTo>
                      <a:pt x="185" y="137"/>
                    </a:lnTo>
                    <a:lnTo>
                      <a:pt x="179" y="134"/>
                    </a:lnTo>
                    <a:lnTo>
                      <a:pt x="164" y="132"/>
                    </a:lnTo>
                    <a:lnTo>
                      <a:pt x="130" y="130"/>
                    </a:lnTo>
                    <a:lnTo>
                      <a:pt x="84" y="130"/>
                    </a:lnTo>
                    <a:lnTo>
                      <a:pt x="78" y="128"/>
                    </a:lnTo>
                    <a:lnTo>
                      <a:pt x="76" y="119"/>
                    </a:lnTo>
                    <a:lnTo>
                      <a:pt x="90" y="103"/>
                    </a:lnTo>
                    <a:lnTo>
                      <a:pt x="99" y="94"/>
                    </a:lnTo>
                    <a:lnTo>
                      <a:pt x="109" y="78"/>
                    </a:lnTo>
                    <a:lnTo>
                      <a:pt x="112" y="68"/>
                    </a:lnTo>
                    <a:lnTo>
                      <a:pt x="114" y="58"/>
                    </a:lnTo>
                    <a:lnTo>
                      <a:pt x="107" y="48"/>
                    </a:lnTo>
                    <a:lnTo>
                      <a:pt x="92" y="37"/>
                    </a:lnTo>
                    <a:lnTo>
                      <a:pt x="71" y="25"/>
                    </a:lnTo>
                    <a:lnTo>
                      <a:pt x="59" y="19"/>
                    </a:lnTo>
                    <a:close/>
                  </a:path>
                </a:pathLst>
              </a:custGeom>
              <a:solidFill>
                <a:srgbClr val="000000"/>
              </a:solidFill>
              <a:ln w="9525">
                <a:noFill/>
                <a:round/>
                <a:headEnd/>
                <a:tailEnd/>
              </a:ln>
            </p:spPr>
            <p:txBody>
              <a:bodyPr/>
              <a:lstStyle/>
              <a:p>
                <a:endParaRPr lang="ko-KR" altLang="en-US"/>
              </a:p>
            </p:txBody>
          </p:sp>
          <p:sp>
            <p:nvSpPr>
              <p:cNvPr id="707616" name="Freeform 32"/>
              <p:cNvSpPr>
                <a:spLocks/>
              </p:cNvSpPr>
              <p:nvPr/>
            </p:nvSpPr>
            <p:spPr bwMode="auto">
              <a:xfrm>
                <a:off x="2673" y="1727"/>
                <a:ext cx="47" cy="127"/>
              </a:xfrm>
              <a:custGeom>
                <a:avLst/>
                <a:gdLst/>
                <a:ahLst/>
                <a:cxnLst>
                  <a:cxn ang="0">
                    <a:pos x="21" y="23"/>
                  </a:cxn>
                  <a:cxn ang="0">
                    <a:pos x="31" y="12"/>
                  </a:cxn>
                  <a:cxn ang="0">
                    <a:pos x="48" y="3"/>
                  </a:cxn>
                  <a:cxn ang="0">
                    <a:pos x="63" y="0"/>
                  </a:cxn>
                  <a:cxn ang="0">
                    <a:pos x="80" y="0"/>
                  </a:cxn>
                  <a:cxn ang="0">
                    <a:pos x="88" y="4"/>
                  </a:cxn>
                  <a:cxn ang="0">
                    <a:pos x="86" y="12"/>
                  </a:cxn>
                  <a:cxn ang="0">
                    <a:pos x="78" y="16"/>
                  </a:cxn>
                  <a:cxn ang="0">
                    <a:pos x="56" y="22"/>
                  </a:cxn>
                  <a:cxn ang="0">
                    <a:pos x="42" y="33"/>
                  </a:cxn>
                  <a:cxn ang="0">
                    <a:pos x="42" y="41"/>
                  </a:cxn>
                  <a:cxn ang="0">
                    <a:pos x="46" y="53"/>
                  </a:cxn>
                  <a:cxn ang="0">
                    <a:pos x="61" y="70"/>
                  </a:cxn>
                  <a:cxn ang="0">
                    <a:pos x="75" y="85"/>
                  </a:cxn>
                  <a:cxn ang="0">
                    <a:pos x="84" y="98"/>
                  </a:cxn>
                  <a:cxn ang="0">
                    <a:pos x="92" y="108"/>
                  </a:cxn>
                  <a:cxn ang="0">
                    <a:pos x="96" y="117"/>
                  </a:cxn>
                  <a:cxn ang="0">
                    <a:pos x="96" y="126"/>
                  </a:cxn>
                  <a:cxn ang="0">
                    <a:pos x="82" y="128"/>
                  </a:cxn>
                  <a:cxn ang="0">
                    <a:pos x="63" y="129"/>
                  </a:cxn>
                  <a:cxn ang="0">
                    <a:pos x="42" y="131"/>
                  </a:cxn>
                  <a:cxn ang="0">
                    <a:pos x="25" y="134"/>
                  </a:cxn>
                  <a:cxn ang="0">
                    <a:pos x="18" y="135"/>
                  </a:cxn>
                  <a:cxn ang="0">
                    <a:pos x="4" y="132"/>
                  </a:cxn>
                  <a:cxn ang="0">
                    <a:pos x="0" y="126"/>
                  </a:cxn>
                  <a:cxn ang="0">
                    <a:pos x="8" y="124"/>
                  </a:cxn>
                  <a:cxn ang="0">
                    <a:pos x="31" y="123"/>
                  </a:cxn>
                  <a:cxn ang="0">
                    <a:pos x="50" y="121"/>
                  </a:cxn>
                  <a:cxn ang="0">
                    <a:pos x="80" y="121"/>
                  </a:cxn>
                  <a:cxn ang="0">
                    <a:pos x="80" y="117"/>
                  </a:cxn>
                  <a:cxn ang="0">
                    <a:pos x="78" y="113"/>
                  </a:cxn>
                  <a:cxn ang="0">
                    <a:pos x="69" y="98"/>
                  </a:cxn>
                  <a:cxn ang="0">
                    <a:pos x="56" y="85"/>
                  </a:cxn>
                  <a:cxn ang="0">
                    <a:pos x="46" y="75"/>
                  </a:cxn>
                  <a:cxn ang="0">
                    <a:pos x="37" y="63"/>
                  </a:cxn>
                  <a:cxn ang="0">
                    <a:pos x="25" y="55"/>
                  </a:cxn>
                  <a:cxn ang="0">
                    <a:pos x="21" y="44"/>
                  </a:cxn>
                  <a:cxn ang="0">
                    <a:pos x="18" y="34"/>
                  </a:cxn>
                  <a:cxn ang="0">
                    <a:pos x="21" y="23"/>
                  </a:cxn>
                </a:cxnLst>
                <a:rect l="0" t="0" r="r" b="b"/>
                <a:pathLst>
                  <a:path w="96" h="135">
                    <a:moveTo>
                      <a:pt x="21" y="23"/>
                    </a:moveTo>
                    <a:lnTo>
                      <a:pt x="31" y="12"/>
                    </a:lnTo>
                    <a:lnTo>
                      <a:pt x="48" y="3"/>
                    </a:lnTo>
                    <a:lnTo>
                      <a:pt x="63" y="0"/>
                    </a:lnTo>
                    <a:lnTo>
                      <a:pt x="80" y="0"/>
                    </a:lnTo>
                    <a:lnTo>
                      <a:pt x="88" y="4"/>
                    </a:lnTo>
                    <a:lnTo>
                      <a:pt x="86" y="12"/>
                    </a:lnTo>
                    <a:lnTo>
                      <a:pt x="78" y="16"/>
                    </a:lnTo>
                    <a:lnTo>
                      <a:pt x="56" y="22"/>
                    </a:lnTo>
                    <a:lnTo>
                      <a:pt x="42" y="33"/>
                    </a:lnTo>
                    <a:lnTo>
                      <a:pt x="42" y="41"/>
                    </a:lnTo>
                    <a:lnTo>
                      <a:pt x="46" y="53"/>
                    </a:lnTo>
                    <a:lnTo>
                      <a:pt x="61" y="70"/>
                    </a:lnTo>
                    <a:lnTo>
                      <a:pt x="75" y="85"/>
                    </a:lnTo>
                    <a:lnTo>
                      <a:pt x="84" y="98"/>
                    </a:lnTo>
                    <a:lnTo>
                      <a:pt x="92" y="108"/>
                    </a:lnTo>
                    <a:lnTo>
                      <a:pt x="96" y="117"/>
                    </a:lnTo>
                    <a:lnTo>
                      <a:pt x="96" y="126"/>
                    </a:lnTo>
                    <a:lnTo>
                      <a:pt x="82" y="128"/>
                    </a:lnTo>
                    <a:lnTo>
                      <a:pt x="63" y="129"/>
                    </a:lnTo>
                    <a:lnTo>
                      <a:pt x="42" y="131"/>
                    </a:lnTo>
                    <a:lnTo>
                      <a:pt x="25" y="134"/>
                    </a:lnTo>
                    <a:lnTo>
                      <a:pt x="18" y="135"/>
                    </a:lnTo>
                    <a:lnTo>
                      <a:pt x="4" y="132"/>
                    </a:lnTo>
                    <a:lnTo>
                      <a:pt x="0" y="126"/>
                    </a:lnTo>
                    <a:lnTo>
                      <a:pt x="8" y="124"/>
                    </a:lnTo>
                    <a:lnTo>
                      <a:pt x="31" y="123"/>
                    </a:lnTo>
                    <a:lnTo>
                      <a:pt x="50" y="121"/>
                    </a:lnTo>
                    <a:lnTo>
                      <a:pt x="80" y="121"/>
                    </a:lnTo>
                    <a:lnTo>
                      <a:pt x="80" y="117"/>
                    </a:lnTo>
                    <a:lnTo>
                      <a:pt x="78" y="113"/>
                    </a:lnTo>
                    <a:lnTo>
                      <a:pt x="69" y="98"/>
                    </a:lnTo>
                    <a:lnTo>
                      <a:pt x="56" y="85"/>
                    </a:lnTo>
                    <a:lnTo>
                      <a:pt x="46" y="75"/>
                    </a:lnTo>
                    <a:lnTo>
                      <a:pt x="37" y="63"/>
                    </a:lnTo>
                    <a:lnTo>
                      <a:pt x="25" y="55"/>
                    </a:lnTo>
                    <a:lnTo>
                      <a:pt x="21" y="44"/>
                    </a:lnTo>
                    <a:lnTo>
                      <a:pt x="18" y="34"/>
                    </a:lnTo>
                    <a:lnTo>
                      <a:pt x="21" y="23"/>
                    </a:lnTo>
                    <a:close/>
                  </a:path>
                </a:pathLst>
              </a:custGeom>
              <a:solidFill>
                <a:srgbClr val="000000"/>
              </a:solidFill>
              <a:ln w="9525">
                <a:noFill/>
                <a:round/>
                <a:headEnd/>
                <a:tailEnd/>
              </a:ln>
            </p:spPr>
            <p:txBody>
              <a:bodyPr/>
              <a:lstStyle/>
              <a:p>
                <a:endParaRPr lang="ko-KR" altLang="en-US"/>
              </a:p>
            </p:txBody>
          </p:sp>
        </p:grpSp>
        <p:sp>
          <p:nvSpPr>
            <p:cNvPr id="707617" name="Line 33"/>
            <p:cNvSpPr>
              <a:spLocks noChangeShapeType="1"/>
            </p:cNvSpPr>
            <p:nvPr/>
          </p:nvSpPr>
          <p:spPr bwMode="auto">
            <a:xfrm>
              <a:off x="978" y="2838"/>
              <a:ext cx="168" cy="198"/>
            </a:xfrm>
            <a:prstGeom prst="line">
              <a:avLst/>
            </a:prstGeom>
            <a:noFill/>
            <a:ln w="22225">
              <a:solidFill>
                <a:srgbClr val="0000FF"/>
              </a:solidFill>
              <a:round/>
              <a:headEnd/>
              <a:tailEnd type="stealth" w="med" len="med"/>
            </a:ln>
            <a:effectLst/>
          </p:spPr>
          <p:txBody>
            <a:bodyPr lIns="0" tIns="0" rIns="0" bIns="0" anchor="ctr">
              <a:spAutoFit/>
            </a:bodyPr>
            <a:lstStyle/>
            <a:p>
              <a:endParaRPr lang="ko-KR" altLang="en-US"/>
            </a:p>
          </p:txBody>
        </p:sp>
        <p:grpSp>
          <p:nvGrpSpPr>
            <p:cNvPr id="707618" name="Group 34"/>
            <p:cNvGrpSpPr>
              <a:grpSpLocks/>
            </p:cNvGrpSpPr>
            <p:nvPr/>
          </p:nvGrpSpPr>
          <p:grpSpPr bwMode="auto">
            <a:xfrm>
              <a:off x="912" y="2838"/>
              <a:ext cx="570" cy="576"/>
              <a:chOff x="912" y="2838"/>
              <a:chExt cx="570" cy="576"/>
            </a:xfrm>
          </p:grpSpPr>
          <p:sp>
            <p:nvSpPr>
              <p:cNvPr id="707619" name="Line 35"/>
              <p:cNvSpPr>
                <a:spLocks noChangeShapeType="1"/>
              </p:cNvSpPr>
              <p:nvPr/>
            </p:nvSpPr>
            <p:spPr bwMode="auto">
              <a:xfrm flipV="1">
                <a:off x="1242" y="2838"/>
                <a:ext cx="174" cy="192"/>
              </a:xfrm>
              <a:prstGeom prst="line">
                <a:avLst/>
              </a:prstGeom>
              <a:noFill/>
              <a:ln w="22225">
                <a:solidFill>
                  <a:srgbClr val="FF0000"/>
                </a:solidFill>
                <a:round/>
                <a:headEnd/>
                <a:tailEnd type="stealth" w="med" len="med"/>
              </a:ln>
              <a:effectLst/>
            </p:spPr>
            <p:txBody>
              <a:bodyPr lIns="0" tIns="0" rIns="0" bIns="0" anchor="ctr">
                <a:spAutoFit/>
              </a:bodyPr>
              <a:lstStyle/>
              <a:p>
                <a:endParaRPr lang="ko-KR" altLang="en-US"/>
              </a:p>
            </p:txBody>
          </p:sp>
          <p:sp>
            <p:nvSpPr>
              <p:cNvPr id="707620" name="Text Box 36"/>
              <p:cNvSpPr txBox="1">
                <a:spLocks noChangeArrowheads="1"/>
              </p:cNvSpPr>
              <p:nvPr/>
            </p:nvSpPr>
            <p:spPr bwMode="auto">
              <a:xfrm>
                <a:off x="912" y="3308"/>
                <a:ext cx="570" cy="106"/>
              </a:xfrm>
              <a:prstGeom prst="rect">
                <a:avLst/>
              </a:prstGeom>
              <a:noFill/>
              <a:ln w="25400">
                <a:noFill/>
                <a:miter lim="800000"/>
                <a:headEnd/>
                <a:tailEnd/>
              </a:ln>
              <a:effectLst/>
            </p:spPr>
            <p:txBody>
              <a:bodyPr lIns="0" tIns="0" rIns="0" bIns="0">
                <a:spAutoFit/>
              </a:bodyPr>
              <a:lstStyle/>
              <a:p>
                <a:pPr algn="l"/>
                <a:r>
                  <a:rPr lang="en-US" altLang="ko-KR" sz="1200" i="0"/>
                  <a:t>Modification</a:t>
                </a:r>
              </a:p>
            </p:txBody>
          </p:sp>
        </p:grpSp>
        <p:grpSp>
          <p:nvGrpSpPr>
            <p:cNvPr id="707621" name="Group 37"/>
            <p:cNvGrpSpPr>
              <a:grpSpLocks/>
            </p:cNvGrpSpPr>
            <p:nvPr/>
          </p:nvGrpSpPr>
          <p:grpSpPr bwMode="auto">
            <a:xfrm>
              <a:off x="588" y="2492"/>
              <a:ext cx="1254" cy="1120"/>
              <a:chOff x="588" y="2492"/>
              <a:chExt cx="1254" cy="1120"/>
            </a:xfrm>
          </p:grpSpPr>
          <p:sp>
            <p:nvSpPr>
              <p:cNvPr id="707622" name="Text Box 38"/>
              <p:cNvSpPr txBox="1">
                <a:spLocks noChangeArrowheads="1"/>
              </p:cNvSpPr>
              <p:nvPr/>
            </p:nvSpPr>
            <p:spPr bwMode="auto">
              <a:xfrm>
                <a:off x="594" y="2492"/>
                <a:ext cx="1233" cy="123"/>
              </a:xfrm>
              <a:prstGeom prst="rect">
                <a:avLst/>
              </a:prstGeom>
              <a:noFill/>
              <a:ln w="25400">
                <a:noFill/>
                <a:miter lim="800000"/>
                <a:headEnd/>
                <a:tailEnd/>
              </a:ln>
              <a:effectLst/>
            </p:spPr>
            <p:txBody>
              <a:bodyPr lIns="0" tIns="0" rIns="0" bIns="0">
                <a:spAutoFit/>
              </a:bodyPr>
              <a:lstStyle/>
              <a:p>
                <a:r>
                  <a:rPr lang="en-US" altLang="ko-KR" sz="1400" i="0">
                    <a:solidFill>
                      <a:srgbClr val="3333FF"/>
                    </a:solidFill>
                    <a:latin typeface="Comic Sans MS" pitchFamily="66" charset="0"/>
                    <a:ea typeface="궁서" pitchFamily="18" charset="-127"/>
                  </a:rPr>
                  <a:t>Integrity</a:t>
                </a:r>
              </a:p>
            </p:txBody>
          </p:sp>
          <p:sp>
            <p:nvSpPr>
              <p:cNvPr id="707623" name="Text Box 39"/>
              <p:cNvSpPr txBox="1">
                <a:spLocks noChangeArrowheads="1"/>
              </p:cNvSpPr>
              <p:nvPr/>
            </p:nvSpPr>
            <p:spPr bwMode="auto">
              <a:xfrm>
                <a:off x="588" y="3506"/>
                <a:ext cx="1254" cy="106"/>
              </a:xfrm>
              <a:prstGeom prst="rect">
                <a:avLst/>
              </a:prstGeom>
              <a:noFill/>
              <a:ln w="25400">
                <a:noFill/>
                <a:miter lim="800000"/>
                <a:headEnd/>
                <a:tailEnd/>
              </a:ln>
              <a:effectLst/>
            </p:spPr>
            <p:txBody>
              <a:bodyPr lIns="0" tIns="0" rIns="0" bIns="0">
                <a:spAutoFit/>
              </a:bodyPr>
              <a:lstStyle/>
              <a:p>
                <a:r>
                  <a:rPr lang="en-US" altLang="ko-KR" sz="1200" i="0"/>
                  <a:t>Has been altered?</a:t>
                </a:r>
              </a:p>
            </p:txBody>
          </p:sp>
        </p:grpSp>
        <p:sp>
          <p:nvSpPr>
            <p:cNvPr id="707624" name="Rectangle 40"/>
            <p:cNvSpPr>
              <a:spLocks noChangeArrowheads="1"/>
            </p:cNvSpPr>
            <p:nvPr/>
          </p:nvSpPr>
          <p:spPr bwMode="auto">
            <a:xfrm>
              <a:off x="2238" y="1128"/>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grpSp>
          <p:nvGrpSpPr>
            <p:cNvPr id="707625" name="Group 41"/>
            <p:cNvGrpSpPr>
              <a:grpSpLocks/>
            </p:cNvGrpSpPr>
            <p:nvPr/>
          </p:nvGrpSpPr>
          <p:grpSpPr bwMode="auto">
            <a:xfrm>
              <a:off x="2319" y="1197"/>
              <a:ext cx="1089" cy="305"/>
              <a:chOff x="2319" y="1197"/>
              <a:chExt cx="1089" cy="305"/>
            </a:xfrm>
          </p:grpSpPr>
          <p:pic>
            <p:nvPicPr>
              <p:cNvPr id="707626" name="Picture 42" descr="Click To Preview"/>
              <p:cNvPicPr>
                <a:picLocks noChangeAspect="1" noChangeArrowheads="1"/>
              </p:cNvPicPr>
              <p:nvPr/>
            </p:nvPicPr>
            <p:blipFill>
              <a:blip r:embed="rId4" cstate="print"/>
              <a:srcRect/>
              <a:stretch>
                <a:fillRect/>
              </a:stretch>
            </p:blipFill>
            <p:spPr bwMode="auto">
              <a:xfrm>
                <a:off x="2319" y="1198"/>
                <a:ext cx="287" cy="287"/>
              </a:xfrm>
              <a:prstGeom prst="rect">
                <a:avLst/>
              </a:prstGeom>
              <a:noFill/>
            </p:spPr>
          </p:pic>
          <p:pic>
            <p:nvPicPr>
              <p:cNvPr id="707627" name="Picture 43" descr="Click To Preview"/>
              <p:cNvPicPr>
                <a:picLocks noChangeAspect="1" noChangeArrowheads="1"/>
              </p:cNvPicPr>
              <p:nvPr/>
            </p:nvPicPr>
            <p:blipFill>
              <a:blip r:embed="rId5" cstate="print"/>
              <a:srcRect/>
              <a:stretch>
                <a:fillRect/>
              </a:stretch>
            </p:blipFill>
            <p:spPr bwMode="auto">
              <a:xfrm>
                <a:off x="3103" y="1197"/>
                <a:ext cx="305" cy="305"/>
              </a:xfrm>
              <a:prstGeom prst="rect">
                <a:avLst/>
              </a:prstGeom>
              <a:noFill/>
            </p:spPr>
          </p:pic>
        </p:grpSp>
        <p:grpSp>
          <p:nvGrpSpPr>
            <p:cNvPr id="707628" name="Group 44"/>
            <p:cNvGrpSpPr>
              <a:grpSpLocks/>
            </p:cNvGrpSpPr>
            <p:nvPr/>
          </p:nvGrpSpPr>
          <p:grpSpPr bwMode="auto">
            <a:xfrm>
              <a:off x="2574" y="1320"/>
              <a:ext cx="570" cy="576"/>
              <a:chOff x="2574" y="1320"/>
              <a:chExt cx="570" cy="576"/>
            </a:xfrm>
          </p:grpSpPr>
          <p:grpSp>
            <p:nvGrpSpPr>
              <p:cNvPr id="707629" name="Group 45"/>
              <p:cNvGrpSpPr>
                <a:grpSpLocks/>
              </p:cNvGrpSpPr>
              <p:nvPr/>
            </p:nvGrpSpPr>
            <p:grpSpPr bwMode="auto">
              <a:xfrm>
                <a:off x="2754" y="1520"/>
                <a:ext cx="229" cy="265"/>
                <a:chOff x="2526" y="1562"/>
                <a:chExt cx="277" cy="301"/>
              </a:xfrm>
            </p:grpSpPr>
            <p:sp>
              <p:nvSpPr>
                <p:cNvPr id="707630" name="Freeform 46"/>
                <p:cNvSpPr>
                  <a:spLocks/>
                </p:cNvSpPr>
                <p:nvPr/>
              </p:nvSpPr>
              <p:spPr bwMode="auto">
                <a:xfrm>
                  <a:off x="2586" y="1562"/>
                  <a:ext cx="63" cy="72"/>
                </a:xfrm>
                <a:custGeom>
                  <a:avLst/>
                  <a:gdLst/>
                  <a:ahLst/>
                  <a:cxnLst>
                    <a:cxn ang="0">
                      <a:pos x="89" y="23"/>
                    </a:cxn>
                    <a:cxn ang="0">
                      <a:pos x="80" y="14"/>
                    </a:cxn>
                    <a:cxn ang="0">
                      <a:pos x="70" y="7"/>
                    </a:cxn>
                    <a:cxn ang="0">
                      <a:pos x="53" y="3"/>
                    </a:cxn>
                    <a:cxn ang="0">
                      <a:pos x="36" y="0"/>
                    </a:cxn>
                    <a:cxn ang="0">
                      <a:pos x="11" y="3"/>
                    </a:cxn>
                    <a:cxn ang="0">
                      <a:pos x="0" y="10"/>
                    </a:cxn>
                    <a:cxn ang="0">
                      <a:pos x="0" y="22"/>
                    </a:cxn>
                    <a:cxn ang="0">
                      <a:pos x="5" y="36"/>
                    </a:cxn>
                    <a:cxn ang="0">
                      <a:pos x="15" y="45"/>
                    </a:cxn>
                    <a:cxn ang="0">
                      <a:pos x="11" y="47"/>
                    </a:cxn>
                    <a:cxn ang="0">
                      <a:pos x="11" y="50"/>
                    </a:cxn>
                    <a:cxn ang="0">
                      <a:pos x="17" y="54"/>
                    </a:cxn>
                    <a:cxn ang="0">
                      <a:pos x="24" y="55"/>
                    </a:cxn>
                    <a:cxn ang="0">
                      <a:pos x="30" y="57"/>
                    </a:cxn>
                    <a:cxn ang="0">
                      <a:pos x="38" y="63"/>
                    </a:cxn>
                    <a:cxn ang="0">
                      <a:pos x="49" y="69"/>
                    </a:cxn>
                    <a:cxn ang="0">
                      <a:pos x="63" y="75"/>
                    </a:cxn>
                    <a:cxn ang="0">
                      <a:pos x="82" y="77"/>
                    </a:cxn>
                    <a:cxn ang="0">
                      <a:pos x="104" y="70"/>
                    </a:cxn>
                    <a:cxn ang="0">
                      <a:pos x="110" y="64"/>
                    </a:cxn>
                    <a:cxn ang="0">
                      <a:pos x="110" y="52"/>
                    </a:cxn>
                    <a:cxn ang="0">
                      <a:pos x="106" y="40"/>
                    </a:cxn>
                    <a:cxn ang="0">
                      <a:pos x="97" y="30"/>
                    </a:cxn>
                    <a:cxn ang="0">
                      <a:pos x="127" y="30"/>
                    </a:cxn>
                    <a:cxn ang="0">
                      <a:pos x="127" y="26"/>
                    </a:cxn>
                    <a:cxn ang="0">
                      <a:pos x="89" y="23"/>
                    </a:cxn>
                  </a:cxnLst>
                  <a:rect l="0" t="0" r="r" b="b"/>
                  <a:pathLst>
                    <a:path w="127" h="77">
                      <a:moveTo>
                        <a:pt x="89" y="23"/>
                      </a:moveTo>
                      <a:lnTo>
                        <a:pt x="80" y="14"/>
                      </a:lnTo>
                      <a:lnTo>
                        <a:pt x="70" y="7"/>
                      </a:lnTo>
                      <a:lnTo>
                        <a:pt x="53" y="3"/>
                      </a:lnTo>
                      <a:lnTo>
                        <a:pt x="36" y="0"/>
                      </a:lnTo>
                      <a:lnTo>
                        <a:pt x="11" y="3"/>
                      </a:lnTo>
                      <a:lnTo>
                        <a:pt x="0" y="10"/>
                      </a:lnTo>
                      <a:lnTo>
                        <a:pt x="0" y="22"/>
                      </a:lnTo>
                      <a:lnTo>
                        <a:pt x="5" y="36"/>
                      </a:lnTo>
                      <a:lnTo>
                        <a:pt x="15" y="45"/>
                      </a:lnTo>
                      <a:lnTo>
                        <a:pt x="11" y="47"/>
                      </a:lnTo>
                      <a:lnTo>
                        <a:pt x="11" y="50"/>
                      </a:lnTo>
                      <a:lnTo>
                        <a:pt x="17" y="54"/>
                      </a:lnTo>
                      <a:lnTo>
                        <a:pt x="24" y="55"/>
                      </a:lnTo>
                      <a:lnTo>
                        <a:pt x="30" y="57"/>
                      </a:lnTo>
                      <a:lnTo>
                        <a:pt x="38" y="63"/>
                      </a:lnTo>
                      <a:lnTo>
                        <a:pt x="49" y="69"/>
                      </a:lnTo>
                      <a:lnTo>
                        <a:pt x="63" y="75"/>
                      </a:lnTo>
                      <a:lnTo>
                        <a:pt x="82" y="77"/>
                      </a:lnTo>
                      <a:lnTo>
                        <a:pt x="104" y="70"/>
                      </a:lnTo>
                      <a:lnTo>
                        <a:pt x="110" y="64"/>
                      </a:lnTo>
                      <a:lnTo>
                        <a:pt x="110" y="52"/>
                      </a:lnTo>
                      <a:lnTo>
                        <a:pt x="106" y="40"/>
                      </a:lnTo>
                      <a:lnTo>
                        <a:pt x="97" y="30"/>
                      </a:lnTo>
                      <a:lnTo>
                        <a:pt x="127" y="30"/>
                      </a:lnTo>
                      <a:lnTo>
                        <a:pt x="127" y="26"/>
                      </a:lnTo>
                      <a:lnTo>
                        <a:pt x="89" y="23"/>
                      </a:lnTo>
                      <a:close/>
                    </a:path>
                  </a:pathLst>
                </a:custGeom>
                <a:solidFill>
                  <a:srgbClr val="000000"/>
                </a:solidFill>
                <a:ln w="9525">
                  <a:noFill/>
                  <a:round/>
                  <a:headEnd/>
                  <a:tailEnd/>
                </a:ln>
              </p:spPr>
              <p:txBody>
                <a:bodyPr/>
                <a:lstStyle/>
                <a:p>
                  <a:endParaRPr lang="ko-KR" altLang="en-US"/>
                </a:p>
              </p:txBody>
            </p:sp>
            <p:sp>
              <p:nvSpPr>
                <p:cNvPr id="707631" name="Freeform 47"/>
                <p:cNvSpPr>
                  <a:spLocks/>
                </p:cNvSpPr>
                <p:nvPr/>
              </p:nvSpPr>
              <p:spPr bwMode="auto">
                <a:xfrm>
                  <a:off x="2526" y="1589"/>
                  <a:ext cx="79" cy="96"/>
                </a:xfrm>
                <a:custGeom>
                  <a:avLst/>
                  <a:gdLst/>
                  <a:ahLst/>
                  <a:cxnLst>
                    <a:cxn ang="0">
                      <a:pos x="160" y="70"/>
                    </a:cxn>
                    <a:cxn ang="0">
                      <a:pos x="154" y="65"/>
                    </a:cxn>
                    <a:cxn ang="0">
                      <a:pos x="139" y="65"/>
                    </a:cxn>
                    <a:cxn ang="0">
                      <a:pos x="114" y="71"/>
                    </a:cxn>
                    <a:cxn ang="0">
                      <a:pos x="88" y="82"/>
                    </a:cxn>
                    <a:cxn ang="0">
                      <a:pos x="55" y="87"/>
                    </a:cxn>
                    <a:cxn ang="0">
                      <a:pos x="32" y="87"/>
                    </a:cxn>
                    <a:cxn ang="0">
                      <a:pos x="23" y="83"/>
                    </a:cxn>
                    <a:cxn ang="0">
                      <a:pos x="25" y="78"/>
                    </a:cxn>
                    <a:cxn ang="0">
                      <a:pos x="38" y="68"/>
                    </a:cxn>
                    <a:cxn ang="0">
                      <a:pos x="63" y="57"/>
                    </a:cxn>
                    <a:cxn ang="0">
                      <a:pos x="95" y="48"/>
                    </a:cxn>
                    <a:cxn ang="0">
                      <a:pos x="127" y="41"/>
                    </a:cxn>
                    <a:cxn ang="0">
                      <a:pos x="146" y="43"/>
                    </a:cxn>
                    <a:cxn ang="0">
                      <a:pos x="162" y="45"/>
                    </a:cxn>
                    <a:cxn ang="0">
                      <a:pos x="162" y="40"/>
                    </a:cxn>
                    <a:cxn ang="0">
                      <a:pos x="143" y="35"/>
                    </a:cxn>
                    <a:cxn ang="0">
                      <a:pos x="135" y="31"/>
                    </a:cxn>
                    <a:cxn ang="0">
                      <a:pos x="127" y="24"/>
                    </a:cxn>
                    <a:cxn ang="0">
                      <a:pos x="126" y="16"/>
                    </a:cxn>
                    <a:cxn ang="0">
                      <a:pos x="122" y="3"/>
                    </a:cxn>
                    <a:cxn ang="0">
                      <a:pos x="108" y="0"/>
                    </a:cxn>
                    <a:cxn ang="0">
                      <a:pos x="103" y="2"/>
                    </a:cxn>
                    <a:cxn ang="0">
                      <a:pos x="95" y="10"/>
                    </a:cxn>
                    <a:cxn ang="0">
                      <a:pos x="101" y="20"/>
                    </a:cxn>
                    <a:cxn ang="0">
                      <a:pos x="112" y="27"/>
                    </a:cxn>
                    <a:cxn ang="0">
                      <a:pos x="126" y="34"/>
                    </a:cxn>
                    <a:cxn ang="0">
                      <a:pos x="107" y="38"/>
                    </a:cxn>
                    <a:cxn ang="0">
                      <a:pos x="86" y="42"/>
                    </a:cxn>
                    <a:cxn ang="0">
                      <a:pos x="57" y="48"/>
                    </a:cxn>
                    <a:cxn ang="0">
                      <a:pos x="34" y="56"/>
                    </a:cxn>
                    <a:cxn ang="0">
                      <a:pos x="15" y="68"/>
                    </a:cxn>
                    <a:cxn ang="0">
                      <a:pos x="2" y="78"/>
                    </a:cxn>
                    <a:cxn ang="0">
                      <a:pos x="0" y="84"/>
                    </a:cxn>
                    <a:cxn ang="0">
                      <a:pos x="4" y="92"/>
                    </a:cxn>
                    <a:cxn ang="0">
                      <a:pos x="12" y="99"/>
                    </a:cxn>
                    <a:cxn ang="0">
                      <a:pos x="29" y="102"/>
                    </a:cxn>
                    <a:cxn ang="0">
                      <a:pos x="65" y="98"/>
                    </a:cxn>
                    <a:cxn ang="0">
                      <a:pos x="107" y="89"/>
                    </a:cxn>
                    <a:cxn ang="0">
                      <a:pos x="133" y="83"/>
                    </a:cxn>
                    <a:cxn ang="0">
                      <a:pos x="146" y="78"/>
                    </a:cxn>
                    <a:cxn ang="0">
                      <a:pos x="160" y="70"/>
                    </a:cxn>
                  </a:cxnLst>
                  <a:rect l="0" t="0" r="r" b="b"/>
                  <a:pathLst>
                    <a:path w="162" h="102">
                      <a:moveTo>
                        <a:pt x="160" y="70"/>
                      </a:moveTo>
                      <a:lnTo>
                        <a:pt x="154" y="65"/>
                      </a:lnTo>
                      <a:lnTo>
                        <a:pt x="139" y="65"/>
                      </a:lnTo>
                      <a:lnTo>
                        <a:pt x="114" y="71"/>
                      </a:lnTo>
                      <a:lnTo>
                        <a:pt x="88" y="82"/>
                      </a:lnTo>
                      <a:lnTo>
                        <a:pt x="55" y="87"/>
                      </a:lnTo>
                      <a:lnTo>
                        <a:pt x="32" y="87"/>
                      </a:lnTo>
                      <a:lnTo>
                        <a:pt x="23" y="83"/>
                      </a:lnTo>
                      <a:lnTo>
                        <a:pt x="25" y="78"/>
                      </a:lnTo>
                      <a:lnTo>
                        <a:pt x="38" y="68"/>
                      </a:lnTo>
                      <a:lnTo>
                        <a:pt x="63" y="57"/>
                      </a:lnTo>
                      <a:lnTo>
                        <a:pt x="95" y="48"/>
                      </a:lnTo>
                      <a:lnTo>
                        <a:pt x="127" y="41"/>
                      </a:lnTo>
                      <a:lnTo>
                        <a:pt x="146" y="43"/>
                      </a:lnTo>
                      <a:lnTo>
                        <a:pt x="162" y="45"/>
                      </a:lnTo>
                      <a:lnTo>
                        <a:pt x="162" y="40"/>
                      </a:lnTo>
                      <a:lnTo>
                        <a:pt x="143" y="35"/>
                      </a:lnTo>
                      <a:lnTo>
                        <a:pt x="135" y="31"/>
                      </a:lnTo>
                      <a:lnTo>
                        <a:pt x="127" y="24"/>
                      </a:lnTo>
                      <a:lnTo>
                        <a:pt x="126" y="16"/>
                      </a:lnTo>
                      <a:lnTo>
                        <a:pt x="122" y="3"/>
                      </a:lnTo>
                      <a:lnTo>
                        <a:pt x="108" y="0"/>
                      </a:lnTo>
                      <a:lnTo>
                        <a:pt x="103" y="2"/>
                      </a:lnTo>
                      <a:lnTo>
                        <a:pt x="95" y="10"/>
                      </a:lnTo>
                      <a:lnTo>
                        <a:pt x="101" y="20"/>
                      </a:lnTo>
                      <a:lnTo>
                        <a:pt x="112" y="27"/>
                      </a:lnTo>
                      <a:lnTo>
                        <a:pt x="126" y="34"/>
                      </a:lnTo>
                      <a:lnTo>
                        <a:pt x="107" y="38"/>
                      </a:lnTo>
                      <a:lnTo>
                        <a:pt x="86" y="42"/>
                      </a:lnTo>
                      <a:lnTo>
                        <a:pt x="57" y="48"/>
                      </a:lnTo>
                      <a:lnTo>
                        <a:pt x="34" y="56"/>
                      </a:lnTo>
                      <a:lnTo>
                        <a:pt x="15" y="68"/>
                      </a:lnTo>
                      <a:lnTo>
                        <a:pt x="2" y="78"/>
                      </a:lnTo>
                      <a:lnTo>
                        <a:pt x="0" y="84"/>
                      </a:lnTo>
                      <a:lnTo>
                        <a:pt x="4" y="92"/>
                      </a:lnTo>
                      <a:lnTo>
                        <a:pt x="12" y="99"/>
                      </a:lnTo>
                      <a:lnTo>
                        <a:pt x="29" y="102"/>
                      </a:lnTo>
                      <a:lnTo>
                        <a:pt x="65" y="98"/>
                      </a:lnTo>
                      <a:lnTo>
                        <a:pt x="107" y="89"/>
                      </a:lnTo>
                      <a:lnTo>
                        <a:pt x="133" y="83"/>
                      </a:lnTo>
                      <a:lnTo>
                        <a:pt x="146" y="78"/>
                      </a:lnTo>
                      <a:lnTo>
                        <a:pt x="160" y="70"/>
                      </a:lnTo>
                      <a:close/>
                    </a:path>
                  </a:pathLst>
                </a:custGeom>
                <a:solidFill>
                  <a:srgbClr val="000000"/>
                </a:solidFill>
                <a:ln w="9525">
                  <a:noFill/>
                  <a:round/>
                  <a:headEnd/>
                  <a:tailEnd/>
                </a:ln>
              </p:spPr>
              <p:txBody>
                <a:bodyPr/>
                <a:lstStyle/>
                <a:p>
                  <a:endParaRPr lang="ko-KR" altLang="en-US"/>
                </a:p>
              </p:txBody>
            </p:sp>
            <p:sp>
              <p:nvSpPr>
                <p:cNvPr id="707632" name="Freeform 48"/>
                <p:cNvSpPr>
                  <a:spLocks/>
                </p:cNvSpPr>
                <p:nvPr/>
              </p:nvSpPr>
              <p:spPr bwMode="auto">
                <a:xfrm>
                  <a:off x="2631" y="1636"/>
                  <a:ext cx="109" cy="58"/>
                </a:xfrm>
                <a:custGeom>
                  <a:avLst/>
                  <a:gdLst/>
                  <a:ahLst/>
                  <a:cxnLst>
                    <a:cxn ang="0">
                      <a:pos x="0" y="3"/>
                    </a:cxn>
                    <a:cxn ang="0">
                      <a:pos x="15" y="0"/>
                    </a:cxn>
                    <a:cxn ang="0">
                      <a:pos x="34" y="0"/>
                    </a:cxn>
                    <a:cxn ang="0">
                      <a:pos x="76" y="4"/>
                    </a:cxn>
                    <a:cxn ang="0">
                      <a:pos x="139" y="9"/>
                    </a:cxn>
                    <a:cxn ang="0">
                      <a:pos x="179" y="11"/>
                    </a:cxn>
                    <a:cxn ang="0">
                      <a:pos x="188" y="15"/>
                    </a:cxn>
                    <a:cxn ang="0">
                      <a:pos x="186" y="19"/>
                    </a:cxn>
                    <a:cxn ang="0">
                      <a:pos x="171" y="23"/>
                    </a:cxn>
                    <a:cxn ang="0">
                      <a:pos x="148" y="29"/>
                    </a:cxn>
                    <a:cxn ang="0">
                      <a:pos x="135" y="36"/>
                    </a:cxn>
                    <a:cxn ang="0">
                      <a:pos x="125" y="47"/>
                    </a:cxn>
                    <a:cxn ang="0">
                      <a:pos x="143" y="48"/>
                    </a:cxn>
                    <a:cxn ang="0">
                      <a:pos x="169" y="47"/>
                    </a:cxn>
                    <a:cxn ang="0">
                      <a:pos x="194" y="49"/>
                    </a:cxn>
                    <a:cxn ang="0">
                      <a:pos x="220" y="56"/>
                    </a:cxn>
                    <a:cxn ang="0">
                      <a:pos x="220" y="59"/>
                    </a:cxn>
                    <a:cxn ang="0">
                      <a:pos x="215" y="60"/>
                    </a:cxn>
                    <a:cxn ang="0">
                      <a:pos x="207" y="61"/>
                    </a:cxn>
                    <a:cxn ang="0">
                      <a:pos x="200" y="57"/>
                    </a:cxn>
                    <a:cxn ang="0">
                      <a:pos x="188" y="54"/>
                    </a:cxn>
                    <a:cxn ang="0">
                      <a:pos x="160" y="51"/>
                    </a:cxn>
                    <a:cxn ang="0">
                      <a:pos x="135" y="51"/>
                    </a:cxn>
                    <a:cxn ang="0">
                      <a:pos x="122" y="53"/>
                    </a:cxn>
                    <a:cxn ang="0">
                      <a:pos x="114" y="50"/>
                    </a:cxn>
                    <a:cxn ang="0">
                      <a:pos x="114" y="45"/>
                    </a:cxn>
                    <a:cxn ang="0">
                      <a:pos x="127" y="36"/>
                    </a:cxn>
                    <a:cxn ang="0">
                      <a:pos x="141" y="28"/>
                    </a:cxn>
                    <a:cxn ang="0">
                      <a:pos x="158" y="23"/>
                    </a:cxn>
                    <a:cxn ang="0">
                      <a:pos x="169" y="17"/>
                    </a:cxn>
                    <a:cxn ang="0">
                      <a:pos x="148" y="18"/>
                    </a:cxn>
                    <a:cxn ang="0">
                      <a:pos x="108" y="16"/>
                    </a:cxn>
                    <a:cxn ang="0">
                      <a:pos x="70" y="15"/>
                    </a:cxn>
                    <a:cxn ang="0">
                      <a:pos x="36" y="13"/>
                    </a:cxn>
                    <a:cxn ang="0">
                      <a:pos x="11" y="11"/>
                    </a:cxn>
                    <a:cxn ang="0">
                      <a:pos x="4" y="8"/>
                    </a:cxn>
                    <a:cxn ang="0">
                      <a:pos x="0" y="3"/>
                    </a:cxn>
                  </a:cxnLst>
                  <a:rect l="0" t="0" r="r" b="b"/>
                  <a:pathLst>
                    <a:path w="220" h="61">
                      <a:moveTo>
                        <a:pt x="0" y="3"/>
                      </a:moveTo>
                      <a:lnTo>
                        <a:pt x="15" y="0"/>
                      </a:lnTo>
                      <a:lnTo>
                        <a:pt x="34" y="0"/>
                      </a:lnTo>
                      <a:lnTo>
                        <a:pt x="76" y="4"/>
                      </a:lnTo>
                      <a:lnTo>
                        <a:pt x="139" y="9"/>
                      </a:lnTo>
                      <a:lnTo>
                        <a:pt x="179" y="11"/>
                      </a:lnTo>
                      <a:lnTo>
                        <a:pt x="188" y="15"/>
                      </a:lnTo>
                      <a:lnTo>
                        <a:pt x="186" y="19"/>
                      </a:lnTo>
                      <a:lnTo>
                        <a:pt x="171" y="23"/>
                      </a:lnTo>
                      <a:lnTo>
                        <a:pt x="148" y="29"/>
                      </a:lnTo>
                      <a:lnTo>
                        <a:pt x="135" y="36"/>
                      </a:lnTo>
                      <a:lnTo>
                        <a:pt x="125" y="47"/>
                      </a:lnTo>
                      <a:lnTo>
                        <a:pt x="143" y="48"/>
                      </a:lnTo>
                      <a:lnTo>
                        <a:pt x="169" y="47"/>
                      </a:lnTo>
                      <a:lnTo>
                        <a:pt x="194" y="49"/>
                      </a:lnTo>
                      <a:lnTo>
                        <a:pt x="220" y="56"/>
                      </a:lnTo>
                      <a:lnTo>
                        <a:pt x="220" y="59"/>
                      </a:lnTo>
                      <a:lnTo>
                        <a:pt x="215" y="60"/>
                      </a:lnTo>
                      <a:lnTo>
                        <a:pt x="207" y="61"/>
                      </a:lnTo>
                      <a:lnTo>
                        <a:pt x="200" y="57"/>
                      </a:lnTo>
                      <a:lnTo>
                        <a:pt x="188" y="54"/>
                      </a:lnTo>
                      <a:lnTo>
                        <a:pt x="160" y="51"/>
                      </a:lnTo>
                      <a:lnTo>
                        <a:pt x="135" y="51"/>
                      </a:lnTo>
                      <a:lnTo>
                        <a:pt x="122" y="53"/>
                      </a:lnTo>
                      <a:lnTo>
                        <a:pt x="114" y="50"/>
                      </a:lnTo>
                      <a:lnTo>
                        <a:pt x="114" y="45"/>
                      </a:lnTo>
                      <a:lnTo>
                        <a:pt x="127" y="36"/>
                      </a:lnTo>
                      <a:lnTo>
                        <a:pt x="141" y="28"/>
                      </a:lnTo>
                      <a:lnTo>
                        <a:pt x="158" y="23"/>
                      </a:lnTo>
                      <a:lnTo>
                        <a:pt x="169" y="17"/>
                      </a:lnTo>
                      <a:lnTo>
                        <a:pt x="148" y="18"/>
                      </a:lnTo>
                      <a:lnTo>
                        <a:pt x="108" y="16"/>
                      </a:lnTo>
                      <a:lnTo>
                        <a:pt x="70" y="15"/>
                      </a:lnTo>
                      <a:lnTo>
                        <a:pt x="36" y="13"/>
                      </a:lnTo>
                      <a:lnTo>
                        <a:pt x="11" y="11"/>
                      </a:lnTo>
                      <a:lnTo>
                        <a:pt x="4" y="8"/>
                      </a:lnTo>
                      <a:lnTo>
                        <a:pt x="0" y="3"/>
                      </a:lnTo>
                      <a:close/>
                    </a:path>
                  </a:pathLst>
                </a:custGeom>
                <a:solidFill>
                  <a:srgbClr val="000000"/>
                </a:solidFill>
                <a:ln w="9525">
                  <a:noFill/>
                  <a:round/>
                  <a:headEnd/>
                  <a:tailEnd/>
                </a:ln>
              </p:spPr>
              <p:txBody>
                <a:bodyPr/>
                <a:lstStyle/>
                <a:p>
                  <a:endParaRPr lang="ko-KR" altLang="en-US"/>
                </a:p>
              </p:txBody>
            </p:sp>
            <p:sp>
              <p:nvSpPr>
                <p:cNvPr id="707633" name="Freeform 49"/>
                <p:cNvSpPr>
                  <a:spLocks/>
                </p:cNvSpPr>
                <p:nvPr/>
              </p:nvSpPr>
              <p:spPr bwMode="auto">
                <a:xfrm>
                  <a:off x="2599" y="1634"/>
                  <a:ext cx="130" cy="108"/>
                </a:xfrm>
                <a:custGeom>
                  <a:avLst/>
                  <a:gdLst/>
                  <a:ahLst/>
                  <a:cxnLst>
                    <a:cxn ang="0">
                      <a:pos x="74" y="4"/>
                    </a:cxn>
                    <a:cxn ang="0">
                      <a:pos x="52" y="0"/>
                    </a:cxn>
                    <a:cxn ang="0">
                      <a:pos x="23" y="1"/>
                    </a:cxn>
                    <a:cxn ang="0">
                      <a:pos x="4" y="6"/>
                    </a:cxn>
                    <a:cxn ang="0">
                      <a:pos x="0" y="17"/>
                    </a:cxn>
                    <a:cxn ang="0">
                      <a:pos x="10" y="37"/>
                    </a:cxn>
                    <a:cxn ang="0">
                      <a:pos x="35" y="53"/>
                    </a:cxn>
                    <a:cxn ang="0">
                      <a:pos x="63" y="65"/>
                    </a:cxn>
                    <a:cxn ang="0">
                      <a:pos x="122" y="73"/>
                    </a:cxn>
                    <a:cxn ang="0">
                      <a:pos x="162" y="85"/>
                    </a:cxn>
                    <a:cxn ang="0">
                      <a:pos x="175" y="93"/>
                    </a:cxn>
                    <a:cxn ang="0">
                      <a:pos x="179" y="95"/>
                    </a:cxn>
                    <a:cxn ang="0">
                      <a:pos x="200" y="108"/>
                    </a:cxn>
                    <a:cxn ang="0">
                      <a:pos x="206" y="108"/>
                    </a:cxn>
                    <a:cxn ang="0">
                      <a:pos x="238" y="115"/>
                    </a:cxn>
                    <a:cxn ang="0">
                      <a:pos x="253" y="115"/>
                    </a:cxn>
                    <a:cxn ang="0">
                      <a:pos x="261" y="109"/>
                    </a:cxn>
                    <a:cxn ang="0">
                      <a:pos x="265" y="101"/>
                    </a:cxn>
                    <a:cxn ang="0">
                      <a:pos x="265" y="88"/>
                    </a:cxn>
                    <a:cxn ang="0">
                      <a:pos x="253" y="77"/>
                    </a:cxn>
                    <a:cxn ang="0">
                      <a:pos x="234" y="66"/>
                    </a:cxn>
                    <a:cxn ang="0">
                      <a:pos x="200" y="58"/>
                    </a:cxn>
                    <a:cxn ang="0">
                      <a:pos x="169" y="52"/>
                    </a:cxn>
                    <a:cxn ang="0">
                      <a:pos x="139" y="43"/>
                    </a:cxn>
                    <a:cxn ang="0">
                      <a:pos x="114" y="31"/>
                    </a:cxn>
                    <a:cxn ang="0">
                      <a:pos x="109" y="22"/>
                    </a:cxn>
                    <a:cxn ang="0">
                      <a:pos x="92" y="15"/>
                    </a:cxn>
                    <a:cxn ang="0">
                      <a:pos x="80" y="8"/>
                    </a:cxn>
                    <a:cxn ang="0">
                      <a:pos x="74" y="4"/>
                    </a:cxn>
                  </a:cxnLst>
                  <a:rect l="0" t="0" r="r" b="b"/>
                  <a:pathLst>
                    <a:path w="265" h="115">
                      <a:moveTo>
                        <a:pt x="74" y="4"/>
                      </a:moveTo>
                      <a:lnTo>
                        <a:pt x="52" y="0"/>
                      </a:lnTo>
                      <a:lnTo>
                        <a:pt x="23" y="1"/>
                      </a:lnTo>
                      <a:lnTo>
                        <a:pt x="4" y="6"/>
                      </a:lnTo>
                      <a:lnTo>
                        <a:pt x="0" y="17"/>
                      </a:lnTo>
                      <a:lnTo>
                        <a:pt x="10" y="37"/>
                      </a:lnTo>
                      <a:lnTo>
                        <a:pt x="35" y="53"/>
                      </a:lnTo>
                      <a:lnTo>
                        <a:pt x="63" y="65"/>
                      </a:lnTo>
                      <a:lnTo>
                        <a:pt x="122" y="73"/>
                      </a:lnTo>
                      <a:lnTo>
                        <a:pt x="162" y="85"/>
                      </a:lnTo>
                      <a:lnTo>
                        <a:pt x="175" y="93"/>
                      </a:lnTo>
                      <a:lnTo>
                        <a:pt x="179" y="95"/>
                      </a:lnTo>
                      <a:lnTo>
                        <a:pt x="200" y="108"/>
                      </a:lnTo>
                      <a:lnTo>
                        <a:pt x="206" y="108"/>
                      </a:lnTo>
                      <a:lnTo>
                        <a:pt x="238" y="115"/>
                      </a:lnTo>
                      <a:lnTo>
                        <a:pt x="253" y="115"/>
                      </a:lnTo>
                      <a:lnTo>
                        <a:pt x="261" y="109"/>
                      </a:lnTo>
                      <a:lnTo>
                        <a:pt x="265" y="101"/>
                      </a:lnTo>
                      <a:lnTo>
                        <a:pt x="265" y="88"/>
                      </a:lnTo>
                      <a:lnTo>
                        <a:pt x="253" y="77"/>
                      </a:lnTo>
                      <a:lnTo>
                        <a:pt x="234" y="66"/>
                      </a:lnTo>
                      <a:lnTo>
                        <a:pt x="200" y="58"/>
                      </a:lnTo>
                      <a:lnTo>
                        <a:pt x="169" y="52"/>
                      </a:lnTo>
                      <a:lnTo>
                        <a:pt x="139" y="43"/>
                      </a:lnTo>
                      <a:lnTo>
                        <a:pt x="114" y="31"/>
                      </a:lnTo>
                      <a:lnTo>
                        <a:pt x="109" y="22"/>
                      </a:lnTo>
                      <a:lnTo>
                        <a:pt x="92" y="15"/>
                      </a:lnTo>
                      <a:lnTo>
                        <a:pt x="80" y="8"/>
                      </a:lnTo>
                      <a:lnTo>
                        <a:pt x="74" y="4"/>
                      </a:lnTo>
                      <a:close/>
                    </a:path>
                  </a:pathLst>
                </a:custGeom>
                <a:solidFill>
                  <a:srgbClr val="000000"/>
                </a:solidFill>
                <a:ln w="9525">
                  <a:noFill/>
                  <a:round/>
                  <a:headEnd/>
                  <a:tailEnd/>
                </a:ln>
              </p:spPr>
              <p:txBody>
                <a:bodyPr/>
                <a:lstStyle/>
                <a:p>
                  <a:endParaRPr lang="ko-KR" altLang="en-US"/>
                </a:p>
              </p:txBody>
            </p:sp>
            <p:sp>
              <p:nvSpPr>
                <p:cNvPr id="707634" name="Freeform 50"/>
                <p:cNvSpPr>
                  <a:spLocks/>
                </p:cNvSpPr>
                <p:nvPr/>
              </p:nvSpPr>
              <p:spPr bwMode="auto">
                <a:xfrm>
                  <a:off x="2713" y="1724"/>
                  <a:ext cx="90" cy="139"/>
                </a:xfrm>
                <a:custGeom>
                  <a:avLst/>
                  <a:gdLst/>
                  <a:ahLst/>
                  <a:cxnLst>
                    <a:cxn ang="0">
                      <a:pos x="59" y="19"/>
                    </a:cxn>
                    <a:cxn ang="0">
                      <a:pos x="38" y="7"/>
                    </a:cxn>
                    <a:cxn ang="0">
                      <a:pos x="21" y="0"/>
                    </a:cxn>
                    <a:cxn ang="0">
                      <a:pos x="0" y="4"/>
                    </a:cxn>
                    <a:cxn ang="0">
                      <a:pos x="2" y="14"/>
                    </a:cxn>
                    <a:cxn ang="0">
                      <a:pos x="14" y="23"/>
                    </a:cxn>
                    <a:cxn ang="0">
                      <a:pos x="50" y="38"/>
                    </a:cxn>
                    <a:cxn ang="0">
                      <a:pos x="71" y="47"/>
                    </a:cxn>
                    <a:cxn ang="0">
                      <a:pos x="86" y="57"/>
                    </a:cxn>
                    <a:cxn ang="0">
                      <a:pos x="92" y="64"/>
                    </a:cxn>
                    <a:cxn ang="0">
                      <a:pos x="95" y="73"/>
                    </a:cxn>
                    <a:cxn ang="0">
                      <a:pos x="88" y="85"/>
                    </a:cxn>
                    <a:cxn ang="0">
                      <a:pos x="76" y="97"/>
                    </a:cxn>
                    <a:cxn ang="0">
                      <a:pos x="71" y="106"/>
                    </a:cxn>
                    <a:cxn ang="0">
                      <a:pos x="65" y="115"/>
                    </a:cxn>
                    <a:cxn ang="0">
                      <a:pos x="65" y="123"/>
                    </a:cxn>
                    <a:cxn ang="0">
                      <a:pos x="65" y="131"/>
                    </a:cxn>
                    <a:cxn ang="0">
                      <a:pos x="71" y="135"/>
                    </a:cxn>
                    <a:cxn ang="0">
                      <a:pos x="82" y="135"/>
                    </a:cxn>
                    <a:cxn ang="0">
                      <a:pos x="105" y="138"/>
                    </a:cxn>
                    <a:cxn ang="0">
                      <a:pos x="130" y="138"/>
                    </a:cxn>
                    <a:cxn ang="0">
                      <a:pos x="156" y="143"/>
                    </a:cxn>
                    <a:cxn ang="0">
                      <a:pos x="170" y="148"/>
                    </a:cxn>
                    <a:cxn ang="0">
                      <a:pos x="179" y="142"/>
                    </a:cxn>
                    <a:cxn ang="0">
                      <a:pos x="185" y="137"/>
                    </a:cxn>
                    <a:cxn ang="0">
                      <a:pos x="179" y="134"/>
                    </a:cxn>
                    <a:cxn ang="0">
                      <a:pos x="164" y="132"/>
                    </a:cxn>
                    <a:cxn ang="0">
                      <a:pos x="130" y="130"/>
                    </a:cxn>
                    <a:cxn ang="0">
                      <a:pos x="84" y="130"/>
                    </a:cxn>
                    <a:cxn ang="0">
                      <a:pos x="78" y="128"/>
                    </a:cxn>
                    <a:cxn ang="0">
                      <a:pos x="76" y="119"/>
                    </a:cxn>
                    <a:cxn ang="0">
                      <a:pos x="90" y="103"/>
                    </a:cxn>
                    <a:cxn ang="0">
                      <a:pos x="99" y="94"/>
                    </a:cxn>
                    <a:cxn ang="0">
                      <a:pos x="109" y="78"/>
                    </a:cxn>
                    <a:cxn ang="0">
                      <a:pos x="112" y="68"/>
                    </a:cxn>
                    <a:cxn ang="0">
                      <a:pos x="114" y="58"/>
                    </a:cxn>
                    <a:cxn ang="0">
                      <a:pos x="107" y="48"/>
                    </a:cxn>
                    <a:cxn ang="0">
                      <a:pos x="92" y="37"/>
                    </a:cxn>
                    <a:cxn ang="0">
                      <a:pos x="71" y="25"/>
                    </a:cxn>
                    <a:cxn ang="0">
                      <a:pos x="59" y="19"/>
                    </a:cxn>
                  </a:cxnLst>
                  <a:rect l="0" t="0" r="r" b="b"/>
                  <a:pathLst>
                    <a:path w="185" h="148">
                      <a:moveTo>
                        <a:pt x="59" y="19"/>
                      </a:moveTo>
                      <a:lnTo>
                        <a:pt x="38" y="7"/>
                      </a:lnTo>
                      <a:lnTo>
                        <a:pt x="21" y="0"/>
                      </a:lnTo>
                      <a:lnTo>
                        <a:pt x="0" y="4"/>
                      </a:lnTo>
                      <a:lnTo>
                        <a:pt x="2" y="14"/>
                      </a:lnTo>
                      <a:lnTo>
                        <a:pt x="14" y="23"/>
                      </a:lnTo>
                      <a:lnTo>
                        <a:pt x="50" y="38"/>
                      </a:lnTo>
                      <a:lnTo>
                        <a:pt x="71" y="47"/>
                      </a:lnTo>
                      <a:lnTo>
                        <a:pt x="86" y="57"/>
                      </a:lnTo>
                      <a:lnTo>
                        <a:pt x="92" y="64"/>
                      </a:lnTo>
                      <a:lnTo>
                        <a:pt x="95" y="73"/>
                      </a:lnTo>
                      <a:lnTo>
                        <a:pt x="88" y="85"/>
                      </a:lnTo>
                      <a:lnTo>
                        <a:pt x="76" y="97"/>
                      </a:lnTo>
                      <a:lnTo>
                        <a:pt x="71" y="106"/>
                      </a:lnTo>
                      <a:lnTo>
                        <a:pt x="65" y="115"/>
                      </a:lnTo>
                      <a:lnTo>
                        <a:pt x="65" y="123"/>
                      </a:lnTo>
                      <a:lnTo>
                        <a:pt x="65" y="131"/>
                      </a:lnTo>
                      <a:lnTo>
                        <a:pt x="71" y="135"/>
                      </a:lnTo>
                      <a:lnTo>
                        <a:pt x="82" y="135"/>
                      </a:lnTo>
                      <a:lnTo>
                        <a:pt x="105" y="138"/>
                      </a:lnTo>
                      <a:lnTo>
                        <a:pt x="130" y="138"/>
                      </a:lnTo>
                      <a:lnTo>
                        <a:pt x="156" y="143"/>
                      </a:lnTo>
                      <a:lnTo>
                        <a:pt x="170" y="148"/>
                      </a:lnTo>
                      <a:lnTo>
                        <a:pt x="179" y="142"/>
                      </a:lnTo>
                      <a:lnTo>
                        <a:pt x="185" y="137"/>
                      </a:lnTo>
                      <a:lnTo>
                        <a:pt x="179" y="134"/>
                      </a:lnTo>
                      <a:lnTo>
                        <a:pt x="164" y="132"/>
                      </a:lnTo>
                      <a:lnTo>
                        <a:pt x="130" y="130"/>
                      </a:lnTo>
                      <a:lnTo>
                        <a:pt x="84" y="130"/>
                      </a:lnTo>
                      <a:lnTo>
                        <a:pt x="78" y="128"/>
                      </a:lnTo>
                      <a:lnTo>
                        <a:pt x="76" y="119"/>
                      </a:lnTo>
                      <a:lnTo>
                        <a:pt x="90" y="103"/>
                      </a:lnTo>
                      <a:lnTo>
                        <a:pt x="99" y="94"/>
                      </a:lnTo>
                      <a:lnTo>
                        <a:pt x="109" y="78"/>
                      </a:lnTo>
                      <a:lnTo>
                        <a:pt x="112" y="68"/>
                      </a:lnTo>
                      <a:lnTo>
                        <a:pt x="114" y="58"/>
                      </a:lnTo>
                      <a:lnTo>
                        <a:pt x="107" y="48"/>
                      </a:lnTo>
                      <a:lnTo>
                        <a:pt x="92" y="37"/>
                      </a:lnTo>
                      <a:lnTo>
                        <a:pt x="71" y="25"/>
                      </a:lnTo>
                      <a:lnTo>
                        <a:pt x="59" y="19"/>
                      </a:lnTo>
                      <a:close/>
                    </a:path>
                  </a:pathLst>
                </a:custGeom>
                <a:solidFill>
                  <a:srgbClr val="000000"/>
                </a:solidFill>
                <a:ln w="9525">
                  <a:noFill/>
                  <a:round/>
                  <a:headEnd/>
                  <a:tailEnd/>
                </a:ln>
              </p:spPr>
              <p:txBody>
                <a:bodyPr/>
                <a:lstStyle/>
                <a:p>
                  <a:endParaRPr lang="ko-KR" altLang="en-US"/>
                </a:p>
              </p:txBody>
            </p:sp>
            <p:sp>
              <p:nvSpPr>
                <p:cNvPr id="707635" name="Freeform 51"/>
                <p:cNvSpPr>
                  <a:spLocks/>
                </p:cNvSpPr>
                <p:nvPr/>
              </p:nvSpPr>
              <p:spPr bwMode="auto">
                <a:xfrm>
                  <a:off x="2673" y="1727"/>
                  <a:ext cx="47" cy="127"/>
                </a:xfrm>
                <a:custGeom>
                  <a:avLst/>
                  <a:gdLst/>
                  <a:ahLst/>
                  <a:cxnLst>
                    <a:cxn ang="0">
                      <a:pos x="21" y="23"/>
                    </a:cxn>
                    <a:cxn ang="0">
                      <a:pos x="31" y="12"/>
                    </a:cxn>
                    <a:cxn ang="0">
                      <a:pos x="48" y="3"/>
                    </a:cxn>
                    <a:cxn ang="0">
                      <a:pos x="63" y="0"/>
                    </a:cxn>
                    <a:cxn ang="0">
                      <a:pos x="80" y="0"/>
                    </a:cxn>
                    <a:cxn ang="0">
                      <a:pos x="88" y="4"/>
                    </a:cxn>
                    <a:cxn ang="0">
                      <a:pos x="86" y="12"/>
                    </a:cxn>
                    <a:cxn ang="0">
                      <a:pos x="78" y="16"/>
                    </a:cxn>
                    <a:cxn ang="0">
                      <a:pos x="56" y="22"/>
                    </a:cxn>
                    <a:cxn ang="0">
                      <a:pos x="42" y="33"/>
                    </a:cxn>
                    <a:cxn ang="0">
                      <a:pos x="42" y="41"/>
                    </a:cxn>
                    <a:cxn ang="0">
                      <a:pos x="46" y="53"/>
                    </a:cxn>
                    <a:cxn ang="0">
                      <a:pos x="61" y="70"/>
                    </a:cxn>
                    <a:cxn ang="0">
                      <a:pos x="75" y="85"/>
                    </a:cxn>
                    <a:cxn ang="0">
                      <a:pos x="84" y="98"/>
                    </a:cxn>
                    <a:cxn ang="0">
                      <a:pos x="92" y="108"/>
                    </a:cxn>
                    <a:cxn ang="0">
                      <a:pos x="96" y="117"/>
                    </a:cxn>
                    <a:cxn ang="0">
                      <a:pos x="96" y="126"/>
                    </a:cxn>
                    <a:cxn ang="0">
                      <a:pos x="82" y="128"/>
                    </a:cxn>
                    <a:cxn ang="0">
                      <a:pos x="63" y="129"/>
                    </a:cxn>
                    <a:cxn ang="0">
                      <a:pos x="42" y="131"/>
                    </a:cxn>
                    <a:cxn ang="0">
                      <a:pos x="25" y="134"/>
                    </a:cxn>
                    <a:cxn ang="0">
                      <a:pos x="18" y="135"/>
                    </a:cxn>
                    <a:cxn ang="0">
                      <a:pos x="4" y="132"/>
                    </a:cxn>
                    <a:cxn ang="0">
                      <a:pos x="0" y="126"/>
                    </a:cxn>
                    <a:cxn ang="0">
                      <a:pos x="8" y="124"/>
                    </a:cxn>
                    <a:cxn ang="0">
                      <a:pos x="31" y="123"/>
                    </a:cxn>
                    <a:cxn ang="0">
                      <a:pos x="50" y="121"/>
                    </a:cxn>
                    <a:cxn ang="0">
                      <a:pos x="80" y="121"/>
                    </a:cxn>
                    <a:cxn ang="0">
                      <a:pos x="80" y="117"/>
                    </a:cxn>
                    <a:cxn ang="0">
                      <a:pos x="78" y="113"/>
                    </a:cxn>
                    <a:cxn ang="0">
                      <a:pos x="69" y="98"/>
                    </a:cxn>
                    <a:cxn ang="0">
                      <a:pos x="56" y="85"/>
                    </a:cxn>
                    <a:cxn ang="0">
                      <a:pos x="46" y="75"/>
                    </a:cxn>
                    <a:cxn ang="0">
                      <a:pos x="37" y="63"/>
                    </a:cxn>
                    <a:cxn ang="0">
                      <a:pos x="25" y="55"/>
                    </a:cxn>
                    <a:cxn ang="0">
                      <a:pos x="21" y="44"/>
                    </a:cxn>
                    <a:cxn ang="0">
                      <a:pos x="18" y="34"/>
                    </a:cxn>
                    <a:cxn ang="0">
                      <a:pos x="21" y="23"/>
                    </a:cxn>
                  </a:cxnLst>
                  <a:rect l="0" t="0" r="r" b="b"/>
                  <a:pathLst>
                    <a:path w="96" h="135">
                      <a:moveTo>
                        <a:pt x="21" y="23"/>
                      </a:moveTo>
                      <a:lnTo>
                        <a:pt x="31" y="12"/>
                      </a:lnTo>
                      <a:lnTo>
                        <a:pt x="48" y="3"/>
                      </a:lnTo>
                      <a:lnTo>
                        <a:pt x="63" y="0"/>
                      </a:lnTo>
                      <a:lnTo>
                        <a:pt x="80" y="0"/>
                      </a:lnTo>
                      <a:lnTo>
                        <a:pt x="88" y="4"/>
                      </a:lnTo>
                      <a:lnTo>
                        <a:pt x="86" y="12"/>
                      </a:lnTo>
                      <a:lnTo>
                        <a:pt x="78" y="16"/>
                      </a:lnTo>
                      <a:lnTo>
                        <a:pt x="56" y="22"/>
                      </a:lnTo>
                      <a:lnTo>
                        <a:pt x="42" y="33"/>
                      </a:lnTo>
                      <a:lnTo>
                        <a:pt x="42" y="41"/>
                      </a:lnTo>
                      <a:lnTo>
                        <a:pt x="46" y="53"/>
                      </a:lnTo>
                      <a:lnTo>
                        <a:pt x="61" y="70"/>
                      </a:lnTo>
                      <a:lnTo>
                        <a:pt x="75" y="85"/>
                      </a:lnTo>
                      <a:lnTo>
                        <a:pt x="84" y="98"/>
                      </a:lnTo>
                      <a:lnTo>
                        <a:pt x="92" y="108"/>
                      </a:lnTo>
                      <a:lnTo>
                        <a:pt x="96" y="117"/>
                      </a:lnTo>
                      <a:lnTo>
                        <a:pt x="96" y="126"/>
                      </a:lnTo>
                      <a:lnTo>
                        <a:pt x="82" y="128"/>
                      </a:lnTo>
                      <a:lnTo>
                        <a:pt x="63" y="129"/>
                      </a:lnTo>
                      <a:lnTo>
                        <a:pt x="42" y="131"/>
                      </a:lnTo>
                      <a:lnTo>
                        <a:pt x="25" y="134"/>
                      </a:lnTo>
                      <a:lnTo>
                        <a:pt x="18" y="135"/>
                      </a:lnTo>
                      <a:lnTo>
                        <a:pt x="4" y="132"/>
                      </a:lnTo>
                      <a:lnTo>
                        <a:pt x="0" y="126"/>
                      </a:lnTo>
                      <a:lnTo>
                        <a:pt x="8" y="124"/>
                      </a:lnTo>
                      <a:lnTo>
                        <a:pt x="31" y="123"/>
                      </a:lnTo>
                      <a:lnTo>
                        <a:pt x="50" y="121"/>
                      </a:lnTo>
                      <a:lnTo>
                        <a:pt x="80" y="121"/>
                      </a:lnTo>
                      <a:lnTo>
                        <a:pt x="80" y="117"/>
                      </a:lnTo>
                      <a:lnTo>
                        <a:pt x="78" y="113"/>
                      </a:lnTo>
                      <a:lnTo>
                        <a:pt x="69" y="98"/>
                      </a:lnTo>
                      <a:lnTo>
                        <a:pt x="56" y="85"/>
                      </a:lnTo>
                      <a:lnTo>
                        <a:pt x="46" y="75"/>
                      </a:lnTo>
                      <a:lnTo>
                        <a:pt x="37" y="63"/>
                      </a:lnTo>
                      <a:lnTo>
                        <a:pt x="25" y="55"/>
                      </a:lnTo>
                      <a:lnTo>
                        <a:pt x="21" y="44"/>
                      </a:lnTo>
                      <a:lnTo>
                        <a:pt x="18" y="34"/>
                      </a:lnTo>
                      <a:lnTo>
                        <a:pt x="21" y="23"/>
                      </a:lnTo>
                      <a:close/>
                    </a:path>
                  </a:pathLst>
                </a:custGeom>
                <a:solidFill>
                  <a:srgbClr val="000000"/>
                </a:solidFill>
                <a:ln w="9525">
                  <a:noFill/>
                  <a:round/>
                  <a:headEnd/>
                  <a:tailEnd/>
                </a:ln>
              </p:spPr>
              <p:txBody>
                <a:bodyPr/>
                <a:lstStyle/>
                <a:p>
                  <a:endParaRPr lang="ko-KR" altLang="en-US"/>
                </a:p>
              </p:txBody>
            </p:sp>
          </p:grpSp>
          <p:sp>
            <p:nvSpPr>
              <p:cNvPr id="707636" name="Line 52"/>
              <p:cNvSpPr>
                <a:spLocks noChangeShapeType="1"/>
              </p:cNvSpPr>
              <p:nvPr/>
            </p:nvSpPr>
            <p:spPr bwMode="auto">
              <a:xfrm flipV="1">
                <a:off x="2868" y="1320"/>
                <a:ext cx="210" cy="198"/>
              </a:xfrm>
              <a:prstGeom prst="line">
                <a:avLst/>
              </a:prstGeom>
              <a:noFill/>
              <a:ln w="22225">
                <a:solidFill>
                  <a:srgbClr val="FF0000"/>
                </a:solidFill>
                <a:round/>
                <a:headEnd/>
                <a:tailEnd type="stealth" w="med" len="med"/>
              </a:ln>
              <a:effectLst/>
            </p:spPr>
            <p:txBody>
              <a:bodyPr lIns="0" tIns="0" rIns="0" bIns="0" anchor="ctr">
                <a:spAutoFit/>
              </a:bodyPr>
              <a:lstStyle/>
              <a:p>
                <a:endParaRPr lang="ko-KR" altLang="en-US"/>
              </a:p>
            </p:txBody>
          </p:sp>
          <p:sp>
            <p:nvSpPr>
              <p:cNvPr id="707637" name="Text Box 53"/>
              <p:cNvSpPr txBox="1">
                <a:spLocks noChangeArrowheads="1"/>
              </p:cNvSpPr>
              <p:nvPr/>
            </p:nvSpPr>
            <p:spPr bwMode="auto">
              <a:xfrm>
                <a:off x="2574" y="1790"/>
                <a:ext cx="570" cy="106"/>
              </a:xfrm>
              <a:prstGeom prst="rect">
                <a:avLst/>
              </a:prstGeom>
              <a:noFill/>
              <a:ln w="25400">
                <a:noFill/>
                <a:miter lim="800000"/>
                <a:headEnd/>
                <a:tailEnd/>
              </a:ln>
              <a:effectLst/>
            </p:spPr>
            <p:txBody>
              <a:bodyPr lIns="0" tIns="0" rIns="0" bIns="0">
                <a:spAutoFit/>
              </a:bodyPr>
              <a:lstStyle/>
              <a:p>
                <a:r>
                  <a:rPr lang="en-US" altLang="ko-KR" sz="1200" i="0"/>
                  <a:t>Forgery</a:t>
                </a:r>
              </a:p>
            </p:txBody>
          </p:sp>
        </p:grpSp>
        <p:grpSp>
          <p:nvGrpSpPr>
            <p:cNvPr id="707638" name="Group 54"/>
            <p:cNvGrpSpPr>
              <a:grpSpLocks/>
            </p:cNvGrpSpPr>
            <p:nvPr/>
          </p:nvGrpSpPr>
          <p:grpSpPr bwMode="auto">
            <a:xfrm>
              <a:off x="2250" y="974"/>
              <a:ext cx="1254" cy="1120"/>
              <a:chOff x="2250" y="974"/>
              <a:chExt cx="1254" cy="1120"/>
            </a:xfrm>
          </p:grpSpPr>
          <p:sp>
            <p:nvSpPr>
              <p:cNvPr id="707639" name="Text Box 55"/>
              <p:cNvSpPr txBox="1">
                <a:spLocks noChangeArrowheads="1"/>
              </p:cNvSpPr>
              <p:nvPr/>
            </p:nvSpPr>
            <p:spPr bwMode="auto">
              <a:xfrm>
                <a:off x="2256" y="974"/>
                <a:ext cx="1233" cy="123"/>
              </a:xfrm>
              <a:prstGeom prst="rect">
                <a:avLst/>
              </a:prstGeom>
              <a:noFill/>
              <a:ln w="25400">
                <a:noFill/>
                <a:miter lim="800000"/>
                <a:headEnd/>
                <a:tailEnd/>
              </a:ln>
              <a:effectLst/>
            </p:spPr>
            <p:txBody>
              <a:bodyPr lIns="0" tIns="0" rIns="0" bIns="0">
                <a:spAutoFit/>
              </a:bodyPr>
              <a:lstStyle/>
              <a:p>
                <a:r>
                  <a:rPr lang="en-US" altLang="ko-KR" sz="1400" i="0">
                    <a:solidFill>
                      <a:srgbClr val="3333FF"/>
                    </a:solidFill>
                    <a:latin typeface="Comic Sans MS" pitchFamily="66" charset="0"/>
                    <a:ea typeface="궁서" pitchFamily="18" charset="-127"/>
                  </a:rPr>
                  <a:t>Authentication</a:t>
                </a:r>
              </a:p>
            </p:txBody>
          </p:sp>
          <p:sp>
            <p:nvSpPr>
              <p:cNvPr id="707640" name="Text Box 56"/>
              <p:cNvSpPr txBox="1">
                <a:spLocks noChangeArrowheads="1"/>
              </p:cNvSpPr>
              <p:nvPr/>
            </p:nvSpPr>
            <p:spPr bwMode="auto">
              <a:xfrm>
                <a:off x="2250" y="1988"/>
                <a:ext cx="1254" cy="106"/>
              </a:xfrm>
              <a:prstGeom prst="rect">
                <a:avLst/>
              </a:prstGeom>
              <a:noFill/>
              <a:ln w="25400">
                <a:noFill/>
                <a:miter lim="800000"/>
                <a:headEnd/>
                <a:tailEnd/>
              </a:ln>
              <a:effectLst/>
            </p:spPr>
            <p:txBody>
              <a:bodyPr lIns="0" tIns="0" rIns="0" bIns="0">
                <a:spAutoFit/>
              </a:bodyPr>
              <a:lstStyle/>
              <a:p>
                <a:r>
                  <a:rPr lang="en-US" altLang="ko-KR" sz="1200" i="0"/>
                  <a:t>Who am I dealing with?</a:t>
                </a:r>
              </a:p>
            </p:txBody>
          </p:sp>
        </p:grpSp>
        <p:sp>
          <p:nvSpPr>
            <p:cNvPr id="707641" name="Rectangle 57"/>
            <p:cNvSpPr>
              <a:spLocks noChangeArrowheads="1"/>
            </p:cNvSpPr>
            <p:nvPr/>
          </p:nvSpPr>
          <p:spPr bwMode="auto">
            <a:xfrm>
              <a:off x="2256" y="2640"/>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grpSp>
          <p:nvGrpSpPr>
            <p:cNvPr id="707642" name="Group 58"/>
            <p:cNvGrpSpPr>
              <a:grpSpLocks/>
            </p:cNvGrpSpPr>
            <p:nvPr/>
          </p:nvGrpSpPr>
          <p:grpSpPr bwMode="auto">
            <a:xfrm>
              <a:off x="2337" y="2709"/>
              <a:ext cx="1089" cy="305"/>
              <a:chOff x="2337" y="2709"/>
              <a:chExt cx="1089" cy="305"/>
            </a:xfrm>
          </p:grpSpPr>
          <p:pic>
            <p:nvPicPr>
              <p:cNvPr id="707643" name="Picture 59" descr="Click To Preview"/>
              <p:cNvPicPr>
                <a:picLocks noChangeAspect="1" noChangeArrowheads="1"/>
              </p:cNvPicPr>
              <p:nvPr/>
            </p:nvPicPr>
            <p:blipFill>
              <a:blip r:embed="rId4" cstate="print"/>
              <a:srcRect/>
              <a:stretch>
                <a:fillRect/>
              </a:stretch>
            </p:blipFill>
            <p:spPr bwMode="auto">
              <a:xfrm>
                <a:off x="2337" y="2710"/>
                <a:ext cx="287" cy="287"/>
              </a:xfrm>
              <a:prstGeom prst="rect">
                <a:avLst/>
              </a:prstGeom>
              <a:noFill/>
            </p:spPr>
          </p:pic>
          <p:pic>
            <p:nvPicPr>
              <p:cNvPr id="707644" name="Picture 60" descr="Click To Preview"/>
              <p:cNvPicPr>
                <a:picLocks noChangeAspect="1" noChangeArrowheads="1"/>
              </p:cNvPicPr>
              <p:nvPr/>
            </p:nvPicPr>
            <p:blipFill>
              <a:blip r:embed="rId5" cstate="print"/>
              <a:srcRect/>
              <a:stretch>
                <a:fillRect/>
              </a:stretch>
            </p:blipFill>
            <p:spPr bwMode="auto">
              <a:xfrm>
                <a:off x="3121" y="2709"/>
                <a:ext cx="305" cy="305"/>
              </a:xfrm>
              <a:prstGeom prst="rect">
                <a:avLst/>
              </a:prstGeom>
              <a:noFill/>
            </p:spPr>
          </p:pic>
          <p:sp>
            <p:nvSpPr>
              <p:cNvPr id="707645" name="Line 61"/>
              <p:cNvSpPr>
                <a:spLocks noChangeShapeType="1"/>
              </p:cNvSpPr>
              <p:nvPr/>
            </p:nvSpPr>
            <p:spPr bwMode="auto">
              <a:xfrm>
                <a:off x="2658" y="2832"/>
                <a:ext cx="408" cy="0"/>
              </a:xfrm>
              <a:prstGeom prst="line">
                <a:avLst/>
              </a:prstGeom>
              <a:noFill/>
              <a:ln w="22225">
                <a:solidFill>
                  <a:srgbClr val="0000FF"/>
                </a:solidFill>
                <a:round/>
                <a:headEnd/>
                <a:tailEnd type="stealth" w="med" len="med"/>
              </a:ln>
              <a:effectLst/>
            </p:spPr>
            <p:txBody>
              <a:bodyPr lIns="0" tIns="0" rIns="0" bIns="0" anchor="ctr">
                <a:spAutoFit/>
              </a:bodyPr>
              <a:lstStyle/>
              <a:p>
                <a:endParaRPr lang="ko-KR" altLang="en-US"/>
              </a:p>
            </p:txBody>
          </p:sp>
        </p:grpSp>
        <p:sp>
          <p:nvSpPr>
            <p:cNvPr id="707646" name="Text Box 62"/>
            <p:cNvSpPr txBox="1">
              <a:spLocks noChangeArrowheads="1"/>
            </p:cNvSpPr>
            <p:nvPr/>
          </p:nvSpPr>
          <p:spPr bwMode="auto">
            <a:xfrm>
              <a:off x="2592" y="3302"/>
              <a:ext cx="570" cy="105"/>
            </a:xfrm>
            <a:prstGeom prst="rect">
              <a:avLst/>
            </a:prstGeom>
            <a:noFill/>
            <a:ln w="25400">
              <a:noFill/>
              <a:miter lim="800000"/>
              <a:headEnd/>
              <a:tailEnd/>
            </a:ln>
            <a:effectLst/>
          </p:spPr>
          <p:txBody>
            <a:bodyPr lIns="0" tIns="0" rIns="0" bIns="0">
              <a:spAutoFit/>
            </a:bodyPr>
            <a:lstStyle/>
            <a:p>
              <a:r>
                <a:rPr lang="en-US" altLang="ko-KR" sz="1200" i="0"/>
                <a:t>Claim</a:t>
              </a:r>
            </a:p>
          </p:txBody>
        </p:sp>
        <p:grpSp>
          <p:nvGrpSpPr>
            <p:cNvPr id="707647" name="Group 63"/>
            <p:cNvGrpSpPr>
              <a:grpSpLocks/>
            </p:cNvGrpSpPr>
            <p:nvPr/>
          </p:nvGrpSpPr>
          <p:grpSpPr bwMode="auto">
            <a:xfrm>
              <a:off x="2268" y="2486"/>
              <a:ext cx="1254" cy="1119"/>
              <a:chOff x="2268" y="2486"/>
              <a:chExt cx="1254" cy="1119"/>
            </a:xfrm>
          </p:grpSpPr>
          <p:sp>
            <p:nvSpPr>
              <p:cNvPr id="707648" name="Text Box 64"/>
              <p:cNvSpPr txBox="1">
                <a:spLocks noChangeArrowheads="1"/>
              </p:cNvSpPr>
              <p:nvPr/>
            </p:nvSpPr>
            <p:spPr bwMode="auto">
              <a:xfrm>
                <a:off x="2274" y="2486"/>
                <a:ext cx="1233" cy="123"/>
              </a:xfrm>
              <a:prstGeom prst="rect">
                <a:avLst/>
              </a:prstGeom>
              <a:noFill/>
              <a:ln w="25400">
                <a:noFill/>
                <a:miter lim="800000"/>
                <a:headEnd/>
                <a:tailEnd/>
              </a:ln>
              <a:effectLst/>
            </p:spPr>
            <p:txBody>
              <a:bodyPr lIns="0" tIns="0" rIns="0" bIns="0">
                <a:spAutoFit/>
              </a:bodyPr>
              <a:lstStyle/>
              <a:p>
                <a:r>
                  <a:rPr lang="en-US" altLang="ko-KR" sz="1400" i="0">
                    <a:solidFill>
                      <a:srgbClr val="3333FF"/>
                    </a:solidFill>
                    <a:latin typeface="Comic Sans MS" pitchFamily="66" charset="0"/>
                    <a:ea typeface="궁서" pitchFamily="18" charset="-127"/>
                  </a:rPr>
                  <a:t>Non-Repudiation</a:t>
                </a:r>
              </a:p>
            </p:txBody>
          </p:sp>
          <p:sp>
            <p:nvSpPr>
              <p:cNvPr id="707649" name="Text Box 65"/>
              <p:cNvSpPr txBox="1">
                <a:spLocks noChangeArrowheads="1"/>
              </p:cNvSpPr>
              <p:nvPr/>
            </p:nvSpPr>
            <p:spPr bwMode="auto">
              <a:xfrm>
                <a:off x="2268" y="3500"/>
                <a:ext cx="1254" cy="105"/>
              </a:xfrm>
              <a:prstGeom prst="rect">
                <a:avLst/>
              </a:prstGeom>
              <a:noFill/>
              <a:ln w="25400">
                <a:noFill/>
                <a:miter lim="800000"/>
                <a:headEnd/>
                <a:tailEnd/>
              </a:ln>
              <a:effectLst/>
            </p:spPr>
            <p:txBody>
              <a:bodyPr lIns="0" tIns="0" rIns="0" bIns="0">
                <a:spAutoFit/>
              </a:bodyPr>
              <a:lstStyle/>
              <a:p>
                <a:r>
                  <a:rPr lang="en-US" altLang="ko-KR" sz="1200" i="0"/>
                  <a:t>Who sent/received it?</a:t>
                </a:r>
              </a:p>
            </p:txBody>
          </p:sp>
        </p:grpSp>
        <p:sp>
          <p:nvSpPr>
            <p:cNvPr id="707650" name="Text Box 66"/>
            <p:cNvSpPr txBox="1">
              <a:spLocks noChangeArrowheads="1"/>
            </p:cNvSpPr>
            <p:nvPr/>
          </p:nvSpPr>
          <p:spPr bwMode="auto">
            <a:xfrm>
              <a:off x="2292" y="2984"/>
              <a:ext cx="366" cy="194"/>
            </a:xfrm>
            <a:prstGeom prst="rect">
              <a:avLst/>
            </a:prstGeom>
            <a:noFill/>
            <a:ln w="25400">
              <a:noFill/>
              <a:miter lim="800000"/>
              <a:headEnd/>
              <a:tailEnd/>
            </a:ln>
            <a:effectLst/>
          </p:spPr>
          <p:txBody>
            <a:bodyPr lIns="0" tIns="0" rIns="0" bIns="0">
              <a:spAutoFit/>
            </a:bodyPr>
            <a:lstStyle/>
            <a:p>
              <a:r>
                <a:rPr lang="en-US" altLang="ko-KR" sz="1200" i="0">
                  <a:solidFill>
                    <a:srgbClr val="FF0000"/>
                  </a:solidFill>
                </a:rPr>
                <a:t>Not </a:t>
              </a:r>
            </a:p>
            <a:p>
              <a:r>
                <a:rPr lang="en-US" altLang="ko-KR" sz="1000" i="0">
                  <a:solidFill>
                    <a:srgbClr val="FF0000"/>
                  </a:solidFill>
                </a:rPr>
                <a:t>SENT !</a:t>
              </a:r>
            </a:p>
          </p:txBody>
        </p:sp>
        <p:sp>
          <p:nvSpPr>
            <p:cNvPr id="707651" name="Rectangle 67"/>
            <p:cNvSpPr>
              <a:spLocks noChangeArrowheads="1"/>
            </p:cNvSpPr>
            <p:nvPr/>
          </p:nvSpPr>
          <p:spPr bwMode="auto">
            <a:xfrm>
              <a:off x="3852" y="1116"/>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sp>
          <p:nvSpPr>
            <p:cNvPr id="707652" name="Text Box 68"/>
            <p:cNvSpPr txBox="1">
              <a:spLocks noChangeArrowheads="1"/>
            </p:cNvSpPr>
            <p:nvPr/>
          </p:nvSpPr>
          <p:spPr bwMode="auto">
            <a:xfrm>
              <a:off x="4032" y="1778"/>
              <a:ext cx="906" cy="106"/>
            </a:xfrm>
            <a:prstGeom prst="rect">
              <a:avLst/>
            </a:prstGeom>
            <a:noFill/>
            <a:ln w="25400">
              <a:noFill/>
              <a:miter lim="800000"/>
              <a:headEnd/>
              <a:tailEnd/>
            </a:ln>
            <a:effectLst/>
          </p:spPr>
          <p:txBody>
            <a:bodyPr lIns="0" tIns="0" rIns="0" bIns="0">
              <a:spAutoFit/>
            </a:bodyPr>
            <a:lstStyle/>
            <a:p>
              <a:r>
                <a:rPr lang="en-US" altLang="ko-KR" sz="1200" i="0"/>
                <a:t>Denial of Service</a:t>
              </a:r>
            </a:p>
          </p:txBody>
        </p:sp>
        <p:grpSp>
          <p:nvGrpSpPr>
            <p:cNvPr id="707653" name="Group 69"/>
            <p:cNvGrpSpPr>
              <a:grpSpLocks/>
            </p:cNvGrpSpPr>
            <p:nvPr/>
          </p:nvGrpSpPr>
          <p:grpSpPr bwMode="auto">
            <a:xfrm>
              <a:off x="3864" y="962"/>
              <a:ext cx="1254" cy="1120"/>
              <a:chOff x="3864" y="962"/>
              <a:chExt cx="1254" cy="1120"/>
            </a:xfrm>
          </p:grpSpPr>
          <p:sp>
            <p:nvSpPr>
              <p:cNvPr id="707654" name="Text Box 70"/>
              <p:cNvSpPr txBox="1">
                <a:spLocks noChangeArrowheads="1"/>
              </p:cNvSpPr>
              <p:nvPr/>
            </p:nvSpPr>
            <p:spPr bwMode="auto">
              <a:xfrm>
                <a:off x="3869" y="962"/>
                <a:ext cx="1234" cy="123"/>
              </a:xfrm>
              <a:prstGeom prst="rect">
                <a:avLst/>
              </a:prstGeom>
              <a:noFill/>
              <a:ln w="25400">
                <a:noFill/>
                <a:miter lim="800000"/>
                <a:headEnd/>
                <a:tailEnd/>
              </a:ln>
              <a:effectLst/>
            </p:spPr>
            <p:txBody>
              <a:bodyPr lIns="0" tIns="0" rIns="0" bIns="0">
                <a:spAutoFit/>
              </a:bodyPr>
              <a:lstStyle/>
              <a:p>
                <a:r>
                  <a:rPr lang="en-US" altLang="ko-KR" sz="1400" i="0">
                    <a:solidFill>
                      <a:srgbClr val="3333FF"/>
                    </a:solidFill>
                    <a:latin typeface="Comic Sans MS" pitchFamily="66" charset="0"/>
                    <a:ea typeface="궁서" pitchFamily="18" charset="-127"/>
                  </a:rPr>
                  <a:t>Availability</a:t>
                </a:r>
              </a:p>
            </p:txBody>
          </p:sp>
          <p:sp>
            <p:nvSpPr>
              <p:cNvPr id="707655" name="Text Box 71"/>
              <p:cNvSpPr txBox="1">
                <a:spLocks noChangeArrowheads="1"/>
              </p:cNvSpPr>
              <p:nvPr/>
            </p:nvSpPr>
            <p:spPr bwMode="auto">
              <a:xfrm>
                <a:off x="3864" y="1976"/>
                <a:ext cx="1254" cy="106"/>
              </a:xfrm>
              <a:prstGeom prst="rect">
                <a:avLst/>
              </a:prstGeom>
              <a:noFill/>
              <a:ln w="25400">
                <a:noFill/>
                <a:miter lim="800000"/>
                <a:headEnd/>
                <a:tailEnd/>
              </a:ln>
              <a:effectLst/>
            </p:spPr>
            <p:txBody>
              <a:bodyPr lIns="0" tIns="0" rIns="0" bIns="0">
                <a:spAutoFit/>
              </a:bodyPr>
              <a:lstStyle/>
              <a:p>
                <a:r>
                  <a:rPr lang="en-US" altLang="ko-KR" sz="1200" i="0"/>
                  <a:t>Wish to access!!</a:t>
                </a:r>
              </a:p>
            </p:txBody>
          </p:sp>
        </p:grpSp>
        <p:graphicFrame>
          <p:nvGraphicFramePr>
            <p:cNvPr id="707656" name="Object 72"/>
            <p:cNvGraphicFramePr>
              <a:graphicFrameLocks noChangeAspect="1"/>
            </p:cNvGraphicFramePr>
            <p:nvPr/>
          </p:nvGraphicFramePr>
          <p:xfrm>
            <a:off x="4348" y="1369"/>
            <a:ext cx="228" cy="241"/>
          </p:xfrm>
          <a:graphic>
            <a:graphicData uri="http://schemas.openxmlformats.org/presentationml/2006/ole">
              <p:oleObj spid="_x0000_s707656" name="비트맵 이미지" r:id="rId6" imgW="504724" imgH="533575" progId="PBrush">
                <p:embed/>
              </p:oleObj>
            </a:graphicData>
          </a:graphic>
        </p:graphicFrame>
        <p:grpSp>
          <p:nvGrpSpPr>
            <p:cNvPr id="707657" name="Group 73"/>
            <p:cNvGrpSpPr>
              <a:grpSpLocks/>
            </p:cNvGrpSpPr>
            <p:nvPr/>
          </p:nvGrpSpPr>
          <p:grpSpPr bwMode="auto">
            <a:xfrm>
              <a:off x="3978" y="1224"/>
              <a:ext cx="888" cy="456"/>
              <a:chOff x="3978" y="1224"/>
              <a:chExt cx="888" cy="456"/>
            </a:xfrm>
          </p:grpSpPr>
          <p:sp>
            <p:nvSpPr>
              <p:cNvPr id="707658" name="Line 74"/>
              <p:cNvSpPr>
                <a:spLocks noChangeShapeType="1"/>
              </p:cNvSpPr>
              <p:nvPr/>
            </p:nvSpPr>
            <p:spPr bwMode="auto">
              <a:xfrm>
                <a:off x="4032" y="1224"/>
                <a:ext cx="246" cy="144"/>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sp>
            <p:nvSpPr>
              <p:cNvPr id="707659" name="Line 75"/>
              <p:cNvSpPr>
                <a:spLocks noChangeShapeType="1"/>
              </p:cNvSpPr>
              <p:nvPr/>
            </p:nvSpPr>
            <p:spPr bwMode="auto">
              <a:xfrm>
                <a:off x="3978" y="1434"/>
                <a:ext cx="306" cy="30"/>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sp>
            <p:nvSpPr>
              <p:cNvPr id="707660" name="Line 76"/>
              <p:cNvSpPr>
                <a:spLocks noChangeShapeType="1"/>
              </p:cNvSpPr>
              <p:nvPr/>
            </p:nvSpPr>
            <p:spPr bwMode="auto">
              <a:xfrm flipV="1">
                <a:off x="4068" y="1578"/>
                <a:ext cx="264" cy="66"/>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sp>
            <p:nvSpPr>
              <p:cNvPr id="707661" name="Line 77"/>
              <p:cNvSpPr>
                <a:spLocks noChangeShapeType="1"/>
              </p:cNvSpPr>
              <p:nvPr/>
            </p:nvSpPr>
            <p:spPr bwMode="auto">
              <a:xfrm flipH="1" flipV="1">
                <a:off x="4626" y="1482"/>
                <a:ext cx="240" cy="18"/>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sp>
            <p:nvSpPr>
              <p:cNvPr id="707662" name="Line 78"/>
              <p:cNvSpPr>
                <a:spLocks noChangeShapeType="1"/>
              </p:cNvSpPr>
              <p:nvPr/>
            </p:nvSpPr>
            <p:spPr bwMode="auto">
              <a:xfrm flipH="1">
                <a:off x="4602" y="1224"/>
                <a:ext cx="210" cy="120"/>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sp>
            <p:nvSpPr>
              <p:cNvPr id="707663" name="Line 79"/>
              <p:cNvSpPr>
                <a:spLocks noChangeShapeType="1"/>
              </p:cNvSpPr>
              <p:nvPr/>
            </p:nvSpPr>
            <p:spPr bwMode="auto">
              <a:xfrm flipH="1" flipV="1">
                <a:off x="4602" y="1572"/>
                <a:ext cx="240" cy="108"/>
              </a:xfrm>
              <a:prstGeom prst="line">
                <a:avLst/>
              </a:prstGeom>
              <a:noFill/>
              <a:ln w="22225" cap="rnd">
                <a:solidFill>
                  <a:srgbClr val="3333FF"/>
                </a:solidFill>
                <a:prstDash val="sysDot"/>
                <a:round/>
                <a:headEnd type="oval" w="sm" len="sm"/>
                <a:tailEnd type="stealth" w="med" len="med"/>
              </a:ln>
              <a:effectLst/>
            </p:spPr>
            <p:txBody>
              <a:bodyPr lIns="0" tIns="0" rIns="0" bIns="0" anchor="ctr">
                <a:spAutoFit/>
              </a:bodyPr>
              <a:lstStyle/>
              <a:p>
                <a:endParaRPr lang="ko-KR" altLang="en-US"/>
              </a:p>
            </p:txBody>
          </p:sp>
        </p:grpSp>
        <p:sp>
          <p:nvSpPr>
            <p:cNvPr id="707664" name="Rectangle 80"/>
            <p:cNvSpPr>
              <a:spLocks noChangeArrowheads="1"/>
            </p:cNvSpPr>
            <p:nvPr/>
          </p:nvSpPr>
          <p:spPr bwMode="auto">
            <a:xfrm>
              <a:off x="3888" y="2628"/>
              <a:ext cx="1272" cy="834"/>
            </a:xfrm>
            <a:prstGeom prst="rect">
              <a:avLst/>
            </a:prstGeom>
            <a:solidFill>
              <a:srgbClr val="CCFFCC">
                <a:alpha val="50000"/>
              </a:srgbClr>
            </a:solidFill>
            <a:ln w="25400">
              <a:solidFill>
                <a:schemeClr val="tx1"/>
              </a:solidFill>
              <a:miter lim="800000"/>
              <a:headEnd/>
              <a:tailEnd/>
            </a:ln>
            <a:effectLst/>
          </p:spPr>
          <p:txBody>
            <a:bodyPr wrap="none" lIns="0" tIns="0" rIns="0" bIns="0" anchor="ctr">
              <a:spAutoFit/>
            </a:bodyPr>
            <a:lstStyle/>
            <a:p>
              <a:endParaRPr lang="ko-KR" altLang="en-US"/>
            </a:p>
          </p:txBody>
        </p:sp>
        <p:grpSp>
          <p:nvGrpSpPr>
            <p:cNvPr id="707665" name="Group 81"/>
            <p:cNvGrpSpPr>
              <a:grpSpLocks/>
            </p:cNvGrpSpPr>
            <p:nvPr/>
          </p:nvGrpSpPr>
          <p:grpSpPr bwMode="auto">
            <a:xfrm>
              <a:off x="3900" y="2474"/>
              <a:ext cx="1254" cy="1119"/>
              <a:chOff x="3900" y="2474"/>
              <a:chExt cx="1254" cy="1119"/>
            </a:xfrm>
          </p:grpSpPr>
          <p:sp>
            <p:nvSpPr>
              <p:cNvPr id="707666" name="Text Box 82"/>
              <p:cNvSpPr txBox="1">
                <a:spLocks noChangeArrowheads="1"/>
              </p:cNvSpPr>
              <p:nvPr/>
            </p:nvSpPr>
            <p:spPr bwMode="auto">
              <a:xfrm>
                <a:off x="3906" y="2474"/>
                <a:ext cx="1233" cy="122"/>
              </a:xfrm>
              <a:prstGeom prst="rect">
                <a:avLst/>
              </a:prstGeom>
              <a:noFill/>
              <a:ln w="25400">
                <a:noFill/>
                <a:miter lim="800000"/>
                <a:headEnd/>
                <a:tailEnd/>
              </a:ln>
              <a:effectLst/>
            </p:spPr>
            <p:txBody>
              <a:bodyPr lIns="0" tIns="0" rIns="0" bIns="0">
                <a:spAutoFit/>
              </a:bodyPr>
              <a:lstStyle/>
              <a:p>
                <a:r>
                  <a:rPr lang="en-US" altLang="ko-KR" sz="1400" i="0">
                    <a:solidFill>
                      <a:srgbClr val="3333FF"/>
                    </a:solidFill>
                    <a:latin typeface="Comic Sans MS" pitchFamily="66" charset="0"/>
                    <a:ea typeface="궁서" pitchFamily="18" charset="-127"/>
                  </a:rPr>
                  <a:t>Access Control</a:t>
                </a:r>
              </a:p>
            </p:txBody>
          </p:sp>
          <p:sp>
            <p:nvSpPr>
              <p:cNvPr id="707667" name="Text Box 83"/>
              <p:cNvSpPr txBox="1">
                <a:spLocks noChangeArrowheads="1"/>
              </p:cNvSpPr>
              <p:nvPr/>
            </p:nvSpPr>
            <p:spPr bwMode="auto">
              <a:xfrm>
                <a:off x="3900" y="3488"/>
                <a:ext cx="1254" cy="105"/>
              </a:xfrm>
              <a:prstGeom prst="rect">
                <a:avLst/>
              </a:prstGeom>
              <a:noFill/>
              <a:ln w="25400">
                <a:noFill/>
                <a:miter lim="800000"/>
                <a:headEnd/>
                <a:tailEnd/>
              </a:ln>
              <a:effectLst/>
            </p:spPr>
            <p:txBody>
              <a:bodyPr lIns="0" tIns="0" rIns="0" bIns="0">
                <a:spAutoFit/>
              </a:bodyPr>
              <a:lstStyle/>
              <a:p>
                <a:r>
                  <a:rPr lang="en-US" altLang="ko-KR" sz="1200" i="0"/>
                  <a:t>Have you privilege?</a:t>
                </a:r>
              </a:p>
            </p:txBody>
          </p:sp>
        </p:grpSp>
        <p:graphicFrame>
          <p:nvGraphicFramePr>
            <p:cNvPr id="707668" name="Object 84"/>
            <p:cNvGraphicFramePr>
              <a:graphicFrameLocks noChangeAspect="1"/>
            </p:cNvGraphicFramePr>
            <p:nvPr/>
          </p:nvGraphicFramePr>
          <p:xfrm>
            <a:off x="4384" y="2881"/>
            <a:ext cx="228" cy="241"/>
          </p:xfrm>
          <a:graphic>
            <a:graphicData uri="http://schemas.openxmlformats.org/presentationml/2006/ole">
              <p:oleObj spid="_x0000_s707668" name="비트맵 이미지" r:id="rId7" imgW="504724" imgH="533575" progId="PBrush">
                <p:embed/>
              </p:oleObj>
            </a:graphicData>
          </a:graphic>
        </p:graphicFrame>
        <p:grpSp>
          <p:nvGrpSpPr>
            <p:cNvPr id="707669" name="Group 85"/>
            <p:cNvGrpSpPr>
              <a:grpSpLocks/>
            </p:cNvGrpSpPr>
            <p:nvPr/>
          </p:nvGrpSpPr>
          <p:grpSpPr bwMode="auto">
            <a:xfrm>
              <a:off x="4014" y="2736"/>
              <a:ext cx="888" cy="456"/>
              <a:chOff x="4014" y="2736"/>
              <a:chExt cx="888" cy="456"/>
            </a:xfrm>
          </p:grpSpPr>
          <p:sp>
            <p:nvSpPr>
              <p:cNvPr id="707670" name="Line 86"/>
              <p:cNvSpPr>
                <a:spLocks noChangeShapeType="1"/>
              </p:cNvSpPr>
              <p:nvPr/>
            </p:nvSpPr>
            <p:spPr bwMode="auto">
              <a:xfrm>
                <a:off x="4068" y="2736"/>
                <a:ext cx="246" cy="144"/>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sp>
            <p:nvSpPr>
              <p:cNvPr id="707671" name="Line 87"/>
              <p:cNvSpPr>
                <a:spLocks noChangeShapeType="1"/>
              </p:cNvSpPr>
              <p:nvPr/>
            </p:nvSpPr>
            <p:spPr bwMode="auto">
              <a:xfrm>
                <a:off x="4014" y="2946"/>
                <a:ext cx="306" cy="30"/>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sp>
            <p:nvSpPr>
              <p:cNvPr id="707672" name="Line 88"/>
              <p:cNvSpPr>
                <a:spLocks noChangeShapeType="1"/>
              </p:cNvSpPr>
              <p:nvPr/>
            </p:nvSpPr>
            <p:spPr bwMode="auto">
              <a:xfrm flipV="1">
                <a:off x="4104" y="3090"/>
                <a:ext cx="264" cy="66"/>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sp>
            <p:nvSpPr>
              <p:cNvPr id="707673" name="Line 89"/>
              <p:cNvSpPr>
                <a:spLocks noChangeShapeType="1"/>
              </p:cNvSpPr>
              <p:nvPr/>
            </p:nvSpPr>
            <p:spPr bwMode="auto">
              <a:xfrm flipH="1" flipV="1">
                <a:off x="4662" y="2994"/>
                <a:ext cx="240" cy="18"/>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sp>
            <p:nvSpPr>
              <p:cNvPr id="707674" name="Line 90"/>
              <p:cNvSpPr>
                <a:spLocks noChangeShapeType="1"/>
              </p:cNvSpPr>
              <p:nvPr/>
            </p:nvSpPr>
            <p:spPr bwMode="auto">
              <a:xfrm flipH="1">
                <a:off x="4638" y="2736"/>
                <a:ext cx="210" cy="120"/>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sp>
            <p:nvSpPr>
              <p:cNvPr id="707675" name="Line 91"/>
              <p:cNvSpPr>
                <a:spLocks noChangeShapeType="1"/>
              </p:cNvSpPr>
              <p:nvPr/>
            </p:nvSpPr>
            <p:spPr bwMode="auto">
              <a:xfrm flipH="1" flipV="1">
                <a:off x="4638" y="3084"/>
                <a:ext cx="240" cy="108"/>
              </a:xfrm>
              <a:prstGeom prst="line">
                <a:avLst/>
              </a:prstGeom>
              <a:noFill/>
              <a:ln w="22225">
                <a:solidFill>
                  <a:srgbClr val="3333FF"/>
                </a:solidFill>
                <a:round/>
                <a:headEnd type="oval" w="sm" len="sm"/>
                <a:tailEnd type="stealth" w="med" len="med"/>
              </a:ln>
              <a:effectLst/>
            </p:spPr>
            <p:txBody>
              <a:bodyPr lIns="0" tIns="0" rIns="0" bIns="0" anchor="ctr">
                <a:spAutoFit/>
              </a:bodyPr>
              <a:lstStyle/>
              <a:p>
                <a:endParaRPr lang="ko-KR" altLang="en-US"/>
              </a:p>
            </p:txBody>
          </p:sp>
        </p:grpSp>
        <p:grpSp>
          <p:nvGrpSpPr>
            <p:cNvPr id="707676" name="Group 92"/>
            <p:cNvGrpSpPr>
              <a:grpSpLocks/>
            </p:cNvGrpSpPr>
            <p:nvPr/>
          </p:nvGrpSpPr>
          <p:grpSpPr bwMode="auto">
            <a:xfrm>
              <a:off x="3984" y="2676"/>
              <a:ext cx="1074" cy="720"/>
              <a:chOff x="3984" y="2676"/>
              <a:chExt cx="1074" cy="720"/>
            </a:xfrm>
          </p:grpSpPr>
          <p:sp>
            <p:nvSpPr>
              <p:cNvPr id="707677" name="Text Box 93"/>
              <p:cNvSpPr txBox="1">
                <a:spLocks noChangeArrowheads="1"/>
              </p:cNvSpPr>
              <p:nvPr/>
            </p:nvSpPr>
            <p:spPr bwMode="auto">
              <a:xfrm>
                <a:off x="3984" y="3291"/>
                <a:ext cx="1074" cy="105"/>
              </a:xfrm>
              <a:prstGeom prst="rect">
                <a:avLst/>
              </a:prstGeom>
              <a:noFill/>
              <a:ln w="25400">
                <a:noFill/>
                <a:miter lim="800000"/>
                <a:headEnd/>
                <a:tailEnd/>
              </a:ln>
              <a:effectLst/>
            </p:spPr>
            <p:txBody>
              <a:bodyPr lIns="0" tIns="0" rIns="0" bIns="0">
                <a:spAutoFit/>
              </a:bodyPr>
              <a:lstStyle/>
              <a:p>
                <a:r>
                  <a:rPr lang="en-US" altLang="ko-KR" sz="1200" i="0"/>
                  <a:t>Unauthorized  access</a:t>
                </a:r>
              </a:p>
            </p:txBody>
          </p:sp>
          <p:sp>
            <p:nvSpPr>
              <p:cNvPr id="707678" name="Line 94"/>
              <p:cNvSpPr>
                <a:spLocks noChangeShapeType="1"/>
              </p:cNvSpPr>
              <p:nvPr/>
            </p:nvSpPr>
            <p:spPr bwMode="auto">
              <a:xfrm flipH="1">
                <a:off x="4500" y="2676"/>
                <a:ext cx="6" cy="180"/>
              </a:xfrm>
              <a:prstGeom prst="line">
                <a:avLst/>
              </a:prstGeom>
              <a:noFill/>
              <a:ln w="22225">
                <a:solidFill>
                  <a:srgbClr val="FF0000"/>
                </a:solidFill>
                <a:round/>
                <a:headEnd type="oval" w="sm" len="sm"/>
                <a:tailEnd type="stealth" w="med" len="med"/>
              </a:ln>
              <a:effectLst/>
            </p:spPr>
            <p:txBody>
              <a:bodyPr lIns="0" tIns="0" rIns="0" bIns="0" anchor="ctr">
                <a:spAutoFit/>
              </a:bodyPr>
              <a:lstStyle/>
              <a:p>
                <a:endParaRPr lang="ko-KR" altLang="en-US"/>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59E04AED-B1B1-4855-8ED9-DDFB8EFCDFD1}" type="slidenum">
              <a:rPr lang="en-US" altLang="ko-KR"/>
              <a:pPr/>
              <a:t>14</a:t>
            </a:fld>
            <a:endParaRPr lang="en-US" altLang="ko-KR"/>
          </a:p>
        </p:txBody>
      </p:sp>
      <p:sp>
        <p:nvSpPr>
          <p:cNvPr id="703490" name="Text Box 2"/>
          <p:cNvSpPr txBox="1">
            <a:spLocks noChangeArrowheads="1"/>
          </p:cNvSpPr>
          <p:nvPr/>
        </p:nvSpPr>
        <p:spPr bwMode="auto">
          <a:xfrm>
            <a:off x="993775" y="663575"/>
            <a:ext cx="3825875" cy="519113"/>
          </a:xfrm>
          <a:prstGeom prst="rect">
            <a:avLst/>
          </a:prstGeom>
          <a:noFill/>
          <a:ln w="9525">
            <a:noFill/>
            <a:miter lim="800000"/>
            <a:headEnd/>
            <a:tailEnd/>
          </a:ln>
          <a:effectLst/>
        </p:spPr>
        <p:txBody>
          <a:bodyPr wrap="none">
            <a:spAutoFit/>
          </a:bodyPr>
          <a:lstStyle/>
          <a:p>
            <a:pPr algn="l"/>
            <a:r>
              <a:rPr lang="en-US" altLang="ko-KR" sz="2800" i="0"/>
              <a:t>Security Mechanisms</a:t>
            </a:r>
          </a:p>
        </p:txBody>
      </p:sp>
      <p:sp>
        <p:nvSpPr>
          <p:cNvPr id="703491" name="Text Box 3"/>
          <p:cNvSpPr txBox="1">
            <a:spLocks noChangeArrowheads="1"/>
          </p:cNvSpPr>
          <p:nvPr/>
        </p:nvSpPr>
        <p:spPr bwMode="auto">
          <a:xfrm>
            <a:off x="1209675" y="1489075"/>
            <a:ext cx="7366000" cy="4225925"/>
          </a:xfrm>
          <a:prstGeom prst="rect">
            <a:avLst/>
          </a:prstGeom>
          <a:noFill/>
          <a:ln w="25400">
            <a:noFill/>
            <a:miter lim="800000"/>
            <a:headEnd/>
            <a:tailEnd/>
          </a:ln>
          <a:effectLst/>
        </p:spPr>
        <p:txBody>
          <a:bodyPr lIns="0" tIns="0" rIns="0" bIns="0">
            <a:spAutoFit/>
          </a:bodyPr>
          <a:lstStyle/>
          <a:p>
            <a:pPr marL="285750" indent="-285750" algn="l">
              <a:lnSpc>
                <a:spcPct val="140000"/>
              </a:lnSpc>
              <a:buFont typeface="Wingdings" pitchFamily="2" charset="2"/>
              <a:buChar char="q"/>
            </a:pPr>
            <a:r>
              <a:rPr lang="en-US" altLang="ko-KR" i="0">
                <a:latin typeface="Comic Sans MS" pitchFamily="66" charset="0"/>
                <a:ea typeface="궁서" pitchFamily="18" charset="-127"/>
              </a:rPr>
              <a:t>Security mechanism</a:t>
            </a:r>
          </a:p>
          <a:p>
            <a:pPr marL="685800" lvl="1" indent="-209550" algn="l">
              <a:lnSpc>
                <a:spcPct val="140000"/>
              </a:lnSpc>
              <a:buFont typeface="Wingdings" pitchFamily="2" charset="2"/>
              <a:buChar char="Ø"/>
            </a:pPr>
            <a:r>
              <a:rPr lang="en-US" altLang="ko-KR" i="0">
                <a:latin typeface="Comic Sans MS" pitchFamily="66" charset="0"/>
                <a:ea typeface="궁서" pitchFamily="18" charset="-127"/>
              </a:rPr>
              <a:t>A mechanism designed to detect, prevent, or recover from a security attack</a:t>
            </a:r>
          </a:p>
          <a:p>
            <a:pPr marL="685800" lvl="1" indent="-209550" algn="l">
              <a:lnSpc>
                <a:spcPct val="140000"/>
              </a:lnSpc>
              <a:buFont typeface="Wingdings" pitchFamily="2" charset="2"/>
              <a:buChar char="Ø"/>
            </a:pP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Encryption</a:t>
            </a: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Authentication</a:t>
            </a: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Digital signature</a:t>
            </a:r>
            <a:endParaRPr lang="en-US" altLang="ko-KR" i="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Key exchange</a:t>
            </a:r>
          </a:p>
          <a:p>
            <a:pPr marL="285750" indent="-285750" algn="l">
              <a:lnSpc>
                <a:spcPct val="140000"/>
              </a:lnSpc>
              <a:buFont typeface="Wingdings" pitchFamily="2" charset="2"/>
              <a:buChar char="q"/>
            </a:pPr>
            <a:endParaRPr lang="en-US" altLang="ko-KR" i="0">
              <a:latin typeface="Comic Sans MS" pitchFamily="66" charset="0"/>
              <a:ea typeface="궁서" pitchFamily="18" charset="-127"/>
            </a:endParaRPr>
          </a:p>
          <a:p>
            <a:pPr marL="285750" indent="-285750" algn="l">
              <a:lnSpc>
                <a:spcPct val="140000"/>
              </a:lnSpc>
              <a:buFont typeface="Wingdings" pitchFamily="2" charset="2"/>
              <a:buChar char="q"/>
            </a:pPr>
            <a:r>
              <a:rPr lang="en-US" altLang="ko-KR" i="0">
                <a:latin typeface="Comic Sans MS" pitchFamily="66" charset="0"/>
                <a:ea typeface="궁서" pitchFamily="18" charset="-127"/>
              </a:rPr>
              <a:t>Access control</a:t>
            </a:r>
          </a:p>
          <a:p>
            <a:pPr marL="285750" indent="-285750" algn="l">
              <a:lnSpc>
                <a:spcPct val="140000"/>
              </a:lnSpc>
              <a:buFont typeface="Wingdings" pitchFamily="2" charset="2"/>
              <a:buChar char="q"/>
            </a:pPr>
            <a:r>
              <a:rPr lang="en-US" altLang="ko-KR" i="0">
                <a:latin typeface="Comic Sans MS" pitchFamily="66" charset="0"/>
                <a:ea typeface="궁서" pitchFamily="18" charset="-127"/>
              </a:rPr>
              <a:t>Monitoring &amp; Responding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A81E23DF-DE42-4572-BE9F-DEED73A6C163}" type="slidenum">
              <a:rPr lang="en-US" altLang="ko-KR"/>
              <a:pPr/>
              <a:t>15</a:t>
            </a:fld>
            <a:endParaRPr lang="en-US" altLang="ko-KR"/>
          </a:p>
        </p:txBody>
      </p:sp>
      <p:sp>
        <p:nvSpPr>
          <p:cNvPr id="705538" name="Text Box 2"/>
          <p:cNvSpPr txBox="1">
            <a:spLocks noChangeArrowheads="1"/>
          </p:cNvSpPr>
          <p:nvPr/>
        </p:nvSpPr>
        <p:spPr bwMode="auto">
          <a:xfrm>
            <a:off x="993775" y="663575"/>
            <a:ext cx="5386388" cy="519113"/>
          </a:xfrm>
          <a:prstGeom prst="rect">
            <a:avLst/>
          </a:prstGeom>
          <a:noFill/>
          <a:ln w="9525">
            <a:noFill/>
            <a:miter lim="800000"/>
            <a:headEnd/>
            <a:tailEnd/>
          </a:ln>
          <a:effectLst/>
        </p:spPr>
        <p:txBody>
          <a:bodyPr wrap="none">
            <a:spAutoFit/>
          </a:bodyPr>
          <a:lstStyle/>
          <a:p>
            <a:pPr algn="l"/>
            <a:r>
              <a:rPr lang="en-US" altLang="ko-KR" sz="2800" i="0"/>
              <a:t>Models for Evaluating Security</a:t>
            </a:r>
          </a:p>
        </p:txBody>
      </p:sp>
      <p:sp>
        <p:nvSpPr>
          <p:cNvPr id="705539" name="Text Box 3"/>
          <p:cNvSpPr txBox="1">
            <a:spLocks noChangeArrowheads="1"/>
          </p:cNvSpPr>
          <p:nvPr/>
        </p:nvSpPr>
        <p:spPr bwMode="auto">
          <a:xfrm>
            <a:off x="1209675" y="1489075"/>
            <a:ext cx="7366000" cy="3073400"/>
          </a:xfrm>
          <a:prstGeom prst="rect">
            <a:avLst/>
          </a:prstGeom>
          <a:noFill/>
          <a:ln w="25400">
            <a:noFill/>
            <a:miter lim="800000"/>
            <a:headEnd/>
            <a:tailEnd/>
          </a:ln>
          <a:effectLst/>
        </p:spPr>
        <p:txBody>
          <a:bodyPr lIns="0" tIns="0" rIns="0" bIns="0">
            <a:spAutoFit/>
          </a:bodyPr>
          <a:lstStyle/>
          <a:p>
            <a:pPr marL="285750" indent="-285750" algn="l">
              <a:lnSpc>
                <a:spcPct val="140000"/>
              </a:lnSpc>
              <a:buFont typeface="Wingdings" pitchFamily="2" charset="2"/>
              <a:buChar char="q"/>
            </a:pPr>
            <a:r>
              <a:rPr lang="en-US" altLang="ko-KR" i="0">
                <a:latin typeface="Comic Sans MS" pitchFamily="66" charset="0"/>
                <a:ea typeface="궁서" pitchFamily="18" charset="-127"/>
              </a:rPr>
              <a:t>Conditional vs. Unconditional Security</a:t>
            </a:r>
          </a:p>
          <a:p>
            <a:pPr marL="685800" lvl="1" indent="-209550" algn="l">
              <a:lnSpc>
                <a:spcPct val="140000"/>
              </a:lnSpc>
              <a:buFont typeface="Wingdings" pitchFamily="2" charset="2"/>
              <a:buChar char="Ø"/>
            </a:pPr>
            <a:r>
              <a:rPr lang="en-US" altLang="ko-KR" i="0">
                <a:latin typeface="Comic Sans MS" pitchFamily="66" charset="0"/>
                <a:ea typeface="궁서" pitchFamily="18" charset="-127"/>
              </a:rPr>
              <a:t>Unconditional security</a:t>
            </a:r>
          </a:p>
          <a:p>
            <a:pPr marL="685800" lvl="1" indent="-209550" algn="l">
              <a:lnSpc>
                <a:spcPct val="140000"/>
              </a:lnSpc>
              <a:buFont typeface="Wingdings" pitchFamily="2" charset="2"/>
              <a:buChar char="Ø"/>
            </a:pPr>
            <a:r>
              <a:rPr lang="en-US" altLang="ko-KR" i="0">
                <a:latin typeface="Comic Sans MS" pitchFamily="66" charset="0"/>
                <a:ea typeface="궁서" pitchFamily="18" charset="-127"/>
              </a:rPr>
              <a:t>Computational security</a:t>
            </a:r>
          </a:p>
          <a:p>
            <a:pPr marL="685800" lvl="1" indent="-209550" algn="l">
              <a:lnSpc>
                <a:spcPct val="140000"/>
              </a:lnSpc>
              <a:buFont typeface="Wingdings" pitchFamily="2" charset="2"/>
              <a:buChar char="Ø"/>
            </a:pPr>
            <a:endParaRPr lang="en-US" altLang="ko-KR" i="0">
              <a:latin typeface="Comic Sans MS" pitchFamily="66" charset="0"/>
              <a:ea typeface="궁서" pitchFamily="18" charset="-127"/>
            </a:endParaRPr>
          </a:p>
          <a:p>
            <a:pPr marL="285750" indent="-285750" algn="l">
              <a:lnSpc>
                <a:spcPct val="140000"/>
              </a:lnSpc>
              <a:buFont typeface="Wingdings" pitchFamily="2" charset="2"/>
              <a:buChar char="q"/>
            </a:pPr>
            <a:r>
              <a:rPr lang="en-US" altLang="ko-KR" i="0">
                <a:latin typeface="Comic Sans MS" pitchFamily="66" charset="0"/>
                <a:ea typeface="궁서" pitchFamily="18" charset="-127"/>
              </a:rPr>
              <a:t>Provable vs. Ad hoc Security</a:t>
            </a:r>
          </a:p>
          <a:p>
            <a:pPr marL="685800" lvl="1" indent="-209550" algn="l">
              <a:lnSpc>
                <a:spcPct val="140000"/>
              </a:lnSpc>
              <a:buFont typeface="Wingdings" pitchFamily="2" charset="2"/>
              <a:buChar char="Ø"/>
            </a:pPr>
            <a:r>
              <a:rPr lang="en-US" altLang="ko-KR" i="0">
                <a:latin typeface="Comic Sans MS" pitchFamily="66" charset="0"/>
                <a:ea typeface="궁서" pitchFamily="18" charset="-127"/>
              </a:rPr>
              <a:t>Provable security</a:t>
            </a:r>
          </a:p>
          <a:p>
            <a:pPr marL="685800" lvl="1" indent="-209550" algn="l">
              <a:lnSpc>
                <a:spcPct val="140000"/>
              </a:lnSpc>
              <a:buClr>
                <a:schemeClr val="tx1"/>
              </a:buClr>
              <a:buFont typeface="Wingdings" pitchFamily="2" charset="2"/>
              <a:buChar char="Ø"/>
            </a:pPr>
            <a:r>
              <a:rPr lang="en-US" altLang="ko-KR" i="0">
                <a:latin typeface="Comic Sans MS" pitchFamily="66" charset="0"/>
                <a:ea typeface="궁서" pitchFamily="18" charset="-127"/>
              </a:rPr>
              <a:t>Ad hoc security</a:t>
            </a:r>
          </a:p>
          <a:p>
            <a:pPr marL="685800" lvl="1" indent="-209550" algn="l">
              <a:lnSpc>
                <a:spcPct val="140000"/>
              </a:lnSpc>
              <a:buClr>
                <a:schemeClr val="tx1"/>
              </a:buClr>
              <a:buFont typeface="Wingdings" pitchFamily="2" charset="2"/>
              <a:buChar char="Ø"/>
            </a:pPr>
            <a:endParaRPr lang="en-US" altLang="ko-KR" i="0">
              <a:latin typeface="Comic Sans MS" pitchFamily="66" charset="0"/>
              <a:ea typeface="궁서"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C8662ACB-C0BC-415F-B2FD-9CD0163AE4CD}" type="slidenum">
              <a:rPr lang="en-US" altLang="ko-KR"/>
              <a:pPr/>
              <a:t>2</a:t>
            </a:fld>
            <a:endParaRPr lang="en-US" altLang="ko-KR"/>
          </a:p>
        </p:txBody>
      </p:sp>
      <p:sp>
        <p:nvSpPr>
          <p:cNvPr id="536580" name="Rectangle 4"/>
          <p:cNvSpPr>
            <a:spLocks noChangeArrowheads="1"/>
          </p:cNvSpPr>
          <p:nvPr/>
        </p:nvSpPr>
        <p:spPr bwMode="auto">
          <a:xfrm>
            <a:off x="806450" y="1517650"/>
            <a:ext cx="6854825" cy="4711700"/>
          </a:xfrm>
          <a:prstGeom prst="rect">
            <a:avLst/>
          </a:prstGeom>
          <a:noFill/>
          <a:ln w="9525">
            <a:noFill/>
            <a:miter lim="800000"/>
            <a:headEnd/>
            <a:tailEnd/>
          </a:ln>
          <a:effectLst/>
        </p:spPr>
        <p:txBody>
          <a:bodyPr lIns="80552" tIns="39569" rIns="80552" bIns="39569"/>
          <a:lstStyle/>
          <a:p>
            <a:pPr algn="l" defTabSz="722313" eaLnBrk="0" hangingPunct="0">
              <a:buFont typeface="Wingdings" pitchFamily="2" charset="2"/>
              <a:buChar char="v"/>
            </a:pPr>
            <a:r>
              <a:rPr lang="en-US" altLang="ko-KR" sz="1600" i="0"/>
              <a:t> </a:t>
            </a:r>
            <a:r>
              <a:rPr lang="en-US" altLang="ko-KR" i="0"/>
              <a:t>Data</a:t>
            </a:r>
            <a:r>
              <a:rPr lang="en-US" altLang="ko-KR" sz="1600" i="0"/>
              <a:t> </a:t>
            </a:r>
          </a:p>
          <a:p>
            <a:pPr marL="766763" lvl="1" indent="-290513" algn="l" defTabSz="722313" eaLnBrk="0" hangingPunct="0">
              <a:buFont typeface="Wingdings" pitchFamily="2" charset="2"/>
              <a:buChar char="v"/>
            </a:pPr>
            <a:r>
              <a:rPr lang="en-US" altLang="ko-KR" sz="1600" i="0">
                <a:solidFill>
                  <a:srgbClr val="0000FF"/>
                </a:solidFill>
              </a:rPr>
              <a:t>recording of “something” measured</a:t>
            </a:r>
            <a:r>
              <a:rPr lang="en-US" altLang="ko-KR" sz="1600" i="0"/>
              <a:t> </a:t>
            </a:r>
          </a:p>
          <a:p>
            <a:pPr marL="766763" lvl="1" indent="-290513" algn="l" defTabSz="722313" eaLnBrk="0" hangingPunct="0">
              <a:buFont typeface="Wingdings" pitchFamily="2" charset="2"/>
              <a:buChar char="v"/>
            </a:pPr>
            <a:r>
              <a:rPr lang="en-US" altLang="ko-KR" sz="1600" i="0"/>
              <a:t>Raw material, just measured </a:t>
            </a:r>
          </a:p>
          <a:p>
            <a:pPr marL="766763" lvl="1" indent="-290513" algn="l" defTabSz="722313" eaLnBrk="0" hangingPunct="0">
              <a:buFont typeface="Wingdings" pitchFamily="2" charset="2"/>
              <a:buChar char="v"/>
            </a:pPr>
            <a:endParaRPr lang="en-GB" altLang="ko-KR" sz="1400" i="0"/>
          </a:p>
          <a:p>
            <a:pPr algn="l" defTabSz="722313" eaLnBrk="0" hangingPunct="0">
              <a:buFont typeface="Wingdings" pitchFamily="2" charset="2"/>
              <a:buChar char="v"/>
            </a:pPr>
            <a:r>
              <a:rPr lang="en-GB" altLang="ko-KR" sz="1600" i="0"/>
              <a:t> </a:t>
            </a:r>
            <a:r>
              <a:rPr lang="en-GB" altLang="ko-KR" i="0"/>
              <a:t>Information</a:t>
            </a:r>
          </a:p>
          <a:p>
            <a:pPr marL="766763" lvl="1" indent="-290513" algn="l" defTabSz="722313" eaLnBrk="0" hangingPunct="0">
              <a:buFont typeface="Wingdings" pitchFamily="2" charset="2"/>
              <a:buChar char="v"/>
            </a:pPr>
            <a:r>
              <a:rPr lang="en-US" altLang="ko-KR" sz="1600" i="0"/>
              <a:t>Information is the result of processing, manipulating and organizing data in a way that adds to the knowledge of the receiver.  </a:t>
            </a:r>
          </a:p>
          <a:p>
            <a:pPr marL="766763" lvl="1" indent="-290513" algn="l" defTabSz="722313" eaLnBrk="0" hangingPunct="0">
              <a:buFont typeface="Wingdings" pitchFamily="2" charset="2"/>
              <a:buChar char="v"/>
            </a:pPr>
            <a:r>
              <a:rPr lang="en-US" altLang="ko-KR" sz="1600" i="0">
                <a:solidFill>
                  <a:srgbClr val="0000FF"/>
                </a:solidFill>
              </a:rPr>
              <a:t>Processed data </a:t>
            </a:r>
            <a:endParaRPr lang="en-GB" altLang="ko-KR" sz="1600" i="0">
              <a:solidFill>
                <a:srgbClr val="0000FF"/>
              </a:solidFill>
            </a:endParaRPr>
          </a:p>
          <a:p>
            <a:pPr algn="l" defTabSz="722313" eaLnBrk="0" hangingPunct="0">
              <a:buFont typeface="Wingdings" pitchFamily="2" charset="2"/>
              <a:buChar char="v"/>
            </a:pPr>
            <a:endParaRPr lang="en-GB" altLang="ko-KR" sz="1600" i="0">
              <a:solidFill>
                <a:srgbClr val="0000FF"/>
              </a:solidFill>
            </a:endParaRPr>
          </a:p>
          <a:p>
            <a:pPr algn="l" defTabSz="722313" eaLnBrk="0" hangingPunct="0">
              <a:buFont typeface="Wingdings" pitchFamily="2" charset="2"/>
              <a:buChar char="v"/>
            </a:pPr>
            <a:r>
              <a:rPr lang="en-GB" altLang="ko-KR" sz="1600" i="0"/>
              <a:t> </a:t>
            </a:r>
            <a:r>
              <a:rPr lang="en-GB" altLang="ko-KR" i="0"/>
              <a:t>Knowledge</a:t>
            </a:r>
            <a:r>
              <a:rPr lang="en-GB" altLang="ko-KR" sz="1600" i="0"/>
              <a:t> </a:t>
            </a:r>
          </a:p>
          <a:p>
            <a:pPr marL="766763" lvl="1" indent="-290513" algn="l" defTabSz="722313" eaLnBrk="0" hangingPunct="0">
              <a:buFont typeface="Wingdings" pitchFamily="2" charset="2"/>
              <a:buChar char="v"/>
            </a:pPr>
            <a:r>
              <a:rPr lang="en-US" altLang="ko-KR" sz="1600" i="0"/>
              <a:t>Knowledge is normally processed by means of structuring, grouping, filtering, organizing or pattern recognition.</a:t>
            </a:r>
            <a:r>
              <a:rPr lang="en-US" altLang="ko-KR" sz="1600"/>
              <a:t> </a:t>
            </a:r>
          </a:p>
          <a:p>
            <a:pPr marL="766763" lvl="1" indent="-290513" algn="l" defTabSz="722313" eaLnBrk="0" hangingPunct="0">
              <a:buFont typeface="Wingdings" pitchFamily="2" charset="2"/>
              <a:buChar char="v"/>
            </a:pPr>
            <a:r>
              <a:rPr lang="en-US" altLang="ko-KR" sz="1600" i="0">
                <a:solidFill>
                  <a:srgbClr val="0000FF"/>
                </a:solidFill>
              </a:rPr>
              <a:t>Highly structured information</a:t>
            </a:r>
            <a:r>
              <a:rPr lang="en-US" altLang="ko-KR" sz="1600" i="0"/>
              <a:t> </a:t>
            </a:r>
            <a:endParaRPr lang="en-GB" altLang="ko-KR" sz="1600" i="0"/>
          </a:p>
          <a:p>
            <a:pPr algn="l" defTabSz="722313" eaLnBrk="0" hangingPunct="0">
              <a:buFont typeface="Wingdings" pitchFamily="2" charset="2"/>
              <a:buChar char="v"/>
            </a:pPr>
            <a:endParaRPr lang="en-GB" altLang="ko-KR" sz="1600" i="0"/>
          </a:p>
        </p:txBody>
      </p:sp>
      <p:sp>
        <p:nvSpPr>
          <p:cNvPr id="536581" name="Rectangle 5"/>
          <p:cNvSpPr>
            <a:spLocks noChangeArrowheads="1"/>
          </p:cNvSpPr>
          <p:nvPr/>
        </p:nvSpPr>
        <p:spPr bwMode="auto">
          <a:xfrm>
            <a:off x="546100" y="635000"/>
            <a:ext cx="5716588"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a:solidFill>
                  <a:schemeClr val="tx2"/>
                </a:solidFill>
              </a:rPr>
              <a:t>What is Information Security?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0674476D-DAB4-4C0D-B1FD-B56FFA4B48D8}" type="slidenum">
              <a:rPr lang="en-US" altLang="ko-KR"/>
              <a:pPr/>
              <a:t>3</a:t>
            </a:fld>
            <a:endParaRPr lang="en-US" altLang="ko-KR"/>
          </a:p>
        </p:txBody>
      </p:sp>
      <p:sp>
        <p:nvSpPr>
          <p:cNvPr id="672770" name="Rectangle 2"/>
          <p:cNvSpPr>
            <a:spLocks noChangeArrowheads="1"/>
          </p:cNvSpPr>
          <p:nvPr/>
        </p:nvSpPr>
        <p:spPr bwMode="auto">
          <a:xfrm>
            <a:off x="806450" y="1473200"/>
            <a:ext cx="6854825" cy="4711700"/>
          </a:xfrm>
          <a:prstGeom prst="rect">
            <a:avLst/>
          </a:prstGeom>
          <a:noFill/>
          <a:ln w="9525">
            <a:noFill/>
            <a:miter lim="800000"/>
            <a:headEnd/>
            <a:tailEnd/>
          </a:ln>
          <a:effectLst/>
        </p:spPr>
        <p:txBody>
          <a:bodyPr lIns="80552" tIns="39569" rIns="80552" bIns="39569"/>
          <a:lstStyle/>
          <a:p>
            <a:pPr algn="l" defTabSz="722313" eaLnBrk="0" hangingPunct="0">
              <a:buFont typeface="Wingdings" pitchFamily="2" charset="2"/>
              <a:buChar char="v"/>
            </a:pPr>
            <a:r>
              <a:rPr lang="en-GB" altLang="ko-KR" i="0"/>
              <a:t> Information Systems </a:t>
            </a:r>
          </a:p>
          <a:p>
            <a:pPr marL="766763" lvl="1" indent="-290513" algn="l" defTabSz="722313" eaLnBrk="0" hangingPunct="0">
              <a:buFont typeface="Wingdings" pitchFamily="2" charset="2"/>
              <a:buChar char="v"/>
            </a:pPr>
            <a:r>
              <a:rPr lang="en-US" altLang="ko-KR" sz="1600" i="0">
                <a:solidFill>
                  <a:srgbClr val="0000FF"/>
                </a:solidFill>
              </a:rPr>
              <a:t>An integrated set of components for collecting, storing, processing, and communicating information. </a:t>
            </a:r>
          </a:p>
          <a:p>
            <a:pPr marL="766763" lvl="1" indent="-290513" algn="l" defTabSz="722313" eaLnBrk="0" hangingPunct="0">
              <a:buFont typeface="Wingdings" pitchFamily="2" charset="2"/>
              <a:buChar char="v"/>
            </a:pPr>
            <a:r>
              <a:rPr lang="en-US" altLang="ko-KR" sz="1600" i="0"/>
              <a:t>Business firms, other organizations, and individuals in contemporary society rely on information systems to manage their operations, compete in the marketplace, supply services, and augment personal lives.</a:t>
            </a:r>
            <a:r>
              <a:rPr lang="en-US" altLang="ko-KR" sz="1600"/>
              <a:t> </a:t>
            </a:r>
            <a:endParaRPr lang="en-US" altLang="ko-KR" sz="1600" i="0"/>
          </a:p>
          <a:p>
            <a:pPr marL="766763" lvl="1" indent="-290513" algn="l" defTabSz="722313" eaLnBrk="0" hangingPunct="0">
              <a:buFont typeface="Wingdings" pitchFamily="2" charset="2"/>
              <a:buChar char="v"/>
            </a:pPr>
            <a:endParaRPr lang="en-US" altLang="ko-KR" sz="1600" i="0"/>
          </a:p>
          <a:p>
            <a:pPr algn="l" defTabSz="722313" eaLnBrk="0" hangingPunct="0">
              <a:buFont typeface="Wingdings" pitchFamily="2" charset="2"/>
              <a:buChar char="v"/>
            </a:pPr>
            <a:r>
              <a:rPr lang="en-GB" altLang="ko-KR"/>
              <a:t> </a:t>
            </a:r>
            <a:r>
              <a:rPr lang="en-GB" altLang="ko-KR" i="0"/>
              <a:t>Information Revolution </a:t>
            </a:r>
          </a:p>
          <a:p>
            <a:pPr marL="766763" lvl="1" indent="-290513" algn="l" defTabSz="722313" eaLnBrk="0" hangingPunct="0">
              <a:buFont typeface="Wingdings" pitchFamily="2" charset="2"/>
              <a:buChar char="v"/>
            </a:pPr>
            <a:r>
              <a:rPr lang="en-US" altLang="ko-KR" sz="1600" i="0"/>
              <a:t>A phrase we use to refer to the dramatic changes taking place during the last half of the 20th century in which service jobs based on information are more common than jobs in manufacturing or agriculture. </a:t>
            </a:r>
          </a:p>
          <a:p>
            <a:pPr marL="766763" lvl="1" indent="-290513" algn="l" defTabSz="722313" eaLnBrk="0" hangingPunct="0">
              <a:buFont typeface="Wingdings" pitchFamily="2" charset="2"/>
              <a:buChar char="v"/>
            </a:pPr>
            <a:r>
              <a:rPr lang="en-US" altLang="ko-KR" sz="1600" i="0"/>
              <a:t>Information becomes more and more important than materials, resources. </a:t>
            </a:r>
          </a:p>
          <a:p>
            <a:pPr marL="766763" lvl="1" indent="-290513" algn="l" defTabSz="722313" eaLnBrk="0" hangingPunct="0">
              <a:buFont typeface="Wingdings" pitchFamily="2" charset="2"/>
              <a:buChar char="v"/>
            </a:pPr>
            <a:endParaRPr lang="en-US" altLang="ko-KR" sz="1600" i="0"/>
          </a:p>
          <a:p>
            <a:pPr algn="l" defTabSz="722313" eaLnBrk="0" hangingPunct="0">
              <a:buFont typeface="Wingdings" pitchFamily="2" charset="2"/>
              <a:buChar char="v"/>
            </a:pPr>
            <a:r>
              <a:rPr lang="en-US" altLang="ko-KR" sz="1600" i="0">
                <a:solidFill>
                  <a:srgbClr val="0000FF"/>
                </a:solidFill>
              </a:rPr>
              <a:t> Competitiveness comes from information </a:t>
            </a:r>
          </a:p>
          <a:p>
            <a:pPr marL="766763" lvl="1" indent="-290513" algn="l" defTabSz="722313" eaLnBrk="0" hangingPunct="0">
              <a:buFont typeface="Wingdings" pitchFamily="2" charset="2"/>
              <a:buChar char="v"/>
            </a:pPr>
            <a:r>
              <a:rPr lang="en-US" altLang="ko-KR" sz="1600" i="0"/>
              <a:t>How much information do you have? </a:t>
            </a:r>
            <a:endParaRPr lang="en-GB" altLang="ko-KR" sz="1600" i="0"/>
          </a:p>
          <a:p>
            <a:pPr marL="766763" lvl="1" indent="-290513" algn="l" defTabSz="722313" eaLnBrk="0" hangingPunct="0">
              <a:buFont typeface="Wingdings" pitchFamily="2" charset="2"/>
              <a:buChar char="Ø"/>
            </a:pPr>
            <a:endParaRPr lang="en-GB" altLang="ko-KR" sz="1600" i="0"/>
          </a:p>
        </p:txBody>
      </p:sp>
      <p:sp>
        <p:nvSpPr>
          <p:cNvPr id="672772" name="Rectangle 4"/>
          <p:cNvSpPr>
            <a:spLocks noChangeArrowheads="1"/>
          </p:cNvSpPr>
          <p:nvPr/>
        </p:nvSpPr>
        <p:spPr bwMode="auto">
          <a:xfrm>
            <a:off x="546100" y="635000"/>
            <a:ext cx="5716588"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dirty="0">
                <a:solidFill>
                  <a:schemeClr val="tx2"/>
                </a:solidFill>
              </a:rPr>
              <a:t>What is Information Security?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78E68BE3-0AAA-4BB4-83C4-56DE8DCE93B8}" type="slidenum">
              <a:rPr lang="en-US" altLang="ko-KR"/>
              <a:pPr/>
              <a:t>4</a:t>
            </a:fld>
            <a:endParaRPr lang="en-US" altLang="ko-KR"/>
          </a:p>
        </p:txBody>
      </p:sp>
      <p:sp>
        <p:nvSpPr>
          <p:cNvPr id="685058" name="Rectangle 2"/>
          <p:cNvSpPr>
            <a:spLocks noChangeArrowheads="1"/>
          </p:cNvSpPr>
          <p:nvPr/>
        </p:nvSpPr>
        <p:spPr bwMode="auto">
          <a:xfrm>
            <a:off x="806450" y="1517650"/>
            <a:ext cx="6854825" cy="4711700"/>
          </a:xfrm>
          <a:prstGeom prst="rect">
            <a:avLst/>
          </a:prstGeom>
          <a:noFill/>
          <a:ln w="9525">
            <a:noFill/>
            <a:miter lim="800000"/>
            <a:headEnd/>
            <a:tailEnd/>
          </a:ln>
          <a:effectLst/>
        </p:spPr>
        <p:txBody>
          <a:bodyPr lIns="80552" tIns="39569" rIns="80552" bIns="39569"/>
          <a:lstStyle/>
          <a:p>
            <a:pPr algn="l" defTabSz="722313" eaLnBrk="0" hangingPunct="0">
              <a:buFont typeface="Wingdings" pitchFamily="2" charset="2"/>
              <a:buChar char="v"/>
            </a:pPr>
            <a:r>
              <a:rPr lang="en-GB" altLang="ko-KR" sz="1600" i="0" dirty="0"/>
              <a:t> </a:t>
            </a:r>
            <a:r>
              <a:rPr lang="en-GB" altLang="ko-KR" i="0" dirty="0"/>
              <a:t>Information Security (</a:t>
            </a:r>
            <a:r>
              <a:rPr lang="ko-KR" altLang="en-US" i="0" dirty="0"/>
              <a:t>정보보안</a:t>
            </a:r>
            <a:r>
              <a:rPr lang="en-US" altLang="ko-KR" i="0" dirty="0"/>
              <a:t>, </a:t>
            </a:r>
            <a:r>
              <a:rPr lang="ko-KR" altLang="en-US" i="0" dirty="0"/>
              <a:t>정보보호</a:t>
            </a:r>
            <a:r>
              <a:rPr lang="en-US" altLang="ko-KR" i="0" dirty="0"/>
              <a:t>) </a:t>
            </a:r>
            <a:endParaRPr lang="en-GB" altLang="ko-KR" i="0" dirty="0"/>
          </a:p>
          <a:p>
            <a:pPr marL="766763" lvl="1" indent="-290513" algn="l" defTabSz="722313" eaLnBrk="0" hangingPunct="0">
              <a:buFont typeface="Wingdings" pitchFamily="2" charset="2"/>
              <a:buChar char="v"/>
            </a:pPr>
            <a:r>
              <a:rPr lang="en-US" altLang="ko-KR" sz="1600" i="0" dirty="0"/>
              <a:t>Information security is the process of protecting information from unauthorized access, use, disclosure, destruction, modification, or disruption</a:t>
            </a:r>
            <a:r>
              <a:rPr lang="en-US" altLang="ko-KR" sz="1600" dirty="0"/>
              <a:t> </a:t>
            </a:r>
          </a:p>
          <a:p>
            <a:pPr marL="766763" lvl="1" indent="-290513" algn="l" defTabSz="722313" eaLnBrk="0" hangingPunct="0">
              <a:buFont typeface="Wingdings" pitchFamily="2" charset="2"/>
              <a:buChar char="v"/>
            </a:pPr>
            <a:r>
              <a:rPr lang="en-US" altLang="ko-KR" sz="1600" i="0" dirty="0"/>
              <a:t>The protection of computer systems and information from harm, theft, and unauthorized use.</a:t>
            </a:r>
            <a:r>
              <a:rPr lang="en-US" altLang="ko-KR" sz="1600" dirty="0"/>
              <a:t> </a:t>
            </a:r>
            <a:endParaRPr lang="en-US" altLang="ko-KR" sz="1600" i="0" dirty="0"/>
          </a:p>
          <a:p>
            <a:pPr marL="766763" lvl="1" indent="-290513" algn="l" defTabSz="722313" eaLnBrk="0" hangingPunct="0">
              <a:buFont typeface="Wingdings" pitchFamily="2" charset="2"/>
              <a:buChar char="v"/>
            </a:pPr>
            <a:r>
              <a:rPr lang="en-US" altLang="ko-KR" sz="1600" i="0" dirty="0"/>
              <a:t>Protecting the confidentiality, integrity and availability of information </a:t>
            </a:r>
          </a:p>
          <a:p>
            <a:pPr marL="766763" lvl="1" indent="-290513" algn="l" defTabSz="722313" eaLnBrk="0" hangingPunct="0">
              <a:buFont typeface="Wingdings" pitchFamily="2" charset="2"/>
              <a:buChar char="v"/>
            </a:pPr>
            <a:r>
              <a:rPr lang="en-US" altLang="ko-KR" sz="1600" i="0" dirty="0">
                <a:solidFill>
                  <a:srgbClr val="0000FF"/>
                </a:solidFill>
              </a:rPr>
              <a:t>Information security is an essential infrastructure technology to achieve successful information-based society </a:t>
            </a:r>
          </a:p>
          <a:p>
            <a:pPr marL="766763" lvl="1" indent="-290513" algn="l" defTabSz="722313" eaLnBrk="0" hangingPunct="0">
              <a:buFont typeface="Wingdings" pitchFamily="2" charset="2"/>
              <a:buChar char="v"/>
            </a:pPr>
            <a:r>
              <a:rPr lang="en-US" altLang="ko-KR" sz="1600" i="0" dirty="0">
                <a:solidFill>
                  <a:srgbClr val="0000FF"/>
                </a:solidFill>
              </a:rPr>
              <a:t>Highly information-based company without information security will lose competitiveness </a:t>
            </a:r>
          </a:p>
          <a:p>
            <a:pPr algn="l" defTabSz="722313" eaLnBrk="0" hangingPunct="0">
              <a:buFont typeface="Wingdings" pitchFamily="2" charset="2"/>
              <a:buChar char="v"/>
            </a:pPr>
            <a:endParaRPr lang="en-GB" altLang="ko-KR" i="0" dirty="0"/>
          </a:p>
          <a:p>
            <a:pPr algn="l" defTabSz="722313" eaLnBrk="0" hangingPunct="0">
              <a:buFont typeface="Wingdings" pitchFamily="2" charset="2"/>
              <a:buChar char="v"/>
            </a:pPr>
            <a:r>
              <a:rPr lang="en-GB" altLang="ko-KR" i="0" dirty="0"/>
              <a:t> What kind of protection? </a:t>
            </a:r>
          </a:p>
          <a:p>
            <a:pPr marL="766763" lvl="1" indent="-290513" algn="l" defTabSz="722313" eaLnBrk="0" hangingPunct="0">
              <a:buFont typeface="Wingdings" pitchFamily="2" charset="2"/>
              <a:buChar char="v"/>
            </a:pPr>
            <a:r>
              <a:rPr lang="en-US" altLang="ko-KR" sz="1600" i="0" dirty="0"/>
              <a:t>Protecting important document / computer </a:t>
            </a:r>
          </a:p>
          <a:p>
            <a:pPr marL="766763" lvl="1" indent="-290513" algn="l" defTabSz="722313" eaLnBrk="0" hangingPunct="0">
              <a:buFont typeface="Wingdings" pitchFamily="2" charset="2"/>
              <a:buChar char="v"/>
            </a:pPr>
            <a:r>
              <a:rPr lang="en-US" altLang="ko-KR" sz="1600" i="0" dirty="0"/>
              <a:t>Protecting communication networks </a:t>
            </a:r>
          </a:p>
          <a:p>
            <a:pPr marL="766763" lvl="1" indent="-290513" algn="l" defTabSz="722313" eaLnBrk="0" hangingPunct="0">
              <a:buFont typeface="Wingdings" pitchFamily="2" charset="2"/>
              <a:buChar char="v"/>
            </a:pPr>
            <a:r>
              <a:rPr lang="en-GB" altLang="ko-KR" sz="1600" i="0" dirty="0"/>
              <a:t>Protecting Internet </a:t>
            </a:r>
          </a:p>
          <a:p>
            <a:pPr marL="766763" lvl="1" indent="-290513" algn="l" defTabSz="722313" eaLnBrk="0" hangingPunct="0">
              <a:buFont typeface="Wingdings" pitchFamily="2" charset="2"/>
              <a:buChar char="v"/>
            </a:pPr>
            <a:r>
              <a:rPr lang="en-GB" altLang="ko-KR" sz="1600" i="0" dirty="0"/>
              <a:t>Protection in ubiquitous world </a:t>
            </a:r>
            <a:endParaRPr lang="en-GB" altLang="ko-KR" sz="1600" i="0" dirty="0" smtClean="0"/>
          </a:p>
          <a:p>
            <a:pPr marL="766763" lvl="1" indent="-290513" algn="l" defTabSz="722313" eaLnBrk="0" hangingPunct="0">
              <a:buFont typeface="Wingdings" pitchFamily="2" charset="2"/>
              <a:buChar char="v"/>
            </a:pPr>
            <a:r>
              <a:rPr lang="en-US" altLang="ko-KR" sz="1600" i="0" dirty="0" smtClean="0"/>
              <a:t>Privacy Protection on Cloud computing</a:t>
            </a:r>
            <a:endParaRPr lang="en-GB" altLang="ko-KR" sz="1600" i="0" dirty="0"/>
          </a:p>
        </p:txBody>
      </p:sp>
      <p:sp>
        <p:nvSpPr>
          <p:cNvPr id="685060" name="Rectangle 4"/>
          <p:cNvSpPr>
            <a:spLocks noChangeArrowheads="1"/>
          </p:cNvSpPr>
          <p:nvPr/>
        </p:nvSpPr>
        <p:spPr bwMode="auto">
          <a:xfrm>
            <a:off x="546100" y="635000"/>
            <a:ext cx="5716588"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a:solidFill>
                  <a:schemeClr val="tx2"/>
                </a:solidFill>
              </a:rPr>
              <a:t>What is Information Security?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4EBCD90A-15A5-4F63-9B4F-89CD658CCFDC}" type="slidenum">
              <a:rPr lang="en-US" altLang="ko-KR"/>
              <a:pPr/>
              <a:t>5</a:t>
            </a:fld>
            <a:endParaRPr lang="en-US" altLang="ko-KR"/>
          </a:p>
        </p:txBody>
      </p:sp>
      <p:sp>
        <p:nvSpPr>
          <p:cNvPr id="687106" name="Rectangle 2"/>
          <p:cNvSpPr>
            <a:spLocks noChangeArrowheads="1"/>
          </p:cNvSpPr>
          <p:nvPr/>
        </p:nvSpPr>
        <p:spPr bwMode="auto">
          <a:xfrm>
            <a:off x="806450" y="1517650"/>
            <a:ext cx="6854825" cy="4711700"/>
          </a:xfrm>
          <a:prstGeom prst="rect">
            <a:avLst/>
          </a:prstGeom>
          <a:noFill/>
          <a:ln w="9525">
            <a:noFill/>
            <a:miter lim="800000"/>
            <a:headEnd/>
            <a:tailEnd/>
          </a:ln>
          <a:effectLst/>
        </p:spPr>
        <p:txBody>
          <a:bodyPr lIns="80552" tIns="39569" rIns="80552" bIns="39569"/>
          <a:lstStyle/>
          <a:p>
            <a:pPr algn="l" defTabSz="722313" eaLnBrk="0" hangingPunct="0">
              <a:buFont typeface="Wingdings" pitchFamily="2" charset="2"/>
              <a:buChar char="v"/>
            </a:pPr>
            <a:r>
              <a:rPr lang="en-US" altLang="ko-KR" sz="1600" i="0"/>
              <a:t> </a:t>
            </a:r>
            <a:r>
              <a:rPr lang="en-US" altLang="ko-KR" i="0"/>
              <a:t>Cryptography : </a:t>
            </a:r>
            <a:r>
              <a:rPr lang="en-US" altLang="ko-KR" i="0">
                <a:solidFill>
                  <a:srgbClr val="0000FF"/>
                </a:solidFill>
              </a:rPr>
              <a:t>designing secure cryptosystems</a:t>
            </a:r>
          </a:p>
          <a:p>
            <a:pPr marL="766763" lvl="1" indent="-290513" algn="l" defTabSz="722313" eaLnBrk="0" hangingPunct="0">
              <a:buFont typeface="Wingdings" pitchFamily="2" charset="2"/>
              <a:buChar char="v"/>
            </a:pPr>
            <a:r>
              <a:rPr lang="en-US" altLang="ko-KR" sz="1600" i="0"/>
              <a:t>Cryptography (from the Greek kryptós and gráphein, “to write”) was originally the study of the principles and techniques by which information could be concealed in ciphers and later revealed by legitimate users employing the secret key. </a:t>
            </a:r>
          </a:p>
          <a:p>
            <a:pPr marL="766763" lvl="1" indent="-290513" algn="l" defTabSz="722313" eaLnBrk="0" hangingPunct="0">
              <a:buFont typeface="Wingdings" pitchFamily="2" charset="2"/>
              <a:buChar char="v"/>
            </a:pPr>
            <a:endParaRPr lang="en-US" altLang="ko-KR" sz="1600" i="0"/>
          </a:p>
          <a:p>
            <a:pPr algn="l" defTabSz="722313" eaLnBrk="0" hangingPunct="0">
              <a:buFont typeface="Wingdings" pitchFamily="2" charset="2"/>
              <a:buChar char="v"/>
            </a:pPr>
            <a:r>
              <a:rPr lang="en-US" altLang="ko-KR" sz="1600"/>
              <a:t> </a:t>
            </a:r>
            <a:r>
              <a:rPr lang="en-US" altLang="ko-KR" i="0"/>
              <a:t>Cryptanalysis : </a:t>
            </a:r>
            <a:r>
              <a:rPr lang="en-US" altLang="ko-KR" i="0">
                <a:solidFill>
                  <a:srgbClr val="0000FF"/>
                </a:solidFill>
              </a:rPr>
              <a:t>analyzing the security of cryptosystems</a:t>
            </a:r>
            <a:r>
              <a:rPr lang="en-US" altLang="ko-KR" i="0"/>
              <a:t> </a:t>
            </a:r>
            <a:r>
              <a:rPr lang="en-US" altLang="ko-KR" sz="1600" i="0"/>
              <a:t> </a:t>
            </a:r>
          </a:p>
          <a:p>
            <a:pPr marL="766763" lvl="1" indent="-290513" algn="l" defTabSz="722313" eaLnBrk="0" hangingPunct="0">
              <a:buFont typeface="Wingdings" pitchFamily="2" charset="2"/>
              <a:buChar char="v"/>
            </a:pPr>
            <a:r>
              <a:rPr lang="en-US" altLang="ko-KR" sz="1600" i="0"/>
              <a:t>Cryptanalysis (from the Greek kryptós and analýein, “to loosen” or “to untie”) is the science (and art) of recovering or forging cryptographically secured information without knowledge of the key.  </a:t>
            </a:r>
          </a:p>
          <a:p>
            <a:pPr marL="766763" lvl="1" indent="-290513" algn="l" defTabSz="722313" eaLnBrk="0" hangingPunct="0">
              <a:buFont typeface="Wingdings" pitchFamily="2" charset="2"/>
              <a:buChar char="v"/>
            </a:pPr>
            <a:endParaRPr lang="en-GB" altLang="ko-KR" sz="1600" i="0"/>
          </a:p>
          <a:p>
            <a:pPr algn="l" defTabSz="722313" eaLnBrk="0" hangingPunct="0">
              <a:buFont typeface="Wingdings" pitchFamily="2" charset="2"/>
              <a:buChar char="v"/>
            </a:pPr>
            <a:r>
              <a:rPr lang="en-GB" altLang="ko-KR" sz="1600" i="0"/>
              <a:t> </a:t>
            </a:r>
            <a:r>
              <a:rPr lang="en-GB" altLang="ko-KR" i="0"/>
              <a:t>Cryptology : </a:t>
            </a:r>
            <a:r>
              <a:rPr lang="en-GB" altLang="ko-KR" i="0">
                <a:solidFill>
                  <a:srgbClr val="0000FF"/>
                </a:solidFill>
              </a:rPr>
              <a:t>science dealing with information security</a:t>
            </a:r>
            <a:r>
              <a:rPr lang="en-GB" altLang="ko-KR" sz="1600" i="0">
                <a:solidFill>
                  <a:srgbClr val="0000FF"/>
                </a:solidFill>
              </a:rPr>
              <a:t> </a:t>
            </a:r>
          </a:p>
          <a:p>
            <a:pPr marL="766763" lvl="1" indent="-290513" algn="l" defTabSz="722313" eaLnBrk="0" hangingPunct="0">
              <a:buFont typeface="Wingdings" pitchFamily="2" charset="2"/>
              <a:buChar char="v"/>
            </a:pPr>
            <a:r>
              <a:rPr lang="en-US" altLang="ko-KR" sz="1600" i="0"/>
              <a:t>Science concerned with data communication and storage in secure and usually secret form. It encompasses both cryptography and cryptanalysis.</a:t>
            </a:r>
          </a:p>
        </p:txBody>
      </p:sp>
      <p:sp>
        <p:nvSpPr>
          <p:cNvPr id="687107" name="Rectangle 3"/>
          <p:cNvSpPr>
            <a:spLocks noChangeArrowheads="1"/>
          </p:cNvSpPr>
          <p:nvPr/>
        </p:nvSpPr>
        <p:spPr bwMode="auto">
          <a:xfrm>
            <a:off x="252413" y="635000"/>
            <a:ext cx="7716837"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dirty="0">
                <a:solidFill>
                  <a:schemeClr val="tx2"/>
                </a:solidFill>
              </a:rPr>
              <a:t>Cryptology = Cryptography + Cryptanalysis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2C86B3BE-E20B-4DB3-A52E-4E7D6215B95E}" type="slidenum">
              <a:rPr lang="en-US" altLang="ko-KR"/>
              <a:pPr/>
              <a:t>6</a:t>
            </a:fld>
            <a:endParaRPr lang="en-US" altLang="ko-KR"/>
          </a:p>
        </p:txBody>
      </p:sp>
      <p:sp>
        <p:nvSpPr>
          <p:cNvPr id="744450" name="Rectangle 2"/>
          <p:cNvSpPr>
            <a:spLocks noChangeArrowheads="1"/>
          </p:cNvSpPr>
          <p:nvPr/>
        </p:nvSpPr>
        <p:spPr bwMode="auto">
          <a:xfrm>
            <a:off x="806450" y="1517650"/>
            <a:ext cx="7343775" cy="4711700"/>
          </a:xfrm>
          <a:prstGeom prst="rect">
            <a:avLst/>
          </a:prstGeom>
          <a:noFill/>
          <a:ln w="9525">
            <a:noFill/>
            <a:miter lim="800000"/>
            <a:headEnd/>
            <a:tailEnd/>
          </a:ln>
          <a:effectLst/>
        </p:spPr>
        <p:txBody>
          <a:bodyPr lIns="80552" tIns="39569" rIns="80552" bIns="39569"/>
          <a:lstStyle/>
          <a:p>
            <a:pPr algn="l" defTabSz="722313" eaLnBrk="0" hangingPunct="0">
              <a:buFont typeface="Wingdings" pitchFamily="2" charset="2"/>
              <a:buChar char="v"/>
            </a:pPr>
            <a:r>
              <a:rPr lang="en-GB" altLang="ko-KR" i="0"/>
              <a:t> Cryptography is a basic tool to implement information security </a:t>
            </a:r>
          </a:p>
          <a:p>
            <a:pPr algn="l" defTabSz="722313" eaLnBrk="0" hangingPunct="0">
              <a:buFont typeface="Wingdings" pitchFamily="2" charset="2"/>
              <a:buChar char="v"/>
            </a:pPr>
            <a:endParaRPr lang="en-GB" altLang="ko-KR" i="0"/>
          </a:p>
          <a:p>
            <a:pPr algn="l" defTabSz="722313" eaLnBrk="0" hangingPunct="0">
              <a:buFont typeface="Wingdings" pitchFamily="2" charset="2"/>
              <a:buChar char="v"/>
            </a:pPr>
            <a:r>
              <a:rPr lang="en-GB" altLang="ko-KR" i="0"/>
              <a:t> Security goals</a:t>
            </a:r>
          </a:p>
          <a:p>
            <a:pPr marL="766763" lvl="1" indent="-290513" algn="l" defTabSz="722313" eaLnBrk="0" hangingPunct="0">
              <a:buFont typeface="Wingdings" pitchFamily="2" charset="2"/>
              <a:buChar char="v"/>
            </a:pPr>
            <a:r>
              <a:rPr lang="en-US" altLang="ko-KR" sz="1600" i="0"/>
              <a:t>Secrecy (confidentiality)</a:t>
            </a:r>
          </a:p>
          <a:p>
            <a:pPr marL="766763" lvl="1" indent="-290513" algn="l" defTabSz="722313" eaLnBrk="0" hangingPunct="0">
              <a:buFont typeface="Wingdings" pitchFamily="2" charset="2"/>
              <a:buChar char="v"/>
            </a:pPr>
            <a:r>
              <a:rPr lang="en-US" altLang="ko-KR" sz="1600" i="0"/>
              <a:t>Authentication</a:t>
            </a:r>
          </a:p>
          <a:p>
            <a:pPr marL="766763" lvl="1" indent="-290513" algn="l" defTabSz="722313" eaLnBrk="0" hangingPunct="0">
              <a:buFont typeface="Wingdings" pitchFamily="2" charset="2"/>
              <a:buChar char="v"/>
            </a:pPr>
            <a:r>
              <a:rPr lang="en-US" altLang="ko-KR" sz="1600" i="0"/>
              <a:t>Integrity </a:t>
            </a:r>
          </a:p>
          <a:p>
            <a:pPr marL="766763" lvl="1" indent="-290513" algn="l" defTabSz="722313" eaLnBrk="0" hangingPunct="0">
              <a:buFont typeface="Wingdings" pitchFamily="2" charset="2"/>
              <a:buChar char="v"/>
            </a:pPr>
            <a:r>
              <a:rPr lang="en-US" altLang="ko-KR" sz="1600" i="0"/>
              <a:t>Non-repudiation</a:t>
            </a:r>
          </a:p>
          <a:p>
            <a:pPr marL="766763" lvl="1" indent="-290513" algn="l" defTabSz="722313" eaLnBrk="0" hangingPunct="0">
              <a:buFont typeface="Wingdings" pitchFamily="2" charset="2"/>
              <a:buChar char="v"/>
            </a:pPr>
            <a:r>
              <a:rPr lang="en-US" altLang="ko-KR" sz="1600" i="0"/>
              <a:t>Verifiability</a:t>
            </a:r>
          </a:p>
          <a:p>
            <a:pPr marL="766763" lvl="1" indent="-290513" algn="l" defTabSz="722313" eaLnBrk="0" hangingPunct="0">
              <a:buFont typeface="Wingdings" pitchFamily="2" charset="2"/>
              <a:buChar char="v"/>
            </a:pPr>
            <a:endParaRPr lang="en-US" altLang="ko-KR" sz="1600" i="0"/>
          </a:p>
          <a:p>
            <a:pPr marL="766763" lvl="1" indent="-290513" algn="l" defTabSz="722313" eaLnBrk="0" hangingPunct="0">
              <a:buFont typeface="Wingdings" pitchFamily="2" charset="2"/>
              <a:buChar char="v"/>
            </a:pPr>
            <a:r>
              <a:rPr lang="en-US" altLang="ko-KR" sz="1600" i="0"/>
              <a:t>More application-specific security goals</a:t>
            </a:r>
            <a:r>
              <a:rPr lang="en-US" altLang="ko-KR" i="0"/>
              <a:t> </a:t>
            </a:r>
          </a:p>
          <a:p>
            <a:pPr algn="l" defTabSz="722313" eaLnBrk="0" hangingPunct="0">
              <a:buFont typeface="Wingdings" pitchFamily="2" charset="2"/>
              <a:buChar char="v"/>
            </a:pPr>
            <a:endParaRPr lang="en-GB" altLang="ko-KR" i="0"/>
          </a:p>
          <a:p>
            <a:pPr algn="l" defTabSz="722313" eaLnBrk="0" hangingPunct="0">
              <a:buFont typeface="Wingdings" pitchFamily="2" charset="2"/>
              <a:buChar char="v"/>
            </a:pPr>
            <a:r>
              <a:rPr lang="en-GB" altLang="ko-KR" i="0"/>
              <a:t> Achieve these security goals using cryptography </a:t>
            </a:r>
          </a:p>
          <a:p>
            <a:pPr algn="l" defTabSz="722313" eaLnBrk="0" hangingPunct="0">
              <a:buFont typeface="Wingdings" pitchFamily="2" charset="2"/>
              <a:buChar char="v"/>
            </a:pPr>
            <a:endParaRPr lang="en-GB" altLang="ko-KR" i="0"/>
          </a:p>
          <a:p>
            <a:pPr algn="l" defTabSz="722313" eaLnBrk="0" hangingPunct="0">
              <a:buFont typeface="Wingdings" pitchFamily="2" charset="2"/>
              <a:buChar char="v"/>
            </a:pPr>
            <a:r>
              <a:rPr lang="en-GB" altLang="ko-KR" i="0"/>
              <a:t> Without cryptography …. ???</a:t>
            </a:r>
          </a:p>
          <a:p>
            <a:pPr marL="766763" lvl="1" indent="-290513" algn="l" defTabSz="722313" eaLnBrk="0" hangingPunct="0">
              <a:buFont typeface="Wingdings" pitchFamily="2" charset="2"/>
              <a:buChar char="Ø"/>
            </a:pPr>
            <a:endParaRPr lang="en-GB" altLang="ko-KR" i="0"/>
          </a:p>
          <a:p>
            <a:pPr marL="766763" lvl="1" indent="-290513" algn="l" defTabSz="722313" eaLnBrk="0" hangingPunct="0">
              <a:buFont typeface="Wingdings" pitchFamily="2" charset="2"/>
              <a:buChar char="Ø"/>
            </a:pPr>
            <a:endParaRPr lang="en-GB" altLang="ko-KR" sz="1600" i="0"/>
          </a:p>
        </p:txBody>
      </p:sp>
      <p:sp>
        <p:nvSpPr>
          <p:cNvPr id="744451" name="Rectangle 3"/>
          <p:cNvSpPr>
            <a:spLocks noChangeArrowheads="1"/>
          </p:cNvSpPr>
          <p:nvPr/>
        </p:nvSpPr>
        <p:spPr bwMode="auto">
          <a:xfrm>
            <a:off x="546100" y="635000"/>
            <a:ext cx="3590925" cy="704850"/>
          </a:xfrm>
          <a:prstGeom prst="rect">
            <a:avLst/>
          </a:prstGeom>
          <a:noFill/>
          <a:ln w="9525">
            <a:noFill/>
            <a:miter lim="800000"/>
            <a:headEnd/>
            <a:tailEnd/>
          </a:ln>
          <a:effectLst/>
        </p:spPr>
        <p:txBody>
          <a:bodyPr lIns="83378" tIns="40983" rIns="83378" bIns="40983"/>
          <a:lstStyle/>
          <a:p>
            <a:pPr eaLnBrk="0" hangingPunct="0">
              <a:lnSpc>
                <a:spcPct val="90000"/>
              </a:lnSpc>
            </a:pPr>
            <a:r>
              <a:rPr lang="en-GB" altLang="ko-KR" sz="2800" i="0">
                <a:solidFill>
                  <a:schemeClr val="tx2"/>
                </a:solidFill>
              </a:rPr>
              <a:t>Cryptology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슬라이드 번호 개체 틀 1"/>
          <p:cNvSpPr>
            <a:spLocks noGrp="1"/>
          </p:cNvSpPr>
          <p:nvPr>
            <p:ph type="sldNum" sz="quarter" idx="10"/>
          </p:nvPr>
        </p:nvSpPr>
        <p:spPr/>
        <p:txBody>
          <a:bodyPr/>
          <a:lstStyle/>
          <a:p>
            <a:fld id="{2891E286-BE92-45B8-8B7C-CDEC5F5DFECE}" type="slidenum">
              <a:rPr lang="en-US" altLang="ko-KR"/>
              <a:pPr/>
              <a:t>7</a:t>
            </a:fld>
            <a:endParaRPr lang="en-US" altLang="ko-KR"/>
          </a:p>
        </p:txBody>
      </p:sp>
      <p:sp>
        <p:nvSpPr>
          <p:cNvPr id="794626" name="Text Box 2"/>
          <p:cNvSpPr txBox="1">
            <a:spLocks noChangeArrowheads="1"/>
          </p:cNvSpPr>
          <p:nvPr/>
        </p:nvSpPr>
        <p:spPr bwMode="auto">
          <a:xfrm>
            <a:off x="993775" y="714375"/>
            <a:ext cx="5251450" cy="457200"/>
          </a:xfrm>
          <a:prstGeom prst="rect">
            <a:avLst/>
          </a:prstGeom>
          <a:noFill/>
          <a:ln w="9525">
            <a:noFill/>
            <a:miter lim="800000"/>
            <a:headEnd/>
            <a:tailEnd/>
          </a:ln>
          <a:effectLst/>
        </p:spPr>
        <p:txBody>
          <a:bodyPr wrap="none">
            <a:spAutoFit/>
          </a:bodyPr>
          <a:lstStyle/>
          <a:p>
            <a:pPr algn="l"/>
            <a:r>
              <a:rPr lang="en-US" altLang="ko-KR" sz="2400" i="0"/>
              <a:t>Secret Key vs. Public Key Systems</a:t>
            </a:r>
          </a:p>
        </p:txBody>
      </p:sp>
      <p:sp>
        <p:nvSpPr>
          <p:cNvPr id="794627" name="Text Box 3"/>
          <p:cNvSpPr txBox="1">
            <a:spLocks noChangeArrowheads="1"/>
          </p:cNvSpPr>
          <p:nvPr/>
        </p:nvSpPr>
        <p:spPr bwMode="auto">
          <a:xfrm>
            <a:off x="612775" y="1420813"/>
            <a:ext cx="8178800" cy="2906712"/>
          </a:xfrm>
          <a:prstGeom prst="rect">
            <a:avLst/>
          </a:prstGeom>
          <a:noFill/>
          <a:ln w="25400">
            <a:noFill/>
            <a:miter lim="800000"/>
            <a:headEnd/>
            <a:tailEnd/>
          </a:ln>
          <a:effectLst/>
        </p:spPr>
        <p:txBody>
          <a:bodyPr lIns="0" tIns="0" rIns="0" bIns="0">
            <a:spAutoFit/>
          </a:bodyPr>
          <a:lstStyle/>
          <a:p>
            <a:pPr algn="l">
              <a:buFont typeface="Wingdings" pitchFamily="2" charset="2"/>
              <a:buChar char="Ø"/>
              <a:tabLst>
                <a:tab pos="481013" algn="l"/>
              </a:tabLst>
            </a:pPr>
            <a:r>
              <a:rPr lang="en-US" altLang="ko-KR" sz="1600" i="0">
                <a:ea typeface="궁서" pitchFamily="18" charset="-127"/>
              </a:rPr>
              <a:t> </a:t>
            </a:r>
            <a:r>
              <a:rPr lang="en-US" altLang="ko-KR" sz="1600" i="0">
                <a:solidFill>
                  <a:srgbClr val="0000FF"/>
                </a:solidFill>
                <a:latin typeface="Comic Sans MS" pitchFamily="66" charset="0"/>
                <a:ea typeface="궁서" pitchFamily="18" charset="-127"/>
              </a:rPr>
              <a:t>Symmetric Key Cryptosystem</a:t>
            </a: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p>
          <a:p>
            <a:pPr lvl="1" algn="l">
              <a:lnSpc>
                <a:spcPct val="80000"/>
              </a:lnSpc>
              <a:spcBef>
                <a:spcPct val="50000"/>
              </a:spcBef>
              <a:buFont typeface="Wingdings" pitchFamily="2" charset="2"/>
              <a:buChar char="ü"/>
              <a:tabLst>
                <a:tab pos="481013" algn="l"/>
              </a:tabLst>
            </a:pPr>
            <a:endParaRPr lang="en-US" altLang="ko-KR" sz="1600" i="0">
              <a:solidFill>
                <a:srgbClr val="FF0000"/>
              </a:solidFill>
            </a:endParaRPr>
          </a:p>
          <a:p>
            <a:pPr algn="l">
              <a:buFont typeface="Wingdings" pitchFamily="2" charset="2"/>
              <a:buChar char="Ø"/>
              <a:tabLst>
                <a:tab pos="481013" algn="l"/>
              </a:tabLst>
            </a:pPr>
            <a:endParaRPr lang="en-US" altLang="ko-KR" sz="1600" i="0">
              <a:ea typeface="궁서" pitchFamily="18" charset="-127"/>
            </a:endParaRPr>
          </a:p>
          <a:p>
            <a:pPr algn="l">
              <a:lnSpc>
                <a:spcPct val="80000"/>
              </a:lnSpc>
              <a:buFont typeface="Wingdings" pitchFamily="2" charset="2"/>
              <a:buChar char="Ø"/>
              <a:tabLst>
                <a:tab pos="481013" algn="l"/>
              </a:tabLst>
            </a:pPr>
            <a:r>
              <a:rPr lang="en-US" altLang="ko-KR" sz="1600" i="0">
                <a:ea typeface="궁서" pitchFamily="18" charset="-127"/>
              </a:rPr>
              <a:t> </a:t>
            </a:r>
            <a:r>
              <a:rPr lang="en-US" altLang="ko-KR" sz="1600" i="0">
                <a:solidFill>
                  <a:srgbClr val="0000FF"/>
                </a:solidFill>
                <a:latin typeface="Comic Sans MS" pitchFamily="66" charset="0"/>
                <a:ea typeface="궁서" pitchFamily="18" charset="-127"/>
              </a:rPr>
              <a:t>Public Key Cryptosystem</a:t>
            </a:r>
          </a:p>
          <a:p>
            <a:pPr lvl="1" algn="l">
              <a:lnSpc>
                <a:spcPct val="80000"/>
              </a:lnSpc>
              <a:spcBef>
                <a:spcPct val="50000"/>
              </a:spcBef>
              <a:buFont typeface="Wingdings" pitchFamily="2" charset="2"/>
              <a:buChar char="ü"/>
              <a:tabLst>
                <a:tab pos="481013" algn="l"/>
              </a:tabLst>
            </a:pPr>
            <a:endParaRPr lang="en-US" altLang="ko-KR" sz="1600" i="0">
              <a:solidFill>
                <a:srgbClr val="FF0000"/>
              </a:solidFill>
            </a:endParaRPr>
          </a:p>
        </p:txBody>
      </p:sp>
      <p:grpSp>
        <p:nvGrpSpPr>
          <p:cNvPr id="2" name="Group 31"/>
          <p:cNvGrpSpPr>
            <a:grpSpLocks/>
          </p:cNvGrpSpPr>
          <p:nvPr/>
        </p:nvGrpSpPr>
        <p:grpSpPr bwMode="auto">
          <a:xfrm>
            <a:off x="1241425" y="1952625"/>
            <a:ext cx="6553200" cy="1447800"/>
            <a:chOff x="782" y="1230"/>
            <a:chExt cx="4128" cy="912"/>
          </a:xfrm>
        </p:grpSpPr>
        <p:sp>
          <p:nvSpPr>
            <p:cNvPr id="794630" name="Rectangle 6"/>
            <p:cNvSpPr>
              <a:spLocks noChangeArrowheads="1"/>
            </p:cNvSpPr>
            <p:nvPr/>
          </p:nvSpPr>
          <p:spPr bwMode="auto">
            <a:xfrm>
              <a:off x="782" y="1288"/>
              <a:ext cx="852" cy="410"/>
            </a:xfrm>
            <a:prstGeom prst="rect">
              <a:avLst/>
            </a:prstGeom>
            <a:solidFill>
              <a:srgbClr val="00FFFF"/>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Plain </a:t>
              </a:r>
            </a:p>
            <a:p>
              <a:pPr eaLnBrk="0" latinLnBrk="0" hangingPunct="0"/>
              <a:r>
                <a:rPr kumimoji="0" lang="en-US" altLang="ko-KR" b="0" i="0">
                  <a:latin typeface="Comic Sans MS" pitchFamily="66" charset="0"/>
                </a:rPr>
                <a:t>Text</a:t>
              </a:r>
            </a:p>
          </p:txBody>
        </p:sp>
        <p:sp>
          <p:nvSpPr>
            <p:cNvPr id="794631" name="Rectangle 7"/>
            <p:cNvSpPr>
              <a:spLocks noChangeArrowheads="1"/>
            </p:cNvSpPr>
            <p:nvPr/>
          </p:nvSpPr>
          <p:spPr bwMode="auto">
            <a:xfrm>
              <a:off x="2414" y="1288"/>
              <a:ext cx="852" cy="410"/>
            </a:xfrm>
            <a:prstGeom prst="rect">
              <a:avLst/>
            </a:prstGeom>
            <a:solidFill>
              <a:srgbClr val="FFCC99"/>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Cipher Text</a:t>
              </a:r>
            </a:p>
          </p:txBody>
        </p:sp>
        <p:sp>
          <p:nvSpPr>
            <p:cNvPr id="794632" name="Rectangle 8"/>
            <p:cNvSpPr>
              <a:spLocks noChangeArrowheads="1"/>
            </p:cNvSpPr>
            <p:nvPr/>
          </p:nvSpPr>
          <p:spPr bwMode="auto">
            <a:xfrm>
              <a:off x="4058" y="1288"/>
              <a:ext cx="852" cy="410"/>
            </a:xfrm>
            <a:prstGeom prst="rect">
              <a:avLst/>
            </a:prstGeom>
            <a:solidFill>
              <a:srgbClr val="00FFFF"/>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Plain </a:t>
              </a:r>
            </a:p>
            <a:p>
              <a:pPr eaLnBrk="0" latinLnBrk="0" hangingPunct="0"/>
              <a:r>
                <a:rPr kumimoji="0" lang="en-US" altLang="ko-KR" b="0" i="0">
                  <a:latin typeface="Comic Sans MS" pitchFamily="66" charset="0"/>
                </a:rPr>
                <a:t>Text</a:t>
              </a:r>
            </a:p>
          </p:txBody>
        </p:sp>
        <p:sp>
          <p:nvSpPr>
            <p:cNvPr id="794633" name="Line 9"/>
            <p:cNvSpPr>
              <a:spLocks noChangeShapeType="1"/>
            </p:cNvSpPr>
            <p:nvPr/>
          </p:nvSpPr>
          <p:spPr bwMode="auto">
            <a:xfrm>
              <a:off x="1646" y="1470"/>
              <a:ext cx="768" cy="0"/>
            </a:xfrm>
            <a:prstGeom prst="line">
              <a:avLst/>
            </a:prstGeom>
            <a:noFill/>
            <a:ln w="9525">
              <a:solidFill>
                <a:schemeClr val="tx1"/>
              </a:solidFill>
              <a:round/>
              <a:headEnd/>
              <a:tailEnd type="triangle" w="med" len="med"/>
            </a:ln>
            <a:effectLst/>
          </p:spPr>
          <p:txBody>
            <a:bodyPr anchor="ctr">
              <a:spAutoFit/>
            </a:bodyPr>
            <a:lstStyle/>
            <a:p>
              <a:endParaRPr lang="ko-KR" altLang="en-US"/>
            </a:p>
          </p:txBody>
        </p:sp>
        <p:sp>
          <p:nvSpPr>
            <p:cNvPr id="794634" name="Line 10"/>
            <p:cNvSpPr>
              <a:spLocks noChangeShapeType="1"/>
            </p:cNvSpPr>
            <p:nvPr/>
          </p:nvSpPr>
          <p:spPr bwMode="auto">
            <a:xfrm>
              <a:off x="3278" y="1470"/>
              <a:ext cx="768" cy="0"/>
            </a:xfrm>
            <a:prstGeom prst="line">
              <a:avLst/>
            </a:prstGeom>
            <a:noFill/>
            <a:ln w="9525">
              <a:solidFill>
                <a:schemeClr val="tx1"/>
              </a:solidFill>
              <a:round/>
              <a:headEnd/>
              <a:tailEnd type="triangle" w="med" len="med"/>
            </a:ln>
            <a:effectLst/>
          </p:spPr>
          <p:txBody>
            <a:bodyPr anchor="ctr">
              <a:spAutoFit/>
            </a:bodyPr>
            <a:lstStyle/>
            <a:p>
              <a:endParaRPr lang="ko-KR" altLang="en-US"/>
            </a:p>
          </p:txBody>
        </p:sp>
        <p:sp>
          <p:nvSpPr>
            <p:cNvPr id="794635" name="Rectangle 11"/>
            <p:cNvSpPr>
              <a:spLocks noChangeArrowheads="1"/>
            </p:cNvSpPr>
            <p:nvPr/>
          </p:nvSpPr>
          <p:spPr bwMode="auto">
            <a:xfrm>
              <a:off x="1838" y="1902"/>
              <a:ext cx="364" cy="237"/>
            </a:xfrm>
            <a:prstGeom prst="rect">
              <a:avLst/>
            </a:prstGeom>
            <a:solidFill>
              <a:srgbClr val="FFFF00"/>
            </a:solidFill>
            <a:ln w="9525">
              <a:solidFill>
                <a:schemeClr val="tx1"/>
              </a:solidFill>
              <a:miter lim="800000"/>
              <a:headEnd/>
              <a:tailEnd/>
            </a:ln>
            <a:effectLst/>
          </p:spPr>
          <p:txBody>
            <a:bodyPr wrap="none" anchor="ctr">
              <a:spAutoFit/>
            </a:bodyPr>
            <a:lstStyle/>
            <a:p>
              <a:pPr eaLnBrk="0" latinLnBrk="0" hangingPunct="0"/>
              <a:r>
                <a:rPr kumimoji="0" lang="en-US" altLang="ko-KR" b="0" i="0">
                  <a:latin typeface="Comic Sans MS" pitchFamily="66" charset="0"/>
                </a:rPr>
                <a:t>Key</a:t>
              </a:r>
            </a:p>
          </p:txBody>
        </p:sp>
        <p:sp>
          <p:nvSpPr>
            <p:cNvPr id="794636" name="Rectangle 12"/>
            <p:cNvSpPr>
              <a:spLocks noChangeArrowheads="1"/>
            </p:cNvSpPr>
            <p:nvPr/>
          </p:nvSpPr>
          <p:spPr bwMode="auto">
            <a:xfrm>
              <a:off x="3470" y="1905"/>
              <a:ext cx="364" cy="237"/>
            </a:xfrm>
            <a:prstGeom prst="rect">
              <a:avLst/>
            </a:prstGeom>
            <a:solidFill>
              <a:srgbClr val="FFFF00"/>
            </a:solidFill>
            <a:ln w="9525">
              <a:solidFill>
                <a:schemeClr val="tx1"/>
              </a:solidFill>
              <a:miter lim="800000"/>
              <a:headEnd/>
              <a:tailEnd/>
            </a:ln>
            <a:effectLst/>
          </p:spPr>
          <p:txBody>
            <a:bodyPr wrap="none" anchor="ctr">
              <a:spAutoFit/>
            </a:bodyPr>
            <a:lstStyle/>
            <a:p>
              <a:pPr eaLnBrk="0" latinLnBrk="0" hangingPunct="0"/>
              <a:r>
                <a:rPr kumimoji="0" lang="en-US" altLang="ko-KR" b="0" i="0">
                  <a:latin typeface="Comic Sans MS" pitchFamily="66" charset="0"/>
                </a:rPr>
                <a:t>Key</a:t>
              </a:r>
            </a:p>
          </p:txBody>
        </p:sp>
        <p:sp>
          <p:nvSpPr>
            <p:cNvPr id="794637" name="Text Box 13"/>
            <p:cNvSpPr txBox="1">
              <a:spLocks noChangeArrowheads="1"/>
            </p:cNvSpPr>
            <p:nvPr/>
          </p:nvSpPr>
          <p:spPr bwMode="auto">
            <a:xfrm>
              <a:off x="1644" y="1230"/>
              <a:ext cx="760" cy="212"/>
            </a:xfrm>
            <a:prstGeom prst="rect">
              <a:avLst/>
            </a:prstGeom>
            <a:noFill/>
            <a:ln w="9525">
              <a:noFill/>
              <a:miter lim="800000"/>
              <a:headEnd/>
              <a:tailEnd/>
            </a:ln>
            <a:effectLst/>
          </p:spPr>
          <p:txBody>
            <a:bodyPr wrap="none">
              <a:spAutoFit/>
            </a:bodyPr>
            <a:lstStyle/>
            <a:p>
              <a:pPr eaLnBrk="0" latinLnBrk="0" hangingPunct="0"/>
              <a:r>
                <a:rPr kumimoji="0" lang="en-US" altLang="ko-KR" sz="1600" i="0">
                  <a:solidFill>
                    <a:srgbClr val="CC0000"/>
                  </a:solidFill>
                  <a:latin typeface="Comic Sans MS" pitchFamily="66" charset="0"/>
                </a:rPr>
                <a:t>Encryption</a:t>
              </a:r>
            </a:p>
          </p:txBody>
        </p:sp>
        <p:sp>
          <p:nvSpPr>
            <p:cNvPr id="794638" name="Text Box 14"/>
            <p:cNvSpPr txBox="1">
              <a:spLocks noChangeArrowheads="1"/>
            </p:cNvSpPr>
            <p:nvPr/>
          </p:nvSpPr>
          <p:spPr bwMode="auto">
            <a:xfrm>
              <a:off x="3275" y="1230"/>
              <a:ext cx="777" cy="212"/>
            </a:xfrm>
            <a:prstGeom prst="rect">
              <a:avLst/>
            </a:prstGeom>
            <a:noFill/>
            <a:ln w="9525">
              <a:noFill/>
              <a:miter lim="800000"/>
              <a:headEnd/>
              <a:tailEnd/>
            </a:ln>
            <a:effectLst/>
          </p:spPr>
          <p:txBody>
            <a:bodyPr wrap="none">
              <a:spAutoFit/>
            </a:bodyPr>
            <a:lstStyle/>
            <a:p>
              <a:pPr eaLnBrk="0" latinLnBrk="0" hangingPunct="0"/>
              <a:r>
                <a:rPr kumimoji="0" lang="en-US" altLang="ko-KR" sz="1600" i="0">
                  <a:solidFill>
                    <a:srgbClr val="CC0000"/>
                  </a:solidFill>
                  <a:latin typeface="Comic Sans MS" pitchFamily="66" charset="0"/>
                </a:rPr>
                <a:t>Decryption</a:t>
              </a:r>
            </a:p>
          </p:txBody>
        </p:sp>
        <p:sp>
          <p:nvSpPr>
            <p:cNvPr id="794639" name="Line 15"/>
            <p:cNvSpPr>
              <a:spLocks noChangeShapeType="1"/>
            </p:cNvSpPr>
            <p:nvPr/>
          </p:nvSpPr>
          <p:spPr bwMode="auto">
            <a:xfrm flipV="1">
              <a:off x="2030" y="1470"/>
              <a:ext cx="0" cy="432"/>
            </a:xfrm>
            <a:prstGeom prst="line">
              <a:avLst/>
            </a:prstGeom>
            <a:noFill/>
            <a:ln w="9525">
              <a:solidFill>
                <a:schemeClr val="tx1"/>
              </a:solidFill>
              <a:round/>
              <a:headEnd/>
              <a:tailEnd type="triangle" w="med" len="med"/>
            </a:ln>
            <a:effectLst/>
          </p:spPr>
          <p:txBody>
            <a:bodyPr wrap="none" anchor="ctr">
              <a:spAutoFit/>
            </a:bodyPr>
            <a:lstStyle/>
            <a:p>
              <a:endParaRPr lang="ko-KR" altLang="en-US"/>
            </a:p>
          </p:txBody>
        </p:sp>
        <p:sp>
          <p:nvSpPr>
            <p:cNvPr id="794640" name="Line 16"/>
            <p:cNvSpPr>
              <a:spLocks noChangeShapeType="1"/>
            </p:cNvSpPr>
            <p:nvPr/>
          </p:nvSpPr>
          <p:spPr bwMode="auto">
            <a:xfrm flipV="1">
              <a:off x="3662" y="1470"/>
              <a:ext cx="0" cy="432"/>
            </a:xfrm>
            <a:prstGeom prst="line">
              <a:avLst/>
            </a:prstGeom>
            <a:noFill/>
            <a:ln w="9525">
              <a:solidFill>
                <a:schemeClr val="tx1"/>
              </a:solidFill>
              <a:round/>
              <a:headEnd/>
              <a:tailEnd type="triangle" w="med" len="med"/>
            </a:ln>
            <a:effectLst/>
          </p:spPr>
          <p:txBody>
            <a:bodyPr wrap="none" anchor="ctr">
              <a:spAutoFit/>
            </a:bodyPr>
            <a:lstStyle/>
            <a:p>
              <a:endParaRPr lang="ko-KR" altLang="en-US"/>
            </a:p>
          </p:txBody>
        </p:sp>
        <p:sp>
          <p:nvSpPr>
            <p:cNvPr id="794653" name="Text Box 29"/>
            <p:cNvSpPr txBox="1">
              <a:spLocks noChangeArrowheads="1"/>
            </p:cNvSpPr>
            <p:nvPr/>
          </p:nvSpPr>
          <p:spPr bwMode="auto">
            <a:xfrm>
              <a:off x="2553" y="1968"/>
              <a:ext cx="596" cy="134"/>
            </a:xfrm>
            <a:prstGeom prst="rect">
              <a:avLst/>
            </a:prstGeom>
            <a:noFill/>
            <a:ln w="31750">
              <a:noFill/>
              <a:miter lim="800000"/>
              <a:headEnd/>
              <a:tailEnd/>
            </a:ln>
            <a:effectLst/>
          </p:spPr>
          <p:txBody>
            <a:bodyPr wrap="none" lIns="0" tIns="0" rIns="0" bIns="0">
              <a:spAutoFit/>
            </a:bodyPr>
            <a:lstStyle/>
            <a:p>
              <a:r>
                <a:rPr lang="en-US" altLang="ko-KR" sz="1400"/>
                <a:t>Shared key</a:t>
              </a:r>
            </a:p>
          </p:txBody>
        </p:sp>
      </p:grpSp>
      <p:grpSp>
        <p:nvGrpSpPr>
          <p:cNvPr id="3" name="Group 32"/>
          <p:cNvGrpSpPr>
            <a:grpSpLocks/>
          </p:cNvGrpSpPr>
          <p:nvPr/>
        </p:nvGrpSpPr>
        <p:grpSpPr bwMode="auto">
          <a:xfrm>
            <a:off x="1238250" y="4240213"/>
            <a:ext cx="6553200" cy="1447800"/>
            <a:chOff x="780" y="2671"/>
            <a:chExt cx="4128" cy="912"/>
          </a:xfrm>
        </p:grpSpPr>
        <p:sp>
          <p:nvSpPr>
            <p:cNvPr id="794641" name="Rectangle 17"/>
            <p:cNvSpPr>
              <a:spLocks noChangeArrowheads="1"/>
            </p:cNvSpPr>
            <p:nvPr/>
          </p:nvSpPr>
          <p:spPr bwMode="auto">
            <a:xfrm>
              <a:off x="780" y="2729"/>
              <a:ext cx="852" cy="410"/>
            </a:xfrm>
            <a:prstGeom prst="rect">
              <a:avLst/>
            </a:prstGeom>
            <a:solidFill>
              <a:srgbClr val="00FFFF"/>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Plain </a:t>
              </a:r>
            </a:p>
            <a:p>
              <a:pPr eaLnBrk="0" latinLnBrk="0" hangingPunct="0"/>
              <a:r>
                <a:rPr kumimoji="0" lang="en-US" altLang="ko-KR" b="0" i="0">
                  <a:latin typeface="Comic Sans MS" pitchFamily="66" charset="0"/>
                </a:rPr>
                <a:t>Text</a:t>
              </a:r>
            </a:p>
          </p:txBody>
        </p:sp>
        <p:sp>
          <p:nvSpPr>
            <p:cNvPr id="794642" name="Rectangle 18"/>
            <p:cNvSpPr>
              <a:spLocks noChangeArrowheads="1"/>
            </p:cNvSpPr>
            <p:nvPr/>
          </p:nvSpPr>
          <p:spPr bwMode="auto">
            <a:xfrm>
              <a:off x="2412" y="2729"/>
              <a:ext cx="852" cy="410"/>
            </a:xfrm>
            <a:prstGeom prst="rect">
              <a:avLst/>
            </a:prstGeom>
            <a:solidFill>
              <a:srgbClr val="FFCC99"/>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Cipher Text</a:t>
              </a:r>
            </a:p>
          </p:txBody>
        </p:sp>
        <p:sp>
          <p:nvSpPr>
            <p:cNvPr id="794643" name="Rectangle 19"/>
            <p:cNvSpPr>
              <a:spLocks noChangeArrowheads="1"/>
            </p:cNvSpPr>
            <p:nvPr/>
          </p:nvSpPr>
          <p:spPr bwMode="auto">
            <a:xfrm>
              <a:off x="4056" y="2729"/>
              <a:ext cx="852" cy="410"/>
            </a:xfrm>
            <a:prstGeom prst="rect">
              <a:avLst/>
            </a:prstGeom>
            <a:solidFill>
              <a:srgbClr val="00FFFF"/>
            </a:solidFill>
            <a:ln w="9525">
              <a:solidFill>
                <a:schemeClr val="tx1"/>
              </a:solidFill>
              <a:miter lim="800000"/>
              <a:headEnd/>
              <a:tailEnd/>
            </a:ln>
            <a:effectLst/>
          </p:spPr>
          <p:txBody>
            <a:bodyPr anchor="ctr">
              <a:spAutoFit/>
            </a:bodyPr>
            <a:lstStyle/>
            <a:p>
              <a:pPr eaLnBrk="0" latinLnBrk="0" hangingPunct="0"/>
              <a:r>
                <a:rPr kumimoji="0" lang="en-US" altLang="ko-KR" b="0" i="0">
                  <a:latin typeface="Comic Sans MS" pitchFamily="66" charset="0"/>
                </a:rPr>
                <a:t>Plain </a:t>
              </a:r>
            </a:p>
            <a:p>
              <a:pPr eaLnBrk="0" latinLnBrk="0" hangingPunct="0"/>
              <a:r>
                <a:rPr kumimoji="0" lang="en-US" altLang="ko-KR" b="0" i="0">
                  <a:latin typeface="Comic Sans MS" pitchFamily="66" charset="0"/>
                </a:rPr>
                <a:t>Text</a:t>
              </a:r>
            </a:p>
          </p:txBody>
        </p:sp>
        <p:sp>
          <p:nvSpPr>
            <p:cNvPr id="794644" name="Line 20"/>
            <p:cNvSpPr>
              <a:spLocks noChangeShapeType="1"/>
            </p:cNvSpPr>
            <p:nvPr/>
          </p:nvSpPr>
          <p:spPr bwMode="auto">
            <a:xfrm>
              <a:off x="1644" y="2911"/>
              <a:ext cx="768" cy="0"/>
            </a:xfrm>
            <a:prstGeom prst="line">
              <a:avLst/>
            </a:prstGeom>
            <a:noFill/>
            <a:ln w="9525">
              <a:solidFill>
                <a:schemeClr val="tx1"/>
              </a:solidFill>
              <a:round/>
              <a:headEnd/>
              <a:tailEnd type="triangle" w="med" len="med"/>
            </a:ln>
            <a:effectLst/>
          </p:spPr>
          <p:txBody>
            <a:bodyPr anchor="ctr">
              <a:spAutoFit/>
            </a:bodyPr>
            <a:lstStyle/>
            <a:p>
              <a:endParaRPr lang="ko-KR" altLang="en-US"/>
            </a:p>
          </p:txBody>
        </p:sp>
        <p:sp>
          <p:nvSpPr>
            <p:cNvPr id="794645" name="Line 21"/>
            <p:cNvSpPr>
              <a:spLocks noChangeShapeType="1"/>
            </p:cNvSpPr>
            <p:nvPr/>
          </p:nvSpPr>
          <p:spPr bwMode="auto">
            <a:xfrm>
              <a:off x="3276" y="2911"/>
              <a:ext cx="768" cy="0"/>
            </a:xfrm>
            <a:prstGeom prst="line">
              <a:avLst/>
            </a:prstGeom>
            <a:noFill/>
            <a:ln w="9525">
              <a:solidFill>
                <a:schemeClr val="tx1"/>
              </a:solidFill>
              <a:round/>
              <a:headEnd/>
              <a:tailEnd type="triangle" w="med" len="med"/>
            </a:ln>
            <a:effectLst/>
          </p:spPr>
          <p:txBody>
            <a:bodyPr anchor="ctr">
              <a:spAutoFit/>
            </a:bodyPr>
            <a:lstStyle/>
            <a:p>
              <a:endParaRPr lang="ko-KR" altLang="en-US"/>
            </a:p>
          </p:txBody>
        </p:sp>
        <p:sp>
          <p:nvSpPr>
            <p:cNvPr id="794646" name="Rectangle 22"/>
            <p:cNvSpPr>
              <a:spLocks noChangeArrowheads="1"/>
            </p:cNvSpPr>
            <p:nvPr/>
          </p:nvSpPr>
          <p:spPr bwMode="auto">
            <a:xfrm>
              <a:off x="1623" y="3343"/>
              <a:ext cx="795" cy="237"/>
            </a:xfrm>
            <a:prstGeom prst="rect">
              <a:avLst/>
            </a:prstGeom>
            <a:solidFill>
              <a:srgbClr val="FFFF00"/>
            </a:solidFill>
            <a:ln w="9525">
              <a:solidFill>
                <a:schemeClr val="tx1"/>
              </a:solidFill>
              <a:miter lim="800000"/>
              <a:headEnd/>
              <a:tailEnd/>
            </a:ln>
            <a:effectLst/>
          </p:spPr>
          <p:txBody>
            <a:bodyPr wrap="none" anchor="ctr">
              <a:spAutoFit/>
            </a:bodyPr>
            <a:lstStyle/>
            <a:p>
              <a:pPr eaLnBrk="0" latinLnBrk="0" hangingPunct="0"/>
              <a:r>
                <a:rPr kumimoji="0" lang="en-US" altLang="ko-KR" b="0" i="0">
                  <a:latin typeface="Comic Sans MS" pitchFamily="66" charset="0"/>
                </a:rPr>
                <a:t>Public Key</a:t>
              </a:r>
            </a:p>
          </p:txBody>
        </p:sp>
        <p:sp>
          <p:nvSpPr>
            <p:cNvPr id="794647" name="Rectangle 23"/>
            <p:cNvSpPr>
              <a:spLocks noChangeArrowheads="1"/>
            </p:cNvSpPr>
            <p:nvPr/>
          </p:nvSpPr>
          <p:spPr bwMode="auto">
            <a:xfrm>
              <a:off x="3211" y="3346"/>
              <a:ext cx="882" cy="237"/>
            </a:xfrm>
            <a:prstGeom prst="rect">
              <a:avLst/>
            </a:prstGeom>
            <a:solidFill>
              <a:srgbClr val="FF6699"/>
            </a:solidFill>
            <a:ln w="9525">
              <a:solidFill>
                <a:schemeClr val="tx1"/>
              </a:solidFill>
              <a:miter lim="800000"/>
              <a:headEnd/>
              <a:tailEnd/>
            </a:ln>
            <a:effectLst/>
          </p:spPr>
          <p:txBody>
            <a:bodyPr wrap="none" anchor="ctr">
              <a:spAutoFit/>
            </a:bodyPr>
            <a:lstStyle/>
            <a:p>
              <a:pPr eaLnBrk="0" latinLnBrk="0" hangingPunct="0"/>
              <a:r>
                <a:rPr kumimoji="0" lang="en-US" altLang="ko-KR" b="0" i="0">
                  <a:latin typeface="Comic Sans MS" pitchFamily="66" charset="0"/>
                </a:rPr>
                <a:t>Private Key</a:t>
              </a:r>
            </a:p>
          </p:txBody>
        </p:sp>
        <p:sp>
          <p:nvSpPr>
            <p:cNvPr id="794648" name="Text Box 24"/>
            <p:cNvSpPr txBox="1">
              <a:spLocks noChangeArrowheads="1"/>
            </p:cNvSpPr>
            <p:nvPr/>
          </p:nvSpPr>
          <p:spPr bwMode="auto">
            <a:xfrm>
              <a:off x="1642" y="2671"/>
              <a:ext cx="760" cy="212"/>
            </a:xfrm>
            <a:prstGeom prst="rect">
              <a:avLst/>
            </a:prstGeom>
            <a:noFill/>
            <a:ln w="9525">
              <a:noFill/>
              <a:miter lim="800000"/>
              <a:headEnd/>
              <a:tailEnd/>
            </a:ln>
            <a:effectLst/>
          </p:spPr>
          <p:txBody>
            <a:bodyPr wrap="none">
              <a:spAutoFit/>
            </a:bodyPr>
            <a:lstStyle/>
            <a:p>
              <a:pPr eaLnBrk="0" latinLnBrk="0" hangingPunct="0"/>
              <a:r>
                <a:rPr kumimoji="0" lang="en-US" altLang="ko-KR" sz="1600" i="0">
                  <a:solidFill>
                    <a:srgbClr val="CC0000"/>
                  </a:solidFill>
                  <a:latin typeface="Comic Sans MS" pitchFamily="66" charset="0"/>
                </a:rPr>
                <a:t>Encryption</a:t>
              </a:r>
            </a:p>
          </p:txBody>
        </p:sp>
        <p:sp>
          <p:nvSpPr>
            <p:cNvPr id="794649" name="Text Box 25"/>
            <p:cNvSpPr txBox="1">
              <a:spLocks noChangeArrowheads="1"/>
            </p:cNvSpPr>
            <p:nvPr/>
          </p:nvSpPr>
          <p:spPr bwMode="auto">
            <a:xfrm>
              <a:off x="3273" y="2671"/>
              <a:ext cx="777" cy="212"/>
            </a:xfrm>
            <a:prstGeom prst="rect">
              <a:avLst/>
            </a:prstGeom>
            <a:noFill/>
            <a:ln w="9525">
              <a:noFill/>
              <a:miter lim="800000"/>
              <a:headEnd/>
              <a:tailEnd/>
            </a:ln>
            <a:effectLst/>
          </p:spPr>
          <p:txBody>
            <a:bodyPr wrap="none">
              <a:spAutoFit/>
            </a:bodyPr>
            <a:lstStyle/>
            <a:p>
              <a:pPr eaLnBrk="0" latinLnBrk="0" hangingPunct="0"/>
              <a:r>
                <a:rPr kumimoji="0" lang="en-US" altLang="ko-KR" sz="1600" i="0">
                  <a:solidFill>
                    <a:srgbClr val="CC0000"/>
                  </a:solidFill>
                  <a:latin typeface="Comic Sans MS" pitchFamily="66" charset="0"/>
                </a:rPr>
                <a:t>Decryption</a:t>
              </a:r>
            </a:p>
          </p:txBody>
        </p:sp>
        <p:sp>
          <p:nvSpPr>
            <p:cNvPr id="794650" name="Line 26"/>
            <p:cNvSpPr>
              <a:spLocks noChangeShapeType="1"/>
            </p:cNvSpPr>
            <p:nvPr/>
          </p:nvSpPr>
          <p:spPr bwMode="auto">
            <a:xfrm flipV="1">
              <a:off x="2028" y="2911"/>
              <a:ext cx="0" cy="432"/>
            </a:xfrm>
            <a:prstGeom prst="line">
              <a:avLst/>
            </a:prstGeom>
            <a:noFill/>
            <a:ln w="9525">
              <a:solidFill>
                <a:schemeClr val="tx1"/>
              </a:solidFill>
              <a:round/>
              <a:headEnd/>
              <a:tailEnd type="triangle" w="med" len="med"/>
            </a:ln>
            <a:effectLst/>
          </p:spPr>
          <p:txBody>
            <a:bodyPr wrap="none" anchor="ctr">
              <a:spAutoFit/>
            </a:bodyPr>
            <a:lstStyle/>
            <a:p>
              <a:endParaRPr lang="ko-KR" altLang="en-US"/>
            </a:p>
          </p:txBody>
        </p:sp>
        <p:sp>
          <p:nvSpPr>
            <p:cNvPr id="794651" name="Line 27"/>
            <p:cNvSpPr>
              <a:spLocks noChangeShapeType="1"/>
            </p:cNvSpPr>
            <p:nvPr/>
          </p:nvSpPr>
          <p:spPr bwMode="auto">
            <a:xfrm flipV="1">
              <a:off x="3660" y="2911"/>
              <a:ext cx="0" cy="432"/>
            </a:xfrm>
            <a:prstGeom prst="line">
              <a:avLst/>
            </a:prstGeom>
            <a:noFill/>
            <a:ln w="9525">
              <a:solidFill>
                <a:schemeClr val="tx1"/>
              </a:solidFill>
              <a:round/>
              <a:headEnd/>
              <a:tailEnd type="triangle" w="med" len="med"/>
            </a:ln>
            <a:effectLst/>
          </p:spPr>
          <p:txBody>
            <a:bodyPr wrap="none" anchor="ctr">
              <a:spAutoFit/>
            </a:bodyPr>
            <a:lstStyle/>
            <a:p>
              <a:endParaRPr lang="ko-KR" altLang="en-US"/>
            </a:p>
          </p:txBody>
        </p:sp>
        <p:sp>
          <p:nvSpPr>
            <p:cNvPr id="794654" name="Text Box 30"/>
            <p:cNvSpPr txBox="1">
              <a:spLocks noChangeArrowheads="1"/>
            </p:cNvSpPr>
            <p:nvPr/>
          </p:nvSpPr>
          <p:spPr bwMode="auto">
            <a:xfrm>
              <a:off x="2536" y="3314"/>
              <a:ext cx="590" cy="268"/>
            </a:xfrm>
            <a:prstGeom prst="rect">
              <a:avLst/>
            </a:prstGeom>
            <a:noFill/>
            <a:ln w="31750">
              <a:noFill/>
              <a:miter lim="800000"/>
              <a:headEnd/>
              <a:tailEnd/>
            </a:ln>
            <a:effectLst/>
          </p:spPr>
          <p:txBody>
            <a:bodyPr wrap="none" lIns="0" tIns="0" rIns="0" bIns="0">
              <a:spAutoFit/>
            </a:bodyPr>
            <a:lstStyle/>
            <a:p>
              <a:r>
                <a:rPr lang="en-US" altLang="ko-KR" sz="1400"/>
                <a:t>Receiver’s </a:t>
              </a:r>
            </a:p>
            <a:p>
              <a:r>
                <a:rPr lang="en-US" altLang="ko-KR" sz="1400"/>
                <a:t>key</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176F6895-71B0-4FC9-A19B-70A0298E2F6B}" type="slidenum">
              <a:rPr lang="en-US" altLang="ko-KR"/>
              <a:pPr/>
              <a:t>8</a:t>
            </a:fld>
            <a:endParaRPr lang="en-US" altLang="ko-KR"/>
          </a:p>
        </p:txBody>
      </p:sp>
      <p:sp>
        <p:nvSpPr>
          <p:cNvPr id="695298" name="Text Box 2"/>
          <p:cNvSpPr txBox="1">
            <a:spLocks noChangeArrowheads="1"/>
          </p:cNvSpPr>
          <p:nvPr/>
        </p:nvSpPr>
        <p:spPr bwMode="auto">
          <a:xfrm>
            <a:off x="993775" y="663575"/>
            <a:ext cx="3427413" cy="519113"/>
          </a:xfrm>
          <a:prstGeom prst="rect">
            <a:avLst/>
          </a:prstGeom>
          <a:noFill/>
          <a:ln w="9525">
            <a:noFill/>
            <a:miter lim="800000"/>
            <a:headEnd/>
            <a:tailEnd/>
          </a:ln>
          <a:effectLst/>
        </p:spPr>
        <p:txBody>
          <a:bodyPr wrap="none">
            <a:spAutoFit/>
          </a:bodyPr>
          <a:lstStyle/>
          <a:p>
            <a:pPr algn="l"/>
            <a:r>
              <a:rPr lang="en-US" altLang="ko-KR" sz="2800" i="0"/>
              <a:t>Common Terms (1)</a:t>
            </a:r>
          </a:p>
        </p:txBody>
      </p:sp>
      <p:sp>
        <p:nvSpPr>
          <p:cNvPr id="695299" name="Text Box 3"/>
          <p:cNvSpPr txBox="1">
            <a:spLocks noChangeArrowheads="1"/>
          </p:cNvSpPr>
          <p:nvPr/>
        </p:nvSpPr>
        <p:spPr bwMode="auto">
          <a:xfrm>
            <a:off x="720725" y="1362075"/>
            <a:ext cx="8215313" cy="4206875"/>
          </a:xfrm>
          <a:prstGeom prst="rect">
            <a:avLst/>
          </a:prstGeom>
          <a:noFill/>
          <a:ln w="25400">
            <a:noFill/>
            <a:miter lim="800000"/>
            <a:headEnd/>
            <a:tailEnd/>
          </a:ln>
          <a:effectLst/>
        </p:spPr>
        <p:txBody>
          <a:bodyPr lIns="0" tIns="0" rIns="0" bIns="0">
            <a:spAutoFit/>
          </a:bodyPr>
          <a:lstStyle/>
          <a:p>
            <a:pPr marL="285750" indent="-285750" algn="l">
              <a:lnSpc>
                <a:spcPct val="13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Cryptography(</a:t>
            </a:r>
            <a:r>
              <a:rPr lang="ko-KR" altLang="en-US" i="0">
                <a:solidFill>
                  <a:schemeClr val="accent2"/>
                </a:solidFill>
                <a:latin typeface="Comic Sans MS" pitchFamily="66" charset="0"/>
                <a:ea typeface="궁서" pitchFamily="18" charset="-127"/>
              </a:rPr>
              <a:t>암호설계</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t>
            </a:r>
            <a:r>
              <a:rPr lang="en-US" altLang="ko-KR" sz="1600" i="0">
                <a:latin typeface="Comic Sans MS" pitchFamily="66" charset="0"/>
                <a:ea typeface="궁서" pitchFamily="18" charset="-127"/>
              </a:rPr>
              <a:t>The study of mathematical techniques related to aspects of information security</a:t>
            </a:r>
          </a:p>
          <a:p>
            <a:pPr marL="285750" indent="-285750" algn="l">
              <a:lnSpc>
                <a:spcPct val="13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Cryptanalysis(</a:t>
            </a:r>
            <a:r>
              <a:rPr lang="ko-KR" altLang="en-US" i="0">
                <a:solidFill>
                  <a:schemeClr val="accent2"/>
                </a:solidFill>
                <a:latin typeface="Comic Sans MS" pitchFamily="66" charset="0"/>
                <a:ea typeface="궁서" pitchFamily="18" charset="-127"/>
              </a:rPr>
              <a:t>암호분석</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The study of </a:t>
            </a:r>
            <a:r>
              <a:rPr lang="en-US" altLang="ko-KR" sz="1600" i="0">
                <a:latin typeface="Comic Sans MS" pitchFamily="66" charset="0"/>
                <a:ea typeface="궁서" pitchFamily="18" charset="-127"/>
              </a:rPr>
              <a:t>mathematical techniques for attempting to defeat cryptographic techniques</a:t>
            </a:r>
            <a:endParaRPr lang="en-US" altLang="ko-KR" i="0">
              <a:latin typeface="Comic Sans MS" pitchFamily="66" charset="0"/>
              <a:ea typeface="궁서" pitchFamily="18" charset="-127"/>
            </a:endParaRPr>
          </a:p>
          <a:p>
            <a:pPr marL="285750" indent="-285750" algn="l">
              <a:lnSpc>
                <a:spcPct val="13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Cryptology(</a:t>
            </a:r>
            <a:r>
              <a:rPr lang="ko-KR" altLang="en-US" i="0">
                <a:solidFill>
                  <a:schemeClr val="accent2"/>
                </a:solidFill>
                <a:latin typeface="Comic Sans MS" pitchFamily="66" charset="0"/>
                <a:ea typeface="궁서" pitchFamily="18" charset="-127"/>
              </a:rPr>
              <a:t>암호학</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The study of cryptography and cryptanalysis</a:t>
            </a:r>
          </a:p>
          <a:p>
            <a:pPr marL="285750" indent="-285750" algn="l">
              <a:lnSpc>
                <a:spcPct val="13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Cryptosystem(</a:t>
            </a:r>
            <a:r>
              <a:rPr lang="ko-KR" altLang="en-US" i="0">
                <a:solidFill>
                  <a:schemeClr val="accent2"/>
                </a:solidFill>
                <a:latin typeface="Comic Sans MS" pitchFamily="66" charset="0"/>
                <a:ea typeface="궁서" pitchFamily="18" charset="-127"/>
              </a:rPr>
              <a:t>암호시스템</a:t>
            </a:r>
            <a:r>
              <a:rPr lang="en-US" altLang="ko-KR" i="0">
                <a:solidFill>
                  <a:schemeClr val="accent2"/>
                </a:solidFill>
                <a:latin typeface="Comic Sans MS" pitchFamily="66" charset="0"/>
                <a:ea typeface="궁서" pitchFamily="18" charset="-127"/>
              </a:rPr>
              <a:t>)</a:t>
            </a:r>
            <a:r>
              <a:rPr lang="en-US" altLang="ko-KR" i="0">
                <a:latin typeface="Comic Sans MS" pitchFamily="66" charset="0"/>
                <a:ea typeface="궁서" pitchFamily="18" charset="-127"/>
              </a:rPr>
              <a:t>: A general term referring to a set of cryptographic primitives used to provide information security</a:t>
            </a:r>
          </a:p>
          <a:p>
            <a:pPr marL="685800" lvl="1" indent="-209550" algn="l">
              <a:lnSpc>
                <a:spcPct val="130000"/>
              </a:lnSpc>
              <a:buClr>
                <a:schemeClr val="tx1"/>
              </a:buClr>
              <a:buFont typeface="Wingdings" pitchFamily="2" charset="2"/>
              <a:buChar char="Ø"/>
            </a:pPr>
            <a:r>
              <a:rPr lang="en-US" altLang="ko-KR" i="0">
                <a:latin typeface="Comic Sans MS" pitchFamily="66" charset="0"/>
                <a:ea typeface="궁서" pitchFamily="18" charset="-127"/>
              </a:rPr>
              <a:t> Symmetric key primitives; Public key primitives</a:t>
            </a:r>
          </a:p>
          <a:p>
            <a:pPr marL="285750" indent="-285750" algn="l">
              <a:lnSpc>
                <a:spcPct val="130000"/>
              </a:lnSpc>
              <a:buClr>
                <a:schemeClr val="tx1"/>
              </a:buClr>
              <a:buFont typeface="Wingdings" pitchFamily="2" charset="2"/>
              <a:buChar char="q"/>
            </a:pPr>
            <a:r>
              <a:rPr lang="en-US" altLang="ko-KR" i="0">
                <a:solidFill>
                  <a:schemeClr val="accent2"/>
                </a:solidFill>
                <a:latin typeface="Comic Sans MS" pitchFamily="66" charset="0"/>
                <a:ea typeface="궁서" pitchFamily="18" charset="-127"/>
              </a:rPr>
              <a:t>Steganography</a:t>
            </a:r>
            <a:r>
              <a:rPr lang="en-US" altLang="ko-KR" i="0">
                <a:latin typeface="Comic Sans MS" pitchFamily="66" charset="0"/>
                <a:ea typeface="궁서" pitchFamily="18" charset="-127"/>
              </a:rPr>
              <a:t>: The method of concealing the existence of message</a:t>
            </a:r>
          </a:p>
          <a:p>
            <a:pPr marL="285750" indent="-285750" algn="l">
              <a:lnSpc>
                <a:spcPct val="130000"/>
              </a:lnSpc>
              <a:buClr>
                <a:schemeClr val="tx1"/>
              </a:buClr>
              <a:buFont typeface="Wingdings" pitchFamily="2" charset="2"/>
              <a:buChar char="q"/>
            </a:pPr>
            <a:endParaRPr lang="en-US" altLang="ko-KR" i="0">
              <a:latin typeface="Comic Sans MS" pitchFamily="66" charset="0"/>
              <a:ea typeface="궁서" pitchFamily="18" charset="-127"/>
            </a:endParaRPr>
          </a:p>
          <a:p>
            <a:pPr marL="285750" indent="-285750" algn="l">
              <a:lnSpc>
                <a:spcPct val="130000"/>
              </a:lnSpc>
              <a:buFont typeface="Wingdings" pitchFamily="2" charset="2"/>
              <a:buChar char="v"/>
            </a:pPr>
            <a:r>
              <a:rPr lang="en-US" altLang="ko-KR" i="0">
                <a:latin typeface="Comic Sans MS" pitchFamily="66" charset="0"/>
                <a:ea typeface="궁서" pitchFamily="18" charset="-127"/>
              </a:rPr>
              <a:t>Cryptography is not the only means of providing information security, but rather one set of such techniques (physical / human security)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1"/>
          <p:cNvSpPr>
            <a:spLocks noGrp="1"/>
          </p:cNvSpPr>
          <p:nvPr>
            <p:ph type="sldNum" sz="quarter" idx="10"/>
          </p:nvPr>
        </p:nvSpPr>
        <p:spPr/>
        <p:txBody>
          <a:bodyPr/>
          <a:lstStyle/>
          <a:p>
            <a:fld id="{F24CE06D-45A0-48DF-B10D-AEBB39AD630D}" type="slidenum">
              <a:rPr lang="en-US" altLang="ko-KR"/>
              <a:pPr/>
              <a:t>9</a:t>
            </a:fld>
            <a:endParaRPr lang="en-US" altLang="ko-KR"/>
          </a:p>
        </p:txBody>
      </p:sp>
      <p:sp>
        <p:nvSpPr>
          <p:cNvPr id="697346" name="Text Box 2"/>
          <p:cNvSpPr txBox="1">
            <a:spLocks noChangeArrowheads="1"/>
          </p:cNvSpPr>
          <p:nvPr/>
        </p:nvSpPr>
        <p:spPr bwMode="auto">
          <a:xfrm>
            <a:off x="993775" y="663575"/>
            <a:ext cx="3427413" cy="519113"/>
          </a:xfrm>
          <a:prstGeom prst="rect">
            <a:avLst/>
          </a:prstGeom>
          <a:noFill/>
          <a:ln w="9525">
            <a:noFill/>
            <a:miter lim="800000"/>
            <a:headEnd/>
            <a:tailEnd/>
          </a:ln>
          <a:effectLst/>
        </p:spPr>
        <p:txBody>
          <a:bodyPr wrap="none">
            <a:spAutoFit/>
          </a:bodyPr>
          <a:lstStyle/>
          <a:p>
            <a:pPr algn="l"/>
            <a:r>
              <a:rPr lang="en-US" altLang="ko-KR" sz="2800" i="0"/>
              <a:t>Common Terms (2)</a:t>
            </a:r>
          </a:p>
        </p:txBody>
      </p:sp>
      <p:sp>
        <p:nvSpPr>
          <p:cNvPr id="697347" name="Text Box 3"/>
          <p:cNvSpPr txBox="1">
            <a:spLocks noChangeArrowheads="1"/>
          </p:cNvSpPr>
          <p:nvPr/>
        </p:nvSpPr>
        <p:spPr bwMode="auto">
          <a:xfrm>
            <a:off x="727075" y="1435100"/>
            <a:ext cx="7366000" cy="4610100"/>
          </a:xfrm>
          <a:prstGeom prst="rect">
            <a:avLst/>
          </a:prstGeom>
          <a:noFill/>
          <a:ln w="25400">
            <a:noFill/>
            <a:miter lim="800000"/>
            <a:headEnd/>
            <a:tailEnd/>
          </a:ln>
          <a:effectLst/>
        </p:spPr>
        <p:txBody>
          <a:bodyPr lIns="0" tIns="0" rIns="0" bIns="0">
            <a:spAutoFit/>
          </a:bodyPr>
          <a:lstStyle/>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Cipher</a:t>
            </a:r>
            <a:r>
              <a:rPr lang="en-US" altLang="ko-KR" i="0" dirty="0">
                <a:latin typeface="Comic Sans MS" pitchFamily="66" charset="0"/>
                <a:ea typeface="궁서" pitchFamily="18" charset="-127"/>
              </a:rPr>
              <a:t>: Block cipher, Stream cipher, Public key cipher</a:t>
            </a: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Plaintext/</a:t>
            </a:r>
            <a:r>
              <a:rPr lang="en-US" altLang="ko-KR" i="0" dirty="0" err="1">
                <a:solidFill>
                  <a:schemeClr val="accent2"/>
                </a:solidFill>
                <a:latin typeface="Comic Sans MS" pitchFamily="66" charset="0"/>
                <a:ea typeface="궁서" pitchFamily="18" charset="-127"/>
              </a:rPr>
              <a:t>Cleartext</a:t>
            </a:r>
            <a:r>
              <a:rPr lang="en-US" altLang="ko-KR" i="0" dirty="0">
                <a:latin typeface="Comic Sans MS" pitchFamily="66" charset="0"/>
                <a:ea typeface="궁서" pitchFamily="18" charset="-127"/>
              </a:rPr>
              <a:t> (</a:t>
            </a:r>
            <a:r>
              <a:rPr lang="ko-KR" altLang="en-US" i="0" dirty="0" err="1">
                <a:latin typeface="Comic Sans MS" pitchFamily="66" charset="0"/>
                <a:ea typeface="궁서" pitchFamily="18" charset="-127"/>
              </a:rPr>
              <a:t>평문</a:t>
            </a:r>
            <a:r>
              <a:rPr lang="en-US" altLang="ko-KR" i="0" dirty="0">
                <a:latin typeface="Comic Sans MS" pitchFamily="66" charset="0"/>
                <a:ea typeface="궁서" pitchFamily="18" charset="-127"/>
              </a:rPr>
              <a:t>)</a:t>
            </a:r>
            <a:r>
              <a:rPr lang="en-US" altLang="ko-KR" sz="1600" i="0" dirty="0">
                <a:latin typeface="Comic Sans MS" pitchFamily="66" charset="0"/>
                <a:ea typeface="궁서" pitchFamily="18" charset="-127"/>
              </a:rPr>
              <a:t>, </a:t>
            </a:r>
            <a:r>
              <a:rPr lang="en-US" altLang="ko-KR" i="0" dirty="0" err="1">
                <a:solidFill>
                  <a:schemeClr val="accent2"/>
                </a:solidFill>
                <a:latin typeface="Comic Sans MS" pitchFamily="66" charset="0"/>
                <a:ea typeface="궁서" pitchFamily="18" charset="-127"/>
              </a:rPr>
              <a:t>Ciphertext</a:t>
            </a:r>
            <a:r>
              <a:rPr lang="en-US" altLang="ko-KR" i="0" dirty="0">
                <a:latin typeface="Comic Sans MS" pitchFamily="66" charset="0"/>
                <a:ea typeface="궁서" pitchFamily="18" charset="-127"/>
              </a:rPr>
              <a:t> (</a:t>
            </a:r>
            <a:r>
              <a:rPr lang="ko-KR" altLang="en-US" i="0" dirty="0">
                <a:latin typeface="Comic Sans MS" pitchFamily="66" charset="0"/>
                <a:ea typeface="궁서" pitchFamily="18" charset="-127"/>
              </a:rPr>
              <a:t>암호문</a:t>
            </a:r>
            <a:r>
              <a:rPr lang="en-US" altLang="ko-KR" i="0" dirty="0">
                <a:latin typeface="Comic Sans MS" pitchFamily="66" charset="0"/>
                <a:ea typeface="궁서" pitchFamily="18" charset="-127"/>
              </a:rPr>
              <a:t>)</a:t>
            </a: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Encryption/</a:t>
            </a:r>
            <a:r>
              <a:rPr lang="en-US" altLang="ko-KR" i="0" dirty="0" err="1">
                <a:solidFill>
                  <a:schemeClr val="accent2"/>
                </a:solidFill>
                <a:latin typeface="Comic Sans MS" pitchFamily="66" charset="0"/>
                <a:ea typeface="궁서" pitchFamily="18" charset="-127"/>
              </a:rPr>
              <a:t>Encipherment</a:t>
            </a:r>
            <a:r>
              <a:rPr lang="en-US" altLang="ko-KR" i="0" dirty="0">
                <a:solidFill>
                  <a:schemeClr val="accent2"/>
                </a:solidFill>
                <a:latin typeface="Comic Sans MS" pitchFamily="66" charset="0"/>
                <a:ea typeface="궁서" pitchFamily="18" charset="-127"/>
              </a:rPr>
              <a:t>(</a:t>
            </a:r>
            <a:r>
              <a:rPr lang="ko-KR" altLang="en-US" i="0" dirty="0">
                <a:solidFill>
                  <a:schemeClr val="accent2"/>
                </a:solidFill>
                <a:latin typeface="Comic Sans MS" pitchFamily="66" charset="0"/>
                <a:ea typeface="궁서" pitchFamily="18" charset="-127"/>
              </a:rPr>
              <a:t>암호화</a:t>
            </a:r>
            <a:r>
              <a:rPr lang="en-US" altLang="ko-KR" i="0" dirty="0">
                <a:solidFill>
                  <a:schemeClr val="accent2"/>
                </a:solidFill>
                <a:latin typeface="Comic Sans MS" pitchFamily="66" charset="0"/>
                <a:ea typeface="궁서" pitchFamily="18" charset="-127"/>
              </a:rPr>
              <a:t>)</a:t>
            </a:r>
            <a:endParaRPr lang="en-US" altLang="ko-KR" i="0" dirty="0">
              <a:latin typeface="Comic Sans MS" pitchFamily="66" charset="0"/>
              <a:ea typeface="궁서" pitchFamily="18" charset="-127"/>
            </a:endParaRP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Decryption/Decipherment(</a:t>
            </a:r>
            <a:r>
              <a:rPr lang="ko-KR" altLang="en-US" i="0" dirty="0" err="1">
                <a:solidFill>
                  <a:schemeClr val="accent2"/>
                </a:solidFill>
                <a:latin typeface="Comic Sans MS" pitchFamily="66" charset="0"/>
                <a:ea typeface="궁서" pitchFamily="18" charset="-127"/>
              </a:rPr>
              <a:t>복호화</a:t>
            </a:r>
            <a:r>
              <a:rPr lang="en-US" altLang="ko-KR" i="0" dirty="0">
                <a:solidFill>
                  <a:schemeClr val="accent2"/>
                </a:solidFill>
                <a:latin typeface="Comic Sans MS" pitchFamily="66" charset="0"/>
                <a:ea typeface="궁서" pitchFamily="18" charset="-127"/>
              </a:rPr>
              <a:t>)</a:t>
            </a: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Key</a:t>
            </a:r>
            <a:r>
              <a:rPr lang="en-US" altLang="ko-KR" i="0" dirty="0">
                <a:latin typeface="Comic Sans MS" pitchFamily="66" charset="0"/>
                <a:ea typeface="궁서" pitchFamily="18" charset="-127"/>
              </a:rPr>
              <a:t> (or Cryptographic key)</a:t>
            </a:r>
          </a:p>
          <a:p>
            <a:pPr marL="685800" lvl="1" indent="-209550" algn="l">
              <a:lnSpc>
                <a:spcPct val="140000"/>
              </a:lnSpc>
              <a:buClr>
                <a:schemeClr val="tx1"/>
              </a:buClr>
              <a:buFont typeface="Wingdings" pitchFamily="2" charset="2"/>
              <a:buChar char="Ø"/>
            </a:pPr>
            <a:r>
              <a:rPr lang="en-US" altLang="ko-KR" i="0" dirty="0">
                <a:latin typeface="Comic Sans MS" pitchFamily="66" charset="0"/>
                <a:ea typeface="궁서" pitchFamily="18" charset="-127"/>
              </a:rPr>
              <a:t> Secret key</a:t>
            </a:r>
          </a:p>
          <a:p>
            <a:pPr marL="685800" lvl="1" indent="-209550" algn="l">
              <a:lnSpc>
                <a:spcPct val="140000"/>
              </a:lnSpc>
              <a:buClr>
                <a:schemeClr val="tx1"/>
              </a:buClr>
              <a:buFont typeface="Wingdings" pitchFamily="2" charset="2"/>
              <a:buChar char="Ø"/>
            </a:pPr>
            <a:r>
              <a:rPr lang="en-US" altLang="ko-KR" i="0" dirty="0">
                <a:latin typeface="Comic Sans MS" pitchFamily="66" charset="0"/>
                <a:ea typeface="궁서" pitchFamily="18" charset="-127"/>
              </a:rPr>
              <a:t> Private key / Public key</a:t>
            </a: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rPr>
              <a:t>Hashing </a:t>
            </a:r>
            <a:r>
              <a:rPr lang="en-US" altLang="ko-KR" i="0" dirty="0">
                <a:solidFill>
                  <a:schemeClr val="accent2"/>
                </a:solidFill>
                <a:latin typeface="궁서" pitchFamily="18" charset="-127"/>
                <a:ea typeface="궁서" pitchFamily="18" charset="-127"/>
              </a:rPr>
              <a:t>(</a:t>
            </a:r>
            <a:r>
              <a:rPr lang="ko-KR" altLang="en-US" i="0" dirty="0" err="1">
                <a:solidFill>
                  <a:schemeClr val="accent2"/>
                </a:solidFill>
                <a:latin typeface="궁서" pitchFamily="18" charset="-127"/>
                <a:ea typeface="궁서" pitchFamily="18" charset="-127"/>
              </a:rPr>
              <a:t>해쉬</a:t>
            </a:r>
            <a:r>
              <a:rPr lang="en-US" altLang="ko-KR" i="0" dirty="0">
                <a:solidFill>
                  <a:schemeClr val="accent2"/>
                </a:solidFill>
                <a:latin typeface="궁서" pitchFamily="18" charset="-127"/>
                <a:ea typeface="궁서" pitchFamily="18" charset="-127"/>
              </a:rPr>
              <a:t>)</a:t>
            </a:r>
            <a:endParaRPr lang="en-US" altLang="ko-KR" i="0" dirty="0">
              <a:latin typeface="궁서" pitchFamily="18" charset="-127"/>
              <a:ea typeface="궁서" pitchFamily="18" charset="-127"/>
            </a:endParaRP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Authentication (</a:t>
            </a:r>
            <a:r>
              <a:rPr lang="ko-KR" altLang="en-US" i="0" dirty="0">
                <a:solidFill>
                  <a:schemeClr val="accent2"/>
                </a:solidFill>
                <a:latin typeface="Comic Sans MS" pitchFamily="66" charset="0"/>
                <a:ea typeface="궁서" pitchFamily="18" charset="-127"/>
              </a:rPr>
              <a:t>인증</a:t>
            </a:r>
            <a:r>
              <a:rPr lang="en-US" altLang="ko-KR" i="0" dirty="0">
                <a:solidFill>
                  <a:schemeClr val="accent2"/>
                </a:solidFill>
                <a:latin typeface="Comic Sans MS" pitchFamily="66" charset="0"/>
                <a:ea typeface="궁서" pitchFamily="18" charset="-127"/>
              </a:rPr>
              <a:t>)</a:t>
            </a:r>
          </a:p>
          <a:p>
            <a:pPr marL="685800" lvl="1" indent="-209550" algn="l">
              <a:lnSpc>
                <a:spcPct val="140000"/>
              </a:lnSpc>
              <a:buFont typeface="Wingdings" pitchFamily="2" charset="2"/>
              <a:buChar char="Ø"/>
            </a:pPr>
            <a:r>
              <a:rPr lang="en-US" altLang="ko-KR" i="0" dirty="0">
                <a:latin typeface="Comic Sans MS" pitchFamily="66" charset="0"/>
                <a:ea typeface="궁서" pitchFamily="18" charset="-127"/>
              </a:rPr>
              <a:t>Message authentication</a:t>
            </a:r>
          </a:p>
          <a:p>
            <a:pPr marL="685800" lvl="1" indent="-209550" algn="l">
              <a:lnSpc>
                <a:spcPct val="140000"/>
              </a:lnSpc>
              <a:buFont typeface="Wingdings" pitchFamily="2" charset="2"/>
              <a:buChar char="Ø"/>
            </a:pPr>
            <a:r>
              <a:rPr lang="en-US" altLang="ko-KR" i="0" dirty="0">
                <a:latin typeface="Comic Sans MS" pitchFamily="66" charset="0"/>
                <a:ea typeface="궁서" pitchFamily="18" charset="-127"/>
              </a:rPr>
              <a:t>User authentication</a:t>
            </a:r>
          </a:p>
          <a:p>
            <a:pPr marL="285750" indent="-285750" algn="l">
              <a:lnSpc>
                <a:spcPct val="140000"/>
              </a:lnSpc>
              <a:buClr>
                <a:schemeClr val="tx1"/>
              </a:buClr>
              <a:buFont typeface="Wingdings" pitchFamily="2" charset="2"/>
              <a:buChar char="q"/>
            </a:pPr>
            <a:r>
              <a:rPr lang="en-US" altLang="ko-KR" i="0" dirty="0">
                <a:solidFill>
                  <a:schemeClr val="accent2"/>
                </a:solidFill>
                <a:latin typeface="Comic Sans MS" pitchFamily="66" charset="0"/>
                <a:ea typeface="궁서" pitchFamily="18" charset="-127"/>
              </a:rPr>
              <a:t>Digital signature (</a:t>
            </a:r>
            <a:r>
              <a:rPr lang="ko-KR" altLang="en-US" i="0" dirty="0">
                <a:solidFill>
                  <a:schemeClr val="accent2"/>
                </a:solidFill>
                <a:latin typeface="Comic Sans MS" pitchFamily="66" charset="0"/>
                <a:ea typeface="궁서" pitchFamily="18" charset="-127"/>
              </a:rPr>
              <a:t>전자서명</a:t>
            </a:r>
            <a:r>
              <a:rPr lang="en-US" altLang="ko-KR" i="0" dirty="0">
                <a:solidFill>
                  <a:schemeClr val="accent2"/>
                </a:solidFill>
                <a:latin typeface="Comic Sans MS" pitchFamily="66" charset="0"/>
                <a:ea typeface="궁서" pitchFamily="18" charset="-127"/>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31750"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800" b="1" i="1" u="none" strike="noStrike" cap="none" normalizeH="0" baseline="0" smtClean="0">
            <a:ln>
              <a:noFill/>
            </a:ln>
            <a:solidFill>
              <a:schemeClr val="tx1"/>
            </a:solidFill>
            <a:effectLst/>
            <a:latin typeface="Arial" charset="0"/>
            <a:ea typeface="굴림" charset="-127"/>
          </a:defRPr>
        </a:defPPr>
      </a:lstStyle>
    </a:spDef>
    <a:lnDef>
      <a:spPr bwMode="auto">
        <a:xfrm>
          <a:off x="0" y="0"/>
          <a:ext cx="1" cy="1"/>
        </a:xfrm>
        <a:custGeom>
          <a:avLst/>
          <a:gdLst/>
          <a:ahLst/>
          <a:cxnLst/>
          <a:rect l="0" t="0" r="0" b="0"/>
          <a:pathLst/>
        </a:custGeom>
        <a:solidFill>
          <a:srgbClr val="FFFF99"/>
        </a:solidFill>
        <a:ln w="31750" cap="flat" cmpd="sng" algn="ctr">
          <a:solidFill>
            <a:schemeClr val="tx1"/>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1800" b="1" i="1" u="none" strike="noStrike" cap="none" normalizeH="0" baseline="0" smtClean="0">
            <a:ln>
              <a:noFill/>
            </a:ln>
            <a:solidFill>
              <a:schemeClr val="tx1"/>
            </a:solidFill>
            <a:effectLst/>
            <a:latin typeface="Arial" charset="0"/>
            <a:ea typeface="굴림"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13418</TotalTime>
  <Words>956</Words>
  <Application>Microsoft Office PowerPoint</Application>
  <PresentationFormat>화면 슬라이드 쇼(4:3)</PresentationFormat>
  <Paragraphs>214</Paragraphs>
  <Slides>15</Slides>
  <Notes>15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17" baseType="lpstr">
      <vt:lpstr>기본 디자인</vt:lpstr>
      <vt:lpstr>비트맵 이미지</vt:lpstr>
      <vt:lpstr>슬라이드 1</vt:lpstr>
      <vt:lpstr>슬라이드 2</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lpstr>슬라이드 15</vt:lpstr>
    </vt:vector>
  </TitlesOfParts>
  <Company>중부대학교</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Information Security</dc:title>
  <dc:creator>이병천</dc:creator>
  <cp:lastModifiedBy>Kwangjo Kim</cp:lastModifiedBy>
  <cp:revision>1055</cp:revision>
  <cp:lastPrinted>2001-03-15T06:44:45Z</cp:lastPrinted>
  <dcterms:created xsi:type="dcterms:W3CDTF">2000-05-25T12:25:41Z</dcterms:created>
  <dcterms:modified xsi:type="dcterms:W3CDTF">2010-01-27T06:33:47Z</dcterms:modified>
</cp:coreProperties>
</file>