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81" r:id="rId2"/>
    <p:sldId id="751" r:id="rId3"/>
    <p:sldId id="752" r:id="rId4"/>
    <p:sldId id="753" r:id="rId5"/>
    <p:sldId id="627" r:id="rId6"/>
    <p:sldId id="754" r:id="rId7"/>
    <p:sldId id="755" r:id="rId8"/>
    <p:sldId id="631" r:id="rId9"/>
    <p:sldId id="633" r:id="rId10"/>
    <p:sldId id="757" r:id="rId11"/>
    <p:sldId id="632" r:id="rId12"/>
  </p:sldIdLst>
  <p:sldSz cx="9144000" cy="6858000" type="screen4x3"/>
  <p:notesSz cx="6858000" cy="97742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FF00"/>
    <a:srgbClr val="0000CC"/>
    <a:srgbClr val="FF0000"/>
    <a:srgbClr val="00CC99"/>
    <a:srgbClr val="3333FF"/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650" y="-96"/>
      </p:cViewPr>
      <p:guideLst>
        <p:guide orient="horz" pos="1460"/>
        <p:guide pos="26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36" y="-102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D5754E2-6570-4E94-BEF6-8A768BB773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6525"/>
            <a:ext cx="5588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03938" y="136525"/>
            <a:ext cx="754062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6289675"/>
            <a:ext cx="3086100" cy="1135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1038"/>
            <a:ext cx="558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0200" y="9571038"/>
            <a:ext cx="177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95506C2-EA20-4438-AB40-59D050371C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7A1A2-7386-43E2-9D24-C6D3166AB9A8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8"/>
          <p:cNvSpPr txBox="1">
            <a:spLocks noGrp="1" noChangeArrowheads="1"/>
          </p:cNvSpPr>
          <p:nvPr/>
        </p:nvSpPr>
        <p:spPr bwMode="auto">
          <a:xfrm>
            <a:off x="6781800" y="9571038"/>
            <a:ext cx="7620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/>
            <a:fld id="{378BF6F7-73D2-4D41-9252-978209FD746D}" type="slidenum">
              <a:rPr lang="ko-KR" altLang="en-GB" sz="1200" b="0">
                <a:latin typeface="Times New Roman" pitchFamily="18" charset="0"/>
              </a:rPr>
              <a:pPr algn="r"/>
              <a:t>2</a:t>
            </a:fld>
            <a:endParaRPr lang="en-GB" altLang="ko-KR" sz="1200" b="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10300"/>
            <a:ext cx="18064163" cy="2746375"/>
          </a:xfrm>
          <a:noFill/>
          <a:ln w="9525"/>
        </p:spPr>
        <p:txBody>
          <a:bodyPr/>
          <a:lstStyle/>
          <a:p>
            <a:r>
              <a:rPr lang="en-US" altLang="ko-KR" smtClean="0"/>
              <a:t>Interactive Proofs have two properties, </a:t>
            </a:r>
            <a:r>
              <a:rPr lang="en-US" altLang="ko-KR" b="1" smtClean="0"/>
              <a:t>Completeness and Soundness</a:t>
            </a:r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An Interactive Proof is considered </a:t>
            </a:r>
            <a:r>
              <a:rPr lang="en-US" altLang="ko-KR" b="1" smtClean="0"/>
              <a:t>Complete</a:t>
            </a:r>
            <a:r>
              <a:rPr lang="en-US" altLang="ko-KR" smtClean="0"/>
              <a:t> if the verifier accepts the proof given that the assertion is true.  In other words, </a:t>
            </a:r>
            <a:r>
              <a:rPr lang="en-US" altLang="ko-KR" b="1" smtClean="0"/>
              <a:t>any TRUE theorem can be proven</a:t>
            </a:r>
            <a:r>
              <a:rPr lang="en-US" altLang="ko-KR" smtClean="0"/>
              <a:t>.  For example, if a prover says he knows a </a:t>
            </a:r>
            <a:r>
              <a:rPr lang="en-US" altLang="ko-KR" b="1" smtClean="0"/>
              <a:t>secret value</a:t>
            </a:r>
            <a:r>
              <a:rPr lang="en-US" altLang="ko-KR" smtClean="0"/>
              <a:t>, and the assertion is true, and he can prove it to a verifier, then the Interactive Proof is said to be Complete.</a:t>
            </a:r>
          </a:p>
          <a:p>
            <a:endParaRPr lang="en-US" altLang="ko-KR" smtClean="0"/>
          </a:p>
          <a:p>
            <a:r>
              <a:rPr lang="en-US" altLang="ko-KR" smtClean="0"/>
              <a:t>The Soundness Property says that a Verifier Rejects the proof if the fact is false.  That is, </a:t>
            </a:r>
            <a:r>
              <a:rPr lang="en-US" altLang="ko-KR" b="1" smtClean="0"/>
              <a:t>no false theorem can be proven</a:t>
            </a:r>
            <a:r>
              <a:rPr lang="en-US" altLang="ko-KR" smtClean="0"/>
              <a:t>.  </a:t>
            </a:r>
          </a:p>
          <a:p>
            <a:endParaRPr lang="en-US" altLang="ko-KR" smtClean="0"/>
          </a:p>
          <a:p>
            <a:r>
              <a:rPr lang="en-US" altLang="ko-KR" smtClean="0"/>
              <a:t>In both cases the assumption is that the Prover and Verifier follow the protocol.  They do not interact with other parties or try to learn information from other means.</a:t>
            </a:r>
            <a:endParaRPr lang="en-US" altLang="ko-KR" b="1" smtClean="0"/>
          </a:p>
          <a:p>
            <a:r>
              <a:rPr lang="en-US" altLang="ko-KR" smtClean="0"/>
              <a:t> </a:t>
            </a:r>
          </a:p>
          <a:p>
            <a:r>
              <a:rPr lang="en-US" altLang="ko-KR" smtClean="0"/>
              <a:t>Completeness </a:t>
            </a:r>
            <a:r>
              <a:rPr lang="en-US" altLang="ko-KR" smtClean="0">
                <a:latin typeface="Arial" pitchFamily="34" charset="0"/>
              </a:rPr>
              <a:t>–</a:t>
            </a:r>
            <a:r>
              <a:rPr lang="en-US" altLang="ko-KR" smtClean="0"/>
              <a:t> For every fact that is presented to the verifier, the verifier says </a:t>
            </a:r>
            <a:r>
              <a:rPr lang="en-US" altLang="ko-KR" smtClean="0">
                <a:latin typeface="Arial" pitchFamily="34" charset="0"/>
              </a:rPr>
              <a:t>“</a:t>
            </a:r>
            <a:r>
              <a:rPr lang="en-US" altLang="ko-KR" smtClean="0"/>
              <a:t>yes</a:t>
            </a:r>
            <a:r>
              <a:rPr lang="en-US" altLang="ko-KR" smtClean="0">
                <a:latin typeface="Arial" pitchFamily="34" charset="0"/>
              </a:rPr>
              <a:t>”</a:t>
            </a:r>
            <a:r>
              <a:rPr lang="en-US" altLang="ko-KR" smtClean="0"/>
              <a:t> </a:t>
            </a:r>
            <a:r>
              <a:rPr lang="en-US" altLang="ko-KR" b="1" smtClean="0"/>
              <a:t>after interacting with the prover</a:t>
            </a:r>
            <a:endParaRPr lang="en-US" altLang="ko-KR" smtClean="0"/>
          </a:p>
          <a:p>
            <a:r>
              <a:rPr lang="en-US" altLang="ko-KR" smtClean="0"/>
              <a:t>Soundness </a:t>
            </a:r>
            <a:r>
              <a:rPr lang="en-US" altLang="ko-KR" smtClean="0">
                <a:latin typeface="Arial" pitchFamily="34" charset="0"/>
              </a:rPr>
              <a:t>–</a:t>
            </a:r>
            <a:r>
              <a:rPr lang="en-US" altLang="ko-KR" smtClean="0"/>
              <a:t> for facts that are </a:t>
            </a:r>
            <a:r>
              <a:rPr lang="en-US" altLang="ko-KR" b="1" smtClean="0"/>
              <a:t>not</a:t>
            </a:r>
            <a:r>
              <a:rPr lang="en-US" altLang="ko-KR" smtClean="0"/>
              <a:t> true and for all provers, a verifier says </a:t>
            </a:r>
            <a:r>
              <a:rPr lang="en-US" altLang="ko-KR" b="1" smtClean="0"/>
              <a:t>no</a:t>
            </a:r>
            <a:r>
              <a:rPr lang="en-US" altLang="ko-KR" smtClean="0"/>
              <a:t> after interacting with all provers, with probability at least </a:t>
            </a:r>
            <a:r>
              <a:rPr lang="en-US" altLang="ko-KR" smtClean="0">
                <a:latin typeface="Arial" pitchFamily="34" charset="0"/>
              </a:rPr>
              <a:t>½</a:t>
            </a:r>
            <a:endParaRPr lang="en-US" altLang="ko-KR" smtClean="0"/>
          </a:p>
          <a:p>
            <a:r>
              <a:rPr lang="en-US" altLang="ko-KR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8"/>
          <p:cNvSpPr txBox="1">
            <a:spLocks noGrp="1" noChangeArrowheads="1"/>
          </p:cNvSpPr>
          <p:nvPr/>
        </p:nvSpPr>
        <p:spPr bwMode="auto">
          <a:xfrm>
            <a:off x="6781800" y="9571038"/>
            <a:ext cx="7620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/>
            <a:fld id="{939D3E7C-D528-4304-9C1B-B0D3B2247D28}" type="slidenum">
              <a:rPr lang="ko-KR" altLang="en-GB" sz="1200" b="0">
                <a:latin typeface="Times New Roman" pitchFamily="18" charset="0"/>
              </a:rPr>
              <a:pPr algn="r"/>
              <a:t>3</a:t>
            </a:fld>
            <a:endParaRPr lang="en-GB" altLang="ko-KR" sz="1200" b="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10300"/>
            <a:ext cx="18064163" cy="2746375"/>
          </a:xfrm>
          <a:noFill/>
          <a:ln w="9525"/>
        </p:spPr>
        <p:txBody>
          <a:bodyPr/>
          <a:lstStyle/>
          <a:p>
            <a:r>
              <a:rPr lang="en-US" altLang="ko-KR" smtClean="0"/>
              <a:t>Interactive Proofs have two properties, </a:t>
            </a:r>
            <a:r>
              <a:rPr lang="en-US" altLang="ko-KR" b="1" smtClean="0"/>
              <a:t>Completeness and Soundness</a:t>
            </a:r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An Interactive Proof is considered </a:t>
            </a:r>
            <a:r>
              <a:rPr lang="en-US" altLang="ko-KR" b="1" smtClean="0"/>
              <a:t>Complete</a:t>
            </a:r>
            <a:r>
              <a:rPr lang="en-US" altLang="ko-KR" smtClean="0"/>
              <a:t> if the verifier accepts the proof given that the assertion is true.  In other words, </a:t>
            </a:r>
            <a:r>
              <a:rPr lang="en-US" altLang="ko-KR" b="1" smtClean="0"/>
              <a:t>any TRUE theorem can be proven</a:t>
            </a:r>
            <a:r>
              <a:rPr lang="en-US" altLang="ko-KR" smtClean="0"/>
              <a:t>.  For example, if a prover says he knows a </a:t>
            </a:r>
            <a:r>
              <a:rPr lang="en-US" altLang="ko-KR" b="1" smtClean="0"/>
              <a:t>secret value</a:t>
            </a:r>
            <a:r>
              <a:rPr lang="en-US" altLang="ko-KR" smtClean="0"/>
              <a:t>, and the assertion is true, and he can prove it to a verifier, then the Interactive Proof is said to be Complete.</a:t>
            </a:r>
          </a:p>
          <a:p>
            <a:endParaRPr lang="en-US" altLang="ko-KR" smtClean="0"/>
          </a:p>
          <a:p>
            <a:r>
              <a:rPr lang="en-US" altLang="ko-KR" smtClean="0"/>
              <a:t>The Soundness Property says that a Verifier Rejects the proof if the fact is false.  That is, </a:t>
            </a:r>
            <a:r>
              <a:rPr lang="en-US" altLang="ko-KR" b="1" smtClean="0"/>
              <a:t>no false theorem can be proven</a:t>
            </a:r>
            <a:r>
              <a:rPr lang="en-US" altLang="ko-KR" smtClean="0"/>
              <a:t>.  </a:t>
            </a:r>
          </a:p>
          <a:p>
            <a:endParaRPr lang="en-US" altLang="ko-KR" smtClean="0"/>
          </a:p>
          <a:p>
            <a:r>
              <a:rPr lang="en-US" altLang="ko-KR" smtClean="0"/>
              <a:t>In both cases the assumption is that the Prover and Verifier follow the protocol.  They do not interact with other parties or try to learn information from other means.</a:t>
            </a:r>
            <a:endParaRPr lang="en-US" altLang="ko-KR" b="1" smtClean="0"/>
          </a:p>
          <a:p>
            <a:r>
              <a:rPr lang="en-US" altLang="ko-KR" smtClean="0"/>
              <a:t> </a:t>
            </a:r>
          </a:p>
          <a:p>
            <a:r>
              <a:rPr lang="en-US" altLang="ko-KR" smtClean="0"/>
              <a:t>Completeness </a:t>
            </a:r>
            <a:r>
              <a:rPr lang="en-US" altLang="ko-KR" smtClean="0">
                <a:latin typeface="Arial" pitchFamily="34" charset="0"/>
              </a:rPr>
              <a:t>–</a:t>
            </a:r>
            <a:r>
              <a:rPr lang="en-US" altLang="ko-KR" smtClean="0"/>
              <a:t> For every fact that is presented to the verifier, the verifier says </a:t>
            </a:r>
            <a:r>
              <a:rPr lang="en-US" altLang="ko-KR" smtClean="0">
                <a:latin typeface="Arial" pitchFamily="34" charset="0"/>
              </a:rPr>
              <a:t>“</a:t>
            </a:r>
            <a:r>
              <a:rPr lang="en-US" altLang="ko-KR" smtClean="0"/>
              <a:t>yes</a:t>
            </a:r>
            <a:r>
              <a:rPr lang="en-US" altLang="ko-KR" smtClean="0">
                <a:latin typeface="Arial" pitchFamily="34" charset="0"/>
              </a:rPr>
              <a:t>”</a:t>
            </a:r>
            <a:r>
              <a:rPr lang="en-US" altLang="ko-KR" smtClean="0"/>
              <a:t> </a:t>
            </a:r>
            <a:r>
              <a:rPr lang="en-US" altLang="ko-KR" b="1" smtClean="0"/>
              <a:t>after interacting with the prover</a:t>
            </a:r>
            <a:endParaRPr lang="en-US" altLang="ko-KR" smtClean="0"/>
          </a:p>
          <a:p>
            <a:r>
              <a:rPr lang="en-US" altLang="ko-KR" smtClean="0"/>
              <a:t>Soundness </a:t>
            </a:r>
            <a:r>
              <a:rPr lang="en-US" altLang="ko-KR" smtClean="0">
                <a:latin typeface="Arial" pitchFamily="34" charset="0"/>
              </a:rPr>
              <a:t>–</a:t>
            </a:r>
            <a:r>
              <a:rPr lang="en-US" altLang="ko-KR" smtClean="0"/>
              <a:t> for facts that are </a:t>
            </a:r>
            <a:r>
              <a:rPr lang="en-US" altLang="ko-KR" b="1" smtClean="0"/>
              <a:t>not</a:t>
            </a:r>
            <a:r>
              <a:rPr lang="en-US" altLang="ko-KR" smtClean="0"/>
              <a:t> true and for all provers, a verifier says </a:t>
            </a:r>
            <a:r>
              <a:rPr lang="en-US" altLang="ko-KR" b="1" smtClean="0"/>
              <a:t>no</a:t>
            </a:r>
            <a:r>
              <a:rPr lang="en-US" altLang="ko-KR" smtClean="0"/>
              <a:t> after interacting with all provers, with probability at least </a:t>
            </a:r>
            <a:r>
              <a:rPr lang="en-US" altLang="ko-KR" smtClean="0">
                <a:latin typeface="Arial" pitchFamily="34" charset="0"/>
              </a:rPr>
              <a:t>½</a:t>
            </a:r>
            <a:endParaRPr lang="en-US" altLang="ko-KR" smtClean="0"/>
          </a:p>
          <a:p>
            <a:r>
              <a:rPr lang="en-US" altLang="ko-KR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8"/>
          <p:cNvSpPr txBox="1">
            <a:spLocks noGrp="1" noChangeArrowheads="1"/>
          </p:cNvSpPr>
          <p:nvPr/>
        </p:nvSpPr>
        <p:spPr bwMode="auto">
          <a:xfrm>
            <a:off x="6781800" y="9571038"/>
            <a:ext cx="7620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/>
            <a:fld id="{D4AAB8A3-A52C-42EB-804B-034E229FFC5F}" type="slidenum">
              <a:rPr lang="ko-KR" altLang="en-GB" sz="1200" b="0">
                <a:latin typeface="Times New Roman" pitchFamily="18" charset="0"/>
              </a:rPr>
              <a:pPr algn="r"/>
              <a:t>4</a:t>
            </a:fld>
            <a:endParaRPr lang="en-GB" altLang="ko-KR" sz="1200" b="0"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10300"/>
            <a:ext cx="18064163" cy="2746375"/>
          </a:xfrm>
          <a:noFill/>
          <a:ln w="9525"/>
        </p:spPr>
        <p:txBody>
          <a:bodyPr/>
          <a:lstStyle/>
          <a:p>
            <a:r>
              <a:rPr lang="en-US" altLang="ko-KR" smtClean="0"/>
              <a:t>Interactive Proofs have two properties, </a:t>
            </a:r>
            <a:r>
              <a:rPr lang="en-US" altLang="ko-KR" b="1" smtClean="0"/>
              <a:t>Completeness and Soundness</a:t>
            </a:r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An Interactive Proof is considered </a:t>
            </a:r>
            <a:r>
              <a:rPr lang="en-US" altLang="ko-KR" b="1" smtClean="0"/>
              <a:t>Complete</a:t>
            </a:r>
            <a:r>
              <a:rPr lang="en-US" altLang="ko-KR" smtClean="0"/>
              <a:t> if the verifier accepts the proof given that the assertion is true.  In other words, </a:t>
            </a:r>
            <a:r>
              <a:rPr lang="en-US" altLang="ko-KR" b="1" smtClean="0"/>
              <a:t>any TRUE theorem can be proven</a:t>
            </a:r>
            <a:r>
              <a:rPr lang="en-US" altLang="ko-KR" smtClean="0"/>
              <a:t>.  For example, if a prover says he knows a </a:t>
            </a:r>
            <a:r>
              <a:rPr lang="en-US" altLang="ko-KR" b="1" smtClean="0"/>
              <a:t>secret value</a:t>
            </a:r>
            <a:r>
              <a:rPr lang="en-US" altLang="ko-KR" smtClean="0"/>
              <a:t>, and the assertion is true, and he can prove it to a verifier, then the Interactive Proof is said to be Complete.</a:t>
            </a:r>
          </a:p>
          <a:p>
            <a:endParaRPr lang="en-US" altLang="ko-KR" smtClean="0"/>
          </a:p>
          <a:p>
            <a:r>
              <a:rPr lang="en-US" altLang="ko-KR" smtClean="0"/>
              <a:t>The Soundness Property says that a Verifier Rejects the proof if the fact is false.  That is, </a:t>
            </a:r>
            <a:r>
              <a:rPr lang="en-US" altLang="ko-KR" b="1" smtClean="0"/>
              <a:t>no false theorem can be proven</a:t>
            </a:r>
            <a:r>
              <a:rPr lang="en-US" altLang="ko-KR" smtClean="0"/>
              <a:t>.  </a:t>
            </a:r>
          </a:p>
          <a:p>
            <a:endParaRPr lang="en-US" altLang="ko-KR" smtClean="0"/>
          </a:p>
          <a:p>
            <a:r>
              <a:rPr lang="en-US" altLang="ko-KR" smtClean="0"/>
              <a:t>In both cases the assumption is that the Prover and Verifier follow the protocol.  They do not interact with other parties or try to learn information from other means.</a:t>
            </a:r>
            <a:endParaRPr lang="en-US" altLang="ko-KR" b="1" smtClean="0"/>
          </a:p>
          <a:p>
            <a:r>
              <a:rPr lang="en-US" altLang="ko-KR" smtClean="0"/>
              <a:t> </a:t>
            </a:r>
          </a:p>
          <a:p>
            <a:r>
              <a:rPr lang="en-US" altLang="ko-KR" smtClean="0"/>
              <a:t>Completeness </a:t>
            </a:r>
            <a:r>
              <a:rPr lang="en-US" altLang="ko-KR" smtClean="0">
                <a:latin typeface="Arial" pitchFamily="34" charset="0"/>
              </a:rPr>
              <a:t>–</a:t>
            </a:r>
            <a:r>
              <a:rPr lang="en-US" altLang="ko-KR" smtClean="0"/>
              <a:t> For every fact that is presented to the verifier, the verifier says </a:t>
            </a:r>
            <a:r>
              <a:rPr lang="en-US" altLang="ko-KR" smtClean="0">
                <a:latin typeface="Arial" pitchFamily="34" charset="0"/>
              </a:rPr>
              <a:t>“</a:t>
            </a:r>
            <a:r>
              <a:rPr lang="en-US" altLang="ko-KR" smtClean="0"/>
              <a:t>yes</a:t>
            </a:r>
            <a:r>
              <a:rPr lang="en-US" altLang="ko-KR" smtClean="0">
                <a:latin typeface="Arial" pitchFamily="34" charset="0"/>
              </a:rPr>
              <a:t>”</a:t>
            </a:r>
            <a:r>
              <a:rPr lang="en-US" altLang="ko-KR" smtClean="0"/>
              <a:t> </a:t>
            </a:r>
            <a:r>
              <a:rPr lang="en-US" altLang="ko-KR" b="1" smtClean="0"/>
              <a:t>after interacting with the prover</a:t>
            </a:r>
            <a:endParaRPr lang="en-US" altLang="ko-KR" smtClean="0"/>
          </a:p>
          <a:p>
            <a:r>
              <a:rPr lang="en-US" altLang="ko-KR" smtClean="0"/>
              <a:t>Soundness </a:t>
            </a:r>
            <a:r>
              <a:rPr lang="en-US" altLang="ko-KR" smtClean="0">
                <a:latin typeface="Arial" pitchFamily="34" charset="0"/>
              </a:rPr>
              <a:t>–</a:t>
            </a:r>
            <a:r>
              <a:rPr lang="en-US" altLang="ko-KR" smtClean="0"/>
              <a:t> for facts that are </a:t>
            </a:r>
            <a:r>
              <a:rPr lang="en-US" altLang="ko-KR" b="1" smtClean="0"/>
              <a:t>not</a:t>
            </a:r>
            <a:r>
              <a:rPr lang="en-US" altLang="ko-KR" smtClean="0"/>
              <a:t> true and for all provers, a verifier says </a:t>
            </a:r>
            <a:r>
              <a:rPr lang="en-US" altLang="ko-KR" b="1" smtClean="0"/>
              <a:t>no</a:t>
            </a:r>
            <a:r>
              <a:rPr lang="en-US" altLang="ko-KR" smtClean="0"/>
              <a:t> after interacting with all provers, with probability at least </a:t>
            </a:r>
            <a:r>
              <a:rPr lang="en-US" altLang="ko-KR" smtClean="0">
                <a:latin typeface="Arial" pitchFamily="34" charset="0"/>
              </a:rPr>
              <a:t>½</a:t>
            </a:r>
            <a:endParaRPr lang="en-US" altLang="ko-KR" smtClean="0"/>
          </a:p>
          <a:p>
            <a:r>
              <a:rPr lang="en-US" altLang="ko-KR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6781800" y="9571038"/>
            <a:ext cx="76200" cy="184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/>
            <a:fld id="{569E27C4-49DC-4C89-B426-7C2A45A30FBD}" type="slidenum">
              <a:rPr lang="ko-KR" altLang="en-US" sz="1200" b="0">
                <a:latin typeface="Times New Roman" pitchFamily="18" charset="0"/>
              </a:rPr>
              <a:pPr algn="r"/>
              <a:t>7</a:t>
            </a:fld>
            <a:endParaRPr lang="en-US" altLang="ko-KR" sz="1200" b="0"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89675"/>
            <a:ext cx="0" cy="184150"/>
          </a:xfrm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A24E-FF7F-4E56-AB3E-AE7355F217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20CE-0CC7-4F08-AFE2-D5A2BD5E65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C050-B6FA-4D41-96B9-5C1DEAEDFB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69D3-BED6-4DD5-B31D-32C38A28F7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BD92-77EF-4F4A-946D-7E938CF441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A4D2-D05E-4EAC-BB98-01868B182D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0084-7D71-4B9C-B4E4-D0D9960B4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C1BFB-C7AB-41B7-AEC6-5C0C4A9095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323AD-0153-4BF7-9146-2301FE2AC1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DD27-7C18-458D-8083-EF827BC2EA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654B-5B2E-46B7-B500-45E575E509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EEF1F2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28600" y="466725"/>
            <a:ext cx="86772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38125" y="6410325"/>
            <a:ext cx="867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4230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+mn-ea"/>
              </a:defRPr>
            </a:lvl1pPr>
          </a:lstStyle>
          <a:p>
            <a:pPr>
              <a:defRPr/>
            </a:pPr>
            <a:fld id="{9C9BF642-F0EE-436D-BAB6-A682DD0A4A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829B2-6D62-40DE-A169-A71E133807F3}" type="slidenum">
              <a:rPr lang="en-US" altLang="ko-KR"/>
              <a:pPr>
                <a:defRPr/>
              </a:pPr>
              <a:t>1</a:t>
            </a:fld>
            <a:endParaRPr lang="en-US" altLang="ko-KR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325563" y="2916238"/>
            <a:ext cx="66881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378" tIns="40983" rIns="83378" bIns="40983"/>
          <a:lstStyle/>
          <a:p>
            <a:pPr algn="ctr" eaLnBrk="0" hangingPunct="0">
              <a:lnSpc>
                <a:spcPct val="90000"/>
              </a:lnSpc>
            </a:pPr>
            <a:r>
              <a:rPr lang="en-GB" altLang="ko-KR" sz="2800" dirty="0" smtClean="0">
                <a:solidFill>
                  <a:schemeClr val="tx2"/>
                </a:solidFill>
              </a:rPr>
              <a:t>Lect. 20. Identification</a:t>
            </a:r>
            <a:endParaRPr lang="en-GB" altLang="ko-K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3"/>
          <p:cNvSpPr txBox="1">
            <a:spLocks noGrp="1"/>
          </p:cNvSpPr>
          <p:nvPr/>
        </p:nvSpPr>
        <p:spPr bwMode="auto">
          <a:xfrm>
            <a:off x="7021513" y="6423025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9363E2A-7811-4F5D-9558-D51B8CC39DE1}" type="slidenum">
              <a:rPr kumimoji="0" lang="en-US" altLang="ko-KR" sz="1200" b="0">
                <a:latin typeface="+mn-ea"/>
              </a:rPr>
              <a:pPr algn="r">
                <a:defRPr/>
              </a:pPr>
              <a:t>10</a:t>
            </a:fld>
            <a:endParaRPr kumimoji="0" lang="en-US" altLang="ko-KR" sz="1200" b="0">
              <a:latin typeface="+mn-ea"/>
            </a:endParaRP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350963"/>
            <a:ext cx="7615238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307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</a:rPr>
              <a:t>Fake Fingerprint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8B3B2-2AE9-4D16-AE1B-168CD3891F54}" type="slidenum">
              <a:rPr lang="en-US" altLang="ko-KR" smtClean="0"/>
              <a:pPr>
                <a:defRPr/>
              </a:pPr>
              <a:t>11</a:t>
            </a:fld>
            <a:endParaRPr lang="en-US" altLang="ko-KR" smtClean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1317625"/>
            <a:ext cx="7497762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241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</a:rPr>
              <a:t>Applications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 txBox="1">
            <a:spLocks noGrp="1"/>
          </p:cNvSpPr>
          <p:nvPr/>
        </p:nvSpPr>
        <p:spPr bwMode="auto">
          <a:xfrm>
            <a:off x="8077200" y="6421438"/>
            <a:ext cx="758825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45193BE-7918-40A0-AE01-3175726211C2}" type="slidenum">
              <a:rPr kumimoji="0" lang="ko-KR" altLang="en-GB" sz="1200" b="0">
                <a:latin typeface="+mn-ea"/>
              </a:rPr>
              <a:pPr algn="r">
                <a:defRPr/>
              </a:pPr>
              <a:t>2</a:t>
            </a:fld>
            <a:endParaRPr kumimoji="0" lang="en-GB" altLang="ko-KR" sz="1200" b="0" dirty="0">
              <a:latin typeface="+mn-ea"/>
            </a:endParaRPr>
          </a:p>
        </p:txBody>
      </p:sp>
      <p:sp>
        <p:nvSpPr>
          <p:cNvPr id="218116" name="Rectangle 3"/>
          <p:cNvSpPr>
            <a:spLocks noChangeArrowheads="1"/>
          </p:cNvSpPr>
          <p:nvPr/>
        </p:nvSpPr>
        <p:spPr bwMode="auto">
          <a:xfrm>
            <a:off x="609600" y="1371600"/>
            <a:ext cx="8253413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>
              <a:lnSpc>
                <a:spcPct val="114000"/>
              </a:lnSpc>
              <a:spcBef>
                <a:spcPts val="800"/>
              </a:spcBef>
              <a:buFont typeface="Times New Roman" pitchFamily="18" charset="0"/>
              <a:buChar char="•"/>
            </a:pPr>
            <a:endParaRPr lang="en-US" altLang="ko-KR" sz="2400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609600" y="1320800"/>
            <a:ext cx="8253413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Wingdings" pitchFamily="2" charset="2"/>
              <a:buChar char="v"/>
            </a:pPr>
            <a:r>
              <a:rPr lang="en-US" altLang="ko-KR" sz="2000"/>
              <a:t>Entity Authentication (Identification)</a:t>
            </a:r>
          </a:p>
          <a:p>
            <a:pPr marL="739775" lvl="1" indent="-282575" latinLnBrk="0">
              <a:lnSpc>
                <a:spcPct val="130000"/>
              </a:lnSpc>
              <a:buFontTx/>
              <a:buChar char="•"/>
            </a:pPr>
            <a:r>
              <a:rPr lang="en-US" altLang="ko-KR" sz="2000"/>
              <a:t>Over the communication network, one party, Alice, shows to another party, Bob, that she is the real Alice.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altLang="ko-KR" sz="2000"/>
              <a:t>Authenticate an entity by presenting some identification information 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altLang="ko-KR" sz="2000"/>
              <a:t>Should be secure against various attacks 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altLang="ko-KR" sz="2000"/>
              <a:t>Through an interactive protocols using secret information</a:t>
            </a:r>
          </a:p>
          <a:p>
            <a:pPr marL="739775" lvl="1" indent="-282575" latinLnBrk="0">
              <a:lnSpc>
                <a:spcPct val="130000"/>
              </a:lnSpc>
              <a:buFont typeface="Wingdings" pitchFamily="2" charset="2"/>
              <a:buChar char="ü"/>
            </a:pPr>
            <a:endParaRPr lang="en-US" altLang="ko-KR" sz="2000"/>
          </a:p>
          <a:p>
            <a:pPr marL="339725" indent="-339725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ko-KR" sz="2000"/>
              <a:t>Message Authentication </a:t>
            </a:r>
          </a:p>
          <a:p>
            <a:pPr marL="739775" lvl="1" indent="-282575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000"/>
              <a:t>Show that a message was generated by an entity </a:t>
            </a:r>
          </a:p>
          <a:p>
            <a:pPr marL="739775" lvl="1" indent="-282575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000"/>
              <a:t>Using digital signature or MAC </a:t>
            </a:r>
          </a:p>
        </p:txBody>
      </p:sp>
      <p:sp>
        <p:nvSpPr>
          <p:cNvPr id="218118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2678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/>
              <a:t>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 txBox="1">
            <a:spLocks noGrp="1"/>
          </p:cNvSpPr>
          <p:nvPr/>
        </p:nvSpPr>
        <p:spPr bwMode="auto">
          <a:xfrm>
            <a:off x="8077200" y="6421438"/>
            <a:ext cx="758825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39A9E48-23C3-448D-A1E6-C9B220F95033}" type="slidenum">
              <a:rPr kumimoji="0" lang="ko-KR" altLang="en-GB" sz="1200" b="0">
                <a:latin typeface="+mn-ea"/>
              </a:rPr>
              <a:pPr algn="r">
                <a:defRPr/>
              </a:pPr>
              <a:t>3</a:t>
            </a:fld>
            <a:endParaRPr kumimoji="0" lang="en-GB" altLang="ko-KR" sz="1200" b="0" dirty="0">
              <a:latin typeface="+mn-ea"/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09600" y="1371600"/>
            <a:ext cx="8253413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>
              <a:lnSpc>
                <a:spcPct val="114000"/>
              </a:lnSpc>
              <a:spcBef>
                <a:spcPts val="800"/>
              </a:spcBef>
              <a:buFont typeface="Times New Roman" pitchFamily="18" charset="0"/>
              <a:buChar char="•"/>
            </a:pPr>
            <a:endParaRPr lang="en-US" altLang="ko-KR" sz="2400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609600" y="1320800"/>
            <a:ext cx="8253413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Wingdings" pitchFamily="2" charset="2"/>
              <a:buChar char="v"/>
            </a:pPr>
            <a:r>
              <a:rPr lang="en-US" altLang="ko-KR" sz="2000"/>
              <a:t>Using Something Known 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altLang="ko-KR" sz="2000"/>
              <a:t>Password, PIN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endParaRPr lang="en-US" altLang="ko-KR" sz="2000"/>
          </a:p>
          <a:p>
            <a:pPr marL="339725" indent="-339725">
              <a:spcBef>
                <a:spcPts val="800"/>
              </a:spcBef>
              <a:buFont typeface="Wingdings" pitchFamily="2" charset="2"/>
              <a:buChar char="v"/>
            </a:pPr>
            <a:r>
              <a:rPr lang="en-US" altLang="ko-KR" sz="2000"/>
              <a:t>Using Something Possessed 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altLang="ko-KR" sz="2000"/>
              <a:t>IC card, Hardware token 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endParaRPr lang="en-US" altLang="ko-KR" sz="2000"/>
          </a:p>
          <a:p>
            <a:pPr marL="339725" indent="-339725">
              <a:spcBef>
                <a:spcPts val="800"/>
              </a:spcBef>
              <a:buFont typeface="Wingdings" pitchFamily="2" charset="2"/>
              <a:buChar char="v"/>
            </a:pPr>
            <a:r>
              <a:rPr lang="en-US" altLang="ko-KR" sz="2000"/>
              <a:t>Using Something Inherent</a:t>
            </a:r>
          </a:p>
          <a:p>
            <a:pPr marL="739775" lvl="1" indent="-282575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altLang="ko-KR" sz="2000"/>
              <a:t>Biometrics</a:t>
            </a:r>
          </a:p>
        </p:txBody>
      </p:sp>
      <p:sp>
        <p:nvSpPr>
          <p:cNvPr id="221189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473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/>
              <a:t>Approach for Identification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 txBox="1">
            <a:spLocks noGrp="1"/>
          </p:cNvSpPr>
          <p:nvPr/>
        </p:nvSpPr>
        <p:spPr bwMode="auto">
          <a:xfrm>
            <a:off x="8077200" y="6421438"/>
            <a:ext cx="758825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EB5FC66-D462-4E9A-ADF8-4775A7EED28A}" type="slidenum">
              <a:rPr kumimoji="0" lang="ko-KR" altLang="en-GB" sz="1200" b="0">
                <a:latin typeface="+mn-ea"/>
              </a:rPr>
              <a:pPr algn="r">
                <a:defRPr/>
              </a:pPr>
              <a:t>4</a:t>
            </a:fld>
            <a:endParaRPr kumimoji="0" lang="en-GB" altLang="ko-KR" sz="1200" b="0" dirty="0">
              <a:latin typeface="+mn-ea"/>
            </a:endParaRP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09600" y="1371600"/>
            <a:ext cx="8253413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>
              <a:lnSpc>
                <a:spcPct val="114000"/>
              </a:lnSpc>
              <a:spcBef>
                <a:spcPts val="800"/>
              </a:spcBef>
              <a:buFont typeface="Times New Roman" pitchFamily="18" charset="0"/>
              <a:buChar char="•"/>
            </a:pPr>
            <a:endParaRPr lang="en-US" altLang="ko-KR" sz="2400"/>
          </a:p>
        </p:txBody>
      </p:sp>
      <p:sp>
        <p:nvSpPr>
          <p:cNvPr id="228357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473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/>
              <a:t>Approach for Identification</a:t>
            </a:r>
          </a:p>
        </p:txBody>
      </p:sp>
      <p:sp>
        <p:nvSpPr>
          <p:cNvPr id="228359" name="Text Box 3"/>
          <p:cNvSpPr txBox="1">
            <a:spLocks noChangeArrowheads="1"/>
          </p:cNvSpPr>
          <p:nvPr/>
        </p:nvSpPr>
        <p:spPr bwMode="auto">
          <a:xfrm>
            <a:off x="1082675" y="1935163"/>
            <a:ext cx="996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Method</a:t>
            </a:r>
          </a:p>
        </p:txBody>
      </p:sp>
      <p:sp>
        <p:nvSpPr>
          <p:cNvPr id="228360" name="Text Box 4"/>
          <p:cNvSpPr txBox="1">
            <a:spLocks noChangeArrowheads="1"/>
          </p:cNvSpPr>
          <p:nvPr/>
        </p:nvSpPr>
        <p:spPr bwMode="auto">
          <a:xfrm>
            <a:off x="2435225" y="1935163"/>
            <a:ext cx="1250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Examples</a:t>
            </a:r>
          </a:p>
        </p:txBody>
      </p:sp>
      <p:sp>
        <p:nvSpPr>
          <p:cNvPr id="228361" name="Text Box 5"/>
          <p:cNvSpPr txBox="1">
            <a:spLocks noChangeArrowheads="1"/>
          </p:cNvSpPr>
          <p:nvPr/>
        </p:nvSpPr>
        <p:spPr bwMode="auto">
          <a:xfrm>
            <a:off x="4048125" y="1935163"/>
            <a:ext cx="1263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Reliability</a:t>
            </a:r>
          </a:p>
        </p:txBody>
      </p:sp>
      <p:sp>
        <p:nvSpPr>
          <p:cNvPr id="228362" name="Text Box 6"/>
          <p:cNvSpPr txBox="1">
            <a:spLocks noChangeArrowheads="1"/>
          </p:cNvSpPr>
          <p:nvPr/>
        </p:nvSpPr>
        <p:spPr bwMode="auto">
          <a:xfrm>
            <a:off x="5572125" y="1935163"/>
            <a:ext cx="1085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Security</a:t>
            </a:r>
          </a:p>
        </p:txBody>
      </p:sp>
      <p:sp>
        <p:nvSpPr>
          <p:cNvPr id="228363" name="Text Box 7"/>
          <p:cNvSpPr txBox="1">
            <a:spLocks noChangeArrowheads="1"/>
          </p:cNvSpPr>
          <p:nvPr/>
        </p:nvSpPr>
        <p:spPr bwMode="auto">
          <a:xfrm>
            <a:off x="7159625" y="1935163"/>
            <a:ext cx="692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Cost</a:t>
            </a:r>
          </a:p>
        </p:txBody>
      </p:sp>
      <p:sp>
        <p:nvSpPr>
          <p:cNvPr id="228364" name="Text Box 8"/>
          <p:cNvSpPr txBox="1">
            <a:spLocks noChangeArrowheads="1"/>
          </p:cNvSpPr>
          <p:nvPr/>
        </p:nvSpPr>
        <p:spPr bwMode="auto">
          <a:xfrm>
            <a:off x="900113" y="2560638"/>
            <a:ext cx="13652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 i="1">
                <a:ea typeface="돋움" pitchFamily="50" charset="-127"/>
              </a:rPr>
              <a:t>What you</a:t>
            </a:r>
          </a:p>
          <a:p>
            <a:pPr algn="ctr" eaLnBrk="0" latinLnBrk="0" hangingPunct="0"/>
            <a:r>
              <a:rPr lang="en-US" altLang="ko-KR" i="1">
                <a:ea typeface="돋움" pitchFamily="50" charset="-127"/>
              </a:rPr>
              <a:t>Remember</a:t>
            </a:r>
          </a:p>
          <a:p>
            <a:pPr algn="ctr" eaLnBrk="0" latinLnBrk="0" hangingPunct="0"/>
            <a:r>
              <a:rPr lang="en-US" altLang="ko-KR" i="1">
                <a:ea typeface="돋움" pitchFamily="50" charset="-127"/>
              </a:rPr>
              <a:t>(know)</a:t>
            </a:r>
          </a:p>
        </p:txBody>
      </p:sp>
      <p:sp>
        <p:nvSpPr>
          <p:cNvPr id="228365" name="Text Box 9"/>
          <p:cNvSpPr txBox="1">
            <a:spLocks noChangeArrowheads="1"/>
          </p:cNvSpPr>
          <p:nvPr/>
        </p:nvSpPr>
        <p:spPr bwMode="auto">
          <a:xfrm>
            <a:off x="2232025" y="2582863"/>
            <a:ext cx="15811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Password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Telephone # 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Reg. #</a:t>
            </a:r>
          </a:p>
        </p:txBody>
      </p:sp>
      <p:sp>
        <p:nvSpPr>
          <p:cNvPr id="228366" name="Text Box 10"/>
          <p:cNvSpPr txBox="1">
            <a:spLocks noChangeArrowheads="1"/>
          </p:cNvSpPr>
          <p:nvPr/>
        </p:nvSpPr>
        <p:spPr bwMode="auto">
          <a:xfrm>
            <a:off x="4327525" y="2859088"/>
            <a:ext cx="577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M/L</a:t>
            </a:r>
          </a:p>
        </p:txBody>
      </p:sp>
      <p:sp>
        <p:nvSpPr>
          <p:cNvPr id="228367" name="Text Box 11"/>
          <p:cNvSpPr txBox="1">
            <a:spLocks noChangeArrowheads="1"/>
          </p:cNvSpPr>
          <p:nvPr/>
        </p:nvSpPr>
        <p:spPr bwMode="auto">
          <a:xfrm>
            <a:off x="5413375" y="2582863"/>
            <a:ext cx="14287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M (theft)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L (imperso-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   nation)</a:t>
            </a:r>
          </a:p>
        </p:txBody>
      </p:sp>
      <p:sp>
        <p:nvSpPr>
          <p:cNvPr id="228368" name="Text Box 12"/>
          <p:cNvSpPr txBox="1">
            <a:spLocks noChangeArrowheads="1"/>
          </p:cNvSpPr>
          <p:nvPr/>
        </p:nvSpPr>
        <p:spPr bwMode="auto">
          <a:xfrm>
            <a:off x="6965950" y="2820988"/>
            <a:ext cx="882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Cheap</a:t>
            </a:r>
          </a:p>
        </p:txBody>
      </p:sp>
      <p:sp>
        <p:nvSpPr>
          <p:cNvPr id="228369" name="Text Box 13"/>
          <p:cNvSpPr txBox="1">
            <a:spLocks noChangeArrowheads="1"/>
          </p:cNvSpPr>
          <p:nvPr/>
        </p:nvSpPr>
        <p:spPr bwMode="auto">
          <a:xfrm>
            <a:off x="1009650" y="3648075"/>
            <a:ext cx="10350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lang="en-US" altLang="ko-KR" i="1">
                <a:ea typeface="돋움" pitchFamily="50" charset="-127"/>
              </a:rPr>
              <a:t>What you have</a:t>
            </a:r>
          </a:p>
        </p:txBody>
      </p:sp>
      <p:sp>
        <p:nvSpPr>
          <p:cNvPr id="228370" name="Text Box 14"/>
          <p:cNvSpPr txBox="1">
            <a:spLocks noChangeArrowheads="1"/>
          </p:cNvSpPr>
          <p:nvPr/>
        </p:nvSpPr>
        <p:spPr bwMode="auto">
          <a:xfrm>
            <a:off x="2181225" y="3657600"/>
            <a:ext cx="18986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Registered Seal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Magnetic Card 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IC Card</a:t>
            </a:r>
          </a:p>
        </p:txBody>
      </p:sp>
      <p:sp>
        <p:nvSpPr>
          <p:cNvPr id="228371" name="Text Box 15"/>
          <p:cNvSpPr txBox="1">
            <a:spLocks noChangeArrowheads="1"/>
          </p:cNvSpPr>
          <p:nvPr/>
        </p:nvSpPr>
        <p:spPr bwMode="auto">
          <a:xfrm>
            <a:off x="4416425" y="3956050"/>
            <a:ext cx="37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M</a:t>
            </a:r>
          </a:p>
        </p:txBody>
      </p:sp>
      <p:sp>
        <p:nvSpPr>
          <p:cNvPr id="228372" name="Text Box 16"/>
          <p:cNvSpPr txBox="1">
            <a:spLocks noChangeArrowheads="1"/>
          </p:cNvSpPr>
          <p:nvPr/>
        </p:nvSpPr>
        <p:spPr bwMode="auto">
          <a:xfrm>
            <a:off x="5438775" y="3665538"/>
            <a:ext cx="14795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L (theft)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M (imperso-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nation)</a:t>
            </a:r>
          </a:p>
        </p:txBody>
      </p:sp>
      <p:sp>
        <p:nvSpPr>
          <p:cNvPr id="228373" name="Text Box 17"/>
          <p:cNvSpPr txBox="1">
            <a:spLocks noChangeArrowheads="1"/>
          </p:cNvSpPr>
          <p:nvPr/>
        </p:nvSpPr>
        <p:spPr bwMode="auto">
          <a:xfrm>
            <a:off x="6931025" y="3790950"/>
            <a:ext cx="1085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Reason-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able</a:t>
            </a:r>
          </a:p>
        </p:txBody>
      </p:sp>
      <p:sp>
        <p:nvSpPr>
          <p:cNvPr id="228374" name="Text Box 18"/>
          <p:cNvSpPr txBox="1">
            <a:spLocks noChangeArrowheads="1"/>
          </p:cNvSpPr>
          <p:nvPr/>
        </p:nvSpPr>
        <p:spPr bwMode="auto">
          <a:xfrm>
            <a:off x="898525" y="4830763"/>
            <a:ext cx="1276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 i="1">
                <a:ea typeface="돋움" pitchFamily="50" charset="-127"/>
              </a:rPr>
              <a:t>What you </a:t>
            </a:r>
          </a:p>
          <a:p>
            <a:pPr algn="ctr" eaLnBrk="0" latinLnBrk="0" hangingPunct="0"/>
            <a:r>
              <a:rPr lang="en-US" altLang="ko-KR" i="1">
                <a:ea typeface="돋움" pitchFamily="50" charset="-127"/>
              </a:rPr>
              <a:t>are</a:t>
            </a:r>
          </a:p>
        </p:txBody>
      </p:sp>
      <p:sp>
        <p:nvSpPr>
          <p:cNvPr id="228375" name="Text Box 19"/>
          <p:cNvSpPr txBox="1">
            <a:spLocks noChangeArrowheads="1"/>
          </p:cNvSpPr>
          <p:nvPr/>
        </p:nvSpPr>
        <p:spPr bwMode="auto">
          <a:xfrm>
            <a:off x="2212975" y="4668838"/>
            <a:ext cx="18605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Bio-metric 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(Fingerprint,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Eye, DNA, face,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Voice, </a:t>
            </a:r>
            <a:r>
              <a:rPr lang="en-US" altLang="ko-KR" i="1">
                <a:ea typeface="돋움" pitchFamily="50" charset="-127"/>
              </a:rPr>
              <a:t>etc</a:t>
            </a:r>
            <a:r>
              <a:rPr lang="en-US" altLang="ko-KR">
                <a:ea typeface="돋움" pitchFamily="50" charset="-127"/>
              </a:rPr>
              <a:t>)</a:t>
            </a:r>
          </a:p>
        </p:txBody>
      </p:sp>
      <p:sp>
        <p:nvSpPr>
          <p:cNvPr id="228376" name="Text Box 20"/>
          <p:cNvSpPr txBox="1">
            <a:spLocks noChangeArrowheads="1"/>
          </p:cNvSpPr>
          <p:nvPr/>
        </p:nvSpPr>
        <p:spPr bwMode="auto">
          <a:xfrm>
            <a:off x="4416425" y="5049838"/>
            <a:ext cx="349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H</a:t>
            </a:r>
          </a:p>
        </p:txBody>
      </p:sp>
      <p:sp>
        <p:nvSpPr>
          <p:cNvPr id="228377" name="Text Box 21"/>
          <p:cNvSpPr txBox="1">
            <a:spLocks noChangeArrowheads="1"/>
          </p:cNvSpPr>
          <p:nvPr/>
        </p:nvSpPr>
        <p:spPr bwMode="auto">
          <a:xfrm>
            <a:off x="5464175" y="4833938"/>
            <a:ext cx="14541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H (theft)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H (Imperso-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   nation)</a:t>
            </a:r>
          </a:p>
        </p:txBody>
      </p:sp>
      <p:sp>
        <p:nvSpPr>
          <p:cNvPr id="228378" name="Text Box 22"/>
          <p:cNvSpPr txBox="1">
            <a:spLocks noChangeArrowheads="1"/>
          </p:cNvSpPr>
          <p:nvPr/>
        </p:nvSpPr>
        <p:spPr bwMode="auto">
          <a:xfrm>
            <a:off x="6994525" y="4897438"/>
            <a:ext cx="946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>
                <a:ea typeface="돋움" pitchFamily="50" charset="-127"/>
              </a:rPr>
              <a:t>Expen-</a:t>
            </a:r>
          </a:p>
          <a:p>
            <a:pPr algn="ctr" eaLnBrk="0" latinLnBrk="0" hangingPunct="0"/>
            <a:r>
              <a:rPr lang="en-US" altLang="ko-KR">
                <a:ea typeface="돋움" pitchFamily="50" charset="-127"/>
              </a:rPr>
              <a:t>sive</a:t>
            </a:r>
          </a:p>
        </p:txBody>
      </p:sp>
      <p:sp>
        <p:nvSpPr>
          <p:cNvPr id="228379" name="Line 23"/>
          <p:cNvSpPr>
            <a:spLocks noChangeShapeType="1"/>
          </p:cNvSpPr>
          <p:nvPr/>
        </p:nvSpPr>
        <p:spPr bwMode="auto">
          <a:xfrm>
            <a:off x="901700" y="2498725"/>
            <a:ext cx="7064375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0" name="Line 24"/>
          <p:cNvSpPr>
            <a:spLocks noChangeShapeType="1"/>
          </p:cNvSpPr>
          <p:nvPr/>
        </p:nvSpPr>
        <p:spPr bwMode="auto">
          <a:xfrm>
            <a:off x="901700" y="1771650"/>
            <a:ext cx="7073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1" name="Line 25"/>
          <p:cNvSpPr>
            <a:spLocks noChangeShapeType="1"/>
          </p:cNvSpPr>
          <p:nvPr/>
        </p:nvSpPr>
        <p:spPr bwMode="auto">
          <a:xfrm>
            <a:off x="901700" y="5854700"/>
            <a:ext cx="7073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2" name="Line 26"/>
          <p:cNvSpPr>
            <a:spLocks noChangeShapeType="1"/>
          </p:cNvSpPr>
          <p:nvPr/>
        </p:nvSpPr>
        <p:spPr bwMode="auto">
          <a:xfrm>
            <a:off x="2235200" y="1771650"/>
            <a:ext cx="0" cy="407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3" name="Line 27"/>
          <p:cNvSpPr>
            <a:spLocks noChangeShapeType="1"/>
          </p:cNvSpPr>
          <p:nvPr/>
        </p:nvSpPr>
        <p:spPr bwMode="auto">
          <a:xfrm>
            <a:off x="901700" y="1755775"/>
            <a:ext cx="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4" name="Line 28"/>
          <p:cNvSpPr>
            <a:spLocks noChangeShapeType="1"/>
          </p:cNvSpPr>
          <p:nvPr/>
        </p:nvSpPr>
        <p:spPr bwMode="auto">
          <a:xfrm>
            <a:off x="4051300" y="1784350"/>
            <a:ext cx="0" cy="407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5" name="Line 29"/>
          <p:cNvSpPr>
            <a:spLocks noChangeShapeType="1"/>
          </p:cNvSpPr>
          <p:nvPr/>
        </p:nvSpPr>
        <p:spPr bwMode="auto">
          <a:xfrm>
            <a:off x="6924675" y="1787525"/>
            <a:ext cx="0" cy="407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6" name="Line 30"/>
          <p:cNvSpPr>
            <a:spLocks noChangeShapeType="1"/>
          </p:cNvSpPr>
          <p:nvPr/>
        </p:nvSpPr>
        <p:spPr bwMode="auto">
          <a:xfrm flipH="1">
            <a:off x="7962900" y="1755775"/>
            <a:ext cx="38100" cy="407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7" name="Line 31"/>
          <p:cNvSpPr>
            <a:spLocks noChangeShapeType="1"/>
          </p:cNvSpPr>
          <p:nvPr/>
        </p:nvSpPr>
        <p:spPr bwMode="auto">
          <a:xfrm>
            <a:off x="5308600" y="1784350"/>
            <a:ext cx="0" cy="407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8" name="Line 32"/>
          <p:cNvSpPr>
            <a:spLocks noChangeShapeType="1"/>
          </p:cNvSpPr>
          <p:nvPr/>
        </p:nvSpPr>
        <p:spPr bwMode="auto">
          <a:xfrm flipV="1">
            <a:off x="914400" y="3556000"/>
            <a:ext cx="7064375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8389" name="Line 33"/>
          <p:cNvSpPr>
            <a:spLocks noChangeShapeType="1"/>
          </p:cNvSpPr>
          <p:nvPr/>
        </p:nvSpPr>
        <p:spPr bwMode="auto">
          <a:xfrm>
            <a:off x="914400" y="4654550"/>
            <a:ext cx="7073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E666-357D-4169-8C2A-465C82CECAE7}" type="slidenum">
              <a:rPr lang="en-US" altLang="ko-KR" smtClean="0"/>
              <a:pPr>
                <a:defRPr/>
              </a:pPr>
              <a:t>5</a:t>
            </a:fld>
            <a:endParaRPr lang="en-US" altLang="ko-KR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495425"/>
            <a:ext cx="8054975" cy="477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b="1" smtClean="0">
                <a:latin typeface="Arial" pitchFamily="34" charset="0"/>
              </a:rPr>
              <a:t>Password-based scheme (weak authentication) 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crypt </a:t>
            </a:r>
            <a:r>
              <a:rPr lang="en-US" altLang="ko-KR" sz="2000" b="1" i="1" smtClean="0">
                <a:latin typeface="Arial" pitchFamily="34" charset="0"/>
              </a:rPr>
              <a:t>passwd</a:t>
            </a:r>
            <a:r>
              <a:rPr lang="en-US" altLang="ko-KR" sz="2000" b="1" smtClean="0">
                <a:latin typeface="Arial" pitchFamily="34" charset="0"/>
              </a:rPr>
              <a:t> under UNIX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one-time password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b="1" smtClean="0">
                <a:latin typeface="Arial" pitchFamily="34" charset="0"/>
              </a:rPr>
              <a:t>Challenge-Response scheme (strong authentication)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Symmetric cryptosystem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MAC (keyed-hash) function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Asymmetric cryptosystem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b="1" smtClean="0">
                <a:latin typeface="Arial" pitchFamily="34" charset="0"/>
              </a:rPr>
              <a:t>Using Cryptographic Protocols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Fiat-Shamir identification protocol</a:t>
            </a:r>
          </a:p>
          <a:p>
            <a:pPr lvl="1"/>
            <a:r>
              <a:rPr lang="en-US" altLang="ko-KR" sz="2000" b="1" smtClean="0">
                <a:latin typeface="Arial" pitchFamily="34" charset="0"/>
              </a:rPr>
              <a:t>Schnorr identification protocol, </a:t>
            </a:r>
            <a:r>
              <a:rPr lang="en-US" altLang="ko-KR" sz="2000" b="1" i="1" smtClean="0">
                <a:latin typeface="Arial" pitchFamily="34" charset="0"/>
              </a:rPr>
              <a:t>etc</a:t>
            </a:r>
            <a:r>
              <a:rPr lang="en-US" altLang="ko-KR" sz="2000" b="1" smtClean="0">
                <a:latin typeface="Arial" pitchFamily="34" charset="0"/>
              </a:rPr>
              <a:t> </a:t>
            </a:r>
          </a:p>
        </p:txBody>
      </p:sp>
      <p:sp>
        <p:nvSpPr>
          <p:cNvPr id="78854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473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/>
              <a:t>Approach for Identification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 txBox="1">
            <a:spLocks noGrp="1"/>
          </p:cNvSpPr>
          <p:nvPr/>
        </p:nvSpPr>
        <p:spPr bwMode="auto">
          <a:xfrm>
            <a:off x="7021513" y="6423025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9934828-3411-4BBD-BA20-910497C7DC6D}" type="slidenum">
              <a:rPr kumimoji="0" lang="en-US" altLang="ko-KR" sz="1200" b="0">
                <a:latin typeface="+mn-ea"/>
              </a:rPr>
              <a:pPr algn="r">
                <a:defRPr/>
              </a:pPr>
              <a:t>6</a:t>
            </a:fld>
            <a:endParaRPr kumimoji="0" lang="en-US" altLang="ko-KR" sz="1200" b="0">
              <a:latin typeface="+mn-ea"/>
            </a:endParaRPr>
          </a:p>
        </p:txBody>
      </p:sp>
      <p:grpSp>
        <p:nvGrpSpPr>
          <p:cNvPr id="230442" name="Group 1066"/>
          <p:cNvGrpSpPr>
            <a:grpSpLocks/>
          </p:cNvGrpSpPr>
          <p:nvPr/>
        </p:nvGrpSpPr>
        <p:grpSpPr bwMode="auto">
          <a:xfrm>
            <a:off x="1057275" y="1878013"/>
            <a:ext cx="6807200" cy="3973512"/>
            <a:chOff x="666" y="1183"/>
            <a:chExt cx="4288" cy="2503"/>
          </a:xfrm>
        </p:grpSpPr>
        <p:sp>
          <p:nvSpPr>
            <p:cNvPr id="230404" name="Text Box 3"/>
            <p:cNvSpPr txBox="1">
              <a:spLocks noChangeArrowheads="1"/>
            </p:cNvSpPr>
            <p:nvPr/>
          </p:nvSpPr>
          <p:spPr bwMode="auto">
            <a:xfrm>
              <a:off x="666" y="1791"/>
              <a:ext cx="8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passwd, A</a:t>
              </a:r>
            </a:p>
          </p:txBody>
        </p:sp>
        <p:sp>
          <p:nvSpPr>
            <p:cNvPr id="230405" name="Text Box 4"/>
            <p:cNvSpPr txBox="1">
              <a:spLocks noChangeArrowheads="1"/>
            </p:cNvSpPr>
            <p:nvPr/>
          </p:nvSpPr>
          <p:spPr bwMode="auto">
            <a:xfrm>
              <a:off x="2270" y="1639"/>
              <a:ext cx="9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passwd table</a:t>
              </a:r>
            </a:p>
          </p:txBody>
        </p:sp>
        <p:sp>
          <p:nvSpPr>
            <p:cNvPr id="230406" name="Rectangle 5"/>
            <p:cNvSpPr>
              <a:spLocks noChangeArrowheads="1"/>
            </p:cNvSpPr>
            <p:nvPr/>
          </p:nvSpPr>
          <p:spPr bwMode="auto">
            <a:xfrm>
              <a:off x="2264" y="2032"/>
              <a:ext cx="1024" cy="6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07" name="Line 6"/>
            <p:cNvSpPr>
              <a:spLocks noChangeShapeType="1"/>
            </p:cNvSpPr>
            <p:nvPr/>
          </p:nvSpPr>
          <p:spPr bwMode="auto">
            <a:xfrm>
              <a:off x="2264" y="2224"/>
              <a:ext cx="10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08" name="Line 7"/>
            <p:cNvSpPr>
              <a:spLocks noChangeShapeType="1"/>
            </p:cNvSpPr>
            <p:nvPr/>
          </p:nvSpPr>
          <p:spPr bwMode="auto">
            <a:xfrm>
              <a:off x="2268" y="2440"/>
              <a:ext cx="1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09" name="Line 8"/>
            <p:cNvSpPr>
              <a:spLocks noChangeShapeType="1"/>
            </p:cNvSpPr>
            <p:nvPr/>
          </p:nvSpPr>
          <p:spPr bwMode="auto">
            <a:xfrm>
              <a:off x="2504" y="2036"/>
              <a:ext cx="0" cy="6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10" name="Text Box 9"/>
            <p:cNvSpPr txBox="1">
              <a:spLocks noChangeArrowheads="1"/>
            </p:cNvSpPr>
            <p:nvPr/>
          </p:nvSpPr>
          <p:spPr bwMode="auto">
            <a:xfrm>
              <a:off x="2270" y="2199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A</a:t>
              </a:r>
            </a:p>
          </p:txBody>
        </p:sp>
        <p:sp>
          <p:nvSpPr>
            <p:cNvPr id="230411" name="Text Box 10"/>
            <p:cNvSpPr txBox="1">
              <a:spLocks noChangeArrowheads="1"/>
            </p:cNvSpPr>
            <p:nvPr/>
          </p:nvSpPr>
          <p:spPr bwMode="auto">
            <a:xfrm>
              <a:off x="2502" y="2207"/>
              <a:ext cx="7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h(passwd)</a:t>
              </a:r>
            </a:p>
          </p:txBody>
        </p:sp>
        <p:sp>
          <p:nvSpPr>
            <p:cNvPr id="230412" name="Text Box 11"/>
            <p:cNvSpPr txBox="1">
              <a:spLocks noChangeArrowheads="1"/>
            </p:cNvSpPr>
            <p:nvPr/>
          </p:nvSpPr>
          <p:spPr bwMode="auto">
            <a:xfrm>
              <a:off x="830" y="1183"/>
              <a:ext cx="54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Prover</a:t>
              </a:r>
            </a:p>
          </p:txBody>
        </p:sp>
        <p:sp>
          <p:nvSpPr>
            <p:cNvPr id="230413" name="Text Box 12"/>
            <p:cNvSpPr txBox="1">
              <a:spLocks noChangeArrowheads="1"/>
            </p:cNvSpPr>
            <p:nvPr/>
          </p:nvSpPr>
          <p:spPr bwMode="auto">
            <a:xfrm>
              <a:off x="2574" y="1183"/>
              <a:ext cx="5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Verifier</a:t>
              </a:r>
            </a:p>
          </p:txBody>
        </p:sp>
        <p:sp>
          <p:nvSpPr>
            <p:cNvPr id="230414" name="Text Box 13"/>
            <p:cNvSpPr txBox="1">
              <a:spLocks noChangeArrowheads="1"/>
            </p:cNvSpPr>
            <p:nvPr/>
          </p:nvSpPr>
          <p:spPr bwMode="auto">
            <a:xfrm>
              <a:off x="1790" y="2991"/>
              <a:ext cx="6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passwd </a:t>
              </a:r>
            </a:p>
          </p:txBody>
        </p:sp>
        <p:sp>
          <p:nvSpPr>
            <p:cNvPr id="230415" name="Text Box 15"/>
            <p:cNvSpPr txBox="1">
              <a:spLocks noChangeArrowheads="1"/>
            </p:cNvSpPr>
            <p:nvPr/>
          </p:nvSpPr>
          <p:spPr bwMode="auto">
            <a:xfrm>
              <a:off x="2458" y="2855"/>
              <a:ext cx="268" cy="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 h</a:t>
              </a:r>
            </a:p>
          </p:txBody>
        </p:sp>
        <p:sp>
          <p:nvSpPr>
            <p:cNvPr id="230416" name="AutoShape 16"/>
            <p:cNvSpPr>
              <a:spLocks noChangeArrowheads="1"/>
            </p:cNvSpPr>
            <p:nvPr/>
          </p:nvSpPr>
          <p:spPr bwMode="auto">
            <a:xfrm>
              <a:off x="3552" y="2760"/>
              <a:ext cx="472" cy="400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17" name="Text Box 17"/>
            <p:cNvSpPr txBox="1">
              <a:spLocks noChangeArrowheads="1"/>
            </p:cNvSpPr>
            <p:nvPr/>
          </p:nvSpPr>
          <p:spPr bwMode="auto">
            <a:xfrm>
              <a:off x="3686" y="2831"/>
              <a:ext cx="2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=</a:t>
              </a:r>
            </a:p>
          </p:txBody>
        </p:sp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>
              <a:off x="3288" y="2328"/>
              <a:ext cx="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>
              <a:off x="1160" y="2968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 flipV="1">
              <a:off x="1928" y="2336"/>
              <a:ext cx="0" cy="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1" name="Line 21"/>
            <p:cNvSpPr>
              <a:spLocks noChangeShapeType="1"/>
            </p:cNvSpPr>
            <p:nvPr/>
          </p:nvSpPr>
          <p:spPr bwMode="auto">
            <a:xfrm>
              <a:off x="1928" y="2344"/>
              <a:ext cx="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2" name="Text Box 22"/>
            <p:cNvSpPr txBox="1">
              <a:spLocks noChangeArrowheads="1"/>
            </p:cNvSpPr>
            <p:nvPr/>
          </p:nvSpPr>
          <p:spPr bwMode="auto">
            <a:xfrm>
              <a:off x="1894" y="2095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A</a:t>
              </a:r>
            </a:p>
          </p:txBody>
        </p:sp>
        <p:sp>
          <p:nvSpPr>
            <p:cNvPr id="230423" name="Line 23"/>
            <p:cNvSpPr>
              <a:spLocks noChangeShapeType="1"/>
            </p:cNvSpPr>
            <p:nvPr/>
          </p:nvSpPr>
          <p:spPr bwMode="auto">
            <a:xfrm>
              <a:off x="2736" y="2960"/>
              <a:ext cx="8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4" name="Line 24"/>
            <p:cNvSpPr>
              <a:spLocks noChangeShapeType="1"/>
            </p:cNvSpPr>
            <p:nvPr/>
          </p:nvSpPr>
          <p:spPr bwMode="auto">
            <a:xfrm flipV="1">
              <a:off x="1164" y="2012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5" name="Line 25"/>
            <p:cNvSpPr>
              <a:spLocks noChangeShapeType="1"/>
            </p:cNvSpPr>
            <p:nvPr/>
          </p:nvSpPr>
          <p:spPr bwMode="auto">
            <a:xfrm>
              <a:off x="3796" y="2328"/>
              <a:ext cx="0" cy="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6" name="Line 26"/>
            <p:cNvSpPr>
              <a:spLocks noChangeShapeType="1"/>
            </p:cNvSpPr>
            <p:nvPr/>
          </p:nvSpPr>
          <p:spPr bwMode="auto">
            <a:xfrm>
              <a:off x="4032" y="2960"/>
              <a:ext cx="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27" name="Text Box 27"/>
            <p:cNvSpPr txBox="1">
              <a:spLocks noChangeArrowheads="1"/>
            </p:cNvSpPr>
            <p:nvPr/>
          </p:nvSpPr>
          <p:spPr bwMode="auto">
            <a:xfrm>
              <a:off x="4070" y="2671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y</a:t>
              </a:r>
            </a:p>
          </p:txBody>
        </p:sp>
        <p:sp>
          <p:nvSpPr>
            <p:cNvPr id="230428" name="Text Box 28"/>
            <p:cNvSpPr txBox="1">
              <a:spLocks noChangeArrowheads="1"/>
            </p:cNvSpPr>
            <p:nvPr/>
          </p:nvSpPr>
          <p:spPr bwMode="auto">
            <a:xfrm>
              <a:off x="4414" y="2855"/>
              <a:ext cx="54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accept</a:t>
              </a:r>
            </a:p>
          </p:txBody>
        </p:sp>
        <p:sp>
          <p:nvSpPr>
            <p:cNvPr id="230429" name="Line 29"/>
            <p:cNvSpPr>
              <a:spLocks noChangeShapeType="1"/>
            </p:cNvSpPr>
            <p:nvPr/>
          </p:nvSpPr>
          <p:spPr bwMode="auto">
            <a:xfrm>
              <a:off x="3792" y="3152"/>
              <a:ext cx="0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30" name="Text Box 30"/>
            <p:cNvSpPr txBox="1">
              <a:spLocks noChangeArrowheads="1"/>
            </p:cNvSpPr>
            <p:nvPr/>
          </p:nvSpPr>
          <p:spPr bwMode="auto">
            <a:xfrm>
              <a:off x="3582" y="3119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n</a:t>
              </a:r>
            </a:p>
          </p:txBody>
        </p:sp>
        <p:sp>
          <p:nvSpPr>
            <p:cNvPr id="230431" name="Text Box 31"/>
            <p:cNvSpPr txBox="1">
              <a:spLocks noChangeArrowheads="1"/>
            </p:cNvSpPr>
            <p:nvPr/>
          </p:nvSpPr>
          <p:spPr bwMode="auto">
            <a:xfrm>
              <a:off x="3606" y="3455"/>
              <a:ext cx="46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lang="en-US" altLang="ko-KR">
                  <a:ea typeface="돋움" pitchFamily="50" charset="-127"/>
                </a:rPr>
                <a:t>reject</a:t>
              </a:r>
            </a:p>
          </p:txBody>
        </p:sp>
        <p:sp>
          <p:nvSpPr>
            <p:cNvPr id="230432" name="Line 32"/>
            <p:cNvSpPr>
              <a:spLocks noChangeShapeType="1"/>
            </p:cNvSpPr>
            <p:nvPr/>
          </p:nvSpPr>
          <p:spPr bwMode="auto">
            <a:xfrm>
              <a:off x="1680" y="1272"/>
              <a:ext cx="0" cy="22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433" name="AutoShape 33"/>
            <p:cNvSpPr>
              <a:spLocks noChangeArrowheads="1"/>
            </p:cNvSpPr>
            <p:nvPr/>
          </p:nvSpPr>
          <p:spPr bwMode="auto">
            <a:xfrm>
              <a:off x="2844" y="2108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34" name="AutoShape 34"/>
            <p:cNvSpPr>
              <a:spLocks noChangeArrowheads="1"/>
            </p:cNvSpPr>
            <p:nvPr/>
          </p:nvSpPr>
          <p:spPr bwMode="auto">
            <a:xfrm>
              <a:off x="2612" y="2112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35" name="AutoShape 35"/>
            <p:cNvSpPr>
              <a:spLocks noChangeArrowheads="1"/>
            </p:cNvSpPr>
            <p:nvPr/>
          </p:nvSpPr>
          <p:spPr bwMode="auto">
            <a:xfrm>
              <a:off x="2336" y="2100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36" name="AutoShape 36"/>
            <p:cNvSpPr>
              <a:spLocks noChangeArrowheads="1"/>
            </p:cNvSpPr>
            <p:nvPr/>
          </p:nvSpPr>
          <p:spPr bwMode="auto">
            <a:xfrm>
              <a:off x="3036" y="2108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37" name="AutoShape 37"/>
            <p:cNvSpPr>
              <a:spLocks noChangeArrowheads="1"/>
            </p:cNvSpPr>
            <p:nvPr/>
          </p:nvSpPr>
          <p:spPr bwMode="auto">
            <a:xfrm>
              <a:off x="2332" y="2512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38" name="AutoShape 38"/>
            <p:cNvSpPr>
              <a:spLocks noChangeArrowheads="1"/>
            </p:cNvSpPr>
            <p:nvPr/>
          </p:nvSpPr>
          <p:spPr bwMode="auto">
            <a:xfrm>
              <a:off x="2856" y="2516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39" name="AutoShape 39"/>
            <p:cNvSpPr>
              <a:spLocks noChangeArrowheads="1"/>
            </p:cNvSpPr>
            <p:nvPr/>
          </p:nvSpPr>
          <p:spPr bwMode="auto">
            <a:xfrm>
              <a:off x="2640" y="2512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30440" name="AutoShape 40"/>
            <p:cNvSpPr>
              <a:spLocks noChangeArrowheads="1"/>
            </p:cNvSpPr>
            <p:nvPr/>
          </p:nvSpPr>
          <p:spPr bwMode="auto">
            <a:xfrm>
              <a:off x="3052" y="2516"/>
              <a:ext cx="56" cy="4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0441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</a:rPr>
              <a:t>Identification by Password</a:t>
            </a:r>
          </a:p>
        </p:txBody>
      </p:sp>
      <p:sp>
        <p:nvSpPr>
          <p:cNvPr id="230443" name="Text Box 1067"/>
          <p:cNvSpPr txBox="1">
            <a:spLocks noChangeArrowheads="1"/>
          </p:cNvSpPr>
          <p:nvPr/>
        </p:nvSpPr>
        <p:spPr bwMode="auto">
          <a:xfrm>
            <a:off x="1206500" y="5586413"/>
            <a:ext cx="3108325" cy="4889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Sniffing attack </a:t>
            </a:r>
          </a:p>
          <a:p>
            <a:r>
              <a:rPr lang="en-US" altLang="ko-KR" sz="1600"/>
              <a:t>Replay attack - Static password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 개체 틀 5"/>
          <p:cNvSpPr txBox="1">
            <a:spLocks noGrp="1"/>
          </p:cNvSpPr>
          <p:nvPr/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645BCC3-DDBE-4A0C-92D6-B59A87CD0C9D}" type="slidenum">
              <a:rPr kumimoji="0" lang="en-US" altLang="ko-KR" sz="1200" b="0">
                <a:latin typeface="+mn-ea"/>
              </a:rPr>
              <a:pPr algn="r">
                <a:defRPr/>
              </a:pPr>
              <a:t>7</a:t>
            </a:fld>
            <a:endParaRPr kumimoji="0" lang="en-US" altLang="ko-KR" sz="1200" b="0">
              <a:latin typeface="+mn-ea"/>
            </a:endParaRPr>
          </a:p>
        </p:txBody>
      </p:sp>
      <p:grpSp>
        <p:nvGrpSpPr>
          <p:cNvPr id="232479" name="Group 31"/>
          <p:cNvGrpSpPr>
            <a:grpSpLocks/>
          </p:cNvGrpSpPr>
          <p:nvPr/>
        </p:nvGrpSpPr>
        <p:grpSpPr bwMode="auto">
          <a:xfrm>
            <a:off x="623889" y="1790700"/>
            <a:ext cx="8226426" cy="4073525"/>
            <a:chOff x="506" y="1140"/>
            <a:chExt cx="5182" cy="2566"/>
          </a:xfrm>
        </p:grpSpPr>
        <p:sp>
          <p:nvSpPr>
            <p:cNvPr id="232455" name="Line 6"/>
            <p:cNvSpPr>
              <a:spLocks noChangeShapeType="1"/>
            </p:cNvSpPr>
            <p:nvPr/>
          </p:nvSpPr>
          <p:spPr bwMode="auto">
            <a:xfrm>
              <a:off x="2136" y="2912"/>
              <a:ext cx="1710" cy="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456" name="Rectangle 7"/>
            <p:cNvSpPr>
              <a:spLocks noChangeArrowheads="1"/>
            </p:cNvSpPr>
            <p:nvPr/>
          </p:nvSpPr>
          <p:spPr bwMode="auto">
            <a:xfrm>
              <a:off x="2409" y="2705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>
                  <a:ea typeface="돋움" pitchFamily="50" charset="-127"/>
                </a:rPr>
                <a:t>1. </a:t>
              </a:r>
              <a:r>
                <a:rPr kumimoji="0" lang="en-US" altLang="ko-KR">
                  <a:ea typeface="돋움" pitchFamily="50" charset="-127"/>
                </a:rPr>
                <a:t>login ID</a:t>
              </a:r>
            </a:p>
          </p:txBody>
        </p:sp>
        <p:sp>
          <p:nvSpPr>
            <p:cNvPr id="232457" name="Line 8"/>
            <p:cNvSpPr>
              <a:spLocks noChangeShapeType="1"/>
            </p:cNvSpPr>
            <p:nvPr/>
          </p:nvSpPr>
          <p:spPr bwMode="auto">
            <a:xfrm flipH="1">
              <a:off x="2136" y="3248"/>
              <a:ext cx="169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458" name="Rectangle 9"/>
            <p:cNvSpPr>
              <a:spLocks noChangeArrowheads="1"/>
            </p:cNvSpPr>
            <p:nvPr/>
          </p:nvSpPr>
          <p:spPr bwMode="auto">
            <a:xfrm>
              <a:off x="2518" y="3025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 dirty="0">
                  <a:ea typeface="돋움" pitchFamily="50" charset="-127"/>
                </a:rPr>
                <a:t>2.  </a:t>
              </a:r>
              <a:r>
                <a:rPr kumimoji="0" lang="en-US" altLang="ko-KR" dirty="0">
                  <a:ea typeface="돋움" pitchFamily="50" charset="-127"/>
                </a:rPr>
                <a:t>N</a:t>
              </a:r>
            </a:p>
          </p:txBody>
        </p:sp>
        <p:sp>
          <p:nvSpPr>
            <p:cNvPr id="232459" name="Line 10"/>
            <p:cNvSpPr>
              <a:spLocks noChangeShapeType="1"/>
            </p:cNvSpPr>
            <p:nvPr/>
          </p:nvSpPr>
          <p:spPr bwMode="auto">
            <a:xfrm>
              <a:off x="2174" y="3584"/>
              <a:ext cx="169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460" name="Rectangle 11"/>
            <p:cNvSpPr>
              <a:spLocks noChangeArrowheads="1"/>
            </p:cNvSpPr>
            <p:nvPr/>
          </p:nvSpPr>
          <p:spPr bwMode="auto">
            <a:xfrm>
              <a:off x="2527" y="3325"/>
              <a:ext cx="4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 sz="2000" dirty="0">
                  <a:ea typeface="돋움" pitchFamily="50" charset="-127"/>
                </a:rPr>
                <a:t>4. </a:t>
              </a:r>
              <a:r>
                <a:rPr kumimoji="0" lang="en-US" altLang="ko-KR" sz="2000" dirty="0">
                  <a:ea typeface="돋움" pitchFamily="50" charset="-127"/>
                </a:rPr>
                <a:t>X</a:t>
              </a:r>
              <a:r>
                <a:rPr kumimoji="0" lang="en-US" altLang="ko-KR" sz="1600" baseline="-25000" dirty="0">
                  <a:ea typeface="돋움" pitchFamily="50" charset="-127"/>
                </a:rPr>
                <a:t>N</a:t>
              </a:r>
            </a:p>
          </p:txBody>
        </p:sp>
        <p:sp>
          <p:nvSpPr>
            <p:cNvPr id="232461" name="Line 12"/>
            <p:cNvSpPr>
              <a:spLocks noChangeShapeType="1"/>
            </p:cNvSpPr>
            <p:nvPr/>
          </p:nvSpPr>
          <p:spPr bwMode="auto">
            <a:xfrm flipH="1">
              <a:off x="600" y="2672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6701" name="Rectangle 13"/>
            <p:cNvSpPr>
              <a:spLocks noChangeArrowheads="1"/>
            </p:cNvSpPr>
            <p:nvPr/>
          </p:nvSpPr>
          <p:spPr bwMode="auto">
            <a:xfrm>
              <a:off x="1084" y="1140"/>
              <a:ext cx="712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eaLnBrk="0" latinLnBrk="0" hangingPunct="0">
                <a:defRPr/>
              </a:pPr>
              <a:r>
                <a:rPr kumimoji="0" lang="en-US" altLang="ko-KR">
                  <a:ea typeface="돋움" pitchFamily="50" charset="-127"/>
                </a:rPr>
                <a:t>client</a:t>
              </a:r>
            </a:p>
          </p:txBody>
        </p:sp>
        <p:graphicFrame>
          <p:nvGraphicFramePr>
            <p:cNvPr id="232463" name="Object 2"/>
            <p:cNvGraphicFramePr>
              <a:graphicFrameLocks/>
            </p:cNvGraphicFramePr>
            <p:nvPr/>
          </p:nvGraphicFramePr>
          <p:xfrm>
            <a:off x="1262" y="2813"/>
            <a:ext cx="389" cy="579"/>
          </p:xfrm>
          <a:graphic>
            <a:graphicData uri="http://schemas.openxmlformats.org/presentationml/2006/ole">
              <p:oleObj spid="_x0000_s232463" name="ClipArt" r:id="rId4" imgW="2458800" imgH="3657600" progId="">
                <p:embed/>
              </p:oleObj>
            </a:graphicData>
          </a:graphic>
        </p:graphicFrame>
        <p:sp>
          <p:nvSpPr>
            <p:cNvPr id="232464" name="Rectangle 15"/>
            <p:cNvSpPr>
              <a:spLocks noChangeArrowheads="1"/>
            </p:cNvSpPr>
            <p:nvPr/>
          </p:nvSpPr>
          <p:spPr bwMode="auto">
            <a:xfrm>
              <a:off x="790" y="1505"/>
              <a:ext cx="1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en-US" altLang="ko-KR">
                  <a:ea typeface="돋움" pitchFamily="50" charset="-127"/>
                </a:rPr>
                <a:t>Hash function f()</a:t>
              </a:r>
            </a:p>
            <a:p>
              <a:pPr algn="ctr" defTabSz="762000" eaLnBrk="0" latinLnBrk="0" hangingPunct="0"/>
              <a:r>
                <a:rPr kumimoji="0" lang="en-US" altLang="ko-KR">
                  <a:ea typeface="돋움" pitchFamily="50" charset="-127"/>
                </a:rPr>
                <a:t>pass-phrase S</a:t>
              </a:r>
            </a:p>
          </p:txBody>
        </p:sp>
        <p:sp>
          <p:nvSpPr>
            <p:cNvPr id="232465" name="Rectangle 16"/>
            <p:cNvSpPr>
              <a:spLocks noChangeArrowheads="1"/>
            </p:cNvSpPr>
            <p:nvPr/>
          </p:nvSpPr>
          <p:spPr bwMode="auto">
            <a:xfrm>
              <a:off x="830" y="2417"/>
              <a:ext cx="9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en-US" altLang="ko-KR" i="1">
                  <a:ea typeface="돋움" pitchFamily="50" charset="-127"/>
                </a:rPr>
                <a:t>Initial Setup</a:t>
              </a:r>
            </a:p>
          </p:txBody>
        </p:sp>
        <p:sp>
          <p:nvSpPr>
            <p:cNvPr id="232466" name="Rectangle 17"/>
            <p:cNvSpPr>
              <a:spLocks noChangeArrowheads="1"/>
            </p:cNvSpPr>
            <p:nvPr/>
          </p:nvSpPr>
          <p:spPr bwMode="auto">
            <a:xfrm>
              <a:off x="506" y="3473"/>
              <a:ext cx="15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 dirty="0">
                  <a:ea typeface="돋움" pitchFamily="50" charset="-127"/>
                </a:rPr>
                <a:t>3. </a:t>
              </a:r>
              <a:r>
                <a:rPr kumimoji="0" lang="en-US" altLang="ko-KR" dirty="0">
                  <a:ea typeface="돋움" pitchFamily="50" charset="-127"/>
                </a:rPr>
                <a:t>compute </a:t>
              </a:r>
              <a:r>
                <a:rPr kumimoji="0" lang="en-US" altLang="ko-KR" dirty="0" err="1" smtClean="0">
                  <a:ea typeface="돋움" pitchFamily="50" charset="-127"/>
                </a:rPr>
                <a:t>f</a:t>
              </a:r>
              <a:r>
                <a:rPr kumimoji="0" lang="en-US" altLang="ko-KR" baseline="30000" dirty="0" err="1" smtClean="0">
                  <a:ea typeface="돋움" pitchFamily="50" charset="-127"/>
                </a:rPr>
                <a:t>N</a:t>
              </a:r>
              <a:r>
                <a:rPr kumimoji="0" lang="en-US" altLang="ko-KR" dirty="0" smtClean="0">
                  <a:ea typeface="돋움" pitchFamily="50" charset="-127"/>
                </a:rPr>
                <a:t>(S</a:t>
              </a:r>
              <a:r>
                <a:rPr kumimoji="0" lang="en-US" altLang="ko-KR" dirty="0">
                  <a:ea typeface="돋움" pitchFamily="50" charset="-127"/>
                </a:rPr>
                <a:t>) = X</a:t>
              </a:r>
              <a:r>
                <a:rPr kumimoji="0" lang="en-US" altLang="ko-KR" sz="1400" baseline="-25000" dirty="0">
                  <a:ea typeface="돋움" pitchFamily="50" charset="-127"/>
                </a:rPr>
                <a:t>N</a:t>
              </a:r>
            </a:p>
          </p:txBody>
        </p:sp>
        <p:sp>
          <p:nvSpPr>
            <p:cNvPr id="626706" name="Rectangle 18"/>
            <p:cNvSpPr>
              <a:spLocks noChangeArrowheads="1"/>
            </p:cNvSpPr>
            <p:nvPr/>
          </p:nvSpPr>
          <p:spPr bwMode="auto">
            <a:xfrm>
              <a:off x="4300" y="1140"/>
              <a:ext cx="712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eaLnBrk="0" latinLnBrk="0" hangingPunct="0">
                <a:defRPr/>
              </a:pPr>
              <a:r>
                <a:rPr kumimoji="0" lang="en-US" altLang="ko-KR">
                  <a:ea typeface="돋움" pitchFamily="50" charset="-127"/>
                </a:rPr>
                <a:t>Host</a:t>
              </a:r>
            </a:p>
          </p:txBody>
        </p:sp>
        <p:sp>
          <p:nvSpPr>
            <p:cNvPr id="232468" name="Rectangle 19"/>
            <p:cNvSpPr>
              <a:spLocks noChangeArrowheads="1"/>
            </p:cNvSpPr>
            <p:nvPr/>
          </p:nvSpPr>
          <p:spPr bwMode="auto">
            <a:xfrm>
              <a:off x="4060" y="1860"/>
              <a:ext cx="1240" cy="5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eaLnBrk="0" latinLnBrk="0" hangingPunct="0"/>
              <a:r>
                <a:rPr kumimoji="0" lang="en-US" altLang="ko-KR" dirty="0">
                  <a:ea typeface="돋움" pitchFamily="50" charset="-127"/>
                </a:rPr>
                <a:t>compute</a:t>
              </a:r>
            </a:p>
            <a:p>
              <a:pPr algn="ctr" defTabSz="762000" eaLnBrk="0" latinLnBrk="0" hangingPunct="0"/>
              <a:r>
                <a:rPr kumimoji="0" lang="en-US" altLang="ko-KR" dirty="0" smtClean="0">
                  <a:ea typeface="돋움" pitchFamily="50" charset="-127"/>
                </a:rPr>
                <a:t>f(S), </a:t>
              </a:r>
              <a:r>
                <a:rPr kumimoji="0" lang="en-US" altLang="ko-KR" dirty="0">
                  <a:ea typeface="돋움" pitchFamily="50" charset="-127"/>
                </a:rPr>
                <a:t>f(f(S)),....,</a:t>
              </a:r>
            </a:p>
            <a:p>
              <a:pPr algn="ctr" defTabSz="762000" eaLnBrk="0" latinLnBrk="0" hangingPunct="0"/>
              <a:r>
                <a:rPr kumimoji="0" lang="en-US" altLang="ko-KR" dirty="0">
                  <a:ea typeface="돋움" pitchFamily="50" charset="-127"/>
                </a:rPr>
                <a:t>X</a:t>
              </a:r>
              <a:r>
                <a:rPr kumimoji="0" lang="en-US" altLang="ko-KR" sz="1400" baseline="-25000" dirty="0">
                  <a:ea typeface="돋움" pitchFamily="50" charset="-127"/>
                </a:rPr>
                <a:t>1</a:t>
              </a:r>
              <a:r>
                <a:rPr kumimoji="0" lang="en-US" altLang="ko-KR" dirty="0">
                  <a:ea typeface="돋움" pitchFamily="50" charset="-127"/>
                </a:rPr>
                <a:t>,X</a:t>
              </a:r>
              <a:r>
                <a:rPr kumimoji="0" lang="en-US" altLang="ko-KR" sz="1400" baseline="-25000" dirty="0">
                  <a:ea typeface="돋움" pitchFamily="50" charset="-127"/>
                </a:rPr>
                <a:t>2</a:t>
              </a:r>
              <a:r>
                <a:rPr kumimoji="0" lang="en-US" altLang="ko-KR" dirty="0">
                  <a:ea typeface="돋움" pitchFamily="50" charset="-127"/>
                </a:rPr>
                <a:t>,X</a:t>
              </a:r>
              <a:r>
                <a:rPr kumimoji="0" lang="en-US" altLang="ko-KR" sz="1400" baseline="-25000" dirty="0">
                  <a:ea typeface="돋움" pitchFamily="50" charset="-127"/>
                </a:rPr>
                <a:t>3</a:t>
              </a:r>
              <a:r>
                <a:rPr kumimoji="0" lang="en-US" altLang="ko-KR" dirty="0">
                  <a:ea typeface="돋움" pitchFamily="50" charset="-127"/>
                </a:rPr>
                <a:t>, ...,X</a:t>
              </a:r>
              <a:r>
                <a:rPr kumimoji="0" lang="en-US" altLang="ko-KR" sz="1400" baseline="-25000" dirty="0">
                  <a:ea typeface="돋움" pitchFamily="50" charset="-127"/>
                </a:rPr>
                <a:t>N</a:t>
              </a:r>
            </a:p>
          </p:txBody>
        </p:sp>
        <p:sp>
          <p:nvSpPr>
            <p:cNvPr id="232469" name="Rectangle 20"/>
            <p:cNvSpPr>
              <a:spLocks noChangeArrowheads="1"/>
            </p:cNvSpPr>
            <p:nvPr/>
          </p:nvSpPr>
          <p:spPr bwMode="auto">
            <a:xfrm>
              <a:off x="4274" y="2403"/>
              <a:ext cx="8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en-US" altLang="ko-KR" sz="2000" i="1" dirty="0">
                  <a:ea typeface="돋움" pitchFamily="50" charset="-127"/>
                </a:rPr>
                <a:t>store X</a:t>
              </a:r>
              <a:r>
                <a:rPr kumimoji="0" lang="en-US" altLang="ko-KR" sz="1600" i="1" baseline="-25000" dirty="0">
                  <a:ea typeface="돋움" pitchFamily="50" charset="-127"/>
                </a:rPr>
                <a:t>N+1</a:t>
              </a:r>
            </a:p>
          </p:txBody>
        </p:sp>
        <p:sp>
          <p:nvSpPr>
            <p:cNvPr id="232470" name="Rectangle 21"/>
            <p:cNvSpPr>
              <a:spLocks noChangeArrowheads="1"/>
            </p:cNvSpPr>
            <p:nvPr/>
          </p:nvSpPr>
          <p:spPr bwMode="auto">
            <a:xfrm>
              <a:off x="4054" y="1457"/>
              <a:ext cx="1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en-US" altLang="ko-KR">
                  <a:ea typeface="돋움" pitchFamily="50" charset="-127"/>
                </a:rPr>
                <a:t>Hash function f()</a:t>
              </a:r>
            </a:p>
            <a:p>
              <a:pPr algn="ctr" defTabSz="762000" eaLnBrk="0" latinLnBrk="0" hangingPunct="0"/>
              <a:r>
                <a:rPr kumimoji="0" lang="en-US" altLang="ko-KR">
                  <a:ea typeface="돋움" pitchFamily="50" charset="-127"/>
                </a:rPr>
                <a:t>pass-phrase S</a:t>
              </a:r>
            </a:p>
          </p:txBody>
        </p:sp>
        <p:sp>
          <p:nvSpPr>
            <p:cNvPr id="232471" name="Rectangle 22"/>
            <p:cNvSpPr>
              <a:spLocks noChangeArrowheads="1"/>
            </p:cNvSpPr>
            <p:nvPr/>
          </p:nvSpPr>
          <p:spPr bwMode="auto">
            <a:xfrm>
              <a:off x="4058" y="3473"/>
              <a:ext cx="16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 dirty="0">
                  <a:ea typeface="돋움" pitchFamily="50" charset="-127"/>
                </a:rPr>
                <a:t>5. </a:t>
              </a:r>
              <a:r>
                <a:rPr kumimoji="0" lang="en-US" altLang="ko-KR" dirty="0">
                  <a:ea typeface="돋움" pitchFamily="50" charset="-127"/>
                </a:rPr>
                <a:t>compute f(X</a:t>
              </a:r>
              <a:r>
                <a:rPr kumimoji="0" lang="en-US" altLang="ko-KR" sz="1400" baseline="-25000" dirty="0">
                  <a:ea typeface="돋움" pitchFamily="50" charset="-127"/>
                </a:rPr>
                <a:t>N</a:t>
              </a:r>
              <a:r>
                <a:rPr kumimoji="0" lang="en-US" altLang="ko-KR" dirty="0">
                  <a:ea typeface="돋움" pitchFamily="50" charset="-127"/>
                </a:rPr>
                <a:t>) = X</a:t>
              </a:r>
              <a:r>
                <a:rPr kumimoji="0" lang="en-US" altLang="ko-KR" sz="1400" baseline="-25000" dirty="0">
                  <a:ea typeface="돋움" pitchFamily="50" charset="-127"/>
                </a:rPr>
                <a:t>N+1</a:t>
              </a:r>
            </a:p>
          </p:txBody>
        </p:sp>
        <p:sp>
          <p:nvSpPr>
            <p:cNvPr id="232472" name="Line 23"/>
            <p:cNvSpPr>
              <a:spLocks noChangeShapeType="1"/>
            </p:cNvSpPr>
            <p:nvPr/>
          </p:nvSpPr>
          <p:spPr bwMode="auto">
            <a:xfrm>
              <a:off x="4680" y="2624"/>
              <a:ext cx="480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473" name="Line 24"/>
            <p:cNvSpPr>
              <a:spLocks noChangeShapeType="1"/>
            </p:cNvSpPr>
            <p:nvPr/>
          </p:nvSpPr>
          <p:spPr bwMode="auto">
            <a:xfrm flipV="1">
              <a:off x="5387" y="3008"/>
              <a:ext cx="13" cy="4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474" name="Rectangle 25"/>
            <p:cNvSpPr>
              <a:spLocks noChangeArrowheads="1"/>
            </p:cNvSpPr>
            <p:nvPr/>
          </p:nvSpPr>
          <p:spPr bwMode="auto">
            <a:xfrm>
              <a:off x="4766" y="28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 i="1">
                  <a:ea typeface="돋움" pitchFamily="50" charset="-127"/>
                </a:rPr>
                <a:t>6. </a:t>
              </a:r>
              <a:r>
                <a:rPr kumimoji="0" lang="en-US" altLang="ko-KR" i="1">
                  <a:ea typeface="돋움" pitchFamily="50" charset="-127"/>
                </a:rPr>
                <a:t>compare</a:t>
              </a:r>
            </a:p>
          </p:txBody>
        </p:sp>
        <p:sp>
          <p:nvSpPr>
            <p:cNvPr id="232475" name="Rectangle 26"/>
            <p:cNvSpPr>
              <a:spLocks noChangeArrowheads="1"/>
            </p:cNvSpPr>
            <p:nvPr/>
          </p:nvSpPr>
          <p:spPr bwMode="auto">
            <a:xfrm>
              <a:off x="4046" y="3089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latinLnBrk="0" hangingPunct="0"/>
              <a:r>
                <a:rPr kumimoji="0" lang="ko-KR" altLang="en-US" i="1">
                  <a:ea typeface="돋움" pitchFamily="50" charset="-127"/>
                </a:rPr>
                <a:t>7. </a:t>
              </a:r>
              <a:r>
                <a:rPr kumimoji="0" lang="en-US" altLang="ko-KR" i="1">
                  <a:ea typeface="돋움" pitchFamily="50" charset="-127"/>
                </a:rPr>
                <a:t>store</a:t>
              </a:r>
            </a:p>
          </p:txBody>
        </p:sp>
        <p:sp>
          <p:nvSpPr>
            <p:cNvPr id="232476" name="Line 27"/>
            <p:cNvSpPr>
              <a:spLocks noChangeShapeType="1"/>
            </p:cNvSpPr>
            <p:nvPr/>
          </p:nvSpPr>
          <p:spPr bwMode="auto">
            <a:xfrm flipH="1" flipV="1">
              <a:off x="4632" y="3296"/>
              <a:ext cx="323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477" name="Line 28"/>
            <p:cNvSpPr>
              <a:spLocks noChangeShapeType="1"/>
            </p:cNvSpPr>
            <p:nvPr/>
          </p:nvSpPr>
          <p:spPr bwMode="auto">
            <a:xfrm flipH="1" flipV="1">
              <a:off x="4392" y="2672"/>
              <a:ext cx="35" cy="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32478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629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</a:rPr>
              <a:t>S/Key (One-Time Password System)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192D3-2A4F-4DA6-B774-600BFA7B7F26}" type="slidenum">
              <a:rPr lang="en-US" altLang="ko-KR" smtClean="0"/>
              <a:pPr>
                <a:defRPr/>
              </a:pPr>
              <a:t>8</a:t>
            </a:fld>
            <a:endParaRPr lang="en-US" altLang="ko-KR" smtClean="0"/>
          </a:p>
        </p:txBody>
      </p:sp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1312863"/>
            <a:ext cx="789146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5"/>
          <p:cNvSpPr txBox="1">
            <a:spLocks noChangeArrowheads="1"/>
          </p:cNvSpPr>
          <p:nvPr/>
        </p:nvSpPr>
        <p:spPr bwMode="auto">
          <a:xfrm flipV="1">
            <a:off x="5364163" y="623728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algn="ctr">
              <a:spcBef>
                <a:spcPct val="50000"/>
              </a:spcBef>
            </a:pPr>
            <a:endParaRPr lang="ko-KR" altLang="ko-KR" sz="1000" i="1">
              <a:latin typeface="Book Antiqua" pitchFamily="18" charset="0"/>
            </a:endParaRPr>
          </a:p>
        </p:txBody>
      </p:sp>
      <p:sp>
        <p:nvSpPr>
          <p:cNvPr id="85001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623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</a:rPr>
              <a:t>Identification using Biometric Trails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D50D5-27DA-4869-8F8F-9F827F8FAB27}" type="slidenum">
              <a:rPr lang="en-US" altLang="ko-KR" smtClean="0"/>
              <a:pPr>
                <a:defRPr/>
              </a:pPr>
              <a:t>9</a:t>
            </a:fld>
            <a:endParaRPr lang="en-US" altLang="ko-KR" smtClean="0"/>
          </a:p>
        </p:txBody>
      </p:sp>
      <p:pic>
        <p:nvPicPr>
          <p:cNvPr id="870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1266825"/>
            <a:ext cx="8164512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2"/>
          <p:cNvSpPr txBox="1">
            <a:spLocks noChangeArrowheads="1"/>
          </p:cNvSpPr>
          <p:nvPr/>
        </p:nvSpPr>
        <p:spPr bwMode="auto">
          <a:xfrm>
            <a:off x="993775" y="663575"/>
            <a:ext cx="534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</a:rPr>
              <a:t>Biometric Recognition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  <a:txDef>
      <a:spPr bwMode="auto">
        <a:noFill/>
        <a:ln w="25400">
          <a:noFill/>
          <a:miter lim="800000"/>
          <a:headEnd/>
          <a:tailEnd/>
        </a:ln>
        <a:effectLst/>
      </a:spPr>
      <a:bodyPr lIns="0" tIns="0" rIns="0" bIns="0">
        <a:spAutoFit/>
      </a:bodyPr>
      <a:lstStyle>
        <a:defPPr marL="0" algn="l">
          <a:lnSpc>
            <a:spcPct val="130000"/>
          </a:lnSpc>
          <a:buFont typeface="Wingdings" pitchFamily="2" charset="2"/>
          <a:buChar char="Ø"/>
          <a:defRPr dirty="0">
            <a:latin typeface="Arial" charset="0"/>
            <a:ea typeface="궁서" pitchFamily="18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15626</TotalTime>
  <Words>896</Words>
  <Application>Microsoft Office PowerPoint</Application>
  <PresentationFormat>화면 슬라이드 쇼(4:3)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기본 디자인</vt:lpstr>
      <vt:lpstr>ClipArt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중부대학교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Security</dc:title>
  <dc:creator>이병천</dc:creator>
  <cp:lastModifiedBy>Kwangjo Kim</cp:lastModifiedBy>
  <cp:revision>1179</cp:revision>
  <cp:lastPrinted>2001-03-15T06:44:45Z</cp:lastPrinted>
  <dcterms:created xsi:type="dcterms:W3CDTF">2000-05-25T12:25:41Z</dcterms:created>
  <dcterms:modified xsi:type="dcterms:W3CDTF">2010-04-12T12:31:43Z</dcterms:modified>
</cp:coreProperties>
</file>