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56" r:id="rId2"/>
    <p:sldId id="645" r:id="rId3"/>
    <p:sldId id="646" r:id="rId4"/>
    <p:sldId id="647" r:id="rId5"/>
    <p:sldId id="648" r:id="rId6"/>
    <p:sldId id="649" r:id="rId7"/>
    <p:sldId id="659" r:id="rId8"/>
    <p:sldId id="657" r:id="rId9"/>
    <p:sldId id="652" r:id="rId10"/>
    <p:sldId id="653" r:id="rId11"/>
    <p:sldId id="654" r:id="rId12"/>
    <p:sldId id="655" r:id="rId13"/>
  </p:sldIdLst>
  <p:sldSz cx="9144000" cy="6858000" type="screen4x3"/>
  <p:notesSz cx="6858000" cy="97742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b="1" i="1" kern="1200">
        <a:solidFill>
          <a:schemeClr val="tx1"/>
        </a:solidFill>
        <a:latin typeface="Arial" charset="0"/>
        <a:ea typeface="굴림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b="1" i="1" kern="1200">
        <a:solidFill>
          <a:schemeClr val="tx1"/>
        </a:solidFill>
        <a:latin typeface="Arial" charset="0"/>
        <a:ea typeface="굴림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b="1" i="1" kern="1200">
        <a:solidFill>
          <a:schemeClr val="tx1"/>
        </a:solidFill>
        <a:latin typeface="Arial" charset="0"/>
        <a:ea typeface="굴림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b="1" i="1" kern="1200">
        <a:solidFill>
          <a:schemeClr val="tx1"/>
        </a:solidFill>
        <a:latin typeface="Arial" charset="0"/>
        <a:ea typeface="굴림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b="1" i="1" kern="1200">
        <a:solidFill>
          <a:schemeClr val="tx1"/>
        </a:solidFill>
        <a:latin typeface="Arial" charset="0"/>
        <a:ea typeface="굴림" charset="-127"/>
        <a:cs typeface="+mn-cs"/>
      </a:defRPr>
    </a:lvl5pPr>
    <a:lvl6pPr marL="2286000" algn="l" defTabSz="914400" rtl="0" eaLnBrk="1" latinLnBrk="1" hangingPunct="1">
      <a:defRPr kumimoji="1" b="1" i="1" kern="1200">
        <a:solidFill>
          <a:schemeClr val="tx1"/>
        </a:solidFill>
        <a:latin typeface="Arial" charset="0"/>
        <a:ea typeface="굴림" charset="-127"/>
        <a:cs typeface="+mn-cs"/>
      </a:defRPr>
    </a:lvl6pPr>
    <a:lvl7pPr marL="2743200" algn="l" defTabSz="914400" rtl="0" eaLnBrk="1" latinLnBrk="1" hangingPunct="1">
      <a:defRPr kumimoji="1" b="1" i="1" kern="1200">
        <a:solidFill>
          <a:schemeClr val="tx1"/>
        </a:solidFill>
        <a:latin typeface="Arial" charset="0"/>
        <a:ea typeface="굴림" charset="-127"/>
        <a:cs typeface="+mn-cs"/>
      </a:defRPr>
    </a:lvl7pPr>
    <a:lvl8pPr marL="3200400" algn="l" defTabSz="914400" rtl="0" eaLnBrk="1" latinLnBrk="1" hangingPunct="1">
      <a:defRPr kumimoji="1" b="1" i="1" kern="1200">
        <a:solidFill>
          <a:schemeClr val="tx1"/>
        </a:solidFill>
        <a:latin typeface="Arial" charset="0"/>
        <a:ea typeface="굴림" charset="-127"/>
        <a:cs typeface="+mn-cs"/>
      </a:defRPr>
    </a:lvl8pPr>
    <a:lvl9pPr marL="3657600" algn="l" defTabSz="914400" rtl="0" eaLnBrk="1" latinLnBrk="1" hangingPunct="1">
      <a:defRPr kumimoji="1" b="1" i="1" kern="1200">
        <a:solidFill>
          <a:schemeClr val="tx1"/>
        </a:solidFill>
        <a:latin typeface="Arial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CC99"/>
    <a:srgbClr val="9900CC"/>
    <a:srgbClr val="3333FF"/>
    <a:srgbClr val="0066FF"/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87" autoAdjust="0"/>
    <p:restoredTop sz="86384" autoAdjust="0"/>
  </p:normalViewPr>
  <p:slideViewPr>
    <p:cSldViewPr snapToGrid="0">
      <p:cViewPr varScale="1">
        <p:scale>
          <a:sx n="117" d="100"/>
          <a:sy n="117" d="100"/>
        </p:scale>
        <p:origin x="-2334" y="-102"/>
      </p:cViewPr>
      <p:guideLst>
        <p:guide orient="horz" pos="1460"/>
        <p:guide pos="2667"/>
      </p:guideLst>
    </p:cSldViewPr>
  </p:slideViewPr>
  <p:outlineViewPr>
    <p:cViewPr>
      <p:scale>
        <a:sx n="33" d="100"/>
        <a:sy n="33" d="100"/>
      </p:scale>
      <p:origin x="246" y="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912" y="-78"/>
      </p:cViewPr>
      <p:guideLst>
        <p:guide orient="horz" pos="307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/>
            </a:lvl1pPr>
          </a:lstStyle>
          <a:p>
            <a:endParaRPr lang="en-US" altLang="ko-K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endParaRPr lang="en-US" altLang="ko-KR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/>
            </a:lvl1pPr>
          </a:lstStyle>
          <a:p>
            <a:endParaRPr lang="en-US" altLang="ko-KR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fld id="{4B58B0E3-7341-4F39-9CC9-832954ACA2E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36525"/>
            <a:ext cx="558800" cy="182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1200" b="0" i="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103938" y="136525"/>
            <a:ext cx="754062" cy="182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0" i="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1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6289675"/>
            <a:ext cx="3086100" cy="1135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문자열 유형을 편집하려면 누르십시오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세째 수준</a:t>
            </a:r>
          </a:p>
          <a:p>
            <a:pPr lvl="3"/>
            <a:r>
              <a:rPr lang="ko-KR" altLang="en-US" smtClean="0"/>
              <a:t>네째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1038"/>
            <a:ext cx="558800" cy="182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 b="0" i="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680200" y="9571038"/>
            <a:ext cx="177800" cy="182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0" i="0">
                <a:latin typeface="Times New Roman" pitchFamily="18" charset="0"/>
              </a:defRPr>
            </a:lvl1pPr>
          </a:lstStyle>
          <a:p>
            <a:fld id="{DCE175D5-3752-4B7E-A55C-CB35E7A958A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5249F-EAF9-4CE9-9045-551EC666F89A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C7216-A96E-4935-9673-57362922AC39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D8928-365A-4376-B382-01FB3B898D82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31838"/>
            <a:ext cx="4889500" cy="3667125"/>
          </a:xfrm>
          <a:ln/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1850"/>
            <a:ext cx="5486400" cy="4400550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589088" y="590550"/>
            <a:ext cx="3700462" cy="27749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>
          <a:xfrm>
            <a:off x="6434807" y="135474"/>
            <a:ext cx="423193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1997.2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781056" y="9568934"/>
            <a:ext cx="76944" cy="184666"/>
          </a:xfrm>
        </p:spPr>
        <p:txBody>
          <a:bodyPr/>
          <a:lstStyle/>
          <a:p>
            <a:pPr>
              <a:defRPr/>
            </a:pPr>
            <a:fld id="{458F839E-C4B6-4960-85F9-139C7DD2AD9A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589088" y="590550"/>
            <a:ext cx="3700462" cy="27749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>
          <a:xfrm>
            <a:off x="6434807" y="135474"/>
            <a:ext cx="423193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1997.2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781056" y="9568934"/>
            <a:ext cx="76944" cy="184666"/>
          </a:xfrm>
        </p:spPr>
        <p:txBody>
          <a:bodyPr/>
          <a:lstStyle/>
          <a:p>
            <a:pPr>
              <a:defRPr/>
            </a:pPr>
            <a:fld id="{458F839E-C4B6-4960-85F9-139C7DD2AD9A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89088" y="590550"/>
            <a:ext cx="3700462" cy="2774950"/>
          </a:xfrm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14400" y="6764873"/>
            <a:ext cx="65" cy="184666"/>
          </a:xfrm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2772" name="머리글 개체 틀 3"/>
          <p:cNvSpPr>
            <a:spLocks noGrp="1"/>
          </p:cNvSpPr>
          <p:nvPr>
            <p:ph type="hdr" sz="quarter"/>
          </p:nvPr>
        </p:nvSpPr>
        <p:spPr>
          <a:xfrm>
            <a:off x="0" y="152142"/>
            <a:ext cx="2295950" cy="184666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ko-KR" smtClean="0"/>
              <a:t>KAIST </a:t>
            </a:r>
            <a:r>
              <a:rPr lang="ko-KR" altLang="en-US" smtClean="0"/>
              <a:t>전산학과 중장기 발전 계획</a:t>
            </a:r>
          </a:p>
        </p:txBody>
      </p:sp>
      <p:sp>
        <p:nvSpPr>
          <p:cNvPr id="32773" name="날짜 개체 틀 4"/>
          <p:cNvSpPr>
            <a:spLocks noGrp="1"/>
          </p:cNvSpPr>
          <p:nvPr>
            <p:ph type="dt" sz="quarter" idx="1"/>
          </p:nvPr>
        </p:nvSpPr>
        <p:spPr>
          <a:xfrm>
            <a:off x="6434807" y="135474"/>
            <a:ext cx="423193" cy="184666"/>
          </a:xfrm>
          <a:noFill/>
        </p:spPr>
        <p:txBody>
          <a:bodyPr/>
          <a:lstStyle/>
          <a:p>
            <a:r>
              <a:rPr lang="en-US" altLang="ko-KR" smtClean="0"/>
              <a:t>1997.2</a:t>
            </a:r>
          </a:p>
        </p:txBody>
      </p:sp>
      <p:sp>
        <p:nvSpPr>
          <p:cNvPr id="32774" name="슬라이드 번호 개체 틀 5"/>
          <p:cNvSpPr>
            <a:spLocks noGrp="1"/>
          </p:cNvSpPr>
          <p:nvPr>
            <p:ph type="sldNum" sz="quarter" idx="5"/>
          </p:nvPr>
        </p:nvSpPr>
        <p:spPr>
          <a:xfrm>
            <a:off x="6781056" y="9568934"/>
            <a:ext cx="76944" cy="184666"/>
          </a:xfrm>
          <a:noFill/>
        </p:spPr>
        <p:txBody>
          <a:bodyPr/>
          <a:lstStyle/>
          <a:p>
            <a:fld id="{E510D417-D22C-4577-95FF-F70100F52D09}" type="slidenum">
              <a:rPr lang="en-US" altLang="ko-KR" smtClean="0"/>
              <a:pPr/>
              <a:t>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175D5-3752-4B7E-A55C-CB35E7A958AB}" type="slidenum">
              <a:rPr lang="en-US" altLang="ko-KR" smtClean="0"/>
              <a:pPr/>
              <a:t>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84E92-EA14-4AF6-9935-CD85CED3994A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179BF-7010-40A6-BD41-D0688FE22781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CDBB5-4A07-49B4-A437-646F143FA3F6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B1F954-FFF0-4988-9A8B-661F13AFBB8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D14BA3-8BE1-471B-9730-38A8194A817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7E6C27-C05D-419C-A0A3-A0D4D8E90A0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03E0C5-1F83-4466-A351-3849D82B95A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BCDD5C-F7E1-4279-99A6-3E494D6CC39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D504A6-C65F-4903-8DA8-4B5D19B5F3D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12D5BD-D6A3-43AF-BC0F-3CC30DB55AA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9241AD-544F-4288-84B7-111E12ADAC4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511258-9E13-497C-B3F2-951CD3ADBD8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8643E3-15EB-47E2-8A52-EBF4B2E607B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CDFB08-DE6B-4CA1-AFE1-D53CBE43147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EEF1F2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V="1">
            <a:off x="228600" y="466725"/>
            <a:ext cx="867727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238125" y="6410325"/>
            <a:ext cx="867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9288" y="6410325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 i="0">
                <a:latin typeface="+mn-ea"/>
              </a:defRPr>
            </a:lvl1pPr>
          </a:lstStyle>
          <a:p>
            <a:fld id="{F60F52D0-1272-4295-88D6-F947CA21DD7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94A7-751E-4B64-8E11-BB0C13246124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709635" name="Rectangle 3"/>
          <p:cNvSpPr>
            <a:spLocks noChangeArrowheads="1"/>
          </p:cNvSpPr>
          <p:nvPr/>
        </p:nvSpPr>
        <p:spPr bwMode="auto">
          <a:xfrm>
            <a:off x="1619250" y="2414588"/>
            <a:ext cx="57165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378" tIns="40983" rIns="83378" bIns="40983"/>
          <a:lstStyle/>
          <a:p>
            <a:pPr eaLnBrk="0" hangingPunct="0">
              <a:lnSpc>
                <a:spcPct val="90000"/>
              </a:lnSpc>
            </a:pPr>
            <a:r>
              <a:rPr lang="en-US" altLang="ko-KR" sz="2800" i="0" dirty="0" smtClean="0">
                <a:solidFill>
                  <a:schemeClr val="tx2"/>
                </a:solidFill>
              </a:rPr>
              <a:t>Lect. </a:t>
            </a:r>
            <a:r>
              <a:rPr lang="en-GB" altLang="ko-KR" sz="2800" i="0" smtClean="0">
                <a:solidFill>
                  <a:schemeClr val="tx2"/>
                </a:solidFill>
              </a:rPr>
              <a:t>2 : Introduction </a:t>
            </a:r>
            <a:r>
              <a:rPr lang="en-US" altLang="ko-KR" sz="2800" i="0" dirty="0" smtClean="0">
                <a:solidFill>
                  <a:schemeClr val="tx2"/>
                </a:solidFill>
              </a:rPr>
              <a:t>II</a:t>
            </a:r>
            <a:endParaRPr lang="en-GB" altLang="ko-KR" sz="2800" i="0" dirty="0">
              <a:solidFill>
                <a:schemeClr val="tx2"/>
              </a:solidFill>
            </a:endParaRPr>
          </a:p>
        </p:txBody>
      </p:sp>
      <p:sp>
        <p:nvSpPr>
          <p:cNvPr id="709636" name="Text Box 4"/>
          <p:cNvSpPr txBox="1">
            <a:spLocks noChangeArrowheads="1"/>
          </p:cNvSpPr>
          <p:nvPr/>
        </p:nvSpPr>
        <p:spPr bwMode="auto">
          <a:xfrm>
            <a:off x="3140234" y="3593874"/>
            <a:ext cx="2641749" cy="2769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i="0" dirty="0" smtClean="0"/>
              <a:t>Are you ready to begin?</a:t>
            </a:r>
            <a:endParaRPr lang="en-US" altLang="ko-KR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7D0A1-0BFE-47AE-AE9E-A2907EA58F63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631810" name="Rectangle 2"/>
          <p:cNvSpPr>
            <a:spLocks noChangeArrowheads="1"/>
          </p:cNvSpPr>
          <p:nvPr/>
        </p:nvSpPr>
        <p:spPr bwMode="auto">
          <a:xfrm>
            <a:off x="609600" y="609600"/>
            <a:ext cx="5454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altLang="ko-KR" sz="2800" i="0" dirty="0"/>
              <a:t>Information Security </a:t>
            </a:r>
            <a:r>
              <a:rPr lang="en-US" altLang="ko-KR" sz="2800" i="0" dirty="0" smtClean="0"/>
              <a:t>: C.I.A</a:t>
            </a:r>
            <a:r>
              <a:rPr lang="en-US" altLang="ko-KR" sz="2800" i="0" dirty="0"/>
              <a:t>.</a:t>
            </a:r>
          </a:p>
        </p:txBody>
      </p:sp>
      <p:sp>
        <p:nvSpPr>
          <p:cNvPr id="631811" name="Rectangle 3"/>
          <p:cNvSpPr>
            <a:spLocks noChangeArrowheads="1"/>
          </p:cNvSpPr>
          <p:nvPr/>
        </p:nvSpPr>
        <p:spPr bwMode="auto">
          <a:xfrm>
            <a:off x="685800" y="15240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ko-KR" sz="1600" i="0"/>
              <a:t> </a:t>
            </a:r>
            <a:r>
              <a:rPr lang="en-US" altLang="ko-KR" i="0"/>
              <a:t>Information Security</a:t>
            </a:r>
          </a:p>
          <a:p>
            <a:pPr marL="381000" lvl="1" algn="l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altLang="ko-KR" sz="1600" i="0"/>
              <a:t> Discipline that protects the Confidentiality, Integrity &amp; Availability of information, during processing, storage &amp; transmission, through Policies, Technologies &amp; Operations </a:t>
            </a:r>
          </a:p>
          <a:p>
            <a:pPr marL="381000" lvl="1" algn="l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altLang="ko-KR" sz="1600" i="0"/>
              <a:t> Network/Communication security, Host/Computer security</a:t>
            </a:r>
          </a:p>
          <a:p>
            <a:pPr marL="381000" lvl="1" algn="l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endParaRPr lang="en-US" altLang="ko-KR" sz="1600" i="0"/>
          </a:p>
          <a:p>
            <a:pPr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ko-KR" sz="1600" i="0"/>
              <a:t> </a:t>
            </a:r>
            <a:r>
              <a:rPr lang="en-US" altLang="ko-KR" i="0"/>
              <a:t>C.I.A. of Information Security</a:t>
            </a:r>
          </a:p>
          <a:p>
            <a:pPr marL="381000" lvl="1" algn="l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altLang="ko-KR" sz="1600" i="0"/>
              <a:t> </a:t>
            </a:r>
            <a:r>
              <a:rPr lang="en-US" altLang="ko-KR" sz="1600" i="0">
                <a:solidFill>
                  <a:srgbClr val="FF0000"/>
                </a:solidFill>
              </a:rPr>
              <a:t>Confidentiality</a:t>
            </a:r>
            <a:r>
              <a:rPr lang="en-US" altLang="ko-KR" sz="1600" i="0"/>
              <a:t>: Protecting from unauthorized disclosure</a:t>
            </a:r>
          </a:p>
          <a:p>
            <a:pPr marL="381000" lvl="1" algn="l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altLang="ko-KR" sz="1600" i="0"/>
              <a:t> </a:t>
            </a:r>
            <a:r>
              <a:rPr lang="en-US" altLang="ko-KR" sz="1600" i="0">
                <a:solidFill>
                  <a:srgbClr val="FF0000"/>
                </a:solidFill>
              </a:rPr>
              <a:t>Integrity</a:t>
            </a:r>
            <a:r>
              <a:rPr lang="en-US" altLang="ko-KR" i="0"/>
              <a:t>: </a:t>
            </a:r>
            <a:r>
              <a:rPr lang="en-US" altLang="ko-KR" sz="1600" i="0"/>
              <a:t>Protecting from unauthorized modification</a:t>
            </a:r>
          </a:p>
          <a:p>
            <a:pPr marL="381000" lvl="1" algn="l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altLang="ko-KR" sz="1600" i="0"/>
              <a:t> </a:t>
            </a:r>
            <a:r>
              <a:rPr lang="en-US" altLang="ko-KR" sz="1600" i="0">
                <a:solidFill>
                  <a:srgbClr val="FF0000"/>
                </a:solidFill>
              </a:rPr>
              <a:t>Availability</a:t>
            </a:r>
            <a:r>
              <a:rPr lang="en-US" altLang="ko-KR" i="0"/>
              <a:t>: </a:t>
            </a:r>
            <a:r>
              <a:rPr lang="en-US" altLang="ko-KR" sz="1600" i="0"/>
              <a:t>Making information accessible/available when needed</a:t>
            </a:r>
          </a:p>
          <a:p>
            <a:pPr marL="381000" lvl="1" algn="l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endParaRPr lang="en-US" altLang="ko-KR" sz="1600" i="0"/>
          </a:p>
          <a:p>
            <a:pPr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ko-KR" sz="1600" i="0"/>
              <a:t> </a:t>
            </a:r>
            <a:r>
              <a:rPr lang="en-US" altLang="ko-KR" i="0"/>
              <a:t>How to Achieve Information Security</a:t>
            </a:r>
          </a:p>
          <a:p>
            <a:pPr marL="381000" lvl="1" algn="l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altLang="ko-KR" sz="1600" i="0"/>
              <a:t> </a:t>
            </a:r>
            <a:r>
              <a:rPr lang="en-US" altLang="ko-KR" sz="1600" i="0">
                <a:solidFill>
                  <a:srgbClr val="0000CC"/>
                </a:solidFill>
              </a:rPr>
              <a:t>Policies</a:t>
            </a:r>
            <a:r>
              <a:rPr lang="en-US" altLang="ko-KR" sz="1600" i="0"/>
              <a:t> : what should do, what should not do, etc., for information security</a:t>
            </a:r>
          </a:p>
          <a:p>
            <a:pPr marL="381000" lvl="1" algn="l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altLang="ko-KR" sz="1600" i="0"/>
              <a:t> </a:t>
            </a:r>
            <a:r>
              <a:rPr lang="en-US" altLang="ko-KR" sz="1600" i="0">
                <a:solidFill>
                  <a:srgbClr val="0000CC"/>
                </a:solidFill>
              </a:rPr>
              <a:t>Technologies</a:t>
            </a:r>
            <a:r>
              <a:rPr lang="en-US" altLang="ko-KR" sz="1600" i="0"/>
              <a:t>: implementing the policies</a:t>
            </a:r>
          </a:p>
          <a:p>
            <a:pPr marL="381000" lvl="1" algn="l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altLang="ko-KR" sz="1600" i="0"/>
              <a:t> </a:t>
            </a:r>
            <a:r>
              <a:rPr lang="en-US" altLang="ko-KR" sz="1600" i="0">
                <a:solidFill>
                  <a:srgbClr val="0000CC"/>
                </a:solidFill>
              </a:rPr>
              <a:t>Operations</a:t>
            </a:r>
            <a:r>
              <a:rPr lang="en-US" altLang="ko-KR" sz="1600" i="0"/>
              <a:t>: assessment &amp; improvement on the implemented technologies</a:t>
            </a:r>
          </a:p>
          <a:p>
            <a:pPr marL="381000" lvl="1" algn="l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endParaRPr lang="en-US" altLang="ko-KR" sz="16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1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1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1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1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1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1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1" grpId="0" build="p" bldLvl="2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E7094-D02F-4A0A-B0E1-65E3AFD7BCBA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633858" name="Text Box 2"/>
          <p:cNvSpPr txBox="1">
            <a:spLocks noChangeArrowheads="1"/>
          </p:cNvSpPr>
          <p:nvPr/>
        </p:nvSpPr>
        <p:spPr bwMode="auto">
          <a:xfrm>
            <a:off x="1001713" y="801688"/>
            <a:ext cx="3349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i="0"/>
              <a:t>Managing Security</a:t>
            </a:r>
          </a:p>
        </p:txBody>
      </p:sp>
      <p:sp>
        <p:nvSpPr>
          <p:cNvPr id="633859" name="Oval 3"/>
          <p:cNvSpPr>
            <a:spLocks noChangeArrowheads="1"/>
          </p:cNvSpPr>
          <p:nvPr/>
        </p:nvSpPr>
        <p:spPr bwMode="auto">
          <a:xfrm>
            <a:off x="5029200" y="3124200"/>
            <a:ext cx="1600200" cy="152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</a:pPr>
            <a:r>
              <a:rPr lang="en-US" altLang="ko-KR" i="0">
                <a:solidFill>
                  <a:schemeClr val="bg1"/>
                </a:solidFill>
              </a:rPr>
              <a:t>Central </a:t>
            </a:r>
          </a:p>
          <a:p>
            <a:pPr>
              <a:lnSpc>
                <a:spcPct val="85000"/>
              </a:lnSpc>
            </a:pPr>
            <a:r>
              <a:rPr lang="en-US" altLang="ko-KR" i="0">
                <a:solidFill>
                  <a:schemeClr val="bg1"/>
                </a:solidFill>
              </a:rPr>
              <a:t>Security </a:t>
            </a:r>
          </a:p>
          <a:p>
            <a:pPr>
              <a:lnSpc>
                <a:spcPct val="85000"/>
              </a:lnSpc>
            </a:pPr>
            <a:r>
              <a:rPr lang="en-US" altLang="ko-KR" i="0">
                <a:solidFill>
                  <a:schemeClr val="bg1"/>
                </a:solidFill>
              </a:rPr>
              <a:t>Management</a:t>
            </a:r>
            <a:endParaRPr lang="en-US" altLang="ko-KR" i="0"/>
          </a:p>
        </p:txBody>
      </p:sp>
      <p:sp>
        <p:nvSpPr>
          <p:cNvPr id="633860" name="Rectangle 4"/>
          <p:cNvSpPr>
            <a:spLocks noChangeArrowheads="1"/>
          </p:cNvSpPr>
          <p:nvPr/>
        </p:nvSpPr>
        <p:spPr bwMode="auto">
          <a:xfrm>
            <a:off x="5105400" y="1752600"/>
            <a:ext cx="1524000" cy="914400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</a:pPr>
            <a:r>
              <a:rPr lang="en-US" altLang="ko-KR" sz="1400" i="0"/>
              <a:t>Implement</a:t>
            </a:r>
          </a:p>
          <a:p>
            <a:pPr>
              <a:lnSpc>
                <a:spcPct val="85000"/>
              </a:lnSpc>
            </a:pPr>
            <a:r>
              <a:rPr lang="en-US" altLang="ko-KR" sz="1400" i="0"/>
              <a:t>Appropriate</a:t>
            </a:r>
          </a:p>
          <a:p>
            <a:pPr>
              <a:lnSpc>
                <a:spcPct val="85000"/>
              </a:lnSpc>
            </a:pPr>
            <a:r>
              <a:rPr lang="en-US" altLang="ko-KR" sz="1400" i="0"/>
              <a:t>Policy &amp; Controls</a:t>
            </a:r>
          </a:p>
        </p:txBody>
      </p:sp>
      <p:sp>
        <p:nvSpPr>
          <p:cNvPr id="633861" name="Rectangle 5"/>
          <p:cNvSpPr>
            <a:spLocks noChangeArrowheads="1"/>
          </p:cNvSpPr>
          <p:nvPr/>
        </p:nvSpPr>
        <p:spPr bwMode="auto">
          <a:xfrm>
            <a:off x="5105400" y="5105400"/>
            <a:ext cx="1524000" cy="914400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</a:pPr>
            <a:r>
              <a:rPr lang="en-US" altLang="ko-KR" sz="1400" i="0"/>
              <a:t>Monitor</a:t>
            </a:r>
          </a:p>
          <a:p>
            <a:pPr>
              <a:lnSpc>
                <a:spcPct val="85000"/>
              </a:lnSpc>
            </a:pPr>
            <a:r>
              <a:rPr lang="en-US" altLang="ko-KR" sz="1400" i="0"/>
              <a:t>Effectiveness of </a:t>
            </a:r>
          </a:p>
          <a:p>
            <a:pPr>
              <a:lnSpc>
                <a:spcPct val="85000"/>
              </a:lnSpc>
            </a:pPr>
            <a:r>
              <a:rPr lang="en-US" altLang="ko-KR" sz="1400" i="0"/>
              <a:t>Policy &amp;Controls</a:t>
            </a:r>
          </a:p>
        </p:txBody>
      </p:sp>
      <p:sp>
        <p:nvSpPr>
          <p:cNvPr id="633862" name="Rectangle 6"/>
          <p:cNvSpPr>
            <a:spLocks noChangeArrowheads="1"/>
          </p:cNvSpPr>
          <p:nvPr/>
        </p:nvSpPr>
        <p:spPr bwMode="auto">
          <a:xfrm>
            <a:off x="3009900" y="3429000"/>
            <a:ext cx="1524000" cy="914400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</a:pPr>
            <a:r>
              <a:rPr lang="en-US" altLang="ko-KR" sz="1400" i="0"/>
              <a:t>Assess Risk </a:t>
            </a:r>
          </a:p>
          <a:p>
            <a:pPr>
              <a:lnSpc>
                <a:spcPct val="85000"/>
              </a:lnSpc>
            </a:pPr>
            <a:r>
              <a:rPr lang="en-US" altLang="ko-KR" sz="1400" i="0"/>
              <a:t>&amp; Determine </a:t>
            </a:r>
          </a:p>
          <a:p>
            <a:pPr>
              <a:lnSpc>
                <a:spcPct val="85000"/>
              </a:lnSpc>
            </a:pPr>
            <a:r>
              <a:rPr lang="en-US" altLang="ko-KR" sz="1400" i="0"/>
              <a:t>Needs</a:t>
            </a:r>
          </a:p>
        </p:txBody>
      </p:sp>
      <p:sp>
        <p:nvSpPr>
          <p:cNvPr id="633863" name="Rectangle 7"/>
          <p:cNvSpPr>
            <a:spLocks noChangeArrowheads="1"/>
          </p:cNvSpPr>
          <p:nvPr/>
        </p:nvSpPr>
        <p:spPr bwMode="auto">
          <a:xfrm>
            <a:off x="7086600" y="3429000"/>
            <a:ext cx="1524000" cy="914400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</a:pPr>
            <a:r>
              <a:rPr lang="en-US" altLang="ko-KR" sz="1400" i="0"/>
              <a:t>Provide Security</a:t>
            </a:r>
          </a:p>
          <a:p>
            <a:pPr>
              <a:lnSpc>
                <a:spcPct val="85000"/>
              </a:lnSpc>
            </a:pPr>
            <a:r>
              <a:rPr lang="en-US" altLang="ko-KR" sz="1400" i="0"/>
              <a:t>Awareness,</a:t>
            </a:r>
          </a:p>
          <a:p>
            <a:pPr>
              <a:lnSpc>
                <a:spcPct val="85000"/>
              </a:lnSpc>
            </a:pPr>
            <a:r>
              <a:rPr lang="en-US" altLang="ko-KR" sz="1400" i="0"/>
              <a:t>Training &amp; </a:t>
            </a:r>
          </a:p>
          <a:p>
            <a:pPr>
              <a:lnSpc>
                <a:spcPct val="85000"/>
              </a:lnSpc>
            </a:pPr>
            <a:r>
              <a:rPr lang="en-US" altLang="ko-KR" sz="1400" i="0"/>
              <a:t>Education</a:t>
            </a:r>
          </a:p>
        </p:txBody>
      </p:sp>
      <p:sp>
        <p:nvSpPr>
          <p:cNvPr id="633864" name="AutoShape 8"/>
          <p:cNvSpPr>
            <a:spLocks noChangeArrowheads="1"/>
          </p:cNvSpPr>
          <p:nvPr/>
        </p:nvSpPr>
        <p:spPr bwMode="auto">
          <a:xfrm rot="-2588962">
            <a:off x="4267200" y="2895600"/>
            <a:ext cx="814388" cy="222250"/>
          </a:xfrm>
          <a:prstGeom prst="rightArrow">
            <a:avLst>
              <a:gd name="adj1" fmla="val 55204"/>
              <a:gd name="adj2" fmla="val 91607"/>
            </a:avLst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3865" name="AutoShape 9"/>
          <p:cNvSpPr>
            <a:spLocks noChangeArrowheads="1"/>
          </p:cNvSpPr>
          <p:nvPr/>
        </p:nvSpPr>
        <p:spPr bwMode="auto">
          <a:xfrm rot="3009279">
            <a:off x="6714331" y="2810669"/>
            <a:ext cx="814388" cy="222250"/>
          </a:xfrm>
          <a:prstGeom prst="rightArrow">
            <a:avLst>
              <a:gd name="adj1" fmla="val 55204"/>
              <a:gd name="adj2" fmla="val 91607"/>
            </a:avLst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3866" name="AutoShape 10"/>
          <p:cNvSpPr>
            <a:spLocks noChangeArrowheads="1"/>
          </p:cNvSpPr>
          <p:nvPr/>
        </p:nvSpPr>
        <p:spPr bwMode="auto">
          <a:xfrm rot="7988962" flipV="1">
            <a:off x="6638131" y="4715669"/>
            <a:ext cx="814388" cy="222250"/>
          </a:xfrm>
          <a:prstGeom prst="rightArrow">
            <a:avLst>
              <a:gd name="adj1" fmla="val 55204"/>
              <a:gd name="adj2" fmla="val 91607"/>
            </a:avLst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3867" name="AutoShape 11"/>
          <p:cNvSpPr>
            <a:spLocks noChangeArrowheads="1"/>
          </p:cNvSpPr>
          <p:nvPr/>
        </p:nvSpPr>
        <p:spPr bwMode="auto">
          <a:xfrm rot="-7960605">
            <a:off x="4123531" y="4715669"/>
            <a:ext cx="814388" cy="222250"/>
          </a:xfrm>
          <a:prstGeom prst="rightArrow">
            <a:avLst>
              <a:gd name="adj1" fmla="val 55204"/>
              <a:gd name="adj2" fmla="val 91607"/>
            </a:avLst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3868" name="AutoShape 12"/>
          <p:cNvSpPr>
            <a:spLocks noChangeArrowheads="1"/>
          </p:cNvSpPr>
          <p:nvPr/>
        </p:nvSpPr>
        <p:spPr bwMode="auto">
          <a:xfrm>
            <a:off x="4591050" y="3810000"/>
            <a:ext cx="381000" cy="228600"/>
          </a:xfrm>
          <a:prstGeom prst="left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3869" name="AutoShape 13"/>
          <p:cNvSpPr>
            <a:spLocks noChangeArrowheads="1"/>
          </p:cNvSpPr>
          <p:nvPr/>
        </p:nvSpPr>
        <p:spPr bwMode="auto">
          <a:xfrm>
            <a:off x="6667500" y="3771900"/>
            <a:ext cx="381000" cy="228600"/>
          </a:xfrm>
          <a:prstGeom prst="left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3870" name="AutoShape 14"/>
          <p:cNvSpPr>
            <a:spLocks noChangeArrowheads="1"/>
          </p:cNvSpPr>
          <p:nvPr/>
        </p:nvSpPr>
        <p:spPr bwMode="auto">
          <a:xfrm rot="-5400000">
            <a:off x="5638800" y="2800350"/>
            <a:ext cx="381000" cy="228600"/>
          </a:xfrm>
          <a:prstGeom prst="left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3871" name="AutoShape 15"/>
          <p:cNvSpPr>
            <a:spLocks noChangeArrowheads="1"/>
          </p:cNvSpPr>
          <p:nvPr/>
        </p:nvSpPr>
        <p:spPr bwMode="auto">
          <a:xfrm rot="-5400000">
            <a:off x="5638800" y="4752975"/>
            <a:ext cx="381000" cy="228600"/>
          </a:xfrm>
          <a:prstGeom prst="left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3872" name="Rectangle 16"/>
          <p:cNvSpPr>
            <a:spLocks noChangeArrowheads="1"/>
          </p:cNvSpPr>
          <p:nvPr/>
        </p:nvSpPr>
        <p:spPr bwMode="auto">
          <a:xfrm rot="-5400000">
            <a:off x="800100" y="3771900"/>
            <a:ext cx="3352800" cy="3810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</a:pPr>
            <a:r>
              <a:rPr lang="en-US" altLang="ko-KR" sz="1400" i="0"/>
              <a:t>Risk Analysis</a:t>
            </a:r>
          </a:p>
        </p:txBody>
      </p:sp>
      <p:sp>
        <p:nvSpPr>
          <p:cNvPr id="633873" name="AutoShape 17"/>
          <p:cNvSpPr>
            <a:spLocks noChangeArrowheads="1"/>
          </p:cNvSpPr>
          <p:nvPr/>
        </p:nvSpPr>
        <p:spPr bwMode="auto">
          <a:xfrm rot="1946572">
            <a:off x="1827213" y="2992438"/>
            <a:ext cx="1211262" cy="228600"/>
          </a:xfrm>
          <a:prstGeom prst="rightArrow">
            <a:avLst>
              <a:gd name="adj1" fmla="val 50000"/>
              <a:gd name="adj2" fmla="val 128516"/>
            </a:avLst>
          </a:prstGeom>
          <a:gradFill rotWithShape="0">
            <a:gsLst>
              <a:gs pos="0">
                <a:srgbClr val="33CCFF"/>
              </a:gs>
              <a:gs pos="100000">
                <a:srgbClr val="33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3874" name="AutoShape 18"/>
          <p:cNvSpPr>
            <a:spLocks noChangeArrowheads="1"/>
          </p:cNvSpPr>
          <p:nvPr/>
        </p:nvSpPr>
        <p:spPr bwMode="auto">
          <a:xfrm>
            <a:off x="1676400" y="3810000"/>
            <a:ext cx="1295400" cy="228600"/>
          </a:xfrm>
          <a:prstGeom prst="rightArrow">
            <a:avLst>
              <a:gd name="adj1" fmla="val 50000"/>
              <a:gd name="adj2" fmla="val 137443"/>
            </a:avLst>
          </a:prstGeom>
          <a:gradFill rotWithShape="0">
            <a:gsLst>
              <a:gs pos="0">
                <a:srgbClr val="33CCFF"/>
              </a:gs>
              <a:gs pos="100000">
                <a:srgbClr val="33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3875" name="AutoShape 19"/>
          <p:cNvSpPr>
            <a:spLocks noChangeArrowheads="1"/>
          </p:cNvSpPr>
          <p:nvPr/>
        </p:nvSpPr>
        <p:spPr bwMode="auto">
          <a:xfrm rot="19653428" flipV="1">
            <a:off x="1892300" y="4606925"/>
            <a:ext cx="1143000" cy="228600"/>
          </a:xfrm>
          <a:prstGeom prst="rightArrow">
            <a:avLst>
              <a:gd name="adj1" fmla="val 50000"/>
              <a:gd name="adj2" fmla="val 121273"/>
            </a:avLst>
          </a:prstGeom>
          <a:gradFill rotWithShape="0">
            <a:gsLst>
              <a:gs pos="0">
                <a:srgbClr val="33CCFF">
                  <a:gamma/>
                  <a:shade val="46275"/>
                  <a:invGamma/>
                </a:srgbClr>
              </a:gs>
              <a:gs pos="100000">
                <a:srgbClr val="33CCFF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3876" name="Text Box 20"/>
          <p:cNvSpPr txBox="1">
            <a:spLocks noChangeArrowheads="1"/>
          </p:cNvSpPr>
          <p:nvPr/>
        </p:nvSpPr>
        <p:spPr bwMode="auto">
          <a:xfrm>
            <a:off x="517525" y="2246313"/>
            <a:ext cx="167005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ko-KR" sz="1400" i="0"/>
              <a:t>Legal, Regulatory</a:t>
            </a:r>
          </a:p>
          <a:p>
            <a:pPr algn="l">
              <a:lnSpc>
                <a:spcPct val="85000"/>
              </a:lnSpc>
            </a:pPr>
            <a:r>
              <a:rPr lang="en-US" altLang="ko-KR" sz="1400" i="0"/>
              <a:t>Business </a:t>
            </a:r>
          </a:p>
          <a:p>
            <a:pPr algn="l">
              <a:lnSpc>
                <a:spcPct val="85000"/>
              </a:lnSpc>
            </a:pPr>
            <a:r>
              <a:rPr lang="en-US" altLang="ko-KR" sz="1400" i="0"/>
              <a:t>Requirements</a:t>
            </a:r>
          </a:p>
        </p:txBody>
      </p:sp>
      <p:sp>
        <p:nvSpPr>
          <p:cNvPr id="633877" name="Text Box 21"/>
          <p:cNvSpPr txBox="1">
            <a:spLocks noChangeArrowheads="1"/>
          </p:cNvSpPr>
          <p:nvPr/>
        </p:nvSpPr>
        <p:spPr bwMode="auto">
          <a:xfrm>
            <a:off x="488950" y="3505200"/>
            <a:ext cx="14922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ko-KR" sz="1400" i="0"/>
              <a:t>Identify Assets </a:t>
            </a:r>
          </a:p>
          <a:p>
            <a:pPr algn="l">
              <a:lnSpc>
                <a:spcPct val="85000"/>
              </a:lnSpc>
            </a:pPr>
            <a:r>
              <a:rPr lang="en-US" altLang="ko-KR" sz="1400" i="0"/>
              <a:t>&amp; Threats</a:t>
            </a:r>
          </a:p>
        </p:txBody>
      </p:sp>
      <p:sp>
        <p:nvSpPr>
          <p:cNvPr id="633878" name="Text Box 22"/>
          <p:cNvSpPr txBox="1">
            <a:spLocks noChangeArrowheads="1"/>
          </p:cNvSpPr>
          <p:nvPr/>
        </p:nvSpPr>
        <p:spPr bwMode="auto">
          <a:xfrm>
            <a:off x="381000" y="4724400"/>
            <a:ext cx="1889125" cy="81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ko-KR" sz="1400" i="0"/>
              <a:t>Security Advisories </a:t>
            </a:r>
          </a:p>
          <a:p>
            <a:pPr algn="l">
              <a:lnSpc>
                <a:spcPct val="85000"/>
              </a:lnSpc>
            </a:pPr>
            <a:r>
              <a:rPr lang="en-US" altLang="ko-KR" sz="1400" i="0"/>
              <a:t>and Results of </a:t>
            </a:r>
          </a:p>
          <a:p>
            <a:pPr algn="l">
              <a:lnSpc>
                <a:spcPct val="85000"/>
              </a:lnSpc>
            </a:pPr>
            <a:r>
              <a:rPr lang="en-US" altLang="ko-KR" sz="1400" i="0"/>
              <a:t>Audits &amp; Monitoring</a:t>
            </a:r>
          </a:p>
          <a:p>
            <a:pPr algn="l">
              <a:lnSpc>
                <a:spcPct val="85000"/>
              </a:lnSpc>
            </a:pPr>
            <a:r>
              <a:rPr lang="en-US" altLang="ko-KR" sz="1400" i="0"/>
              <a:t>(Vulnerabilities)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D9201-0EC8-40E9-B5B9-119509F6A03A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638080" name="Text Box 128"/>
          <p:cNvSpPr txBox="1">
            <a:spLocks noChangeArrowheads="1"/>
          </p:cNvSpPr>
          <p:nvPr/>
        </p:nvSpPr>
        <p:spPr bwMode="auto">
          <a:xfrm>
            <a:off x="1371600" y="825500"/>
            <a:ext cx="5724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i="0">
                <a:ea typeface="HY견고딕" pitchFamily="18" charset="-127"/>
              </a:rPr>
              <a:t>Enterprise Security Management</a:t>
            </a:r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1470025" y="1654175"/>
            <a:ext cx="5527675" cy="4357688"/>
            <a:chOff x="919" y="963"/>
            <a:chExt cx="3636" cy="2962"/>
          </a:xfrm>
        </p:grpSpPr>
        <p:sp>
          <p:nvSpPr>
            <p:cNvPr id="638082" name="AutoShape 130"/>
            <p:cNvSpPr>
              <a:spLocks noChangeArrowheads="1"/>
            </p:cNvSpPr>
            <p:nvPr/>
          </p:nvSpPr>
          <p:spPr bwMode="auto">
            <a:xfrm>
              <a:off x="937" y="999"/>
              <a:ext cx="3600" cy="259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38083" name="AutoShape 131"/>
            <p:cNvSpPr>
              <a:spLocks noChangeArrowheads="1"/>
            </p:cNvSpPr>
            <p:nvPr/>
          </p:nvSpPr>
          <p:spPr bwMode="auto">
            <a:xfrm>
              <a:off x="1465" y="981"/>
              <a:ext cx="2544" cy="1842"/>
            </a:xfrm>
            <a:prstGeom prst="triangle">
              <a:avLst>
                <a:gd name="adj" fmla="val 50000"/>
              </a:avLst>
            </a:prstGeom>
            <a:solidFill>
              <a:srgbClr val="CC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38084" name="Line 132"/>
            <p:cNvSpPr>
              <a:spLocks noChangeShapeType="1"/>
            </p:cNvSpPr>
            <p:nvPr/>
          </p:nvSpPr>
          <p:spPr bwMode="auto">
            <a:xfrm>
              <a:off x="2053" y="2007"/>
              <a:ext cx="1379" cy="0"/>
            </a:xfrm>
            <a:prstGeom prst="line">
              <a:avLst/>
            </a:prstGeom>
            <a:noFill/>
            <a:ln w="508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38085" name="Line 133"/>
            <p:cNvSpPr>
              <a:spLocks noChangeShapeType="1"/>
            </p:cNvSpPr>
            <p:nvPr/>
          </p:nvSpPr>
          <p:spPr bwMode="auto">
            <a:xfrm>
              <a:off x="1465" y="2823"/>
              <a:ext cx="254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38086" name="Line 134"/>
            <p:cNvSpPr>
              <a:spLocks noChangeShapeType="1"/>
            </p:cNvSpPr>
            <p:nvPr/>
          </p:nvSpPr>
          <p:spPr bwMode="auto">
            <a:xfrm>
              <a:off x="2761" y="2007"/>
              <a:ext cx="0" cy="81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38087" name="AutoShape 135"/>
            <p:cNvSpPr>
              <a:spLocks noChangeArrowheads="1"/>
            </p:cNvSpPr>
            <p:nvPr/>
          </p:nvSpPr>
          <p:spPr bwMode="auto">
            <a:xfrm>
              <a:off x="1705" y="2703"/>
              <a:ext cx="2096" cy="24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5000"/>
                </a:lnSpc>
              </a:pPr>
              <a:r>
                <a:rPr lang="en-US" altLang="ko-KR" sz="1400" i="0"/>
                <a:t>FW, VPN, PKI, IDS, A/V, Token</a:t>
              </a:r>
            </a:p>
          </p:txBody>
        </p:sp>
        <p:sp>
          <p:nvSpPr>
            <p:cNvPr id="638088" name="Text Box 136"/>
            <p:cNvSpPr txBox="1">
              <a:spLocks noChangeArrowheads="1"/>
            </p:cNvSpPr>
            <p:nvPr/>
          </p:nvSpPr>
          <p:spPr bwMode="auto">
            <a:xfrm>
              <a:off x="1945" y="3015"/>
              <a:ext cx="1690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ko-KR" sz="1600" i="0">
                  <a:solidFill>
                    <a:srgbClr val="FFFF00"/>
                  </a:solidFill>
                </a:rPr>
                <a:t>Enterprise Infrastructure</a:t>
              </a:r>
            </a:p>
          </p:txBody>
        </p:sp>
        <p:sp>
          <p:nvSpPr>
            <p:cNvPr id="638089" name="Text Box 137"/>
            <p:cNvSpPr txBox="1">
              <a:spLocks noChangeArrowheads="1"/>
            </p:cNvSpPr>
            <p:nvPr/>
          </p:nvSpPr>
          <p:spPr bwMode="auto">
            <a:xfrm>
              <a:off x="1513" y="3255"/>
              <a:ext cx="2538" cy="1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ko-KR" sz="1400" i="0">
                  <a:solidFill>
                    <a:schemeClr val="bg1"/>
                  </a:solidFill>
                </a:rPr>
                <a:t>Systems, Network, Applications, Databases</a:t>
              </a:r>
            </a:p>
          </p:txBody>
        </p:sp>
        <p:sp>
          <p:nvSpPr>
            <p:cNvPr id="638090" name="Text Box 138"/>
            <p:cNvSpPr txBox="1">
              <a:spLocks noChangeArrowheads="1"/>
            </p:cNvSpPr>
            <p:nvPr/>
          </p:nvSpPr>
          <p:spPr bwMode="auto">
            <a:xfrm>
              <a:off x="2261" y="1479"/>
              <a:ext cx="938" cy="4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ko-KR" sz="1600" i="0">
                  <a:solidFill>
                    <a:srgbClr val="FFFF00"/>
                  </a:solidFill>
                </a:rPr>
                <a:t>Enterprise</a:t>
              </a:r>
            </a:p>
            <a:p>
              <a:pPr>
                <a:lnSpc>
                  <a:spcPct val="85000"/>
                </a:lnSpc>
              </a:pPr>
              <a:r>
                <a:rPr lang="en-US" altLang="ko-KR" sz="1600" i="0">
                  <a:solidFill>
                    <a:srgbClr val="FFFF00"/>
                  </a:solidFill>
                </a:rPr>
                <a:t>Security</a:t>
              </a:r>
            </a:p>
            <a:p>
              <a:pPr>
                <a:lnSpc>
                  <a:spcPct val="85000"/>
                </a:lnSpc>
              </a:pPr>
              <a:r>
                <a:rPr lang="en-US" altLang="ko-KR" sz="1600" i="0">
                  <a:solidFill>
                    <a:srgbClr val="FFFF00"/>
                  </a:solidFill>
                </a:rPr>
                <a:t>Management</a:t>
              </a:r>
            </a:p>
          </p:txBody>
        </p:sp>
        <p:sp>
          <p:nvSpPr>
            <p:cNvPr id="638091" name="Text Box 139"/>
            <p:cNvSpPr txBox="1">
              <a:spLocks noChangeArrowheads="1"/>
            </p:cNvSpPr>
            <p:nvPr/>
          </p:nvSpPr>
          <p:spPr bwMode="auto">
            <a:xfrm>
              <a:off x="1830" y="2199"/>
              <a:ext cx="961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ko-KR" sz="1600" i="0">
                  <a:solidFill>
                    <a:srgbClr val="FFFF00"/>
                  </a:solidFill>
                </a:rPr>
                <a:t>Vulnerability </a:t>
              </a:r>
            </a:p>
            <a:p>
              <a:pPr>
                <a:lnSpc>
                  <a:spcPct val="85000"/>
                </a:lnSpc>
              </a:pPr>
              <a:r>
                <a:rPr lang="en-US" altLang="ko-KR" sz="1600" i="0">
                  <a:solidFill>
                    <a:srgbClr val="FFFF00"/>
                  </a:solidFill>
                </a:rPr>
                <a:t>Management</a:t>
              </a:r>
            </a:p>
          </p:txBody>
        </p:sp>
        <p:sp>
          <p:nvSpPr>
            <p:cNvPr id="638092" name="Text Box 140"/>
            <p:cNvSpPr txBox="1">
              <a:spLocks noChangeArrowheads="1"/>
            </p:cNvSpPr>
            <p:nvPr/>
          </p:nvSpPr>
          <p:spPr bwMode="auto">
            <a:xfrm>
              <a:off x="2742" y="2164"/>
              <a:ext cx="938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ko-KR" sz="1600" i="0">
                  <a:solidFill>
                    <a:srgbClr val="FFFF00"/>
                  </a:solidFill>
                </a:rPr>
                <a:t>Threat </a:t>
              </a:r>
            </a:p>
            <a:p>
              <a:pPr>
                <a:lnSpc>
                  <a:spcPct val="85000"/>
                </a:lnSpc>
              </a:pPr>
              <a:r>
                <a:rPr lang="en-US" altLang="ko-KR" sz="1600" i="0">
                  <a:solidFill>
                    <a:srgbClr val="FFFF00"/>
                  </a:solidFill>
                </a:rPr>
                <a:t>Management</a:t>
              </a:r>
            </a:p>
          </p:txBody>
        </p:sp>
        <p:sp>
          <p:nvSpPr>
            <p:cNvPr id="638093" name="Line 141"/>
            <p:cNvSpPr>
              <a:spLocks noChangeShapeType="1"/>
            </p:cNvSpPr>
            <p:nvPr/>
          </p:nvSpPr>
          <p:spPr bwMode="auto">
            <a:xfrm flipH="1">
              <a:off x="919" y="963"/>
              <a:ext cx="1824" cy="264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38094" name="Line 142"/>
            <p:cNvSpPr>
              <a:spLocks noChangeShapeType="1"/>
            </p:cNvSpPr>
            <p:nvPr/>
          </p:nvSpPr>
          <p:spPr bwMode="auto">
            <a:xfrm>
              <a:off x="2731" y="969"/>
              <a:ext cx="1824" cy="264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38095" name="Line 143"/>
            <p:cNvSpPr>
              <a:spLocks noChangeShapeType="1"/>
            </p:cNvSpPr>
            <p:nvPr/>
          </p:nvSpPr>
          <p:spPr bwMode="auto">
            <a:xfrm>
              <a:off x="937" y="3603"/>
              <a:ext cx="36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38096" name="Text Box 144"/>
            <p:cNvSpPr txBox="1">
              <a:spLocks noChangeArrowheads="1"/>
            </p:cNvSpPr>
            <p:nvPr/>
          </p:nvSpPr>
          <p:spPr bwMode="auto">
            <a:xfrm>
              <a:off x="2473" y="3687"/>
              <a:ext cx="779" cy="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ko-KR" sz="2000" i="0">
                  <a:solidFill>
                    <a:srgbClr val="FF3300"/>
                  </a:solidFill>
                </a:rPr>
                <a:t>Integrity</a:t>
              </a:r>
            </a:p>
          </p:txBody>
        </p:sp>
        <p:sp>
          <p:nvSpPr>
            <p:cNvPr id="638097" name="Text Box 145"/>
            <p:cNvSpPr txBox="1">
              <a:spLocks noChangeArrowheads="1"/>
            </p:cNvSpPr>
            <p:nvPr/>
          </p:nvSpPr>
          <p:spPr bwMode="auto">
            <a:xfrm rot="-3194191">
              <a:off x="1036" y="2102"/>
              <a:ext cx="103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ko-KR" sz="2000" i="0">
                  <a:solidFill>
                    <a:srgbClr val="FF3300"/>
                  </a:solidFill>
                </a:rPr>
                <a:t>Availability</a:t>
              </a:r>
            </a:p>
          </p:txBody>
        </p:sp>
        <p:sp>
          <p:nvSpPr>
            <p:cNvPr id="638098" name="Text Box 146"/>
            <p:cNvSpPr txBox="1">
              <a:spLocks noChangeArrowheads="1"/>
            </p:cNvSpPr>
            <p:nvPr/>
          </p:nvSpPr>
          <p:spPr bwMode="auto">
            <a:xfrm rot="3194191" flipH="1">
              <a:off x="3192" y="2067"/>
              <a:ext cx="13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ko-KR" sz="2000" i="0">
                  <a:solidFill>
                    <a:srgbClr val="FF3300"/>
                  </a:solidFill>
                </a:rPr>
                <a:t>Confidentiality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9ADCB-5D32-49A0-B82D-817A8A421A6C}" type="slidenum">
              <a:rPr lang="en-US" altLang="ko-KR"/>
              <a:pPr/>
              <a:t>2</a:t>
            </a:fld>
            <a:endParaRPr lang="en-US" altLang="ko-KR"/>
          </a:p>
        </p:txBody>
      </p:sp>
      <p:pic>
        <p:nvPicPr>
          <p:cNvPr id="773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1154113"/>
            <a:ext cx="8702675" cy="5191125"/>
          </a:xfrm>
          <a:prstGeom prst="rect">
            <a:avLst/>
          </a:prstGeom>
          <a:noFill/>
        </p:spPr>
      </p:pic>
      <p:sp>
        <p:nvSpPr>
          <p:cNvPr id="773124" name="Rectangle 4"/>
          <p:cNvSpPr>
            <a:spLocks noChangeArrowheads="1"/>
          </p:cNvSpPr>
          <p:nvPr/>
        </p:nvSpPr>
        <p:spPr bwMode="auto">
          <a:xfrm>
            <a:off x="451757" y="412750"/>
            <a:ext cx="4103688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2800" i="0" dirty="0">
                <a:solidFill>
                  <a:schemeClr val="tx2"/>
                </a:solidFill>
              </a:rPr>
              <a:t>Evolution of Attack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5720" y="2000240"/>
            <a:ext cx="3786214" cy="364333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81000" marR="0" lvl="0" indent="-38100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AutoNum type="arabicPeriod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a hobby to a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profitable industry</a:t>
            </a:r>
          </a:p>
          <a:p>
            <a:pPr marL="381000" marR="0" lvl="0" indent="-38100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AutoNum type="arabicPeriod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annoying to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destructive</a:t>
            </a:r>
          </a:p>
          <a:p>
            <a:pPr marL="381000" marR="0" lvl="0" indent="-38100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AutoNum type="arabicPeriod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playing to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stealing</a:t>
            </a:r>
          </a:p>
          <a:p>
            <a:pPr marL="381000" marR="0" lvl="0" indent="-38100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AutoNum type="arabicPeriod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simplicity to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complexity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071934" y="1928802"/>
          <a:ext cx="3599927" cy="3643337"/>
        </p:xfrm>
        <a:graphic>
          <a:graphicData uri="http://schemas.openxmlformats.org/presentationml/2006/ole">
            <p:oleObj spid="_x0000_s911362" name="비트맵 이미지" r:id="rId3" imgW="7819048" imgH="4723810" progId="PBrush">
              <p:embed/>
            </p:oleObj>
          </a:graphicData>
        </a:graphic>
      </p:graphicFrame>
      <p:sp>
        <p:nvSpPr>
          <p:cNvPr id="7" name="제목 4"/>
          <p:cNvSpPr>
            <a:spLocks noGrp="1"/>
          </p:cNvSpPr>
          <p:nvPr>
            <p:ph type="title"/>
          </p:nvPr>
        </p:nvSpPr>
        <p:spPr>
          <a:xfrm>
            <a:off x="367393" y="593045"/>
            <a:ext cx="8058150" cy="811212"/>
          </a:xfrm>
        </p:spPr>
        <p:txBody>
          <a:bodyPr/>
          <a:lstStyle/>
          <a:p>
            <a:r>
              <a:rPr lang="en-US" altLang="ko-KR" sz="3600" dirty="0" smtClean="0">
                <a:latin typeface="Arial" pitchFamily="34" charset="0"/>
                <a:cs typeface="Arial" pitchFamily="34" charset="0"/>
              </a:rPr>
              <a:t>Hacker’s Motivation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폭발 2 92"/>
          <p:cNvSpPr/>
          <p:nvPr/>
        </p:nvSpPr>
        <p:spPr bwMode="auto">
          <a:xfrm>
            <a:off x="5643570" y="1142984"/>
            <a:ext cx="3500430" cy="1285884"/>
          </a:xfrm>
          <a:prstGeom prst="irregularSeal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돋움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6379" y="454252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77DDoS 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특징 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3573860" y="1648532"/>
            <a:ext cx="2083975" cy="31915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3637011" y="1766737"/>
            <a:ext cx="757809" cy="2955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4836875" y="1766737"/>
            <a:ext cx="757809" cy="2955132"/>
          </a:xfrm>
          <a:prstGeom prst="roundRect">
            <a:avLst/>
          </a:prstGeom>
          <a:ln>
            <a:solidFill>
              <a:srgbClr val="CC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8" name="Picture 12" descr="C:\Users\junhyunv\AppData\Local\Microsoft\Windows\Temporary Internet Files\Content.IE5\7VPWW922\MCj042897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857760"/>
            <a:ext cx="950565" cy="1300436"/>
          </a:xfrm>
          <a:prstGeom prst="rect">
            <a:avLst/>
          </a:prstGeom>
          <a:noFill/>
        </p:spPr>
      </p:pic>
      <p:pic>
        <p:nvPicPr>
          <p:cNvPr id="9" name="Picture 13" descr="C:\Users\junhyunv\AppData\Local\Microsoft\Windows\Temporary Internet Files\Content.IE5\3QP7GGCQ\MCj042894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71" y="2818664"/>
            <a:ext cx="1136713" cy="761761"/>
          </a:xfrm>
          <a:prstGeom prst="rect">
            <a:avLst/>
          </a:prstGeom>
          <a:noFill/>
        </p:spPr>
      </p:pic>
      <p:grpSp>
        <p:nvGrpSpPr>
          <p:cNvPr id="3" name="그룹 9"/>
          <p:cNvGrpSpPr/>
          <p:nvPr/>
        </p:nvGrpSpPr>
        <p:grpSpPr>
          <a:xfrm>
            <a:off x="717178" y="3128977"/>
            <a:ext cx="505206" cy="529044"/>
            <a:chOff x="1285852" y="3415490"/>
            <a:chExt cx="714380" cy="799328"/>
          </a:xfrm>
        </p:grpSpPr>
        <p:sp>
          <p:nvSpPr>
            <p:cNvPr id="76" name="직사각형 75"/>
            <p:cNvSpPr/>
            <p:nvPr/>
          </p:nvSpPr>
          <p:spPr>
            <a:xfrm>
              <a:off x="1285852" y="3415490"/>
              <a:ext cx="714380" cy="799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pic>
          <p:nvPicPr>
            <p:cNvPr id="77" name="Picture 14" descr="C:\Users\junhyunv\AppData\Local\Microsoft\Windows\Temporary Internet Files\Content.IE5\3QP7GGCQ\MCj0389182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57290" y="3463693"/>
              <a:ext cx="571504" cy="718483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393562" y="3705204"/>
            <a:ext cx="639371" cy="254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r>
              <a:rPr lang="ko-KR" altLang="en-US" sz="1400" b="1" dirty="0" smtClean="0"/>
              <a:t>공격자</a:t>
            </a:r>
            <a:endParaRPr lang="ko-KR" altLang="en-US" sz="1400" b="1" dirty="0"/>
          </a:p>
        </p:txBody>
      </p:sp>
      <p:pic>
        <p:nvPicPr>
          <p:cNvPr id="12" name="Picture 16" descr="C:\Users\junhyunv\AppData\Local\Microsoft\Windows\Temporary Internet Files\Content.IE5\6VWC6KW1\MCj0431587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5844" y="2298661"/>
            <a:ext cx="681922" cy="638209"/>
          </a:xfrm>
          <a:prstGeom prst="rect">
            <a:avLst/>
          </a:prstGeom>
          <a:noFill/>
        </p:spPr>
      </p:pic>
      <p:grpSp>
        <p:nvGrpSpPr>
          <p:cNvPr id="4" name="그룹 12"/>
          <p:cNvGrpSpPr/>
          <p:nvPr/>
        </p:nvGrpSpPr>
        <p:grpSpPr>
          <a:xfrm>
            <a:off x="2200014" y="2535072"/>
            <a:ext cx="442055" cy="413718"/>
            <a:chOff x="5786446" y="2714620"/>
            <a:chExt cx="714380" cy="714380"/>
          </a:xfrm>
        </p:grpSpPr>
        <p:sp>
          <p:nvSpPr>
            <p:cNvPr id="74" name="직사각형 73"/>
            <p:cNvSpPr/>
            <p:nvPr/>
          </p:nvSpPr>
          <p:spPr>
            <a:xfrm>
              <a:off x="5786446" y="2714620"/>
              <a:ext cx="714380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pic>
          <p:nvPicPr>
            <p:cNvPr id="75" name="Picture 3" descr="C:\Users\junhyunv\AppData\Local\Microsoft\Windows\Temporary Internet Files\Content.IE5\LBYOXQFP\MCj03260760000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57884" y="2786058"/>
              <a:ext cx="571504" cy="52291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070406" y="2930568"/>
            <a:ext cx="633702" cy="229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r>
              <a:rPr lang="en-US" altLang="ko-KR" sz="1200" b="1" dirty="0" smtClean="0"/>
              <a:t>E-MAIL</a:t>
            </a:r>
            <a:endParaRPr lang="ko-KR" altLang="en-US" sz="1200" b="1" dirty="0"/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33042" y="3387196"/>
            <a:ext cx="1072178" cy="62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그룹 15"/>
          <p:cNvGrpSpPr/>
          <p:nvPr/>
        </p:nvGrpSpPr>
        <p:grpSpPr>
          <a:xfrm>
            <a:off x="2200014" y="3658021"/>
            <a:ext cx="442055" cy="413718"/>
            <a:chOff x="5786446" y="2714620"/>
            <a:chExt cx="714380" cy="714380"/>
          </a:xfrm>
        </p:grpSpPr>
        <p:sp>
          <p:nvSpPr>
            <p:cNvPr id="72" name="직사각형 71"/>
            <p:cNvSpPr/>
            <p:nvPr/>
          </p:nvSpPr>
          <p:spPr>
            <a:xfrm>
              <a:off x="5786446" y="2714620"/>
              <a:ext cx="714380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pic>
          <p:nvPicPr>
            <p:cNvPr id="73" name="Picture 3" descr="C:\Users\junhyunv\AppData\Local\Microsoft\Windows\Temporary Internet Files\Content.IE5\LBYOXQFP\MCj03260760000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57884" y="2786058"/>
              <a:ext cx="571504" cy="522910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1565200" y="4071740"/>
            <a:ext cx="1163677" cy="229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r>
              <a:rPr lang="ko-KR" altLang="en-US" sz="1200" b="1" dirty="0" smtClean="0"/>
              <a:t>취약한 웹사이트</a:t>
            </a:r>
            <a:endParaRPr lang="ko-KR" altLang="en-US" sz="1200" b="1" dirty="0"/>
          </a:p>
        </p:txBody>
      </p:sp>
      <p:cxnSp>
        <p:nvCxnSpPr>
          <p:cNvPr id="18" name="직선 화살표 연결선 17"/>
          <p:cNvCxnSpPr/>
          <p:nvPr/>
        </p:nvCxnSpPr>
        <p:spPr>
          <a:xfrm flipV="1">
            <a:off x="1228679" y="2617766"/>
            <a:ext cx="777165" cy="59692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rot="16200000" flipH="1">
            <a:off x="1177528" y="3244402"/>
            <a:ext cx="500371" cy="41065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1" descr="C:\Users\junhyunv\AppData\Local\Microsoft\Windows\Temporary Internet Files\Content.IE5\6VWC6KW1\MCj0428949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0162" y="3230124"/>
            <a:ext cx="568357" cy="664307"/>
          </a:xfrm>
          <a:prstGeom prst="rect">
            <a:avLst/>
          </a:prstGeom>
          <a:noFill/>
        </p:spPr>
      </p:pic>
      <p:pic>
        <p:nvPicPr>
          <p:cNvPr id="21" name="Picture 21" descr="C:\Users\junhyunv\AppData\Local\Microsoft\Windows\Temporary Internet Files\Content.IE5\6VWC6KW1\MCj0428949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0162" y="1870764"/>
            <a:ext cx="568357" cy="664307"/>
          </a:xfrm>
          <a:prstGeom prst="rect">
            <a:avLst/>
          </a:prstGeom>
          <a:noFill/>
        </p:spPr>
      </p:pic>
      <p:pic>
        <p:nvPicPr>
          <p:cNvPr id="22" name="Picture 21" descr="C:\Users\junhyunv\AppData\Local\Microsoft\Windows\Temporary Internet Files\Content.IE5\6VWC6KW1\MCj0428949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0162" y="2565817"/>
            <a:ext cx="568357" cy="664307"/>
          </a:xfrm>
          <a:prstGeom prst="rect">
            <a:avLst/>
          </a:prstGeom>
          <a:noFill/>
        </p:spPr>
      </p:pic>
      <p:pic>
        <p:nvPicPr>
          <p:cNvPr id="23" name="Picture 21" descr="C:\Users\junhyunv\AppData\Local\Microsoft\Windows\Temporary Internet Files\Content.IE5\6VWC6KW1\MCj0428949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0162" y="3939356"/>
            <a:ext cx="568357" cy="664307"/>
          </a:xfrm>
          <a:prstGeom prst="rect">
            <a:avLst/>
          </a:prstGeom>
          <a:noFill/>
        </p:spPr>
      </p:pic>
      <p:pic>
        <p:nvPicPr>
          <p:cNvPr id="24" name="Picture 21" descr="C:\Users\junhyunv\AppData\Local\Microsoft\Windows\Temporary Internet Files\Content.IE5\6VWC6KW1\MCj0428949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00026" y="1915688"/>
            <a:ext cx="568357" cy="664307"/>
          </a:xfrm>
          <a:prstGeom prst="rect">
            <a:avLst/>
          </a:prstGeom>
          <a:noFill/>
        </p:spPr>
      </p:pic>
      <p:pic>
        <p:nvPicPr>
          <p:cNvPr id="25" name="Picture 21" descr="C:\Users\junhyunv\AppData\Local\Microsoft\Windows\Temporary Internet Files\Content.IE5\6VWC6KW1\MCj0428949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00026" y="2624920"/>
            <a:ext cx="568357" cy="664307"/>
          </a:xfrm>
          <a:prstGeom prst="rect">
            <a:avLst/>
          </a:prstGeom>
          <a:noFill/>
        </p:spPr>
      </p:pic>
      <p:pic>
        <p:nvPicPr>
          <p:cNvPr id="26" name="Picture 21" descr="C:\Users\junhyunv\AppData\Local\Microsoft\Windows\Temporary Internet Files\Content.IE5\6VWC6KW1\MCj0428949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00026" y="3289227"/>
            <a:ext cx="568357" cy="664307"/>
          </a:xfrm>
          <a:prstGeom prst="rect">
            <a:avLst/>
          </a:prstGeom>
          <a:noFill/>
        </p:spPr>
      </p:pic>
      <p:pic>
        <p:nvPicPr>
          <p:cNvPr id="27" name="Picture 21" descr="C:\Users\junhyunv\AppData\Local\Microsoft\Windows\Temporary Internet Files\Content.IE5\6VWC6KW1\MCj0428949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00026" y="3998459"/>
            <a:ext cx="568357" cy="664307"/>
          </a:xfrm>
          <a:prstGeom prst="rect">
            <a:avLst/>
          </a:prstGeom>
          <a:noFill/>
        </p:spPr>
      </p:pic>
      <p:sp>
        <p:nvSpPr>
          <p:cNvPr id="33" name="오른쪽 화살표 32"/>
          <p:cNvSpPr/>
          <p:nvPr/>
        </p:nvSpPr>
        <p:spPr>
          <a:xfrm>
            <a:off x="4457970" y="2121353"/>
            <a:ext cx="315754" cy="236411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>
            <a:off x="4457970" y="2830585"/>
            <a:ext cx="315754" cy="236411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5" name="오른쪽 화살표 34"/>
          <p:cNvSpPr/>
          <p:nvPr/>
        </p:nvSpPr>
        <p:spPr>
          <a:xfrm>
            <a:off x="4457970" y="3539816"/>
            <a:ext cx="315754" cy="236411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6" name="오른쪽 화살표 35"/>
          <p:cNvSpPr/>
          <p:nvPr/>
        </p:nvSpPr>
        <p:spPr>
          <a:xfrm>
            <a:off x="4457970" y="4189945"/>
            <a:ext cx="315754" cy="236411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928662" y="6143644"/>
            <a:ext cx="302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r>
              <a:rPr lang="ko-KR" altLang="en-US" sz="1400" b="1" dirty="0" smtClean="0">
                <a:solidFill>
                  <a:schemeClr val="bg2"/>
                </a:solidFill>
              </a:rPr>
              <a:t>업데이트 서버 </a:t>
            </a:r>
            <a:r>
              <a:rPr lang="en-US" altLang="ko-KR" sz="1400" b="1" dirty="0" smtClean="0">
                <a:solidFill>
                  <a:schemeClr val="bg2"/>
                </a:solidFill>
              </a:rPr>
              <a:t>(</a:t>
            </a:r>
            <a:r>
              <a:rPr lang="ko-KR" altLang="en-US" sz="1400" b="1" dirty="0" smtClean="0">
                <a:solidFill>
                  <a:schemeClr val="bg2"/>
                </a:solidFill>
              </a:rPr>
              <a:t>마스터 및 숙주 서버</a:t>
            </a:r>
            <a:r>
              <a:rPr lang="en-US" altLang="ko-KR" sz="1400" b="1" dirty="0" smtClean="0">
                <a:solidFill>
                  <a:schemeClr val="bg2"/>
                </a:solidFill>
              </a:rPr>
              <a:t>)</a:t>
            </a:r>
            <a:endParaRPr lang="ko-KR" altLang="en-US" sz="1400" b="1" dirty="0">
              <a:solidFill>
                <a:schemeClr val="bg2"/>
              </a:solidFill>
            </a:endParaRPr>
          </a:p>
        </p:txBody>
      </p:sp>
      <p:cxnSp>
        <p:nvCxnSpPr>
          <p:cNvPr id="38" name="직선 화살표 연결선 37"/>
          <p:cNvCxnSpPr>
            <a:stCxn id="8" idx="3"/>
          </p:cNvCxnSpPr>
          <p:nvPr/>
        </p:nvCxnSpPr>
        <p:spPr>
          <a:xfrm flipV="1">
            <a:off x="2307855" y="4572008"/>
            <a:ext cx="2336421" cy="93597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38"/>
          <p:cNvGrpSpPr/>
          <p:nvPr/>
        </p:nvGrpSpPr>
        <p:grpSpPr>
          <a:xfrm>
            <a:off x="7658105" y="4037867"/>
            <a:ext cx="1140019" cy="1891463"/>
            <a:chOff x="7549838" y="1357082"/>
            <a:chExt cx="1289621" cy="2286232"/>
          </a:xfrm>
        </p:grpSpPr>
        <p:pic>
          <p:nvPicPr>
            <p:cNvPr id="61" name="Picture 12" descr="C:\Users\junhyunv\AppData\Local\Microsoft\Windows\Temporary Internet Files\Content.IE5\7VPWW922\MCj0428971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9838" y="1357082"/>
              <a:ext cx="1075307" cy="1571852"/>
            </a:xfrm>
            <a:prstGeom prst="rect">
              <a:avLst/>
            </a:prstGeom>
            <a:noFill/>
          </p:spPr>
        </p:pic>
        <p:pic>
          <p:nvPicPr>
            <p:cNvPr id="62" name="Picture 12" descr="C:\Users\junhyunv\AppData\Local\Microsoft\Windows\Temporary Internet Files\Content.IE5\7VPWW922\MCj0428971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1276" y="1714272"/>
              <a:ext cx="1075307" cy="1571852"/>
            </a:xfrm>
            <a:prstGeom prst="rect">
              <a:avLst/>
            </a:prstGeom>
            <a:noFill/>
          </p:spPr>
        </p:pic>
        <p:pic>
          <p:nvPicPr>
            <p:cNvPr id="63" name="Picture 12" descr="C:\Users\junhyunv\AppData\Local\Microsoft\Windows\Temporary Internet Files\Content.IE5\7VPWW922\MCj0428971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64152" y="2071462"/>
              <a:ext cx="1075307" cy="1571852"/>
            </a:xfrm>
            <a:prstGeom prst="rect">
              <a:avLst/>
            </a:prstGeom>
            <a:noFill/>
          </p:spPr>
        </p:pic>
      </p:grpSp>
      <p:sp>
        <p:nvSpPr>
          <p:cNvPr id="40" name="TextBox 40"/>
          <p:cNvSpPr txBox="1"/>
          <p:nvPr/>
        </p:nvSpPr>
        <p:spPr>
          <a:xfrm>
            <a:off x="6721542" y="6143644"/>
            <a:ext cx="2422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r>
              <a:rPr lang="ko-KR" altLang="en-US" sz="1400" b="1" dirty="0" smtClean="0"/>
              <a:t>공격 대상  웹사이트 및 서버 </a:t>
            </a:r>
            <a:endParaRPr lang="ko-KR" altLang="en-US" sz="1400" b="1" dirty="0"/>
          </a:p>
        </p:txBody>
      </p:sp>
      <p:sp>
        <p:nvSpPr>
          <p:cNvPr id="41" name="줄무늬가 있는 오른쪽 화살표 40"/>
          <p:cNvSpPr/>
          <p:nvPr/>
        </p:nvSpPr>
        <p:spPr>
          <a:xfrm>
            <a:off x="2871754" y="2594174"/>
            <a:ext cx="642941" cy="1241155"/>
          </a:xfrm>
          <a:prstGeom prst="striped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42" name="직선 화살표 연결선 41"/>
          <p:cNvCxnSpPr>
            <a:endCxn id="48" idx="0"/>
          </p:cNvCxnSpPr>
          <p:nvPr/>
        </p:nvCxnSpPr>
        <p:spPr>
          <a:xfrm rot="16200000" flipH="1">
            <a:off x="5432690" y="2296826"/>
            <a:ext cx="883795" cy="7192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endCxn id="48" idx="0"/>
          </p:cNvCxnSpPr>
          <p:nvPr/>
        </p:nvCxnSpPr>
        <p:spPr>
          <a:xfrm>
            <a:off x="5514959" y="3000372"/>
            <a:ext cx="719255" cy="9797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>
            <a:endCxn id="48" idx="0"/>
          </p:cNvCxnSpPr>
          <p:nvPr/>
        </p:nvCxnSpPr>
        <p:spPr>
          <a:xfrm flipV="1">
            <a:off x="5514959" y="3098351"/>
            <a:ext cx="719255" cy="5449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endCxn id="48" idx="0"/>
          </p:cNvCxnSpPr>
          <p:nvPr/>
        </p:nvCxnSpPr>
        <p:spPr>
          <a:xfrm rot="5400000" flipH="1" flipV="1">
            <a:off x="5244915" y="3368396"/>
            <a:ext cx="1259343" cy="7192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6"/>
          <p:cNvSpPr txBox="1"/>
          <p:nvPr/>
        </p:nvSpPr>
        <p:spPr>
          <a:xfrm>
            <a:off x="5786446" y="2357430"/>
            <a:ext cx="996466" cy="203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r>
              <a:rPr lang="ko-KR" altLang="en-US" sz="1000" b="1" dirty="0" smtClean="0"/>
              <a:t>동시다발적 공격</a:t>
            </a:r>
            <a:endParaRPr lang="ko-KR" altLang="en-US" sz="1000" b="1" dirty="0"/>
          </a:p>
        </p:txBody>
      </p:sp>
      <p:sp>
        <p:nvSpPr>
          <p:cNvPr id="47" name="TextBox 47"/>
          <p:cNvSpPr txBox="1"/>
          <p:nvPr/>
        </p:nvSpPr>
        <p:spPr>
          <a:xfrm>
            <a:off x="2686528" y="3912548"/>
            <a:ext cx="8996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r>
              <a:rPr lang="ko-KR" altLang="en-US" sz="900" b="1" dirty="0" smtClean="0"/>
              <a:t>악성코드 감염</a:t>
            </a:r>
            <a:endParaRPr lang="ko-KR" altLang="en-US" sz="900" b="1" dirty="0"/>
          </a:p>
        </p:txBody>
      </p:sp>
      <p:sp>
        <p:nvSpPr>
          <p:cNvPr id="48" name="Cloud"/>
          <p:cNvSpPr>
            <a:spLocks noChangeAspect="1" noEditPoints="1" noChangeArrowheads="1"/>
          </p:cNvSpPr>
          <p:nvPr/>
        </p:nvSpPr>
        <p:spPr bwMode="auto">
          <a:xfrm>
            <a:off x="6229339" y="2571744"/>
            <a:ext cx="1571636" cy="105321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endParaRPr lang="ko-KR" altLang="en-US" b="1" dirty="0"/>
          </a:p>
        </p:txBody>
      </p:sp>
      <p:sp>
        <p:nvSpPr>
          <p:cNvPr id="49" name="TextBox 205"/>
          <p:cNvSpPr txBox="1"/>
          <p:nvPr/>
        </p:nvSpPr>
        <p:spPr>
          <a:xfrm>
            <a:off x="6372215" y="2786058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r>
              <a:rPr lang="en-US" altLang="ko-KR" b="1" dirty="0" smtClean="0"/>
              <a:t>Internet</a:t>
            </a:r>
            <a:endParaRPr lang="ko-KR" altLang="en-US" b="1" dirty="0" smtClean="0"/>
          </a:p>
        </p:txBody>
      </p:sp>
      <p:pic>
        <p:nvPicPr>
          <p:cNvPr id="50" name="Picture 4" descr="C:\Users\junhyunv\AppData\Local\Microsoft\Windows\Temporary Internet Files\Content.IE5\6VWC6KW1\MCj0428997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9339" y="3929066"/>
            <a:ext cx="642942" cy="525437"/>
          </a:xfrm>
          <a:prstGeom prst="rect">
            <a:avLst/>
          </a:prstGeom>
          <a:noFill/>
        </p:spPr>
      </p:pic>
      <p:pic>
        <p:nvPicPr>
          <p:cNvPr id="51" name="Picture 6" descr="C:\Users\junhyunv\AppData\Local\Microsoft\Windows\Temporary Internet Files\Content.IE5\LBYOXQFP\MCj0434845000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15" y="5357826"/>
            <a:ext cx="785818" cy="785818"/>
          </a:xfrm>
          <a:prstGeom prst="rect">
            <a:avLst/>
          </a:prstGeom>
          <a:noFill/>
        </p:spPr>
      </p:pic>
      <p:pic>
        <p:nvPicPr>
          <p:cNvPr id="52" name="Picture 4" descr="C:\Users\junhyunv\AppData\Local\Microsoft\Windows\Temporary Internet Files\Content.IE5\6VWC6KW1\MCj0428997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72149" y="4760951"/>
            <a:ext cx="642942" cy="525437"/>
          </a:xfrm>
          <a:prstGeom prst="rect">
            <a:avLst/>
          </a:prstGeom>
          <a:noFill/>
        </p:spPr>
      </p:pic>
      <p:cxnSp>
        <p:nvCxnSpPr>
          <p:cNvPr id="53" name="직선 화살표 연결선 52"/>
          <p:cNvCxnSpPr>
            <a:stCxn id="48" idx="1"/>
          </p:cNvCxnSpPr>
          <p:nvPr/>
        </p:nvCxnSpPr>
        <p:spPr bwMode="auto">
          <a:xfrm flipH="1">
            <a:off x="6729405" y="3623837"/>
            <a:ext cx="285752" cy="3766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직선 화살표 연결선 53"/>
          <p:cNvCxnSpPr/>
          <p:nvPr/>
        </p:nvCxnSpPr>
        <p:spPr bwMode="auto">
          <a:xfrm rot="5400000">
            <a:off x="6224166" y="4531115"/>
            <a:ext cx="403257" cy="2500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직선 화살표 연결선 54"/>
          <p:cNvCxnSpPr/>
          <p:nvPr/>
        </p:nvCxnSpPr>
        <p:spPr bwMode="auto">
          <a:xfrm rot="16200000" flipH="1">
            <a:off x="6050744" y="5429263"/>
            <a:ext cx="464347" cy="1785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7" name="TextBox 213"/>
          <p:cNvSpPr txBox="1"/>
          <p:nvPr/>
        </p:nvSpPr>
        <p:spPr>
          <a:xfrm>
            <a:off x="6443653" y="4572008"/>
            <a:ext cx="95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r>
              <a:rPr lang="en-US" altLang="ko-KR" sz="1000" b="1" dirty="0" smtClean="0"/>
              <a:t>Heavy traffic</a:t>
            </a:r>
            <a:endParaRPr lang="ko-KR" altLang="en-US" sz="1000" b="1" dirty="0"/>
          </a:p>
        </p:txBody>
      </p:sp>
      <p:sp>
        <p:nvSpPr>
          <p:cNvPr id="58" name="TextBox 214"/>
          <p:cNvSpPr txBox="1"/>
          <p:nvPr/>
        </p:nvSpPr>
        <p:spPr>
          <a:xfrm>
            <a:off x="6443653" y="4071942"/>
            <a:ext cx="6591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r>
              <a:rPr lang="en-US" altLang="ko-KR" sz="1000" b="1" dirty="0" smtClean="0"/>
              <a:t>Firewall</a:t>
            </a:r>
            <a:endParaRPr lang="ko-KR" altLang="en-US" sz="1000" b="1" dirty="0"/>
          </a:p>
        </p:txBody>
      </p:sp>
      <p:sp>
        <p:nvSpPr>
          <p:cNvPr id="59" name="TextBox 215"/>
          <p:cNvSpPr txBox="1"/>
          <p:nvPr/>
        </p:nvSpPr>
        <p:spPr>
          <a:xfrm>
            <a:off x="6086463" y="5000636"/>
            <a:ext cx="598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r>
              <a:rPr lang="en-US" altLang="ko-KR" sz="1000" b="1" dirty="0" smtClean="0"/>
              <a:t>Router</a:t>
            </a:r>
            <a:endParaRPr lang="ko-KR" altLang="en-US" sz="1000" b="1" dirty="0"/>
          </a:p>
        </p:txBody>
      </p:sp>
      <p:sp>
        <p:nvSpPr>
          <p:cNvPr id="60" name="TextBox 216"/>
          <p:cNvSpPr txBox="1"/>
          <p:nvPr/>
        </p:nvSpPr>
        <p:spPr>
          <a:xfrm>
            <a:off x="6157901" y="5897423"/>
            <a:ext cx="1072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r>
              <a:rPr lang="en-US" altLang="ko-KR" sz="1000" b="1" dirty="0" smtClean="0"/>
              <a:t>Load-Balancer</a:t>
            </a:r>
          </a:p>
        </p:txBody>
      </p:sp>
      <p:grpSp>
        <p:nvGrpSpPr>
          <p:cNvPr id="16" name="그룹 83"/>
          <p:cNvGrpSpPr/>
          <p:nvPr/>
        </p:nvGrpSpPr>
        <p:grpSpPr>
          <a:xfrm>
            <a:off x="5000628" y="2217128"/>
            <a:ext cx="625530" cy="354616"/>
            <a:chOff x="5000628" y="2180455"/>
            <a:chExt cx="625530" cy="354616"/>
          </a:xfrm>
        </p:grpSpPr>
        <p:sp>
          <p:nvSpPr>
            <p:cNvPr id="70" name="직사각형 69"/>
            <p:cNvSpPr/>
            <p:nvPr/>
          </p:nvSpPr>
          <p:spPr>
            <a:xfrm>
              <a:off x="5000628" y="2180455"/>
              <a:ext cx="625530" cy="354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pic>
          <p:nvPicPr>
            <p:cNvPr id="71" name="Picture 3" descr="C:\Users\junhyunv\AppData\Local\Microsoft\Windows\Temporary Internet Files\Content.IE5\LBYOXQFP\MCj03260760000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86380" y="2240735"/>
              <a:ext cx="303123" cy="259571"/>
            </a:xfrm>
            <a:prstGeom prst="rect">
              <a:avLst/>
            </a:prstGeom>
            <a:noFill/>
          </p:spPr>
        </p:pic>
        <p:pic>
          <p:nvPicPr>
            <p:cNvPr id="1028" name="Picture 4" descr="C:\Users\junhyunv\AppData\Local\Microsoft\Windows\Temporary Internet Files\Content.IE5\LBYOXQFP\MCj0312108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35381" y="2221403"/>
              <a:ext cx="250999" cy="278903"/>
            </a:xfrm>
            <a:prstGeom prst="rect">
              <a:avLst/>
            </a:prstGeom>
            <a:noFill/>
          </p:spPr>
        </p:pic>
      </p:grpSp>
      <p:grpSp>
        <p:nvGrpSpPr>
          <p:cNvPr id="28" name="그룹 84"/>
          <p:cNvGrpSpPr/>
          <p:nvPr/>
        </p:nvGrpSpPr>
        <p:grpSpPr>
          <a:xfrm>
            <a:off x="5000628" y="2928934"/>
            <a:ext cx="625530" cy="354616"/>
            <a:chOff x="5000628" y="2180455"/>
            <a:chExt cx="625530" cy="354616"/>
          </a:xfrm>
        </p:grpSpPr>
        <p:sp>
          <p:nvSpPr>
            <p:cNvPr id="86" name="직사각형 85"/>
            <p:cNvSpPr/>
            <p:nvPr/>
          </p:nvSpPr>
          <p:spPr>
            <a:xfrm>
              <a:off x="5000628" y="2180455"/>
              <a:ext cx="625530" cy="354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pic>
          <p:nvPicPr>
            <p:cNvPr id="87" name="Picture 3" descr="C:\Users\junhyunv\AppData\Local\Microsoft\Windows\Temporary Internet Files\Content.IE5\LBYOXQFP\MCj03260760000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86380" y="2240735"/>
              <a:ext cx="303123" cy="259571"/>
            </a:xfrm>
            <a:prstGeom prst="rect">
              <a:avLst/>
            </a:prstGeom>
            <a:noFill/>
          </p:spPr>
        </p:pic>
        <p:pic>
          <p:nvPicPr>
            <p:cNvPr id="88" name="Picture 4" descr="C:\Users\junhyunv\AppData\Local\Microsoft\Windows\Temporary Internet Files\Content.IE5\LBYOXQFP\MCj0312108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35381" y="2221403"/>
              <a:ext cx="250999" cy="278903"/>
            </a:xfrm>
            <a:prstGeom prst="rect">
              <a:avLst/>
            </a:prstGeom>
            <a:noFill/>
          </p:spPr>
        </p:pic>
      </p:grpSp>
      <p:grpSp>
        <p:nvGrpSpPr>
          <p:cNvPr id="29" name="그룹 88"/>
          <p:cNvGrpSpPr/>
          <p:nvPr/>
        </p:nvGrpSpPr>
        <p:grpSpPr>
          <a:xfrm>
            <a:off x="5000628" y="3574450"/>
            <a:ext cx="625530" cy="354616"/>
            <a:chOff x="5000628" y="2180455"/>
            <a:chExt cx="625530" cy="354616"/>
          </a:xfrm>
        </p:grpSpPr>
        <p:sp>
          <p:nvSpPr>
            <p:cNvPr id="90" name="직사각형 89"/>
            <p:cNvSpPr/>
            <p:nvPr/>
          </p:nvSpPr>
          <p:spPr>
            <a:xfrm>
              <a:off x="5000628" y="2180455"/>
              <a:ext cx="625530" cy="354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pic>
          <p:nvPicPr>
            <p:cNvPr id="91" name="Picture 3" descr="C:\Users\junhyunv\AppData\Local\Microsoft\Windows\Temporary Internet Files\Content.IE5\LBYOXQFP\MCj03260760000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86380" y="2240735"/>
              <a:ext cx="303123" cy="259571"/>
            </a:xfrm>
            <a:prstGeom prst="rect">
              <a:avLst/>
            </a:prstGeom>
            <a:noFill/>
          </p:spPr>
        </p:pic>
        <p:pic>
          <p:nvPicPr>
            <p:cNvPr id="92" name="Picture 4" descr="C:\Users\junhyunv\AppData\Local\Microsoft\Windows\Temporary Internet Files\Content.IE5\LBYOXQFP\MCj0312108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35381" y="2221403"/>
              <a:ext cx="250999" cy="278903"/>
            </a:xfrm>
            <a:prstGeom prst="rect">
              <a:avLst/>
            </a:prstGeom>
            <a:noFill/>
          </p:spPr>
        </p:pic>
      </p:grpSp>
      <p:grpSp>
        <p:nvGrpSpPr>
          <p:cNvPr id="30" name="그룹 92"/>
          <p:cNvGrpSpPr/>
          <p:nvPr/>
        </p:nvGrpSpPr>
        <p:grpSpPr>
          <a:xfrm>
            <a:off x="5000628" y="4288830"/>
            <a:ext cx="625530" cy="354616"/>
            <a:chOff x="5000628" y="2180455"/>
            <a:chExt cx="625530" cy="354616"/>
          </a:xfrm>
        </p:grpSpPr>
        <p:sp>
          <p:nvSpPr>
            <p:cNvPr id="94" name="직사각형 93"/>
            <p:cNvSpPr/>
            <p:nvPr/>
          </p:nvSpPr>
          <p:spPr>
            <a:xfrm>
              <a:off x="5000628" y="2180455"/>
              <a:ext cx="625530" cy="354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pic>
          <p:nvPicPr>
            <p:cNvPr id="95" name="Picture 3" descr="C:\Users\junhyunv\AppData\Local\Microsoft\Windows\Temporary Internet Files\Content.IE5\LBYOXQFP\MCj03260760000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86380" y="2240735"/>
              <a:ext cx="303123" cy="259571"/>
            </a:xfrm>
            <a:prstGeom prst="rect">
              <a:avLst/>
            </a:prstGeom>
            <a:noFill/>
          </p:spPr>
        </p:pic>
        <p:pic>
          <p:nvPicPr>
            <p:cNvPr id="96" name="Picture 4" descr="C:\Users\junhyunv\AppData\Local\Microsoft\Windows\Temporary Internet Files\Content.IE5\LBYOXQFP\MCj0312108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35381" y="2221403"/>
              <a:ext cx="250999" cy="278903"/>
            </a:xfrm>
            <a:prstGeom prst="rect">
              <a:avLst/>
            </a:prstGeom>
            <a:noFill/>
          </p:spPr>
        </p:pic>
      </p:grpSp>
      <p:sp>
        <p:nvSpPr>
          <p:cNvPr id="81" name="TextBox 27"/>
          <p:cNvSpPr txBox="1"/>
          <p:nvPr/>
        </p:nvSpPr>
        <p:spPr>
          <a:xfrm>
            <a:off x="3428992" y="1357298"/>
            <a:ext cx="2427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r>
              <a:rPr lang="ko-KR" altLang="en-US" sz="1400" b="1" dirty="0" smtClean="0"/>
              <a:t>일반 사용자의 </a:t>
            </a:r>
            <a:r>
              <a:rPr lang="en-US" altLang="ko-KR" sz="1400" b="1" dirty="0" smtClean="0"/>
              <a:t>zombie PC</a:t>
            </a:r>
            <a:r>
              <a:rPr lang="en-US" altLang="ko-KR" sz="1400" b="1" baseline="30000" dirty="0" smtClean="0">
                <a:latin typeface="휴먼엑스포" pitchFamily="18" charset="-127"/>
                <a:ea typeface="휴먼엑스포" pitchFamily="18" charset="-127"/>
              </a:rPr>
              <a:t>‡</a:t>
            </a:r>
            <a:endParaRPr lang="ko-KR" altLang="en-US" sz="1400" b="1" baseline="30000" dirty="0"/>
          </a:p>
        </p:txBody>
      </p:sp>
      <p:sp>
        <p:nvSpPr>
          <p:cNvPr id="82" name="직사각형 81"/>
          <p:cNvSpPr/>
          <p:nvPr/>
        </p:nvSpPr>
        <p:spPr bwMode="auto">
          <a:xfrm>
            <a:off x="357158" y="1785926"/>
            <a:ext cx="2500330" cy="42862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ea typeface="돋움" pitchFamily="50" charset="-127"/>
              </a:rPr>
              <a:t>1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ea typeface="돋움" pitchFamily="50" charset="-127"/>
              </a:rPr>
              <a:t>단계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ea typeface="돋움" pitchFamily="50" charset="-127"/>
              </a:rPr>
              <a:t>: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ea typeface="돋움" pitchFamily="50" charset="-127"/>
              </a:rPr>
              <a:t>악성코드의 </a:t>
            </a:r>
            <a:r>
              <a:rPr lang="ko-KR" altLang="en-US" sz="1400" b="1" dirty="0" smtClean="0">
                <a:solidFill>
                  <a:srgbClr val="00B0F0"/>
                </a:solidFill>
              </a:rPr>
              <a:t>불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ea typeface="돋움" pitchFamily="50" charset="-127"/>
              </a:rPr>
              <a:t>법 유포</a:t>
            </a:r>
          </a:p>
        </p:txBody>
      </p:sp>
      <p:sp>
        <p:nvSpPr>
          <p:cNvPr id="83" name="직사각형 82"/>
          <p:cNvSpPr/>
          <p:nvPr/>
        </p:nvSpPr>
        <p:spPr bwMode="auto">
          <a:xfrm>
            <a:off x="6072198" y="1571612"/>
            <a:ext cx="2500330" cy="42862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rgbClr val="FF0000"/>
                </a:solidFill>
              </a:rPr>
              <a:t>2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돋움" pitchFamily="50" charset="-127"/>
              </a:rPr>
              <a:t>단계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돋움" pitchFamily="50" charset="-127"/>
              </a:rPr>
              <a:t>: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DDoS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공격 및 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400" b="1" dirty="0" smtClean="0">
                <a:solidFill>
                  <a:srgbClr val="FF0000"/>
                </a:solidFill>
              </a:rPr>
              <a:t>일정 기간 후 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좀비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PC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자폭</a:t>
            </a:r>
            <a:endParaRPr kumimoji="1" lang="ko-KR" alt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돋움" pitchFamily="50" charset="-127"/>
            </a:endParaRPr>
          </a:p>
        </p:txBody>
      </p:sp>
      <p:cxnSp>
        <p:nvCxnSpPr>
          <p:cNvPr id="97" name="직선 화살표 연결선 96"/>
          <p:cNvCxnSpPr/>
          <p:nvPr/>
        </p:nvCxnSpPr>
        <p:spPr bwMode="auto">
          <a:xfrm rot="5400000" flipH="1" flipV="1">
            <a:off x="6858882" y="4915799"/>
            <a:ext cx="955492" cy="6429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8" name="직선 화살표 연결선 97"/>
          <p:cNvCxnSpPr/>
          <p:nvPr/>
        </p:nvCxnSpPr>
        <p:spPr bwMode="auto">
          <a:xfrm flipV="1">
            <a:off x="7000892" y="5643578"/>
            <a:ext cx="857256" cy="2857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0" name="구름 모양 설명선 99"/>
          <p:cNvSpPr/>
          <p:nvPr/>
        </p:nvSpPr>
        <p:spPr bwMode="auto">
          <a:xfrm>
            <a:off x="3286116" y="5429264"/>
            <a:ext cx="2428892" cy="714380"/>
          </a:xfrm>
          <a:prstGeom prst="cloud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돋움" pitchFamily="50" charset="-127"/>
            </a:endParaRPr>
          </a:p>
        </p:txBody>
      </p:sp>
      <p:sp>
        <p:nvSpPr>
          <p:cNvPr id="101" name="직사각형 100"/>
          <p:cNvSpPr/>
          <p:nvPr/>
        </p:nvSpPr>
        <p:spPr bwMode="auto">
          <a:xfrm>
            <a:off x="3357554" y="5572140"/>
            <a:ext cx="2500330" cy="42862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/>
              <a:t>3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돋움" pitchFamily="50" charset="-127"/>
              </a:rPr>
              <a:t>단계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돋움" pitchFamily="50" charset="-127"/>
              </a:rPr>
              <a:t>: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돋움" pitchFamily="50" charset="-127"/>
              </a:rPr>
              <a:t>악성코드의 제거 </a:t>
            </a:r>
          </a:p>
        </p:txBody>
      </p:sp>
      <p:pic>
        <p:nvPicPr>
          <p:cNvPr id="102" name="Picture 12" descr="C:\Users\junhyunv\AppData\Local\Microsoft\Windows\Temporary Internet Files\Content.IE5\7VPWW922\MCj042897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857760"/>
            <a:ext cx="950565" cy="1300436"/>
          </a:xfrm>
          <a:prstGeom prst="rect">
            <a:avLst/>
          </a:prstGeom>
          <a:noFill/>
        </p:spPr>
      </p:pic>
      <p:sp>
        <p:nvSpPr>
          <p:cNvPr id="89" name="슬라이드 번호 개체 틀 8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B10F3-2483-4243-9621-858D496A6457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9035" y="44608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77DDoS </a:t>
            </a:r>
            <a:r>
              <a:rPr lang="ko-KR" altLang="en-US" dirty="0" smtClean="0"/>
              <a:t>발생일지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360060" y="3821909"/>
            <a:ext cx="7786742" cy="1588"/>
          </a:xfrm>
          <a:prstGeom prst="line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순서도: 연결자 5"/>
          <p:cNvSpPr/>
          <p:nvPr/>
        </p:nvSpPr>
        <p:spPr>
          <a:xfrm>
            <a:off x="2360324" y="3750471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7" name="순서도: 연결자 6"/>
          <p:cNvSpPr/>
          <p:nvPr/>
        </p:nvSpPr>
        <p:spPr>
          <a:xfrm>
            <a:off x="431498" y="3750471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8" name="TextBox 8"/>
          <p:cNvSpPr txBox="1"/>
          <p:nvPr/>
        </p:nvSpPr>
        <p:spPr>
          <a:xfrm>
            <a:off x="1826252" y="3432812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7/7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18</a:t>
            </a:r>
            <a:r>
              <a:rPr lang="ko-KR" altLang="en-US" sz="1000" b="1" dirty="0" smtClean="0"/>
              <a:t>시</a:t>
            </a:r>
            <a:r>
              <a:rPr lang="en-US" altLang="ko-KR" sz="1000" b="1" dirty="0" smtClean="0"/>
              <a:t> 1</a:t>
            </a:r>
            <a:r>
              <a:rPr lang="ko-KR" altLang="en-US" sz="1000" b="1" dirty="0" smtClean="0"/>
              <a:t>차 공격</a:t>
            </a:r>
            <a:endParaRPr lang="ko-KR" altLang="en-US" sz="1000" b="1" dirty="0"/>
          </a:p>
        </p:txBody>
      </p:sp>
      <p:sp>
        <p:nvSpPr>
          <p:cNvPr id="9" name="TextBox 10"/>
          <p:cNvSpPr txBox="1"/>
          <p:nvPr/>
        </p:nvSpPr>
        <p:spPr>
          <a:xfrm>
            <a:off x="428596" y="1857364"/>
            <a:ext cx="234872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smtClean="0"/>
              <a:t>국정원 </a:t>
            </a:r>
            <a:r>
              <a:rPr lang="en-US" altLang="ko-KR" sz="1000" b="1" dirty="0" smtClean="0"/>
              <a:t>: 4</a:t>
            </a:r>
            <a:r>
              <a:rPr lang="ko-KR" altLang="en-US" sz="1000" b="1" dirty="0" smtClean="0"/>
              <a:t>일 사이버공격 첫 징후 파악</a:t>
            </a:r>
            <a:endParaRPr lang="ko-KR" altLang="en-US" sz="1000" b="1" dirty="0"/>
          </a:p>
        </p:txBody>
      </p:sp>
      <p:sp>
        <p:nvSpPr>
          <p:cNvPr id="10" name="순서도: 연결자 9"/>
          <p:cNvSpPr/>
          <p:nvPr/>
        </p:nvSpPr>
        <p:spPr>
          <a:xfrm>
            <a:off x="1431630" y="3750471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12" name="TextBox 14"/>
          <p:cNvSpPr txBox="1"/>
          <p:nvPr/>
        </p:nvSpPr>
        <p:spPr>
          <a:xfrm>
            <a:off x="3503332" y="3464719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7/8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18</a:t>
            </a:r>
            <a:r>
              <a:rPr lang="ko-KR" altLang="en-US" sz="1000" b="1" dirty="0" smtClean="0"/>
              <a:t>시</a:t>
            </a:r>
            <a:r>
              <a:rPr lang="en-US" altLang="ko-KR" sz="1000" b="1" dirty="0" smtClean="0"/>
              <a:t> 2</a:t>
            </a:r>
            <a:r>
              <a:rPr lang="ko-KR" altLang="en-US" sz="1000" b="1" dirty="0" smtClean="0"/>
              <a:t>차 공격</a:t>
            </a:r>
            <a:endParaRPr lang="ko-KR" altLang="en-US" sz="1000" b="1" dirty="0"/>
          </a:p>
        </p:txBody>
      </p:sp>
      <p:sp>
        <p:nvSpPr>
          <p:cNvPr id="14" name="TextBox 16"/>
          <p:cNvSpPr txBox="1"/>
          <p:nvPr/>
        </p:nvSpPr>
        <p:spPr>
          <a:xfrm>
            <a:off x="5072066" y="3429000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7/9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18</a:t>
            </a:r>
            <a:r>
              <a:rPr lang="ko-KR" altLang="en-US" sz="1000" b="1" dirty="0" smtClean="0"/>
              <a:t>시</a:t>
            </a:r>
            <a:r>
              <a:rPr lang="en-US" altLang="ko-KR" sz="1000" b="1" dirty="0" smtClean="0"/>
              <a:t> 3</a:t>
            </a:r>
            <a:r>
              <a:rPr lang="ko-KR" altLang="en-US" sz="1000" b="1" dirty="0" smtClean="0"/>
              <a:t>차 공격</a:t>
            </a:r>
            <a:endParaRPr lang="ko-KR" altLang="en-US" sz="1000" b="1" dirty="0"/>
          </a:p>
        </p:txBody>
      </p:sp>
      <p:sp>
        <p:nvSpPr>
          <p:cNvPr id="15" name="순서도: 연결자 14"/>
          <p:cNvSpPr/>
          <p:nvPr/>
        </p:nvSpPr>
        <p:spPr>
          <a:xfrm>
            <a:off x="2214546" y="3643314"/>
            <a:ext cx="357190" cy="2857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16" name="순서도: 연결자 15"/>
          <p:cNvSpPr/>
          <p:nvPr/>
        </p:nvSpPr>
        <p:spPr>
          <a:xfrm>
            <a:off x="6217976" y="3750471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17" name="순서도: 연결자 16"/>
          <p:cNvSpPr/>
          <p:nvPr/>
        </p:nvSpPr>
        <p:spPr>
          <a:xfrm>
            <a:off x="645812" y="3750471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18" name="TextBox 22"/>
          <p:cNvSpPr txBox="1"/>
          <p:nvPr/>
        </p:nvSpPr>
        <p:spPr>
          <a:xfrm>
            <a:off x="142844" y="1500174"/>
            <a:ext cx="242085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smtClean="0"/>
              <a:t>미국 </a:t>
            </a:r>
            <a:r>
              <a:rPr lang="en-US" altLang="ko-KR" sz="1000" b="1" dirty="0" smtClean="0"/>
              <a:t>: 4</a:t>
            </a:r>
            <a:r>
              <a:rPr lang="ko-KR" altLang="en-US" sz="1000" b="1" dirty="0" smtClean="0"/>
              <a:t>일 </a:t>
            </a:r>
            <a:r>
              <a:rPr lang="en-US" altLang="ko-KR" sz="1000" b="1" dirty="0" err="1" smtClean="0"/>
              <a:t>DDoS</a:t>
            </a:r>
            <a:r>
              <a:rPr lang="en-US" altLang="ko-KR" sz="1000" b="1" dirty="0" smtClean="0"/>
              <a:t> </a:t>
            </a:r>
            <a:r>
              <a:rPr lang="ko-KR" altLang="en-US" sz="1000" b="1" dirty="0" smtClean="0"/>
              <a:t>공격에 대한 초기대응</a:t>
            </a:r>
            <a:endParaRPr lang="ko-KR" altLang="en-US" sz="1000" b="1" dirty="0"/>
          </a:p>
        </p:txBody>
      </p:sp>
      <p:sp>
        <p:nvSpPr>
          <p:cNvPr id="19" name="순서도: 연결자 18"/>
          <p:cNvSpPr/>
          <p:nvPr/>
        </p:nvSpPr>
        <p:spPr>
          <a:xfrm>
            <a:off x="3146142" y="3750471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20" name="TextBox 24"/>
          <p:cNvSpPr txBox="1"/>
          <p:nvPr/>
        </p:nvSpPr>
        <p:spPr>
          <a:xfrm>
            <a:off x="281673" y="4361506"/>
            <a:ext cx="315022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smtClean="0"/>
              <a:t>안철수 연구소 등</a:t>
            </a:r>
            <a:r>
              <a:rPr lang="en-US" altLang="ko-KR" sz="1000" b="1" dirty="0" smtClean="0"/>
              <a:t> : 8</a:t>
            </a:r>
            <a:r>
              <a:rPr lang="ko-KR" altLang="en-US" sz="1000" b="1" dirty="0" smtClean="0"/>
              <a:t>일 </a:t>
            </a:r>
            <a:r>
              <a:rPr lang="en-US" altLang="ko-KR" sz="1000" b="1" dirty="0" smtClean="0"/>
              <a:t>0</a:t>
            </a:r>
            <a:r>
              <a:rPr lang="ko-KR" altLang="en-US" sz="1000" b="1" dirty="0" smtClean="0"/>
              <a:t>시 백신프로그램 배포 시작</a:t>
            </a:r>
            <a:endParaRPr lang="ko-KR" altLang="en-US" sz="1000" b="1" dirty="0"/>
          </a:p>
        </p:txBody>
      </p:sp>
      <p:sp>
        <p:nvSpPr>
          <p:cNvPr id="21" name="순서도: 연결자 20"/>
          <p:cNvSpPr/>
          <p:nvPr/>
        </p:nvSpPr>
        <p:spPr>
          <a:xfrm>
            <a:off x="3360456" y="3750471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22" name="TextBox 26"/>
          <p:cNvSpPr txBox="1"/>
          <p:nvPr/>
        </p:nvSpPr>
        <p:spPr>
          <a:xfrm>
            <a:off x="1582263" y="2821777"/>
            <a:ext cx="277832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err="1" smtClean="0"/>
              <a:t>방통위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: 8</a:t>
            </a:r>
            <a:r>
              <a:rPr lang="ko-KR" altLang="en-US" sz="1000" b="1" dirty="0" smtClean="0"/>
              <a:t>일 </a:t>
            </a:r>
            <a:r>
              <a:rPr lang="en-US" altLang="ko-KR" sz="1000" b="1" dirty="0" smtClean="0"/>
              <a:t>1</a:t>
            </a:r>
            <a:r>
              <a:rPr lang="ko-KR" altLang="en-US" sz="1000" b="1" dirty="0" smtClean="0"/>
              <a:t>시 </a:t>
            </a:r>
            <a:r>
              <a:rPr lang="en-US" altLang="ko-KR" sz="1000" b="1" dirty="0" smtClean="0"/>
              <a:t>30</a:t>
            </a:r>
            <a:r>
              <a:rPr lang="ko-KR" altLang="en-US" sz="1000" b="1" dirty="0" smtClean="0"/>
              <a:t>분 대국민 주의 경보 발령</a:t>
            </a:r>
            <a:endParaRPr lang="ko-KR" altLang="en-US" sz="1000" b="1" dirty="0"/>
          </a:p>
        </p:txBody>
      </p:sp>
      <p:sp>
        <p:nvSpPr>
          <p:cNvPr id="23" name="TextBox 27"/>
          <p:cNvSpPr txBox="1"/>
          <p:nvPr/>
        </p:nvSpPr>
        <p:spPr>
          <a:xfrm>
            <a:off x="4657863" y="2035959"/>
            <a:ext cx="206017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err="1" smtClean="0"/>
              <a:t>방통위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: 9</a:t>
            </a:r>
            <a:r>
              <a:rPr lang="ko-KR" altLang="en-US" sz="1000" b="1" dirty="0" smtClean="0"/>
              <a:t>일 </a:t>
            </a:r>
            <a:r>
              <a:rPr lang="en-US" altLang="ko-KR" sz="1000" b="1" dirty="0" smtClean="0"/>
              <a:t>24</a:t>
            </a:r>
            <a:r>
              <a:rPr lang="ko-KR" altLang="en-US" sz="1000" b="1" dirty="0" smtClean="0"/>
              <a:t>시 긴급경보 발령</a:t>
            </a:r>
            <a:endParaRPr lang="ko-KR" altLang="en-US" sz="1000" b="1" dirty="0"/>
          </a:p>
        </p:txBody>
      </p:sp>
      <p:sp>
        <p:nvSpPr>
          <p:cNvPr id="24" name="순서도: 연결자 23"/>
          <p:cNvSpPr/>
          <p:nvPr/>
        </p:nvSpPr>
        <p:spPr>
          <a:xfrm>
            <a:off x="4646340" y="3750471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25" name="순서도: 연결자 24"/>
          <p:cNvSpPr/>
          <p:nvPr/>
        </p:nvSpPr>
        <p:spPr>
          <a:xfrm>
            <a:off x="3574770" y="3750471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26" name="TextBox 30"/>
          <p:cNvSpPr txBox="1"/>
          <p:nvPr/>
        </p:nvSpPr>
        <p:spPr>
          <a:xfrm>
            <a:off x="2360324" y="2504118"/>
            <a:ext cx="187904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smtClean="0"/>
              <a:t>미국 </a:t>
            </a:r>
            <a:r>
              <a:rPr lang="en-US" altLang="ko-KR" sz="1000" b="1" dirty="0" smtClean="0"/>
              <a:t>: 8</a:t>
            </a:r>
            <a:r>
              <a:rPr lang="ko-KR" altLang="en-US" sz="1000" b="1" dirty="0" smtClean="0"/>
              <a:t>일 한국발 </a:t>
            </a:r>
            <a:r>
              <a:rPr lang="en-US" altLang="ko-KR" sz="1000" b="1" dirty="0" smtClean="0"/>
              <a:t>traffic </a:t>
            </a:r>
            <a:r>
              <a:rPr lang="ko-KR" altLang="en-US" sz="1000" b="1" dirty="0" smtClean="0"/>
              <a:t> 차단</a:t>
            </a:r>
            <a:endParaRPr lang="ko-KR" altLang="en-US" sz="1000" b="1" dirty="0"/>
          </a:p>
        </p:txBody>
      </p:sp>
      <p:sp>
        <p:nvSpPr>
          <p:cNvPr id="27" name="TextBox 31"/>
          <p:cNvSpPr txBox="1"/>
          <p:nvPr/>
        </p:nvSpPr>
        <p:spPr>
          <a:xfrm>
            <a:off x="4899463" y="2321711"/>
            <a:ext cx="317586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smtClean="0"/>
              <a:t>국정원 </a:t>
            </a:r>
            <a:r>
              <a:rPr lang="en-US" altLang="ko-KR" sz="1000" b="1" dirty="0" smtClean="0"/>
              <a:t>: 8</a:t>
            </a:r>
            <a:r>
              <a:rPr lang="ko-KR" altLang="en-US" sz="1000" b="1" dirty="0" smtClean="0"/>
              <a:t>일 오후 </a:t>
            </a:r>
            <a:r>
              <a:rPr lang="en-US" altLang="ko-KR" sz="1000" b="1" dirty="0" smtClean="0"/>
              <a:t>“</a:t>
            </a:r>
            <a:r>
              <a:rPr lang="ko-KR" altLang="en-US" sz="1000" b="1" dirty="0" smtClean="0"/>
              <a:t>사이버테러 배후 북한 추정</a:t>
            </a:r>
            <a:r>
              <a:rPr lang="en-US" altLang="ko-KR" sz="1000" b="1" dirty="0" smtClean="0"/>
              <a:t>” </a:t>
            </a:r>
            <a:r>
              <a:rPr lang="ko-KR" altLang="en-US" sz="1000" b="1" dirty="0" smtClean="0"/>
              <a:t>보고</a:t>
            </a:r>
            <a:endParaRPr lang="ko-KR" altLang="en-US" sz="1000" b="1" dirty="0"/>
          </a:p>
        </p:txBody>
      </p:sp>
      <p:sp>
        <p:nvSpPr>
          <p:cNvPr id="28" name="TextBox 32"/>
          <p:cNvSpPr txBox="1"/>
          <p:nvPr/>
        </p:nvSpPr>
        <p:spPr>
          <a:xfrm>
            <a:off x="3182336" y="1750207"/>
            <a:ext cx="246413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err="1" smtClean="0"/>
              <a:t>방통위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: 9</a:t>
            </a:r>
            <a:r>
              <a:rPr lang="ko-KR" altLang="en-US" sz="1000" b="1" dirty="0" smtClean="0"/>
              <a:t>일 오전 숙주 사이트 </a:t>
            </a:r>
            <a:r>
              <a:rPr lang="en-US" altLang="ko-KR" sz="1000" b="1" dirty="0" smtClean="0"/>
              <a:t>4</a:t>
            </a:r>
            <a:r>
              <a:rPr lang="ko-KR" altLang="en-US" sz="1000" b="1" dirty="0" smtClean="0"/>
              <a:t>개 차단</a:t>
            </a:r>
            <a:endParaRPr lang="ko-KR" altLang="en-US" sz="1000" b="1" dirty="0"/>
          </a:p>
        </p:txBody>
      </p:sp>
      <p:sp>
        <p:nvSpPr>
          <p:cNvPr id="29" name="TextBox 35"/>
          <p:cNvSpPr txBox="1"/>
          <p:nvPr/>
        </p:nvSpPr>
        <p:spPr>
          <a:xfrm>
            <a:off x="1503068" y="4718696"/>
            <a:ext cx="246413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smtClean="0"/>
              <a:t>안철수 연구소 </a:t>
            </a:r>
            <a:r>
              <a:rPr lang="en-US" altLang="ko-KR" sz="1000" b="1" dirty="0" smtClean="0"/>
              <a:t>: 9</a:t>
            </a:r>
            <a:r>
              <a:rPr lang="ko-KR" altLang="en-US" sz="1000" b="1" dirty="0" smtClean="0"/>
              <a:t>일 오전 </a:t>
            </a:r>
            <a:r>
              <a:rPr lang="en-US" altLang="ko-KR" sz="1000" b="1" dirty="0" smtClean="0"/>
              <a:t>3</a:t>
            </a:r>
            <a:r>
              <a:rPr lang="ko-KR" altLang="en-US" sz="1000" b="1" dirty="0" smtClean="0"/>
              <a:t>차 공격 예보</a:t>
            </a:r>
            <a:endParaRPr lang="ko-KR" altLang="en-US" sz="1000" b="1" dirty="0"/>
          </a:p>
        </p:txBody>
      </p:sp>
      <p:sp>
        <p:nvSpPr>
          <p:cNvPr id="30" name="순서도: 연결자 29"/>
          <p:cNvSpPr/>
          <p:nvPr/>
        </p:nvSpPr>
        <p:spPr>
          <a:xfrm>
            <a:off x="4432026" y="3750471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31" name="순서도: 연결자 30"/>
          <p:cNvSpPr/>
          <p:nvPr/>
        </p:nvSpPr>
        <p:spPr>
          <a:xfrm>
            <a:off x="4860654" y="3750471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32" name="TextBox 38"/>
          <p:cNvSpPr txBox="1"/>
          <p:nvPr/>
        </p:nvSpPr>
        <p:spPr>
          <a:xfrm>
            <a:off x="5217844" y="4679165"/>
            <a:ext cx="218681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10</a:t>
            </a:r>
            <a:r>
              <a:rPr lang="ko-KR" altLang="en-US" sz="1000" b="1" dirty="0" smtClean="0"/>
              <a:t>일 </a:t>
            </a:r>
            <a:r>
              <a:rPr lang="en-US" altLang="ko-KR" sz="1000" b="1" dirty="0" smtClean="0"/>
              <a:t>0</a:t>
            </a:r>
            <a:r>
              <a:rPr lang="ko-KR" altLang="en-US" sz="1000" b="1" dirty="0" smtClean="0"/>
              <a:t>시 감염</a:t>
            </a:r>
            <a:r>
              <a:rPr lang="en-US" altLang="ko-KR" sz="1000" b="1" dirty="0" smtClean="0"/>
              <a:t>PC </a:t>
            </a:r>
            <a:r>
              <a:rPr lang="ko-KR" altLang="en-US" sz="1000" b="1" dirty="0" smtClean="0"/>
              <a:t>데이터 파괴 시작</a:t>
            </a:r>
            <a:endParaRPr lang="ko-KR" altLang="en-US" sz="1000" b="1" dirty="0"/>
          </a:p>
        </p:txBody>
      </p:sp>
      <p:sp>
        <p:nvSpPr>
          <p:cNvPr id="33" name="순서도: 연결자 32"/>
          <p:cNvSpPr/>
          <p:nvPr/>
        </p:nvSpPr>
        <p:spPr>
          <a:xfrm>
            <a:off x="5074968" y="3750471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34" name="TextBox 41"/>
          <p:cNvSpPr txBox="1"/>
          <p:nvPr/>
        </p:nvSpPr>
        <p:spPr>
          <a:xfrm>
            <a:off x="2503200" y="5004448"/>
            <a:ext cx="368241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9</a:t>
            </a:r>
            <a:r>
              <a:rPr lang="ko-KR" altLang="en-US" sz="1000" b="1" dirty="0" smtClean="0"/>
              <a:t>일 </a:t>
            </a:r>
            <a:r>
              <a:rPr lang="en-US" altLang="ko-KR" sz="1000" b="1" dirty="0" err="1" smtClean="0"/>
              <a:t>DDoS</a:t>
            </a:r>
            <a:r>
              <a:rPr lang="en-US" altLang="ko-KR" sz="1000" b="1" dirty="0" smtClean="0"/>
              <a:t> </a:t>
            </a:r>
            <a:r>
              <a:rPr lang="ko-KR" altLang="en-US" sz="1000" b="1" dirty="0" smtClean="0"/>
              <a:t>공격용 악성코드</a:t>
            </a:r>
            <a:r>
              <a:rPr lang="en-US" altLang="ko-KR" sz="1000" b="1" dirty="0" smtClean="0"/>
              <a:t>(*), </a:t>
            </a:r>
            <a:r>
              <a:rPr lang="ko-KR" altLang="en-US" sz="1000" b="1" dirty="0" smtClean="0"/>
              <a:t>하드디스크 파괴기능 탑재 확인</a:t>
            </a:r>
            <a:endParaRPr lang="ko-KR" altLang="en-US" sz="1000" b="1" dirty="0"/>
          </a:p>
        </p:txBody>
      </p:sp>
      <p:sp>
        <p:nvSpPr>
          <p:cNvPr id="35" name="순서도: 연결자 34"/>
          <p:cNvSpPr/>
          <p:nvPr/>
        </p:nvSpPr>
        <p:spPr>
          <a:xfrm>
            <a:off x="7075232" y="3750471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36" name="순서도: 연결자 35"/>
          <p:cNvSpPr/>
          <p:nvPr/>
        </p:nvSpPr>
        <p:spPr>
          <a:xfrm>
            <a:off x="7718174" y="3750471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37" name="TextBox 44"/>
          <p:cNvSpPr txBox="1"/>
          <p:nvPr/>
        </p:nvSpPr>
        <p:spPr>
          <a:xfrm>
            <a:off x="5074968" y="2607463"/>
            <a:ext cx="313739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err="1" smtClean="0"/>
              <a:t>방통위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: 12</a:t>
            </a:r>
            <a:r>
              <a:rPr lang="ko-KR" altLang="en-US" sz="1000" b="1" dirty="0" smtClean="0"/>
              <a:t>일 오후 숙주 사이트 </a:t>
            </a:r>
            <a:r>
              <a:rPr lang="en-US" altLang="ko-KR" sz="1000" b="1" dirty="0" smtClean="0"/>
              <a:t>9</a:t>
            </a:r>
            <a:r>
              <a:rPr lang="ko-KR" altLang="en-US" sz="1000" b="1" dirty="0" smtClean="0"/>
              <a:t>개 추가 발견 차단</a:t>
            </a:r>
            <a:endParaRPr lang="en-US" altLang="ko-KR" sz="1000" b="1" dirty="0" smtClean="0"/>
          </a:p>
        </p:txBody>
      </p:sp>
      <p:sp>
        <p:nvSpPr>
          <p:cNvPr id="38" name="순서도: 연결자 37"/>
          <p:cNvSpPr/>
          <p:nvPr/>
        </p:nvSpPr>
        <p:spPr>
          <a:xfrm>
            <a:off x="7289546" y="3750471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39" name="TextBox 46"/>
          <p:cNvSpPr txBox="1"/>
          <p:nvPr/>
        </p:nvSpPr>
        <p:spPr>
          <a:xfrm>
            <a:off x="5217844" y="2925122"/>
            <a:ext cx="346441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smtClean="0"/>
              <a:t>국정원 </a:t>
            </a:r>
            <a:r>
              <a:rPr lang="en-US" altLang="ko-KR" sz="1000" b="1" dirty="0" smtClean="0"/>
              <a:t>: 12</a:t>
            </a:r>
            <a:r>
              <a:rPr lang="ko-KR" altLang="en-US" sz="1000" b="1" dirty="0" smtClean="0"/>
              <a:t>일 오후 사이버 경보 수준 </a:t>
            </a:r>
            <a:r>
              <a:rPr lang="en-US" altLang="ko-KR" sz="1000" b="1" dirty="0" smtClean="0"/>
              <a:t>‘</a:t>
            </a:r>
            <a:r>
              <a:rPr lang="ko-KR" altLang="en-US" sz="1000" b="1" dirty="0" smtClean="0"/>
              <a:t>관심</a:t>
            </a:r>
            <a:r>
              <a:rPr lang="en-US" altLang="ko-KR" sz="1000" b="1" dirty="0" smtClean="0"/>
              <a:t>’</a:t>
            </a:r>
            <a:r>
              <a:rPr lang="ko-KR" altLang="en-US" sz="1000" b="1" dirty="0" smtClean="0"/>
              <a:t>으로 하향조정</a:t>
            </a:r>
            <a:endParaRPr lang="en-US" altLang="ko-KR" sz="1000" b="1" dirty="0" smtClean="0"/>
          </a:p>
        </p:txBody>
      </p:sp>
      <p:sp>
        <p:nvSpPr>
          <p:cNvPr id="40" name="TextBox 47"/>
          <p:cNvSpPr txBox="1"/>
          <p:nvPr/>
        </p:nvSpPr>
        <p:spPr>
          <a:xfrm>
            <a:off x="5506498" y="3214686"/>
            <a:ext cx="3637502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smtClean="0"/>
              <a:t>국정원</a:t>
            </a:r>
            <a:r>
              <a:rPr lang="en-US" altLang="ko-KR" sz="1000" b="1" dirty="0" smtClean="0"/>
              <a:t>, </a:t>
            </a:r>
            <a:r>
              <a:rPr lang="ko-KR" altLang="en-US" sz="1000" b="1" dirty="0" smtClean="0"/>
              <a:t>검찰</a:t>
            </a:r>
            <a:r>
              <a:rPr lang="en-US" altLang="ko-KR" sz="1000" b="1" dirty="0" smtClean="0"/>
              <a:t>, </a:t>
            </a:r>
            <a:r>
              <a:rPr lang="ko-KR" altLang="en-US" sz="1000" b="1" dirty="0" smtClean="0"/>
              <a:t>경찰 </a:t>
            </a:r>
            <a:r>
              <a:rPr lang="ko-KR" altLang="en-US" sz="1000" b="1" dirty="0" err="1" smtClean="0"/>
              <a:t>방통위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: 13</a:t>
            </a:r>
            <a:r>
              <a:rPr lang="ko-KR" altLang="en-US" sz="1000" b="1" dirty="0" smtClean="0"/>
              <a:t>일 오후 첫 수사대책회의 개최</a:t>
            </a:r>
            <a:endParaRPr lang="en-US" altLang="ko-KR" sz="1000" b="1" dirty="0" smtClean="0"/>
          </a:p>
        </p:txBody>
      </p:sp>
      <p:cxnSp>
        <p:nvCxnSpPr>
          <p:cNvPr id="41" name="직선 연결선 40"/>
          <p:cNvCxnSpPr>
            <a:stCxn id="18" idx="1"/>
            <a:endCxn id="7" idx="0"/>
          </p:cNvCxnSpPr>
          <p:nvPr/>
        </p:nvCxnSpPr>
        <p:spPr>
          <a:xfrm rot="10800000" flipH="1" flipV="1">
            <a:off x="142844" y="1623285"/>
            <a:ext cx="360092" cy="2127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>
            <a:stCxn id="9" idx="1"/>
            <a:endCxn id="17" idx="6"/>
          </p:cNvCxnSpPr>
          <p:nvPr/>
        </p:nvCxnSpPr>
        <p:spPr>
          <a:xfrm rot="10800000" flipH="1" flipV="1">
            <a:off x="428596" y="1980475"/>
            <a:ext cx="360092" cy="1841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44" idx="2"/>
            <a:endCxn id="10" idx="0"/>
          </p:cNvCxnSpPr>
          <p:nvPr/>
        </p:nvCxnSpPr>
        <p:spPr>
          <a:xfrm rot="5400000">
            <a:off x="998565" y="2929560"/>
            <a:ext cx="1325415" cy="316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64"/>
          <p:cNvSpPr txBox="1"/>
          <p:nvPr/>
        </p:nvSpPr>
        <p:spPr>
          <a:xfrm>
            <a:off x="717250" y="2178835"/>
            <a:ext cx="220445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KISA : 4~6</a:t>
            </a:r>
            <a:r>
              <a:rPr lang="ko-KR" altLang="en-US" sz="1000" b="1" dirty="0" smtClean="0"/>
              <a:t>일 </a:t>
            </a:r>
            <a:r>
              <a:rPr lang="en-US" altLang="ko-KR" sz="1000" b="1" dirty="0" err="1" smtClean="0"/>
              <a:t>DDoS</a:t>
            </a:r>
            <a:r>
              <a:rPr lang="en-US" altLang="ko-KR" sz="1000" b="1" dirty="0" smtClean="0"/>
              <a:t> </a:t>
            </a:r>
            <a:r>
              <a:rPr lang="ko-KR" altLang="en-US" sz="1000" b="1" dirty="0" smtClean="0"/>
              <a:t>공격기미 탐지</a:t>
            </a:r>
            <a:endParaRPr lang="ko-KR" altLang="en-US" b="1" dirty="0"/>
          </a:p>
        </p:txBody>
      </p:sp>
      <p:cxnSp>
        <p:nvCxnSpPr>
          <p:cNvPr id="45" name="직선 연결선 44"/>
          <p:cNvCxnSpPr>
            <a:stCxn id="22" idx="2"/>
            <a:endCxn id="19" idx="0"/>
          </p:cNvCxnSpPr>
          <p:nvPr/>
        </p:nvCxnSpPr>
        <p:spPr>
          <a:xfrm rot="16200000" flipH="1">
            <a:off x="2753267" y="3286157"/>
            <a:ext cx="682473" cy="246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>
            <a:stCxn id="26" idx="2"/>
            <a:endCxn id="25" idx="0"/>
          </p:cNvCxnSpPr>
          <p:nvPr/>
        </p:nvCxnSpPr>
        <p:spPr>
          <a:xfrm rot="16200000" flipH="1">
            <a:off x="2972960" y="3077223"/>
            <a:ext cx="1000132" cy="34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20" idx="3"/>
            <a:endCxn id="21" idx="4"/>
          </p:cNvCxnSpPr>
          <p:nvPr/>
        </p:nvCxnSpPr>
        <p:spPr>
          <a:xfrm flipV="1">
            <a:off x="3431894" y="3893347"/>
            <a:ext cx="1588" cy="59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>
            <a:stCxn id="28" idx="2"/>
            <a:endCxn id="30" idx="0"/>
          </p:cNvCxnSpPr>
          <p:nvPr/>
        </p:nvCxnSpPr>
        <p:spPr>
          <a:xfrm rot="16200000" flipH="1">
            <a:off x="3581913" y="2828919"/>
            <a:ext cx="1754043" cy="89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29" idx="3"/>
            <a:endCxn id="24" idx="4"/>
          </p:cNvCxnSpPr>
          <p:nvPr/>
        </p:nvCxnSpPr>
        <p:spPr>
          <a:xfrm flipV="1">
            <a:off x="3967204" y="3893347"/>
            <a:ext cx="750574" cy="948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>
            <a:stCxn id="33" idx="4"/>
            <a:endCxn id="34" idx="0"/>
          </p:cNvCxnSpPr>
          <p:nvPr/>
        </p:nvCxnSpPr>
        <p:spPr>
          <a:xfrm rot="5400000">
            <a:off x="4189858" y="4047899"/>
            <a:ext cx="1111101" cy="801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23" idx="1"/>
            <a:endCxn id="24" idx="0"/>
          </p:cNvCxnSpPr>
          <p:nvPr/>
        </p:nvCxnSpPr>
        <p:spPr>
          <a:xfrm rot="10800000" flipH="1" flipV="1">
            <a:off x="4657862" y="2159069"/>
            <a:ext cx="59915" cy="1591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>
            <a:stCxn id="16" idx="4"/>
            <a:endCxn id="32" idx="0"/>
          </p:cNvCxnSpPr>
          <p:nvPr/>
        </p:nvCxnSpPr>
        <p:spPr>
          <a:xfrm rot="16200000" flipH="1">
            <a:off x="5907424" y="4275336"/>
            <a:ext cx="785818" cy="21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31" idx="0"/>
            <a:endCxn id="27" idx="1"/>
          </p:cNvCxnSpPr>
          <p:nvPr/>
        </p:nvCxnSpPr>
        <p:spPr>
          <a:xfrm rot="16200000" flipV="1">
            <a:off x="4262954" y="3081332"/>
            <a:ext cx="1305649" cy="32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>
            <a:stCxn id="40" idx="2"/>
            <a:endCxn id="36" idx="0"/>
          </p:cNvCxnSpPr>
          <p:nvPr/>
        </p:nvCxnSpPr>
        <p:spPr>
          <a:xfrm rot="16200000" flipH="1">
            <a:off x="7412648" y="3373507"/>
            <a:ext cx="289564" cy="464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39" idx="2"/>
            <a:endCxn id="38" idx="0"/>
          </p:cNvCxnSpPr>
          <p:nvPr/>
        </p:nvCxnSpPr>
        <p:spPr>
          <a:xfrm rot="16200000" flipH="1">
            <a:off x="6865952" y="3255439"/>
            <a:ext cx="579128" cy="410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>
            <a:stCxn id="37" idx="2"/>
            <a:endCxn id="35" idx="0"/>
          </p:cNvCxnSpPr>
          <p:nvPr/>
        </p:nvCxnSpPr>
        <p:spPr>
          <a:xfrm rot="16200000" flipH="1">
            <a:off x="6446775" y="3050575"/>
            <a:ext cx="896787" cy="503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순서도: 연결자 56"/>
          <p:cNvSpPr/>
          <p:nvPr/>
        </p:nvSpPr>
        <p:spPr>
          <a:xfrm>
            <a:off x="3929058" y="3643314"/>
            <a:ext cx="357190" cy="2857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58" name="순서도: 연결자 57"/>
          <p:cNvSpPr/>
          <p:nvPr/>
        </p:nvSpPr>
        <p:spPr>
          <a:xfrm>
            <a:off x="5643570" y="3643314"/>
            <a:ext cx="357190" cy="2857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851" y="5626193"/>
            <a:ext cx="3300463" cy="8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643578"/>
            <a:ext cx="3214710" cy="74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785786" y="5357826"/>
            <a:ext cx="1407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* </a:t>
            </a:r>
            <a:r>
              <a:rPr lang="ko-KR" altLang="en-US" sz="1200" b="1" dirty="0" smtClean="0"/>
              <a:t>사용된 </a:t>
            </a:r>
            <a:r>
              <a:rPr lang="ko-KR" altLang="en-US" sz="1200" b="1" dirty="0" smtClean="0">
                <a:latin typeface="+mn-lt"/>
              </a:rPr>
              <a:t>악성코드</a:t>
            </a:r>
            <a:endParaRPr lang="ko-KR" altLang="en-US" sz="1200" b="1" dirty="0">
              <a:latin typeface="+mn-lt"/>
            </a:endParaRPr>
          </a:p>
        </p:txBody>
      </p:sp>
      <p:sp>
        <p:nvSpPr>
          <p:cNvPr id="59" name="슬라이드 번호 개체 틀 5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B10F3-2483-4243-9621-858D496A6457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185" y="5603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ko-KR" altLang="en-US" dirty="0" smtClean="0"/>
              <a:t>북한의 사이버 전 인력 양성 현황</a:t>
            </a:r>
            <a:endParaRPr lang="en-US" altLang="ko-KR" dirty="0" smtClean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2617867" y="1625927"/>
            <a:ext cx="1833514" cy="660065"/>
          </a:xfrm>
          <a:prstGeom prst="roundRect">
            <a:avLst/>
          </a:prstGeom>
          <a:gradFill flip="none" rotWithShape="1">
            <a:gsLst>
              <a:gs pos="30000">
                <a:schemeClr val="tx2"/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bg2"/>
                </a:solidFill>
                <a:latin typeface="HY목각파임B" pitchFamily="18" charset="-127"/>
                <a:ea typeface="HY목각파임B" pitchFamily="18" charset="-127"/>
              </a:rPr>
              <a:t>조선노동당</a:t>
            </a:r>
            <a:endParaRPr lang="ko-KR" altLang="en-US" sz="2000" dirty="0">
              <a:solidFill>
                <a:schemeClr val="bg2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880141" y="1785926"/>
            <a:ext cx="1357322" cy="357190"/>
          </a:xfrm>
          <a:prstGeom prst="roundRect">
            <a:avLst/>
          </a:prstGeom>
          <a:gradFill flip="none" rotWithShape="1">
            <a:gsLst>
              <a:gs pos="30000">
                <a:schemeClr val="tx2"/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bg2"/>
                </a:solidFill>
                <a:latin typeface="HY목각파임B" pitchFamily="18" charset="-127"/>
                <a:ea typeface="HY목각파임B" pitchFamily="18" charset="-127"/>
              </a:rPr>
              <a:t>국방위원회</a:t>
            </a:r>
            <a:endParaRPr lang="ko-KR" altLang="en-US" sz="1600" dirty="0">
              <a:solidFill>
                <a:schemeClr val="bg2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451645" y="3000373"/>
            <a:ext cx="1500198" cy="385765"/>
          </a:xfrm>
          <a:prstGeom prst="roundRect">
            <a:avLst/>
          </a:prstGeom>
          <a:gradFill flip="none" rotWithShape="1">
            <a:gsLst>
              <a:gs pos="30000">
                <a:schemeClr val="tx2"/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 err="1" smtClean="0">
                <a:solidFill>
                  <a:schemeClr val="bg2"/>
                </a:solidFill>
                <a:latin typeface="HY목각파임B" pitchFamily="18" charset="-127"/>
                <a:ea typeface="HY목각파임B" pitchFamily="18" charset="-127"/>
              </a:rPr>
              <a:t>국가안전보위부</a:t>
            </a:r>
            <a:endParaRPr lang="ko-KR" altLang="en-US" sz="1300" dirty="0">
              <a:solidFill>
                <a:schemeClr val="bg2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165761" y="3000373"/>
            <a:ext cx="1071570" cy="385765"/>
          </a:xfrm>
          <a:prstGeom prst="roundRect">
            <a:avLst/>
          </a:prstGeom>
          <a:gradFill flip="none" rotWithShape="1">
            <a:gsLst>
              <a:gs pos="30000">
                <a:schemeClr val="tx2"/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 err="1" smtClean="0">
                <a:solidFill>
                  <a:schemeClr val="bg2"/>
                </a:solidFill>
                <a:latin typeface="HY목각파임B" pitchFamily="18" charset="-127"/>
                <a:ea typeface="HY목각파임B" pitchFamily="18" charset="-127"/>
              </a:rPr>
              <a:t>인민무력부</a:t>
            </a:r>
            <a:endParaRPr lang="ko-KR" altLang="en-US" sz="1300" dirty="0">
              <a:solidFill>
                <a:schemeClr val="bg2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9" name="꺾인 연결선 8"/>
          <p:cNvCxnSpPr>
            <a:stCxn id="6" idx="2"/>
            <a:endCxn id="8" idx="0"/>
          </p:cNvCxnSpPr>
          <p:nvPr/>
        </p:nvCxnSpPr>
        <p:spPr>
          <a:xfrm rot="5400000">
            <a:off x="5701546" y="2143116"/>
            <a:ext cx="857257" cy="857256"/>
          </a:xfrm>
          <a:prstGeom prst="bentConnector3">
            <a:avLst>
              <a:gd name="adj1" fmla="val 50000"/>
            </a:avLst>
          </a:prstGeom>
          <a:ln w="412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꺾인 연결선 9"/>
          <p:cNvCxnSpPr>
            <a:stCxn id="6" idx="2"/>
            <a:endCxn id="7" idx="0"/>
          </p:cNvCxnSpPr>
          <p:nvPr/>
        </p:nvCxnSpPr>
        <p:spPr>
          <a:xfrm rot="16200000" flipH="1">
            <a:off x="6451645" y="2250273"/>
            <a:ext cx="857257" cy="642942"/>
          </a:xfrm>
          <a:prstGeom prst="bentConnector3">
            <a:avLst>
              <a:gd name="adj1" fmla="val 50000"/>
            </a:avLst>
          </a:prstGeom>
          <a:ln w="412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>
            <a:stCxn id="5" idx="3"/>
            <a:endCxn id="6" idx="1"/>
          </p:cNvCxnSpPr>
          <p:nvPr/>
        </p:nvCxnSpPr>
        <p:spPr>
          <a:xfrm>
            <a:off x="4451381" y="1955960"/>
            <a:ext cx="1428760" cy="8561"/>
          </a:xfrm>
          <a:prstGeom prst="line">
            <a:avLst/>
          </a:prstGeom>
          <a:ln w="412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C:\Documents and Settings\Administrator\Local Settings\Temporary Internet Files\Content.IE5\05QNC9QN\MCj043481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2391" y="5003418"/>
            <a:ext cx="572487" cy="57248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369482" y="5643578"/>
            <a:ext cx="746834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err="1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김책공업대학</a:t>
            </a:r>
            <a:endParaRPr lang="ko-KR" altLang="en-US" sz="1000" dirty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15" name="Picture 3" descr="C:\Documents and Settings\Administrator\Local Settings\Temporary Internet Files\Content.IE5\05QNC9QN\MCj043481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49" y="5003418"/>
            <a:ext cx="572487" cy="572487"/>
          </a:xfrm>
          <a:prstGeom prst="rect">
            <a:avLst/>
          </a:prstGeom>
          <a:noFill/>
        </p:spPr>
      </p:pic>
      <p:pic>
        <p:nvPicPr>
          <p:cNvPr id="16" name="Picture 3" descr="C:\Documents and Settings\Administrator\Local Settings\Temporary Internet Files\Content.IE5\05QNC9QN\MCj043481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200" y="5003418"/>
            <a:ext cx="572487" cy="57248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81449" y="5654243"/>
            <a:ext cx="906437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latin typeface="휴먼엑스포" pitchFamily="18" charset="-127"/>
                <a:ea typeface="휴먼엑스포" pitchFamily="18" charset="-127"/>
              </a:rPr>
              <a:t>지휘자동화 대학</a:t>
            </a:r>
            <a:endParaRPr lang="en-US" altLang="ko-KR" sz="1000" dirty="0" smtClean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9324" y="5643578"/>
            <a:ext cx="906437" cy="24622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latin typeface="휴먼엑스포" pitchFamily="18" charset="-127"/>
                <a:ea typeface="휴먼엑스포" pitchFamily="18" charset="-127"/>
              </a:rPr>
              <a:t>모란봉 대학</a:t>
            </a:r>
            <a:endParaRPr lang="ko-KR" altLang="en-US" sz="100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19" name="Picture 5" descr="C:\Documents and Settings\Administrator\Local Settings\Temporary Internet Files\Content.IE5\WCDN6V8O\MCj036116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6341" y="3714752"/>
            <a:ext cx="501974" cy="502494"/>
          </a:xfrm>
          <a:prstGeom prst="rect">
            <a:avLst/>
          </a:prstGeom>
          <a:noFill/>
        </p:spPr>
      </p:pic>
      <p:sp>
        <p:nvSpPr>
          <p:cNvPr id="20" name="직사각형 19"/>
          <p:cNvSpPr/>
          <p:nvPr/>
        </p:nvSpPr>
        <p:spPr>
          <a:xfrm>
            <a:off x="3171637" y="4214818"/>
            <a:ext cx="1129442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000" dirty="0" err="1" smtClean="0">
                <a:latin typeface="휴먼엑스포" pitchFamily="18" charset="-127"/>
                <a:ea typeface="휴먼엑스포" pitchFamily="18" charset="-127"/>
              </a:rPr>
              <a:t>기술정찰국</a:t>
            </a:r>
            <a:r>
              <a:rPr lang="ko-KR" altLang="en-US" sz="10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endParaRPr lang="en-US" altLang="ko-KR" sz="1000" dirty="0" smtClean="0">
              <a:latin typeface="휴먼엑스포" pitchFamily="18" charset="-127"/>
              <a:ea typeface="휴먼엑스포" pitchFamily="18" charset="-127"/>
            </a:endParaRPr>
          </a:p>
          <a:p>
            <a:pPr algn="ctr"/>
            <a:r>
              <a:rPr lang="en-US" altLang="ko-KR" sz="1000" dirty="0" smtClean="0">
                <a:latin typeface="휴먼엑스포" pitchFamily="18" charset="-127"/>
                <a:ea typeface="휴먼엑스포" pitchFamily="18" charset="-127"/>
              </a:rPr>
              <a:t>110</a:t>
            </a:r>
            <a:r>
              <a:rPr lang="ko-KR" altLang="en-US" sz="1000" dirty="0" smtClean="0">
                <a:latin typeface="휴먼엑스포" pitchFamily="18" charset="-127"/>
                <a:ea typeface="휴먼엑스포" pitchFamily="18" charset="-127"/>
              </a:rPr>
              <a:t>호 연구소</a:t>
            </a:r>
            <a:r>
              <a:rPr lang="en-US" altLang="ko-KR" sz="1000" baseline="30000" dirty="0" smtClean="0">
                <a:latin typeface="휴먼엑스포" pitchFamily="18" charset="-127"/>
                <a:ea typeface="휴먼엑스포" pitchFamily="18" charset="-127"/>
              </a:rPr>
              <a:t>†</a:t>
            </a:r>
            <a:endParaRPr lang="ko-KR" altLang="en-US" sz="1000" baseline="30000" dirty="0">
              <a:latin typeface="휴먼엑스포" pitchFamily="18" charset="-127"/>
              <a:ea typeface="휴먼엑스포" pitchFamily="18" charset="-127"/>
            </a:endParaRPr>
          </a:p>
        </p:txBody>
      </p:sp>
      <p:cxnSp>
        <p:nvCxnSpPr>
          <p:cNvPr id="21" name="꺾인 연결선 20"/>
          <p:cNvCxnSpPr>
            <a:endCxn id="13" idx="0"/>
          </p:cNvCxnSpPr>
          <p:nvPr/>
        </p:nvCxnSpPr>
        <p:spPr>
          <a:xfrm rot="10800000" flipV="1">
            <a:off x="2758636" y="4684970"/>
            <a:ext cx="1345175" cy="318448"/>
          </a:xfrm>
          <a:prstGeom prst="bentConnector2">
            <a:avLst/>
          </a:prstGeom>
          <a:ln w="412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꺾인 연결선 21"/>
          <p:cNvCxnSpPr>
            <a:endCxn id="16" idx="0"/>
          </p:cNvCxnSpPr>
          <p:nvPr/>
        </p:nvCxnSpPr>
        <p:spPr>
          <a:xfrm>
            <a:off x="3523745" y="4684971"/>
            <a:ext cx="1164699" cy="318447"/>
          </a:xfrm>
          <a:prstGeom prst="bentConnector2">
            <a:avLst/>
          </a:prstGeom>
          <a:ln w="412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>
            <a:stCxn id="20" idx="2"/>
            <a:endCxn id="15" idx="0"/>
          </p:cNvCxnSpPr>
          <p:nvPr/>
        </p:nvCxnSpPr>
        <p:spPr>
          <a:xfrm rot="16200000" flipH="1">
            <a:off x="3542680" y="4808605"/>
            <a:ext cx="388490" cy="1135"/>
          </a:xfrm>
          <a:prstGeom prst="line">
            <a:avLst/>
          </a:prstGeom>
          <a:ln w="412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5" descr="C:\Documents and Settings\Administrator\Local Settings\Temporary Internet Files\Content.IE5\WCDN6V8O\MCj036116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6005" y="3714752"/>
            <a:ext cx="501974" cy="502494"/>
          </a:xfrm>
          <a:prstGeom prst="rect">
            <a:avLst/>
          </a:prstGeom>
          <a:noFill/>
        </p:spPr>
      </p:pic>
      <p:sp>
        <p:nvSpPr>
          <p:cNvPr id="25" name="직사각형 24"/>
          <p:cNvSpPr/>
          <p:nvPr/>
        </p:nvSpPr>
        <p:spPr>
          <a:xfrm>
            <a:off x="6523083" y="4279473"/>
            <a:ext cx="1500198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휴먼엑스포" pitchFamily="18" charset="-127"/>
                <a:ea typeface="휴먼엑스포" pitchFamily="18" charset="-127"/>
              </a:rPr>
              <a:t>지휘 </a:t>
            </a:r>
            <a:r>
              <a:rPr lang="ko-KR" altLang="en-US" sz="1200" dirty="0" err="1" smtClean="0">
                <a:latin typeface="휴먼엑스포" pitchFamily="18" charset="-127"/>
                <a:ea typeface="휴먼엑스포" pitchFamily="18" charset="-127"/>
              </a:rPr>
              <a:t>자동화국</a:t>
            </a:r>
            <a:r>
              <a:rPr lang="en-US" altLang="ko-KR" sz="1200" baseline="30000" dirty="0" smtClean="0">
                <a:latin typeface="휴먼엑스포" pitchFamily="18" charset="-127"/>
                <a:ea typeface="휴먼엑스포" pitchFamily="18" charset="-127"/>
              </a:rPr>
              <a:t>‡</a:t>
            </a:r>
          </a:p>
        </p:txBody>
      </p:sp>
      <p:pic>
        <p:nvPicPr>
          <p:cNvPr id="26" name="Picture 3" descr="C:\Documents and Settings\Administrator\Local Settings\Temporary Internet Files\Content.IE5\05QNC9QN\MCj043481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510" y="5003418"/>
            <a:ext cx="572487" cy="572487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759522" y="5643579"/>
            <a:ext cx="906437" cy="49244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휴먼엑스포" pitchFamily="18" charset="-127"/>
                <a:ea typeface="휴먼엑스포" pitchFamily="18" charset="-127"/>
              </a:rPr>
              <a:t>31</a:t>
            </a:r>
            <a:r>
              <a:rPr lang="ko-KR" altLang="en-US" sz="1000" dirty="0" smtClean="0">
                <a:latin typeface="휴먼엑스포" pitchFamily="18" charset="-127"/>
                <a:ea typeface="휴먼엑스포" pitchFamily="18" charset="-127"/>
              </a:rPr>
              <a:t>소</a:t>
            </a:r>
            <a:endParaRPr lang="en-US" altLang="ko-KR" sz="1000" dirty="0" smtClean="0">
              <a:latin typeface="휴먼엑스포" pitchFamily="18" charset="-127"/>
              <a:ea typeface="휴먼엑스포" pitchFamily="18" charset="-127"/>
            </a:endParaRPr>
          </a:p>
          <a:p>
            <a:pPr algn="ctr"/>
            <a:r>
              <a:rPr lang="ko-KR" altLang="en-US" sz="800" dirty="0" smtClean="0">
                <a:latin typeface="휴먼엑스포" pitchFamily="18" charset="-127"/>
                <a:ea typeface="휴먼엑스포" pitchFamily="18" charset="-127"/>
              </a:rPr>
              <a:t>해킹 프로그램 개발</a:t>
            </a:r>
            <a:endParaRPr lang="ko-KR" altLang="en-US" sz="80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28" name="Picture 3" descr="C:\Documents and Settings\Administrator\Local Settings\Temporary Internet Files\Content.IE5\05QNC9QN\MCj043481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768" y="5003418"/>
            <a:ext cx="572487" cy="572487"/>
          </a:xfrm>
          <a:prstGeom prst="rect">
            <a:avLst/>
          </a:prstGeom>
          <a:noFill/>
        </p:spPr>
      </p:pic>
      <p:pic>
        <p:nvPicPr>
          <p:cNvPr id="29" name="Picture 3" descr="C:\Documents and Settings\Administrator\Local Settings\Temporary Internet Files\Content.IE5\05QNC9QN\MCj043481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207" y="5003418"/>
            <a:ext cx="572487" cy="572487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6834593" y="5654242"/>
            <a:ext cx="906437" cy="49244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휴먼엑스포" pitchFamily="18" charset="-127"/>
                <a:ea typeface="휴먼엑스포" pitchFamily="18" charset="-127"/>
              </a:rPr>
              <a:t>32</a:t>
            </a:r>
            <a:r>
              <a:rPr lang="ko-KR" altLang="en-US" sz="1000" dirty="0" smtClean="0">
                <a:latin typeface="휴먼엑스포" pitchFamily="18" charset="-127"/>
                <a:ea typeface="휴먼엑스포" pitchFamily="18" charset="-127"/>
              </a:rPr>
              <a:t>소</a:t>
            </a:r>
            <a:endParaRPr lang="en-US" altLang="ko-KR" sz="1000" dirty="0" smtClean="0">
              <a:latin typeface="휴먼엑스포" pitchFamily="18" charset="-127"/>
              <a:ea typeface="휴먼엑스포" pitchFamily="18" charset="-127"/>
            </a:endParaRPr>
          </a:p>
          <a:p>
            <a:pPr algn="ctr"/>
            <a:r>
              <a:rPr lang="ko-KR" altLang="en-US" sz="800" dirty="0" smtClean="0">
                <a:latin typeface="휴먼엑스포" pitchFamily="18" charset="-127"/>
                <a:ea typeface="휴먼엑스포" pitchFamily="18" charset="-127"/>
              </a:rPr>
              <a:t>군 관련 프로그램 개발</a:t>
            </a:r>
            <a:endParaRPr lang="ko-KR" altLang="en-US" sz="8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8967" y="5643578"/>
            <a:ext cx="906437" cy="49244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휴먼엑스포" pitchFamily="18" charset="-127"/>
                <a:ea typeface="휴먼엑스포" pitchFamily="18" charset="-127"/>
              </a:rPr>
              <a:t>56</a:t>
            </a:r>
            <a:r>
              <a:rPr lang="ko-KR" altLang="en-US" sz="1000" dirty="0" smtClean="0">
                <a:latin typeface="휴먼엑스포" pitchFamily="18" charset="-127"/>
                <a:ea typeface="휴먼엑스포" pitchFamily="18" charset="-127"/>
              </a:rPr>
              <a:t>소</a:t>
            </a:r>
            <a:endParaRPr lang="en-US" altLang="ko-KR" sz="1000" dirty="0" smtClean="0">
              <a:latin typeface="휴먼엑스포" pitchFamily="18" charset="-127"/>
              <a:ea typeface="휴먼엑스포" pitchFamily="18" charset="-127"/>
            </a:endParaRPr>
          </a:p>
          <a:p>
            <a:pPr algn="ctr"/>
            <a:r>
              <a:rPr lang="ko-KR" altLang="en-US" sz="800" dirty="0" smtClean="0">
                <a:latin typeface="휴먼엑스포" pitchFamily="18" charset="-127"/>
                <a:ea typeface="휴먼엑스포" pitchFamily="18" charset="-127"/>
              </a:rPr>
              <a:t>지휘통신 프로그램 개발</a:t>
            </a:r>
            <a:endParaRPr lang="ko-KR" altLang="en-US" sz="800" dirty="0">
              <a:latin typeface="휴먼엑스포" pitchFamily="18" charset="-127"/>
              <a:ea typeface="휴먼엑스포" pitchFamily="18" charset="-127"/>
            </a:endParaRPr>
          </a:p>
        </p:txBody>
      </p:sp>
      <p:cxnSp>
        <p:nvCxnSpPr>
          <p:cNvPr id="32" name="꺾인 연결선 31"/>
          <p:cNvCxnSpPr>
            <a:stCxn id="25" idx="2"/>
            <a:endCxn id="26" idx="0"/>
          </p:cNvCxnSpPr>
          <p:nvPr/>
        </p:nvCxnSpPr>
        <p:spPr>
          <a:xfrm rot="5400000">
            <a:off x="6561495" y="4291731"/>
            <a:ext cx="446946" cy="976428"/>
          </a:xfrm>
          <a:prstGeom prst="bentConnector3">
            <a:avLst>
              <a:gd name="adj1" fmla="val 50000"/>
            </a:avLst>
          </a:prstGeom>
          <a:ln w="412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꺾인 연결선 32"/>
          <p:cNvCxnSpPr>
            <a:stCxn id="25" idx="2"/>
            <a:endCxn id="29" idx="0"/>
          </p:cNvCxnSpPr>
          <p:nvPr/>
        </p:nvCxnSpPr>
        <p:spPr>
          <a:xfrm rot="16200000" flipH="1">
            <a:off x="7554843" y="4274810"/>
            <a:ext cx="446946" cy="1010269"/>
          </a:xfrm>
          <a:prstGeom prst="bentConnector3">
            <a:avLst>
              <a:gd name="adj1" fmla="val 50000"/>
            </a:avLst>
          </a:prstGeom>
          <a:ln w="412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>
            <a:endCxn id="28" idx="0"/>
          </p:cNvCxnSpPr>
          <p:nvPr/>
        </p:nvCxnSpPr>
        <p:spPr>
          <a:xfrm rot="5400000">
            <a:off x="7059332" y="4777153"/>
            <a:ext cx="446946" cy="5585"/>
          </a:xfrm>
          <a:prstGeom prst="line">
            <a:avLst/>
          </a:prstGeom>
          <a:ln w="412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꺾인 연결선 34"/>
          <p:cNvCxnSpPr>
            <a:stCxn id="8" idx="2"/>
            <a:endCxn id="19" idx="0"/>
          </p:cNvCxnSpPr>
          <p:nvPr/>
        </p:nvCxnSpPr>
        <p:spPr>
          <a:xfrm rot="5400000">
            <a:off x="4540130" y="2553336"/>
            <a:ext cx="328614" cy="1994218"/>
          </a:xfrm>
          <a:prstGeom prst="bentConnector3">
            <a:avLst>
              <a:gd name="adj1" fmla="val 50000"/>
            </a:avLst>
          </a:prstGeom>
          <a:ln w="412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꺾인 연결선 35"/>
          <p:cNvCxnSpPr>
            <a:stCxn id="8" idx="2"/>
            <a:endCxn id="24" idx="0"/>
          </p:cNvCxnSpPr>
          <p:nvPr/>
        </p:nvCxnSpPr>
        <p:spPr>
          <a:xfrm rot="16200000" flipH="1">
            <a:off x="6339962" y="2747722"/>
            <a:ext cx="328614" cy="1605446"/>
          </a:xfrm>
          <a:prstGeom prst="bentConnector3">
            <a:avLst>
              <a:gd name="adj1" fmla="val 50000"/>
            </a:avLst>
          </a:prstGeom>
          <a:ln w="412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-142908" y="6422760"/>
            <a:ext cx="41434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 smtClean="0"/>
              <a:t>근거</a:t>
            </a:r>
            <a:r>
              <a:rPr lang="en-US" altLang="ko-KR" sz="1300" dirty="0" smtClean="0"/>
              <a:t>:</a:t>
            </a:r>
            <a:r>
              <a:rPr lang="ko-KR" altLang="en-US" sz="1300" dirty="0" smtClean="0"/>
              <a:t>국방부 편</a:t>
            </a:r>
            <a:r>
              <a:rPr lang="en-US" altLang="ko-KR" sz="1300" dirty="0" smtClean="0"/>
              <a:t>, 2006</a:t>
            </a:r>
            <a:r>
              <a:rPr lang="ko-KR" altLang="en-US" sz="1300" dirty="0" smtClean="0"/>
              <a:t>국방백서</a:t>
            </a:r>
            <a:r>
              <a:rPr lang="en-US" altLang="ko-KR" sz="1300" dirty="0" smtClean="0"/>
              <a:t>(2007 p.19 </a:t>
            </a:r>
            <a:r>
              <a:rPr lang="ko-KR" altLang="en-US" sz="1300" dirty="0" smtClean="0"/>
              <a:t>참조</a:t>
            </a:r>
            <a:r>
              <a:rPr lang="en-US" altLang="ko-KR" sz="1300" dirty="0" smtClean="0"/>
              <a:t>)</a:t>
            </a:r>
            <a:endParaRPr lang="ko-KR" altLang="en-US" sz="1300" dirty="0"/>
          </a:p>
        </p:txBody>
      </p:sp>
      <p:sp>
        <p:nvSpPr>
          <p:cNvPr id="46" name="직사각형 45"/>
          <p:cNvSpPr/>
          <p:nvPr/>
        </p:nvSpPr>
        <p:spPr bwMode="auto">
          <a:xfrm>
            <a:off x="71406" y="2500306"/>
            <a:ext cx="3786214" cy="42862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ko-KR" sz="1400" b="1" i="0" baseline="30000" dirty="0" smtClean="0"/>
              <a:t>† </a:t>
            </a:r>
            <a:r>
              <a:rPr lang="ko-KR" altLang="en-US" sz="1400" b="1" i="0" dirty="0" smtClean="0"/>
              <a:t>비밀자료를 빼내거나 악성 바이러스를 유포</a:t>
            </a:r>
            <a:endParaRPr kumimoji="1" lang="ko-KR" altLang="en-US" sz="1400" b="1" i="0" u="none" strike="noStrike" cap="none" normalizeH="0" dirty="0" smtClean="0">
              <a:ln>
                <a:noFill/>
              </a:ln>
              <a:effectLst/>
              <a:latin typeface="Arial" charset="0"/>
              <a:ea typeface="돋움" pitchFamily="50" charset="-127"/>
            </a:endParaRPr>
          </a:p>
        </p:txBody>
      </p:sp>
      <p:sp>
        <p:nvSpPr>
          <p:cNvPr id="47" name="직사각형 46"/>
          <p:cNvSpPr/>
          <p:nvPr/>
        </p:nvSpPr>
        <p:spPr bwMode="auto">
          <a:xfrm>
            <a:off x="71406" y="2857496"/>
            <a:ext cx="3786214" cy="42862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ko-KR" sz="1400" b="1" i="0" baseline="30000" dirty="0" smtClean="0"/>
              <a:t>‡ </a:t>
            </a:r>
            <a:r>
              <a:rPr lang="ko-KR" altLang="en-US" sz="1400" b="1" i="0" dirty="0" err="1" smtClean="0"/>
              <a:t>사이버전</a:t>
            </a:r>
            <a:r>
              <a:rPr lang="ko-KR" altLang="en-US" sz="1400" b="1" i="0" dirty="0" smtClean="0"/>
              <a:t> 해커요원 운용과 소프트웨어 개발</a:t>
            </a:r>
            <a:endParaRPr kumimoji="1" lang="ko-KR" altLang="en-US" sz="1400" b="1" i="0" u="none" strike="noStrike" cap="none" normalizeH="0" dirty="0" smtClean="0">
              <a:ln>
                <a:noFill/>
              </a:ln>
              <a:effectLst/>
              <a:latin typeface="Arial" charset="0"/>
              <a:ea typeface="돋움" pitchFamily="50" charset="-127"/>
            </a:endParaRPr>
          </a:p>
        </p:txBody>
      </p:sp>
      <p:sp>
        <p:nvSpPr>
          <p:cNvPr id="38" name="슬라이드 번호 개체 틀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B10F3-2483-4243-9621-858D496A6457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11258-9E13-497C-B3F2-951CD3ADBD82}" type="slidenum">
              <a:rPr lang="en-US" altLang="ko-KR" smtClean="0"/>
              <a:pPr/>
              <a:t>7</a:t>
            </a:fld>
            <a:endParaRPr lang="en-US" altLang="ko-KR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323850" y="56855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정보보호 체계</a:t>
            </a:r>
            <a:endParaRPr kumimoji="1" lang="ko-KR" alt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740357" y="1766209"/>
            <a:ext cx="955222" cy="791936"/>
          </a:xfrm>
          <a:prstGeom prst="roundRect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dirty="0" smtClean="0"/>
              <a:t>전략</a:t>
            </a:r>
            <a:endParaRPr lang="en-US" altLang="ko-KR" i="0" dirty="0" smtClean="0"/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dirty="0" smtClean="0"/>
              <a:t>정책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877371" y="1766209"/>
            <a:ext cx="955222" cy="791936"/>
          </a:xfrm>
          <a:prstGeom prst="roundRect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dirty="0" smtClean="0"/>
              <a:t>위험</a:t>
            </a:r>
            <a:endParaRPr lang="en-US" altLang="ko-KR" i="0" dirty="0" smtClean="0"/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dirty="0" smtClean="0"/>
              <a:t>분석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4014385" y="1766209"/>
            <a:ext cx="955222" cy="791936"/>
          </a:xfrm>
          <a:prstGeom prst="roundRect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dirty="0" smtClean="0"/>
              <a:t>보안</a:t>
            </a:r>
            <a:endParaRPr lang="en-US" altLang="ko-KR" i="0" dirty="0" smtClean="0"/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dirty="0" smtClean="0"/>
              <a:t>계획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151399" y="1766209"/>
            <a:ext cx="955222" cy="791936"/>
          </a:xfrm>
          <a:prstGeom prst="roundRect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dirty="0" smtClean="0"/>
              <a:t>보안</a:t>
            </a:r>
            <a:endParaRPr lang="en-US" altLang="ko-KR" i="0" dirty="0" smtClean="0"/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dirty="0" smtClean="0"/>
              <a:t>구현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288413" y="1766209"/>
            <a:ext cx="955222" cy="791936"/>
          </a:xfrm>
          <a:prstGeom prst="roundRect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charset="-127"/>
              </a:rPr>
              <a:t>Aware-</a:t>
            </a:r>
            <a:r>
              <a:rPr kumimoji="1" lang="en-US" altLang="ko-K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charset="-127"/>
              </a:rPr>
              <a:t>ness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7425425" y="1766209"/>
            <a:ext cx="955222" cy="791936"/>
          </a:xfrm>
          <a:prstGeom prst="roundRect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dirty="0" smtClean="0"/>
              <a:t>보안</a:t>
            </a:r>
            <a:endParaRPr lang="en-US" altLang="ko-KR" i="0" dirty="0" smtClean="0"/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dirty="0" smtClean="0"/>
              <a:t>감사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940379" y="2879954"/>
            <a:ext cx="2873828" cy="824593"/>
          </a:xfrm>
          <a:prstGeom prst="roundRect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smtClean="0"/>
              <a:t>정보보호제품</a:t>
            </a:r>
            <a:endParaRPr kumimoji="1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193847" y="2879954"/>
            <a:ext cx="2873828" cy="824593"/>
          </a:xfrm>
          <a:prstGeom prst="roundRect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dirty="0" smtClean="0"/>
              <a:t>정보보호서비스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1677760" y="4154258"/>
            <a:ext cx="1412422" cy="775607"/>
          </a:xfrm>
          <a:prstGeom prst="roundRect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charset="-127"/>
              </a:rPr>
              <a:t>제품기술</a:t>
            </a: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3415392" y="4154258"/>
            <a:ext cx="1412422" cy="775607"/>
          </a:xfrm>
          <a:prstGeom prst="roundRect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smtClean="0"/>
              <a:t>시스템</a:t>
            </a:r>
            <a:r>
              <a:rPr kumimoji="1" lang="ko-KR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charset="-127"/>
              </a:rPr>
              <a:t>기술</a:t>
            </a: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153025" y="4154258"/>
            <a:ext cx="1412422" cy="775607"/>
          </a:xfrm>
          <a:prstGeom prst="roundRect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dirty="0" smtClean="0"/>
              <a:t>응용서비스</a:t>
            </a:r>
            <a:r>
              <a:rPr kumimoji="1" lang="ko-KR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charset="-127"/>
              </a:rPr>
              <a:t>기술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6841671" y="4154258"/>
            <a:ext cx="1412422" cy="775607"/>
          </a:xfrm>
          <a:prstGeom prst="roundRect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dirty="0" smtClean="0"/>
              <a:t>기반 기술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1409708" y="5219700"/>
            <a:ext cx="1412421" cy="636814"/>
          </a:xfrm>
          <a:prstGeom prst="roundRect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charset="-127"/>
              </a:rPr>
              <a:t>암호키센터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2867033" y="5229225"/>
            <a:ext cx="1412421" cy="636814"/>
          </a:xfrm>
          <a:prstGeom prst="roundRect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smtClean="0"/>
              <a:t>사고대응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4374705" y="5221060"/>
            <a:ext cx="1412421" cy="636814"/>
          </a:xfrm>
          <a:prstGeom prst="roundRect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smtClean="0"/>
              <a:t>법률</a:t>
            </a:r>
            <a:r>
              <a:rPr lang="en-US" altLang="ko-KR" i="0" dirty="0" smtClean="0"/>
              <a:t>/</a:t>
            </a:r>
            <a:r>
              <a:rPr lang="ko-KR" altLang="en-US" i="0" dirty="0" smtClean="0"/>
              <a:t>규제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882376" y="5218338"/>
            <a:ext cx="1412421" cy="636814"/>
          </a:xfrm>
          <a:prstGeom prst="roundRect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charset="-127"/>
              </a:rPr>
              <a:t>표준화</a:t>
            </a:r>
            <a:r>
              <a:rPr kumimoji="1" lang="en-US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charset="-127"/>
              </a:rPr>
              <a:t>/</a:t>
            </a:r>
            <a:r>
              <a:rPr lang="ko-KR" altLang="en-US" i="0" dirty="0" smtClean="0"/>
              <a:t>인증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929886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i="0" dirty="0" smtClean="0"/>
              <a:t>정보보호관리</a:t>
            </a:r>
            <a:endParaRPr lang="ko-KR" altLang="en-US" i="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3079009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i="0" dirty="0" smtClean="0"/>
              <a:t>정보보호산업</a:t>
            </a:r>
            <a:endParaRPr lang="ko-KR" altLang="en-US" i="0" dirty="0"/>
          </a:p>
        </p:txBody>
      </p:sp>
      <p:sp>
        <p:nvSpPr>
          <p:cNvPr id="23" name="TextBox 22"/>
          <p:cNvSpPr txBox="1"/>
          <p:nvPr/>
        </p:nvSpPr>
        <p:spPr>
          <a:xfrm>
            <a:off x="123825" y="4559755"/>
            <a:ext cx="160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i="0" dirty="0" smtClean="0"/>
              <a:t>정보보호기술 </a:t>
            </a:r>
            <a:endParaRPr lang="en-US" altLang="ko-KR" i="0" dirty="0" smtClean="0"/>
          </a:p>
          <a:p>
            <a:r>
              <a:rPr lang="ko-KR" altLang="en-US" i="0" dirty="0" smtClean="0"/>
              <a:t>및 기반</a:t>
            </a:r>
            <a:endParaRPr lang="ko-KR" altLang="en-US" i="0" dirty="0"/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7358751" y="5246913"/>
            <a:ext cx="1412421" cy="636814"/>
          </a:xfrm>
          <a:prstGeom prst="roundRect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dirty="0" smtClean="0"/>
              <a:t>인정</a:t>
            </a:r>
            <a:r>
              <a:rPr kumimoji="1" lang="en-US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charset="-127"/>
              </a:rPr>
              <a:t>/</a:t>
            </a:r>
            <a:r>
              <a:rPr lang="ko-KR" altLang="en-US" i="0" dirty="0" smtClean="0"/>
              <a:t>인증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cxnSp>
        <p:nvCxnSpPr>
          <p:cNvPr id="26" name="직선 연결선 25"/>
          <p:cNvCxnSpPr/>
          <p:nvPr/>
        </p:nvCxnSpPr>
        <p:spPr bwMode="auto">
          <a:xfrm>
            <a:off x="228600" y="2724150"/>
            <a:ext cx="8410575" cy="0"/>
          </a:xfrm>
          <a:prstGeom prst="line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직선 연결선 26"/>
          <p:cNvCxnSpPr/>
          <p:nvPr/>
        </p:nvCxnSpPr>
        <p:spPr bwMode="auto">
          <a:xfrm>
            <a:off x="333375" y="3876675"/>
            <a:ext cx="8410575" cy="0"/>
          </a:xfrm>
          <a:prstGeom prst="line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793038" cy="762000"/>
          </a:xfrm>
        </p:spPr>
        <p:txBody>
          <a:bodyPr/>
          <a:lstStyle/>
          <a:p>
            <a:r>
              <a:rPr lang="en-US" altLang="ko-KR" dirty="0" smtClean="0"/>
              <a:t>Roadmap of IA&amp;S Research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3171825" y="6324600"/>
            <a:ext cx="1905000" cy="457200"/>
          </a:xfrm>
          <a:prstGeom prst="rect">
            <a:avLst/>
          </a:prstGeom>
        </p:spPr>
        <p:txBody>
          <a:bodyPr/>
          <a:lstStyle/>
          <a:p>
            <a:fld id="{E1D180AE-75C7-4570-A04C-214010ED7C10}" type="slidenum">
              <a:rPr lang="en-US" altLang="ko-KR" smtClean="0"/>
              <a:pPr/>
              <a:t>8</a:t>
            </a:fld>
            <a:endParaRPr lang="en-US" altLang="ko-KR"/>
          </a:p>
        </p:txBody>
      </p:sp>
      <p:pic>
        <p:nvPicPr>
          <p:cNvPr id="320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57316"/>
            <a:ext cx="7572428" cy="46482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5852" y="6121619"/>
            <a:ext cx="3844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IA&amp;S : Information Assurance and Security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56FB2-F078-42E4-9EFC-C302E56ECDE7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574675" y="657225"/>
            <a:ext cx="58626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altLang="ko-KR" sz="2800" i="0" dirty="0">
                <a:solidFill>
                  <a:schemeClr val="tx2"/>
                </a:solidFill>
              </a:rPr>
              <a:t>What is Information Security?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03500" y="1658938"/>
            <a:ext cx="2846388" cy="3262312"/>
            <a:chOff x="1664" y="899"/>
            <a:chExt cx="1793" cy="2055"/>
          </a:xfrm>
        </p:grpSpPr>
        <p:sp>
          <p:nvSpPr>
            <p:cNvPr id="629764" name="AutoShape 4"/>
            <p:cNvSpPr>
              <a:spLocks noChangeArrowheads="1"/>
            </p:cNvSpPr>
            <p:nvPr/>
          </p:nvSpPr>
          <p:spPr bwMode="auto">
            <a:xfrm>
              <a:off x="2262" y="899"/>
              <a:ext cx="597" cy="343"/>
            </a:xfrm>
            <a:prstGeom prst="diamond">
              <a:avLst/>
            </a:prstGeom>
            <a:solidFill>
              <a:srgbClr val="00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65" name="Freeform 5"/>
            <p:cNvSpPr>
              <a:spLocks/>
            </p:cNvSpPr>
            <p:nvPr/>
          </p:nvSpPr>
          <p:spPr bwMode="auto">
            <a:xfrm flipH="1">
              <a:off x="1664" y="2098"/>
              <a:ext cx="299" cy="51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9999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66" name="Freeform 6"/>
            <p:cNvSpPr>
              <a:spLocks/>
            </p:cNvSpPr>
            <p:nvPr/>
          </p:nvSpPr>
          <p:spPr bwMode="auto">
            <a:xfrm>
              <a:off x="3158" y="2098"/>
              <a:ext cx="299" cy="51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9966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67" name="Freeform 7"/>
            <p:cNvSpPr>
              <a:spLocks/>
            </p:cNvSpPr>
            <p:nvPr/>
          </p:nvSpPr>
          <p:spPr bwMode="auto">
            <a:xfrm flipH="1">
              <a:off x="1963" y="2269"/>
              <a:ext cx="300" cy="51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9999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68" name="Freeform 8"/>
            <p:cNvSpPr>
              <a:spLocks/>
            </p:cNvSpPr>
            <p:nvPr/>
          </p:nvSpPr>
          <p:spPr bwMode="auto">
            <a:xfrm>
              <a:off x="2859" y="2269"/>
              <a:ext cx="298" cy="51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6699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69" name="Freeform 9"/>
            <p:cNvSpPr>
              <a:spLocks/>
            </p:cNvSpPr>
            <p:nvPr/>
          </p:nvSpPr>
          <p:spPr bwMode="auto">
            <a:xfrm>
              <a:off x="2561" y="2441"/>
              <a:ext cx="298" cy="513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66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70" name="Freeform 10"/>
            <p:cNvSpPr>
              <a:spLocks/>
            </p:cNvSpPr>
            <p:nvPr/>
          </p:nvSpPr>
          <p:spPr bwMode="auto">
            <a:xfrm flipH="1">
              <a:off x="2262" y="2441"/>
              <a:ext cx="299" cy="513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9999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71" name="AutoShape 11"/>
            <p:cNvSpPr>
              <a:spLocks noChangeArrowheads="1"/>
            </p:cNvSpPr>
            <p:nvPr/>
          </p:nvSpPr>
          <p:spPr bwMode="auto">
            <a:xfrm>
              <a:off x="1963" y="1070"/>
              <a:ext cx="598" cy="343"/>
            </a:xfrm>
            <a:prstGeom prst="diamond">
              <a:avLst/>
            </a:prstGeom>
            <a:solidFill>
              <a:srgbClr val="00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72" name="Freeform 12"/>
            <p:cNvSpPr>
              <a:spLocks/>
            </p:cNvSpPr>
            <p:nvPr/>
          </p:nvSpPr>
          <p:spPr bwMode="auto">
            <a:xfrm flipH="1">
              <a:off x="1664" y="1755"/>
              <a:ext cx="299" cy="51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3399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73" name="AutoShape 13"/>
            <p:cNvSpPr>
              <a:spLocks noChangeArrowheads="1"/>
            </p:cNvSpPr>
            <p:nvPr/>
          </p:nvSpPr>
          <p:spPr bwMode="auto">
            <a:xfrm>
              <a:off x="1664" y="1241"/>
              <a:ext cx="597" cy="343"/>
            </a:xfrm>
            <a:prstGeom prst="diamond">
              <a:avLst/>
            </a:prstGeom>
            <a:solidFill>
              <a:srgbClr val="00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74" name="Freeform 14"/>
            <p:cNvSpPr>
              <a:spLocks/>
            </p:cNvSpPr>
            <p:nvPr/>
          </p:nvSpPr>
          <p:spPr bwMode="auto">
            <a:xfrm flipH="1">
              <a:off x="1664" y="1413"/>
              <a:ext cx="299" cy="513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75" name="AutoShape 15"/>
            <p:cNvSpPr>
              <a:spLocks noChangeArrowheads="1"/>
            </p:cNvSpPr>
            <p:nvPr/>
          </p:nvSpPr>
          <p:spPr bwMode="auto">
            <a:xfrm>
              <a:off x="2561" y="1070"/>
              <a:ext cx="596" cy="343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76" name="Freeform 16"/>
            <p:cNvSpPr>
              <a:spLocks/>
            </p:cNvSpPr>
            <p:nvPr/>
          </p:nvSpPr>
          <p:spPr bwMode="auto">
            <a:xfrm>
              <a:off x="3158" y="1755"/>
              <a:ext cx="299" cy="51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9966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77" name="Freeform 17"/>
            <p:cNvSpPr>
              <a:spLocks/>
            </p:cNvSpPr>
            <p:nvPr/>
          </p:nvSpPr>
          <p:spPr bwMode="auto">
            <a:xfrm flipH="1">
              <a:off x="1963" y="1927"/>
              <a:ext cx="300" cy="513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3399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78" name="AutoShape 18"/>
            <p:cNvSpPr>
              <a:spLocks noChangeArrowheads="1"/>
            </p:cNvSpPr>
            <p:nvPr/>
          </p:nvSpPr>
          <p:spPr bwMode="auto">
            <a:xfrm>
              <a:off x="2859" y="1241"/>
              <a:ext cx="598" cy="343"/>
            </a:xfrm>
            <a:prstGeom prst="diamond">
              <a:avLst/>
            </a:pr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79" name="Freeform 19"/>
            <p:cNvSpPr>
              <a:spLocks/>
            </p:cNvSpPr>
            <p:nvPr/>
          </p:nvSpPr>
          <p:spPr bwMode="auto">
            <a:xfrm>
              <a:off x="3158" y="1413"/>
              <a:ext cx="299" cy="51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9966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80" name="Freeform 20"/>
            <p:cNvSpPr>
              <a:spLocks/>
            </p:cNvSpPr>
            <p:nvPr/>
          </p:nvSpPr>
          <p:spPr bwMode="auto">
            <a:xfrm>
              <a:off x="2859" y="1927"/>
              <a:ext cx="298" cy="513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6699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81" name="Freeform 21"/>
            <p:cNvSpPr>
              <a:spLocks/>
            </p:cNvSpPr>
            <p:nvPr/>
          </p:nvSpPr>
          <p:spPr bwMode="auto">
            <a:xfrm>
              <a:off x="2561" y="2098"/>
              <a:ext cx="298" cy="51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66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82" name="Freeform 22"/>
            <p:cNvSpPr>
              <a:spLocks/>
            </p:cNvSpPr>
            <p:nvPr/>
          </p:nvSpPr>
          <p:spPr bwMode="auto">
            <a:xfrm flipH="1">
              <a:off x="2262" y="2098"/>
              <a:ext cx="299" cy="51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3399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83" name="AutoShape 23"/>
            <p:cNvSpPr>
              <a:spLocks noChangeArrowheads="1"/>
            </p:cNvSpPr>
            <p:nvPr/>
          </p:nvSpPr>
          <p:spPr bwMode="auto">
            <a:xfrm>
              <a:off x="2262" y="1242"/>
              <a:ext cx="597" cy="342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84" name="AutoShape 24"/>
            <p:cNvSpPr>
              <a:spLocks noChangeArrowheads="1"/>
            </p:cNvSpPr>
            <p:nvPr/>
          </p:nvSpPr>
          <p:spPr bwMode="auto">
            <a:xfrm>
              <a:off x="1963" y="1413"/>
              <a:ext cx="598" cy="343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85" name="Freeform 25"/>
            <p:cNvSpPr>
              <a:spLocks/>
            </p:cNvSpPr>
            <p:nvPr/>
          </p:nvSpPr>
          <p:spPr bwMode="auto">
            <a:xfrm flipH="1">
              <a:off x="1963" y="1584"/>
              <a:ext cx="300" cy="51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86" name="AutoShape 26"/>
            <p:cNvSpPr>
              <a:spLocks noChangeArrowheads="1"/>
            </p:cNvSpPr>
            <p:nvPr/>
          </p:nvSpPr>
          <p:spPr bwMode="auto">
            <a:xfrm>
              <a:off x="2560" y="1413"/>
              <a:ext cx="597" cy="343"/>
            </a:xfrm>
            <a:prstGeom prst="diamond">
              <a:avLst/>
            </a:pr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87" name="Freeform 27"/>
            <p:cNvSpPr>
              <a:spLocks/>
            </p:cNvSpPr>
            <p:nvPr/>
          </p:nvSpPr>
          <p:spPr bwMode="auto">
            <a:xfrm>
              <a:off x="2859" y="1584"/>
              <a:ext cx="298" cy="51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6699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88" name="AutoShape 28"/>
            <p:cNvSpPr>
              <a:spLocks noChangeArrowheads="1"/>
            </p:cNvSpPr>
            <p:nvPr/>
          </p:nvSpPr>
          <p:spPr bwMode="auto">
            <a:xfrm>
              <a:off x="2262" y="1584"/>
              <a:ext cx="597" cy="343"/>
            </a:xfrm>
            <a:prstGeom prst="diamond">
              <a:avLst/>
            </a:pr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89" name="Freeform 29"/>
            <p:cNvSpPr>
              <a:spLocks/>
            </p:cNvSpPr>
            <p:nvPr/>
          </p:nvSpPr>
          <p:spPr bwMode="auto">
            <a:xfrm>
              <a:off x="2561" y="1755"/>
              <a:ext cx="298" cy="51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66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9790" name="Freeform 30"/>
            <p:cNvSpPr>
              <a:spLocks/>
            </p:cNvSpPr>
            <p:nvPr/>
          </p:nvSpPr>
          <p:spPr bwMode="auto">
            <a:xfrm flipH="1">
              <a:off x="2262" y="1755"/>
              <a:ext cx="299" cy="51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336" y="384"/>
                </a:cxn>
                <a:cxn ang="0">
                  <a:pos x="336" y="0"/>
                </a:cxn>
                <a:cxn ang="0">
                  <a:pos x="0" y="192"/>
                </a:cxn>
              </a:cxnLst>
              <a:rect l="0" t="0" r="r" b="b"/>
              <a:pathLst>
                <a:path w="336" h="576">
                  <a:moveTo>
                    <a:pt x="0" y="192"/>
                  </a:moveTo>
                  <a:lnTo>
                    <a:pt x="0" y="576"/>
                  </a:lnTo>
                  <a:lnTo>
                    <a:pt x="336" y="384"/>
                  </a:lnTo>
                  <a:lnTo>
                    <a:pt x="336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29791" name="Text Box 31"/>
          <p:cNvSpPr txBox="1">
            <a:spLocks noChangeArrowheads="1"/>
          </p:cNvSpPr>
          <p:nvPr/>
        </p:nvSpPr>
        <p:spPr bwMode="auto">
          <a:xfrm>
            <a:off x="896938" y="2613025"/>
            <a:ext cx="15970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latinLnBrk="0" hangingPunct="0">
              <a:lnSpc>
                <a:spcPct val="86000"/>
              </a:lnSpc>
            </a:pPr>
            <a:r>
              <a:rPr kumimoji="0" lang="en-US" altLang="ko-KR" sz="1600" i="0"/>
              <a:t>Confidentiality</a:t>
            </a:r>
          </a:p>
        </p:txBody>
      </p:sp>
      <p:sp>
        <p:nvSpPr>
          <p:cNvPr id="629792" name="Text Box 32"/>
          <p:cNvSpPr txBox="1">
            <a:spLocks noChangeArrowheads="1"/>
          </p:cNvSpPr>
          <p:nvPr/>
        </p:nvSpPr>
        <p:spPr bwMode="auto">
          <a:xfrm>
            <a:off x="1506538" y="3146425"/>
            <a:ext cx="9874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latinLnBrk="0" hangingPunct="0">
              <a:lnSpc>
                <a:spcPct val="86000"/>
              </a:lnSpc>
            </a:pPr>
            <a:r>
              <a:rPr kumimoji="0" lang="en-US" altLang="ko-KR" sz="1600" i="0"/>
              <a:t>Integrity</a:t>
            </a:r>
          </a:p>
        </p:txBody>
      </p:sp>
      <p:sp>
        <p:nvSpPr>
          <p:cNvPr id="629793" name="Text Box 33"/>
          <p:cNvSpPr txBox="1">
            <a:spLocks noChangeArrowheads="1"/>
          </p:cNvSpPr>
          <p:nvPr/>
        </p:nvSpPr>
        <p:spPr bwMode="auto">
          <a:xfrm>
            <a:off x="1235075" y="3679825"/>
            <a:ext cx="12588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latinLnBrk="0" hangingPunct="0">
              <a:lnSpc>
                <a:spcPct val="86000"/>
              </a:lnSpc>
            </a:pPr>
            <a:r>
              <a:rPr kumimoji="0" lang="en-US" altLang="ko-KR" sz="1600" i="0"/>
              <a:t>Availability</a:t>
            </a:r>
          </a:p>
        </p:txBody>
      </p:sp>
      <p:sp>
        <p:nvSpPr>
          <p:cNvPr id="629794" name="Text Box 34"/>
          <p:cNvSpPr txBox="1">
            <a:spLocks noChangeArrowheads="1"/>
          </p:cNvSpPr>
          <p:nvPr/>
        </p:nvSpPr>
        <p:spPr bwMode="auto">
          <a:xfrm>
            <a:off x="4227513" y="1470025"/>
            <a:ext cx="12779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latinLnBrk="0" hangingPunct="0">
              <a:lnSpc>
                <a:spcPct val="86000"/>
              </a:lnSpc>
            </a:pPr>
            <a:r>
              <a:rPr kumimoji="0" lang="en-US" altLang="ko-KR" sz="1600" i="0"/>
              <a:t>Processing</a:t>
            </a:r>
          </a:p>
        </p:txBody>
      </p:sp>
      <p:sp>
        <p:nvSpPr>
          <p:cNvPr id="629795" name="Text Box 35"/>
          <p:cNvSpPr txBox="1">
            <a:spLocks noChangeArrowheads="1"/>
          </p:cNvSpPr>
          <p:nvPr/>
        </p:nvSpPr>
        <p:spPr bwMode="auto">
          <a:xfrm>
            <a:off x="4760913" y="1774825"/>
            <a:ext cx="939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latinLnBrk="0" hangingPunct="0">
              <a:lnSpc>
                <a:spcPct val="86000"/>
              </a:lnSpc>
            </a:pPr>
            <a:r>
              <a:rPr kumimoji="0" lang="en-US" altLang="ko-KR" sz="1600" i="0"/>
              <a:t>Storage</a:t>
            </a:r>
          </a:p>
        </p:txBody>
      </p:sp>
      <p:sp>
        <p:nvSpPr>
          <p:cNvPr id="629796" name="Text Box 36"/>
          <p:cNvSpPr txBox="1">
            <a:spLocks noChangeArrowheads="1"/>
          </p:cNvSpPr>
          <p:nvPr/>
        </p:nvSpPr>
        <p:spPr bwMode="auto">
          <a:xfrm>
            <a:off x="5218113" y="2079625"/>
            <a:ext cx="15049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latinLnBrk="0" hangingPunct="0">
              <a:lnSpc>
                <a:spcPct val="86000"/>
              </a:lnSpc>
            </a:pPr>
            <a:r>
              <a:rPr kumimoji="0" lang="en-US" altLang="ko-KR" sz="1600" i="0"/>
              <a:t>Transmission</a:t>
            </a:r>
          </a:p>
        </p:txBody>
      </p:sp>
      <p:sp>
        <p:nvSpPr>
          <p:cNvPr id="629797" name="Text Box 37"/>
          <p:cNvSpPr txBox="1">
            <a:spLocks noChangeArrowheads="1"/>
          </p:cNvSpPr>
          <p:nvPr/>
        </p:nvSpPr>
        <p:spPr bwMode="auto">
          <a:xfrm>
            <a:off x="5218113" y="4194175"/>
            <a:ext cx="21590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latinLnBrk="0" hangingPunct="0">
              <a:lnSpc>
                <a:spcPct val="86000"/>
              </a:lnSpc>
            </a:pPr>
            <a:r>
              <a:rPr kumimoji="0" lang="en-US" altLang="ko-KR" sz="1600" i="0"/>
              <a:t>Policy &amp; Procedures</a:t>
            </a:r>
          </a:p>
        </p:txBody>
      </p:sp>
      <p:sp>
        <p:nvSpPr>
          <p:cNvPr id="629798" name="Text Box 38"/>
          <p:cNvSpPr txBox="1">
            <a:spLocks noChangeArrowheads="1"/>
          </p:cNvSpPr>
          <p:nvPr/>
        </p:nvSpPr>
        <p:spPr bwMode="auto">
          <a:xfrm>
            <a:off x="4760913" y="4498975"/>
            <a:ext cx="13223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latinLnBrk="0" hangingPunct="0">
              <a:lnSpc>
                <a:spcPct val="86000"/>
              </a:lnSpc>
            </a:pPr>
            <a:r>
              <a:rPr kumimoji="0" lang="en-US" altLang="ko-KR" sz="1600" i="0"/>
              <a:t>Technology</a:t>
            </a:r>
          </a:p>
        </p:txBody>
      </p:sp>
      <p:sp>
        <p:nvSpPr>
          <p:cNvPr id="629799" name="Text Box 39"/>
          <p:cNvSpPr txBox="1">
            <a:spLocks noChangeArrowheads="1"/>
          </p:cNvSpPr>
          <p:nvPr/>
        </p:nvSpPr>
        <p:spPr bwMode="auto">
          <a:xfrm>
            <a:off x="4303713" y="4803775"/>
            <a:ext cx="25908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latinLnBrk="0" hangingPunct="0">
              <a:lnSpc>
                <a:spcPct val="86000"/>
              </a:lnSpc>
            </a:pPr>
            <a:r>
              <a:rPr kumimoji="0" lang="en-US" altLang="ko-KR" sz="1600" i="0"/>
              <a:t>Education, Training &amp; Awareness</a:t>
            </a:r>
          </a:p>
        </p:txBody>
      </p:sp>
      <p:sp>
        <p:nvSpPr>
          <p:cNvPr id="629800" name="Text Box 40"/>
          <p:cNvSpPr txBox="1">
            <a:spLocks noChangeArrowheads="1"/>
          </p:cNvSpPr>
          <p:nvPr/>
        </p:nvSpPr>
        <p:spPr bwMode="auto">
          <a:xfrm>
            <a:off x="546100" y="4249738"/>
            <a:ext cx="2279650" cy="325437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ko-KR" i="0">
                <a:solidFill>
                  <a:srgbClr val="FFFF00"/>
                </a:solidFill>
              </a:rPr>
              <a:t>Security Properties</a:t>
            </a:r>
          </a:p>
        </p:txBody>
      </p:sp>
      <p:sp>
        <p:nvSpPr>
          <p:cNvPr id="629801" name="Text Box 41"/>
          <p:cNvSpPr txBox="1">
            <a:spLocks noChangeArrowheads="1"/>
          </p:cNvSpPr>
          <p:nvPr/>
        </p:nvSpPr>
        <p:spPr bwMode="auto">
          <a:xfrm>
            <a:off x="5903913" y="1450975"/>
            <a:ext cx="2190750" cy="325438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ko-KR" i="0">
                <a:solidFill>
                  <a:srgbClr val="FFFF00"/>
                </a:solidFill>
              </a:rPr>
              <a:t>Information States</a:t>
            </a:r>
          </a:p>
        </p:txBody>
      </p:sp>
      <p:sp>
        <p:nvSpPr>
          <p:cNvPr id="629802" name="Text Box 42"/>
          <p:cNvSpPr txBox="1">
            <a:spLocks noChangeArrowheads="1"/>
          </p:cNvSpPr>
          <p:nvPr/>
        </p:nvSpPr>
        <p:spPr bwMode="auto">
          <a:xfrm>
            <a:off x="5727700" y="5164138"/>
            <a:ext cx="2203450" cy="325437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ko-KR" i="0">
                <a:solidFill>
                  <a:srgbClr val="FFFF00"/>
                </a:solidFill>
              </a:rPr>
              <a:t>Security Measures</a:t>
            </a:r>
          </a:p>
        </p:txBody>
      </p:sp>
      <p:sp>
        <p:nvSpPr>
          <p:cNvPr id="629803" name="Rectangle 43"/>
          <p:cNvSpPr>
            <a:spLocks noChangeArrowheads="1"/>
          </p:cNvSpPr>
          <p:nvPr/>
        </p:nvSpPr>
        <p:spPr bwMode="auto">
          <a:xfrm>
            <a:off x="927100" y="5849938"/>
            <a:ext cx="71469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latinLnBrk="0" hangingPunct="0"/>
            <a:r>
              <a:rPr kumimoji="0" lang="en-US" altLang="ko-KR" sz="1200" i="0"/>
              <a:t>NSTISSI  4011: National Training Standard for Information Systems Security Professionals, 1994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13467</TotalTime>
  <Words>634</Words>
  <Application>Microsoft Office PowerPoint</Application>
  <PresentationFormat>화면 슬라이드 쇼(4:3)</PresentationFormat>
  <Paragraphs>189</Paragraphs>
  <Slides>12</Slides>
  <Notes>10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4" baseType="lpstr">
      <vt:lpstr>기본 디자인</vt:lpstr>
      <vt:lpstr>비트맵 이미지</vt:lpstr>
      <vt:lpstr>슬라이드 1</vt:lpstr>
      <vt:lpstr>슬라이드 2</vt:lpstr>
      <vt:lpstr>Hacker’s Motivation</vt:lpstr>
      <vt:lpstr>77DDoS 의 특징 </vt:lpstr>
      <vt:lpstr>77DDoS 발생일지</vt:lpstr>
      <vt:lpstr>북한의 사이버 전 인력 양성 현황</vt:lpstr>
      <vt:lpstr>슬라이드 7</vt:lpstr>
      <vt:lpstr>Roadmap of IA&amp;S Research</vt:lpstr>
      <vt:lpstr>슬라이드 9</vt:lpstr>
      <vt:lpstr>슬라이드 10</vt:lpstr>
      <vt:lpstr>슬라이드 11</vt:lpstr>
      <vt:lpstr>슬라이드 12</vt:lpstr>
    </vt:vector>
  </TitlesOfParts>
  <Company>중부대학교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Information Security</dc:title>
  <dc:creator>이병천</dc:creator>
  <cp:lastModifiedBy>Kwangjo Kim</cp:lastModifiedBy>
  <cp:revision>1062</cp:revision>
  <cp:lastPrinted>2001-03-15T06:44:45Z</cp:lastPrinted>
  <dcterms:created xsi:type="dcterms:W3CDTF">2000-05-25T12:25:41Z</dcterms:created>
  <dcterms:modified xsi:type="dcterms:W3CDTF">2010-01-29T14:00:26Z</dcterms:modified>
</cp:coreProperties>
</file>