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79" r:id="rId2"/>
    <p:sldId id="689" r:id="rId3"/>
    <p:sldId id="690" r:id="rId4"/>
    <p:sldId id="682" r:id="rId5"/>
    <p:sldId id="684" r:id="rId6"/>
    <p:sldId id="688" r:id="rId7"/>
    <p:sldId id="685" r:id="rId8"/>
    <p:sldId id="686" r:id="rId9"/>
    <p:sldId id="687" r:id="rId10"/>
    <p:sldId id="693" r:id="rId11"/>
    <p:sldId id="694" r:id="rId12"/>
  </p:sldIdLst>
  <p:sldSz cx="9144000" cy="6858000" type="screen4x3"/>
  <p:notesSz cx="6858000" cy="97742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3333FF"/>
    <a:srgbClr val="9900CC"/>
    <a:srgbClr val="FFFF00"/>
    <a:srgbClr val="0000CC"/>
    <a:srgbClr val="FF000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650" y="-96"/>
      </p:cViewPr>
      <p:guideLst>
        <p:guide orient="horz" pos="1460"/>
        <p:guide pos="26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936" y="-102"/>
      </p:cViewPr>
      <p:guideLst>
        <p:guide orient="horz" pos="307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D5754E2-6570-4E94-BEF6-8A768BB773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6525"/>
            <a:ext cx="558800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103938" y="136525"/>
            <a:ext cx="754062" cy="182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628967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1038"/>
            <a:ext cx="558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80200" y="9571038"/>
            <a:ext cx="177800" cy="182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95506C2-EA20-4438-AB40-59D050371C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BA0353-DC99-4BDD-9528-CFCBD4C859D2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6781056" y="9568934"/>
            <a:ext cx="76944" cy="184666"/>
          </a:xfrm>
        </p:spPr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6704112" y="9568934"/>
            <a:ext cx="153888" cy="184666"/>
          </a:xfrm>
        </p:spPr>
        <p:txBody>
          <a:bodyPr/>
          <a:lstStyle/>
          <a:p>
            <a:pPr>
              <a:defRPr/>
            </a:pPr>
            <a:fld id="{EECE0E23-36BC-404D-AD0B-B98868379E35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5E211-84E5-4617-945B-74A833C55288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81800" y="9571038"/>
            <a:ext cx="76200" cy="184150"/>
          </a:xfrm>
          <a:noFill/>
        </p:spPr>
        <p:txBody>
          <a:bodyPr/>
          <a:lstStyle/>
          <a:p>
            <a:fld id="{340140D5-9D7C-4964-B604-4BB6BF8948BC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289675"/>
            <a:ext cx="0" cy="184150"/>
          </a:xfrm>
          <a:noFill/>
          <a:ln w="9525"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A1FAC-6C08-4D5C-9C3D-6020248756B5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511B4-AF3F-4E48-8C14-E2309174B477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9AF9-A443-405A-92A8-090BF56477FC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4BB0E-2F3D-44BC-991C-E2E75AAF8868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0A4EA-D438-4630-8A0F-068CE3A1121A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AC846-CD63-4E5B-9D6E-71B100D98A23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0" y="2590800"/>
            <a:ext cx="0" cy="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76592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A24E-FF7F-4E56-AB3E-AE7355F217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020CE-0CC7-4F08-AFE2-D5A2BD5E65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C050-B6FA-4D41-96B9-5C1DEAEDFB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969D3-BED6-4DD5-B31D-32C38A28F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BD92-77EF-4F4A-946D-7E938CF441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A4D2-D05E-4EAC-BB98-01868B182D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0084-7D71-4B9C-B4E4-D0D9960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C1BFB-C7AB-41B7-AEC6-5C0C4A9095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323AD-0153-4BF7-9146-2301FE2AC1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DD27-7C18-458D-8083-EF827BC2EA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654B-5B2E-46B7-B500-45E575E509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endParaRPr lang="ko-KR" altLang="en-US">
              <a:latin typeface="Arial" charset="0"/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</a:defRPr>
            </a:lvl1pPr>
          </a:lstStyle>
          <a:p>
            <a:pPr>
              <a:defRPr/>
            </a:pPr>
            <a:fld id="{9C9BF642-F0EE-436D-BAB6-A682DD0A4A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8FD9BF-6C9E-4982-86DC-434D6D16C26F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325563" y="2916238"/>
            <a:ext cx="6934517" cy="113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378" tIns="40983" rIns="83378" bIns="40983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2800" dirty="0" smtClean="0">
                <a:solidFill>
                  <a:schemeClr val="tx2"/>
                </a:solidFill>
              </a:rPr>
              <a:t>Lect. </a:t>
            </a:r>
            <a:r>
              <a:rPr lang="en-US" altLang="ko-KR" sz="2800" smtClean="0">
                <a:solidFill>
                  <a:schemeClr val="tx2"/>
                </a:solidFill>
              </a:rPr>
              <a:t>19: </a:t>
            </a:r>
            <a:r>
              <a:rPr lang="en-GB" altLang="ko-KR" sz="2800" dirty="0" smtClean="0">
                <a:solidFill>
                  <a:schemeClr val="tx2"/>
                </a:solidFill>
              </a:rPr>
              <a:t>Secret </a:t>
            </a:r>
            <a:r>
              <a:rPr lang="en-GB" altLang="ko-KR" sz="2800" dirty="0">
                <a:solidFill>
                  <a:schemeClr val="tx2"/>
                </a:solidFill>
              </a:rPr>
              <a:t>Sharing and Threshold Cryptography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2480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(</a:t>
            </a:r>
            <a:r>
              <a:rPr lang="en-US" altLang="ko-KR" dirty="0" smtClean="0"/>
              <a:t>B&amp;W) </a:t>
            </a:r>
            <a:r>
              <a:rPr lang="en-US" altLang="ko-KR" dirty="0" smtClean="0"/>
              <a:t>Visual </a:t>
            </a:r>
            <a:r>
              <a:rPr lang="en-US" altLang="ko-KR" dirty="0" smtClean="0"/>
              <a:t>Cryptography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What?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It is different from the concept of traditional cryptography</a:t>
            </a:r>
          </a:p>
          <a:p>
            <a:pPr lvl="1"/>
            <a:r>
              <a:rPr lang="en-US" altLang="ko-KR" dirty="0" smtClean="0"/>
              <a:t>It depends on perception by the human eyes</a:t>
            </a:r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D43D9D-77BB-4B7C-9010-C897F19CABD9}" type="slidenum">
              <a:rPr lang="en-US" altLang="ko-KR" smtClean="0"/>
              <a:pPr>
                <a:defRPr/>
              </a:pPr>
              <a:t>10</a:t>
            </a:fld>
            <a:endParaRPr lang="en-US" altLang="ko-KR" dirty="0" smtClean="0"/>
          </a:p>
          <a:p>
            <a:pPr>
              <a:defRPr/>
            </a:pPr>
            <a:endParaRPr lang="en-US" altLang="ko-KR" dirty="0"/>
          </a:p>
        </p:txBody>
      </p:sp>
      <p:pic>
        <p:nvPicPr>
          <p:cNvPr id="15363" name="Picture 3" descr="C:\Documents and Settings\Kim\바탕 화면\Untitled-1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214942" y="2357430"/>
            <a:ext cx="3250794" cy="1625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4" name="Picture 4" descr="C:\Documents and Settings\Kim\바탕 화면\Untitled-2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071538" y="2357430"/>
            <a:ext cx="3250794" cy="16253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60435E-6 L 0.22083 -4.6043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0435E-6 L -0.23229 -4.60435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8574" y="473046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Color Visual Cryptography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7081898" y="6553200"/>
            <a:ext cx="1905000" cy="304800"/>
          </a:xfrm>
        </p:spPr>
        <p:txBody>
          <a:bodyPr/>
          <a:lstStyle/>
          <a:p>
            <a:pPr>
              <a:defRPr/>
            </a:pPr>
            <a:fld id="{BDD43D9D-77BB-4B7C-9010-C897F19CABD9}" type="slidenum">
              <a:rPr lang="en-US" altLang="ko-KR" smtClean="0"/>
              <a:pPr>
                <a:defRPr/>
              </a:pPr>
              <a:t>11</a:t>
            </a:fld>
            <a:endParaRPr lang="en-US" altLang="ko-KR" dirty="0" smtClean="0"/>
          </a:p>
          <a:p>
            <a:pPr>
              <a:defRPr/>
            </a:pPr>
            <a:endParaRPr lang="en-US" altLang="ko-KR" dirty="0"/>
          </a:p>
        </p:txBody>
      </p:sp>
      <p:pic>
        <p:nvPicPr>
          <p:cNvPr id="68" name="Picture 10" descr="D:\MyDocument\Image\Data Hiding\Lena-Colo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667724"/>
            <a:ext cx="1800000" cy="1800000"/>
          </a:xfrm>
          <a:prstGeom prst="rect">
            <a:avLst/>
          </a:prstGeom>
          <a:noFill/>
        </p:spPr>
      </p:pic>
      <p:sp>
        <p:nvSpPr>
          <p:cNvPr id="69" name="TextBox 68"/>
          <p:cNvSpPr txBox="1"/>
          <p:nvPr/>
        </p:nvSpPr>
        <p:spPr>
          <a:xfrm>
            <a:off x="1428728" y="4453674"/>
            <a:ext cx="671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+mn-lt"/>
              </a:rPr>
              <a:t>Original</a:t>
            </a:r>
          </a:p>
          <a:p>
            <a:pPr algn="ctr"/>
            <a:r>
              <a:rPr lang="en-US" altLang="ko-KR" sz="1100" dirty="0" smtClean="0">
                <a:latin typeface="+mn-lt"/>
              </a:rPr>
              <a:t>Image</a:t>
            </a:r>
            <a:endParaRPr lang="ko-KR" altLang="en-US" sz="1100" dirty="0">
              <a:latin typeface="+mn-lt"/>
            </a:endParaRPr>
          </a:p>
        </p:txBody>
      </p:sp>
      <p:pic>
        <p:nvPicPr>
          <p:cNvPr id="52226" name="Picture 2" descr="D:\MyDocument\Image\Data Hiding\SI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596154"/>
            <a:ext cx="1800000" cy="1800000"/>
          </a:xfrm>
          <a:prstGeom prst="rect">
            <a:avLst/>
          </a:prstGeom>
          <a:noFill/>
        </p:spPr>
      </p:pic>
      <p:pic>
        <p:nvPicPr>
          <p:cNvPr id="52227" name="Picture 3" descr="D:\MyDocument\Image\Data Hiding\SI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167922"/>
            <a:ext cx="1800000" cy="1800000"/>
          </a:xfrm>
          <a:prstGeom prst="rect">
            <a:avLst/>
          </a:prstGeom>
          <a:noFill/>
        </p:spPr>
      </p:pic>
      <p:pic>
        <p:nvPicPr>
          <p:cNvPr id="72" name="Picture 10" descr="D:\MyDocument\Image\Data Hiding\Lena-Colo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667724"/>
            <a:ext cx="1800000" cy="1800000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4275829" y="3382104"/>
            <a:ext cx="6928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+mn-lt"/>
              </a:rPr>
              <a:t>Shared</a:t>
            </a:r>
          </a:p>
          <a:p>
            <a:pPr algn="ctr"/>
            <a:r>
              <a:rPr lang="en-US" altLang="ko-KR" sz="1100" dirty="0" smtClean="0">
                <a:latin typeface="+mn-lt"/>
              </a:rPr>
              <a:t>Image 1</a:t>
            </a:r>
            <a:endParaRPr lang="ko-KR" altLang="en-US" sz="11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75829" y="5953872"/>
            <a:ext cx="6928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+mn-lt"/>
              </a:rPr>
              <a:t>Shared</a:t>
            </a:r>
          </a:p>
          <a:p>
            <a:pPr algn="ctr"/>
            <a:r>
              <a:rPr lang="en-US" altLang="ko-KR" sz="1100" dirty="0" smtClean="0">
                <a:latin typeface="+mn-lt"/>
              </a:rPr>
              <a:t>Image 2</a:t>
            </a:r>
            <a:endParaRPr lang="ko-KR" altLang="en-US" sz="1100" dirty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06390" y="4525112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 smtClean="0">
                <a:latin typeface="+mn-lt"/>
              </a:rPr>
              <a:t>Recover</a:t>
            </a:r>
          </a:p>
          <a:p>
            <a:pPr algn="ctr"/>
            <a:r>
              <a:rPr lang="en-US" altLang="ko-KR" sz="1100" dirty="0" smtClean="0">
                <a:latin typeface="+mn-lt"/>
              </a:rPr>
              <a:t>Image</a:t>
            </a:r>
            <a:endParaRPr lang="ko-KR" altLang="en-US" sz="1100" dirty="0">
              <a:latin typeface="+mn-lt"/>
            </a:endParaRPr>
          </a:p>
        </p:txBody>
      </p:sp>
      <p:sp>
        <p:nvSpPr>
          <p:cNvPr id="76" name="오른쪽 화살표 75"/>
          <p:cNvSpPr/>
          <p:nvPr/>
        </p:nvSpPr>
        <p:spPr bwMode="auto">
          <a:xfrm rot="19237613">
            <a:off x="2928926" y="2667724"/>
            <a:ext cx="571504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7" name="오른쪽 화살표 76"/>
          <p:cNvSpPr/>
          <p:nvPr/>
        </p:nvSpPr>
        <p:spPr bwMode="auto">
          <a:xfrm rot="2594122">
            <a:off x="2928926" y="4167922"/>
            <a:ext cx="571504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8" name="오른쪽 화살표 77"/>
          <p:cNvSpPr/>
          <p:nvPr/>
        </p:nvSpPr>
        <p:spPr bwMode="auto">
          <a:xfrm rot="2584605">
            <a:off x="5735309" y="2610364"/>
            <a:ext cx="571504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9" name="오른쪽 화살표 78"/>
          <p:cNvSpPr/>
          <p:nvPr/>
        </p:nvSpPr>
        <p:spPr bwMode="auto">
          <a:xfrm rot="18846094">
            <a:off x="5735309" y="4110562"/>
            <a:ext cx="571504" cy="28575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4" grpId="0"/>
      <p:bldP spid="75" grpId="0"/>
      <p:bldP spid="76" grpId="0" animBg="1"/>
      <p:bldP spid="77" grpId="0" animBg="1"/>
      <p:bldP spid="78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9D438-D2A7-41DE-BBA6-4107F3B56DD2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272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Secret Sharing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34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latinLnBrk="0" hangingPunct="0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 Background </a:t>
            </a:r>
            <a:r>
              <a:rPr lang="en-US" altLang="ko-KR" b="0">
                <a:ea typeface="궁서" pitchFamily="18" charset="-127"/>
              </a:rPr>
              <a:t> 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ko-KR" sz="1600"/>
              <a:t>Some </a:t>
            </a:r>
            <a:r>
              <a:rPr lang="en-US" altLang="zh-CN" sz="1600">
                <a:ea typeface="SimSun" pitchFamily="2" charset="-122"/>
              </a:rPr>
              <a:t>secrets</a:t>
            </a:r>
            <a:r>
              <a:rPr lang="en-US" altLang="ko-KR" sz="1600"/>
              <a:t> are too important to </a:t>
            </a:r>
            <a:r>
              <a:rPr lang="en-US" altLang="zh-CN" sz="1600">
                <a:ea typeface="SimSun" pitchFamily="2" charset="-122"/>
              </a:rPr>
              <a:t>be kept by one person. 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zh-CN" sz="1600">
                <a:ea typeface="SimSun" pitchFamily="2" charset="-122"/>
              </a:rPr>
              <a:t>“</a:t>
            </a:r>
            <a:r>
              <a:rPr lang="en-US" altLang="zh-CN" sz="1600" i="1">
                <a:solidFill>
                  <a:srgbClr val="FF3300"/>
                </a:solidFill>
                <a:ea typeface="SimSun" pitchFamily="2" charset="-122"/>
              </a:rPr>
              <a:t>It is easier to trust the many than the few</a:t>
            </a:r>
            <a:r>
              <a:rPr lang="en-US" altLang="zh-CN" sz="1600">
                <a:ea typeface="SimSun" pitchFamily="2" charset="-122"/>
              </a:rPr>
              <a:t>” 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zh-CN" sz="1600">
                <a:ea typeface="SimSun" pitchFamily="2" charset="-122"/>
              </a:rPr>
              <a:t>Secrecy (trust) and robustness    </a:t>
            </a:r>
          </a:p>
          <a:p>
            <a:pPr eaLnBrk="0" latinLnBrk="0" hangingPunct="0">
              <a:buFont typeface="Wingdings" pitchFamily="2" charset="2"/>
              <a:buChar char="Ø"/>
            </a:pPr>
            <a:endParaRPr lang="en-US" altLang="zh-CN">
              <a:ea typeface="SimSun" pitchFamily="2" charset="-122"/>
            </a:endParaRPr>
          </a:p>
          <a:p>
            <a:pPr eaLnBrk="0" latinLnBrk="0" hangingPunct="0">
              <a:buFont typeface="Wingdings" pitchFamily="2" charset="2"/>
              <a:buChar char="Ø"/>
            </a:pPr>
            <a:r>
              <a:rPr lang="en-US" altLang="zh-CN">
                <a:ea typeface="SimSun" pitchFamily="2" charset="-122"/>
              </a:rPr>
              <a:t> Example:  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zh-CN" sz="1600">
                <a:ea typeface="SimSun" pitchFamily="2" charset="-122"/>
              </a:rPr>
              <a:t>Purported by Time Magazine in 1992 that the Russian nuclear weapon systems were protected by a two-out-of-three access mechanism – President, Defense Minister and Defense Ministry</a:t>
            </a:r>
            <a:endParaRPr lang="en-US" altLang="zh-CN">
              <a:ea typeface="SimSun" pitchFamily="2" charset="-122"/>
            </a:endParaRPr>
          </a:p>
          <a:p>
            <a:pPr eaLnBrk="0" latinLnBrk="0" hangingPunct="0">
              <a:buFont typeface="Wingdings" pitchFamily="2" charset="2"/>
              <a:buChar char="Ø"/>
            </a:pPr>
            <a:endParaRPr lang="en-US" altLang="ko-KR" b="0">
              <a:ea typeface="궁서" pitchFamily="18" charset="-127"/>
            </a:endParaRPr>
          </a:p>
          <a:p>
            <a:pPr eaLnBrk="0" latinLnBrk="0" hangingPunct="0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Secret Sharing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ko-KR" sz="1600"/>
              <a:t>Distribute a secret amongst a group of participants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ko-KR" sz="1600"/>
              <a:t>Each participant is allocated a share of the secret 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ko-KR" sz="1600"/>
              <a:t>Secret can be reconstructed only when the shares are combined together </a:t>
            </a:r>
          </a:p>
          <a:p>
            <a:pPr marL="661988" lvl="1" indent="-279400" eaLnBrk="0" latinLnBrk="0" hangingPunct="0">
              <a:buFont typeface="Wingdings" pitchFamily="2" charset="2"/>
              <a:buChar char="ü"/>
            </a:pPr>
            <a:r>
              <a:rPr lang="en-US" altLang="ko-KR" sz="1600"/>
              <a:t>Individual shares are of no use on their own.</a:t>
            </a:r>
          </a:p>
          <a:p>
            <a:pPr eaLnBrk="0" latinLnBrk="0" hangingPunct="0">
              <a:buFont typeface="Wingdings" pitchFamily="2" charset="2"/>
              <a:buChar char="Ø"/>
            </a:pPr>
            <a:endParaRPr lang="en-US" altLang="ko-K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0725" y="4741863"/>
            <a:ext cx="12398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8100" y="4697413"/>
            <a:ext cx="1458913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0180" name="Group 5"/>
          <p:cNvGrpSpPr>
            <a:grpSpLocks/>
          </p:cNvGrpSpPr>
          <p:nvPr/>
        </p:nvGrpSpPr>
        <p:grpSpPr bwMode="auto">
          <a:xfrm>
            <a:off x="990600" y="2371725"/>
            <a:ext cx="7086600" cy="2286000"/>
            <a:chOff x="624" y="1680"/>
            <a:chExt cx="4464" cy="1440"/>
          </a:xfrm>
        </p:grpSpPr>
        <p:sp>
          <p:nvSpPr>
            <p:cNvPr id="50189" name="Rectangle 6"/>
            <p:cNvSpPr>
              <a:spLocks noChangeArrowheads="1"/>
            </p:cNvSpPr>
            <p:nvPr/>
          </p:nvSpPr>
          <p:spPr bwMode="auto">
            <a:xfrm>
              <a:off x="816" y="1680"/>
              <a:ext cx="3984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50190" name="Line 7"/>
            <p:cNvSpPr>
              <a:spLocks noChangeShapeType="1"/>
            </p:cNvSpPr>
            <p:nvPr/>
          </p:nvSpPr>
          <p:spPr bwMode="auto">
            <a:xfrm>
              <a:off x="1248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1" name="Line 8"/>
            <p:cNvSpPr>
              <a:spLocks noChangeShapeType="1"/>
            </p:cNvSpPr>
            <p:nvPr/>
          </p:nvSpPr>
          <p:spPr bwMode="auto">
            <a:xfrm>
              <a:off x="1728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2" name="Line 9"/>
            <p:cNvSpPr>
              <a:spLocks noChangeShapeType="1"/>
            </p:cNvSpPr>
            <p:nvPr/>
          </p:nvSpPr>
          <p:spPr bwMode="auto">
            <a:xfrm>
              <a:off x="2208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3" name="Line 10"/>
            <p:cNvSpPr>
              <a:spLocks noChangeShapeType="1"/>
            </p:cNvSpPr>
            <p:nvPr/>
          </p:nvSpPr>
          <p:spPr bwMode="auto">
            <a:xfrm>
              <a:off x="4320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4" name="Line 11"/>
            <p:cNvSpPr>
              <a:spLocks noChangeShapeType="1"/>
            </p:cNvSpPr>
            <p:nvPr/>
          </p:nvSpPr>
          <p:spPr bwMode="auto">
            <a:xfrm>
              <a:off x="3840" y="16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5" name="Line 12"/>
            <p:cNvSpPr>
              <a:spLocks noChangeShapeType="1"/>
            </p:cNvSpPr>
            <p:nvPr/>
          </p:nvSpPr>
          <p:spPr bwMode="auto">
            <a:xfrm flipH="1">
              <a:off x="864" y="2208"/>
              <a:ext cx="19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6" name="Line 13"/>
            <p:cNvSpPr>
              <a:spLocks noChangeShapeType="1"/>
            </p:cNvSpPr>
            <p:nvPr/>
          </p:nvSpPr>
          <p:spPr bwMode="auto">
            <a:xfrm flipH="1">
              <a:off x="1392" y="2298"/>
              <a:ext cx="195" cy="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7" name="Line 15"/>
            <p:cNvSpPr>
              <a:spLocks noChangeShapeType="1"/>
            </p:cNvSpPr>
            <p:nvPr/>
          </p:nvSpPr>
          <p:spPr bwMode="auto">
            <a:xfrm>
              <a:off x="4128" y="2208"/>
              <a:ext cx="9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8" name="Line 16"/>
            <p:cNvSpPr>
              <a:spLocks noChangeShapeType="1"/>
            </p:cNvSpPr>
            <p:nvPr/>
          </p:nvSpPr>
          <p:spPr bwMode="auto">
            <a:xfrm>
              <a:off x="4608" y="2208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199" name="Text Box 17"/>
            <p:cNvSpPr txBox="1">
              <a:spLocks noChangeArrowheads="1"/>
            </p:cNvSpPr>
            <p:nvPr/>
          </p:nvSpPr>
          <p:spPr bwMode="auto">
            <a:xfrm>
              <a:off x="912" y="172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s</a:t>
              </a:r>
              <a:r>
                <a:rPr lang="en-US" altLang="ko-KR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200" name="Text Box 18"/>
            <p:cNvSpPr txBox="1">
              <a:spLocks noChangeArrowheads="1"/>
            </p:cNvSpPr>
            <p:nvPr/>
          </p:nvSpPr>
          <p:spPr bwMode="auto">
            <a:xfrm>
              <a:off x="1344" y="172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s</a:t>
              </a:r>
              <a:r>
                <a:rPr lang="en-US" altLang="ko-KR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0201" name="Text Box 19"/>
            <p:cNvSpPr txBox="1">
              <a:spLocks noChangeArrowheads="1"/>
            </p:cNvSpPr>
            <p:nvPr/>
          </p:nvSpPr>
          <p:spPr bwMode="auto">
            <a:xfrm>
              <a:off x="1872" y="172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s</a:t>
              </a:r>
              <a:r>
                <a:rPr lang="en-US" altLang="ko-KR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0202" name="Text Box 20"/>
            <p:cNvSpPr txBox="1">
              <a:spLocks noChangeArrowheads="1"/>
            </p:cNvSpPr>
            <p:nvPr/>
          </p:nvSpPr>
          <p:spPr bwMode="auto">
            <a:xfrm>
              <a:off x="4464" y="172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s</a:t>
              </a:r>
              <a:r>
                <a:rPr lang="en-US" altLang="ko-KR" sz="2400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50203" name="Rectangle 21"/>
            <p:cNvSpPr>
              <a:spLocks noChangeArrowheads="1"/>
            </p:cNvSpPr>
            <p:nvPr/>
          </p:nvSpPr>
          <p:spPr bwMode="auto">
            <a:xfrm>
              <a:off x="624" y="2784"/>
              <a:ext cx="384" cy="3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204" name="Text Box 22"/>
            <p:cNvSpPr txBox="1">
              <a:spLocks noChangeArrowheads="1"/>
            </p:cNvSpPr>
            <p:nvPr/>
          </p:nvSpPr>
          <p:spPr bwMode="auto">
            <a:xfrm>
              <a:off x="2496" y="1728"/>
              <a:ext cx="13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… shares …</a:t>
              </a:r>
            </a:p>
          </p:txBody>
        </p:sp>
        <p:sp>
          <p:nvSpPr>
            <p:cNvPr id="50205" name="Rectangle 23"/>
            <p:cNvSpPr>
              <a:spLocks noChangeArrowheads="1"/>
            </p:cNvSpPr>
            <p:nvPr/>
          </p:nvSpPr>
          <p:spPr bwMode="auto">
            <a:xfrm>
              <a:off x="1152" y="2784"/>
              <a:ext cx="384" cy="3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0206" name="Rectangle 24"/>
            <p:cNvSpPr>
              <a:spLocks noChangeArrowheads="1"/>
            </p:cNvSpPr>
            <p:nvPr/>
          </p:nvSpPr>
          <p:spPr bwMode="auto">
            <a:xfrm>
              <a:off x="1728" y="2784"/>
              <a:ext cx="384" cy="3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0207" name="Rectangle 25"/>
            <p:cNvSpPr>
              <a:spLocks noChangeArrowheads="1"/>
            </p:cNvSpPr>
            <p:nvPr/>
          </p:nvSpPr>
          <p:spPr bwMode="auto">
            <a:xfrm>
              <a:off x="4032" y="2784"/>
              <a:ext cx="384" cy="3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2400">
                  <a:latin typeface="Times New Roman" pitchFamily="18" charset="0"/>
                </a:rPr>
                <a:t>n-1</a:t>
              </a:r>
            </a:p>
          </p:txBody>
        </p:sp>
        <p:sp>
          <p:nvSpPr>
            <p:cNvPr id="50208" name="Rectangle 26"/>
            <p:cNvSpPr>
              <a:spLocks noChangeArrowheads="1"/>
            </p:cNvSpPr>
            <p:nvPr/>
          </p:nvSpPr>
          <p:spPr bwMode="auto">
            <a:xfrm>
              <a:off x="4704" y="2784"/>
              <a:ext cx="384" cy="33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ko-KR" sz="24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50209" name="Text Box 27"/>
            <p:cNvSpPr txBox="1">
              <a:spLocks noChangeArrowheads="1"/>
            </p:cNvSpPr>
            <p:nvPr/>
          </p:nvSpPr>
          <p:spPr bwMode="auto">
            <a:xfrm>
              <a:off x="3936" y="172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s</a:t>
              </a:r>
              <a:r>
                <a:rPr lang="en-US" altLang="ko-KR" sz="2400" baseline="-25000">
                  <a:latin typeface="Times New Roman" pitchFamily="18" charset="0"/>
                </a:rPr>
                <a:t>n-1</a:t>
              </a:r>
            </a:p>
          </p:txBody>
        </p:sp>
        <p:sp>
          <p:nvSpPr>
            <p:cNvPr id="50210" name="Text Box 28"/>
            <p:cNvSpPr txBox="1">
              <a:spLocks noChangeArrowheads="1"/>
            </p:cNvSpPr>
            <p:nvPr/>
          </p:nvSpPr>
          <p:spPr bwMode="auto">
            <a:xfrm>
              <a:off x="2544" y="2784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2400">
                  <a:latin typeface="Times New Roman" pitchFamily="18" charset="0"/>
                </a:rPr>
                <a:t>… parties …</a:t>
              </a:r>
            </a:p>
          </p:txBody>
        </p:sp>
      </p:grpSp>
      <p:pic>
        <p:nvPicPr>
          <p:cNvPr id="50181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1175" y="4760913"/>
            <a:ext cx="1298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3063" y="1425575"/>
            <a:ext cx="29670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Oval 31"/>
          <p:cNvSpPr>
            <a:spLocks noChangeArrowheads="1"/>
          </p:cNvSpPr>
          <p:nvPr/>
        </p:nvSpPr>
        <p:spPr bwMode="auto">
          <a:xfrm>
            <a:off x="1395413" y="2825750"/>
            <a:ext cx="720725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1</a:t>
            </a:r>
            <a:endParaRPr lang="en-US" altLang="ko-KR"/>
          </a:p>
        </p:txBody>
      </p:sp>
      <p:sp>
        <p:nvSpPr>
          <p:cNvPr id="50184" name="Oval 32"/>
          <p:cNvSpPr>
            <a:spLocks noChangeArrowheads="1"/>
          </p:cNvSpPr>
          <p:nvPr/>
        </p:nvSpPr>
        <p:spPr bwMode="auto">
          <a:xfrm>
            <a:off x="2279650" y="2852738"/>
            <a:ext cx="720725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2</a:t>
            </a:r>
            <a:endParaRPr lang="en-US" altLang="ko-KR"/>
          </a:p>
        </p:txBody>
      </p:sp>
      <p:sp>
        <p:nvSpPr>
          <p:cNvPr id="50185" name="Rectangle 33"/>
          <p:cNvSpPr>
            <a:spLocks noChangeArrowheads="1"/>
          </p:cNvSpPr>
          <p:nvPr/>
        </p:nvSpPr>
        <p:spPr bwMode="auto">
          <a:xfrm>
            <a:off x="3627438" y="2932113"/>
            <a:ext cx="1743075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… Key Holes…</a:t>
            </a:r>
            <a:endParaRPr lang="en-US" altLang="ko-KR"/>
          </a:p>
        </p:txBody>
      </p:sp>
      <p:sp>
        <p:nvSpPr>
          <p:cNvPr id="50186" name="Oval 34"/>
          <p:cNvSpPr>
            <a:spLocks noChangeArrowheads="1"/>
          </p:cNvSpPr>
          <p:nvPr/>
        </p:nvSpPr>
        <p:spPr bwMode="auto">
          <a:xfrm>
            <a:off x="5724525" y="2781300"/>
            <a:ext cx="720725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t-1</a:t>
            </a:r>
            <a:endParaRPr lang="en-US" altLang="ko-KR"/>
          </a:p>
        </p:txBody>
      </p:sp>
      <p:sp>
        <p:nvSpPr>
          <p:cNvPr id="50187" name="Oval 35"/>
          <p:cNvSpPr>
            <a:spLocks noChangeArrowheads="1"/>
          </p:cNvSpPr>
          <p:nvPr/>
        </p:nvSpPr>
        <p:spPr bwMode="auto">
          <a:xfrm>
            <a:off x="6659563" y="2781300"/>
            <a:ext cx="720725" cy="6477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t</a:t>
            </a:r>
            <a:endParaRPr lang="en-US" altLang="ko-KR"/>
          </a:p>
        </p:txBody>
      </p:sp>
      <p:sp>
        <p:nvSpPr>
          <p:cNvPr id="50188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272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Secret Sharing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8415DD-71DD-40E7-A593-5BDC51971D68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272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Secret Sharing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2749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ea typeface="궁서" pitchFamily="18" charset="-127"/>
              </a:rPr>
              <a:t>Flawed secret sharing</a:t>
            </a:r>
          </a:p>
          <a:p>
            <a:pPr lvl="1"/>
            <a:endParaRPr lang="en-US" altLang="ko-KR" sz="1600"/>
          </a:p>
          <a:p>
            <a:pPr lvl="1"/>
            <a:endParaRPr lang="en-US" altLang="ko-KR" sz="1600"/>
          </a:p>
          <a:p>
            <a:pPr lvl="1"/>
            <a:endParaRPr lang="en-US" altLang="ko-KR" sz="1600"/>
          </a:p>
          <a:p>
            <a:pPr>
              <a:buFont typeface="Wingdings" pitchFamily="2" charset="2"/>
              <a:buChar char="Ø"/>
            </a:pPr>
            <a:endParaRPr lang="en-US" altLang="ko-KR" sz="1600"/>
          </a:p>
          <a:p>
            <a:pPr>
              <a:buFont typeface="Wingdings" pitchFamily="2" charset="2"/>
              <a:buChar char="Ø"/>
            </a:pPr>
            <a:endParaRPr lang="en-US" altLang="ko-KR" sz="1600"/>
          </a:p>
          <a:p>
            <a:pPr>
              <a:buFont typeface="Wingdings" pitchFamily="2" charset="2"/>
              <a:buChar char="Ø"/>
            </a:pPr>
            <a:r>
              <a:rPr lang="en-US" altLang="ko-KR" sz="1600"/>
              <a:t> </a:t>
            </a:r>
            <a:r>
              <a:rPr lang="en-US" altLang="ko-KR">
                <a:ea typeface="궁서" pitchFamily="18" charset="-127"/>
              </a:rPr>
              <a:t>Trivial secret sharing</a:t>
            </a:r>
            <a:r>
              <a:rPr lang="en-US" altLang="ko-KR"/>
              <a:t> </a:t>
            </a:r>
            <a:endParaRPr lang="en-US" altLang="ko-KR" sz="1600"/>
          </a:p>
          <a:p>
            <a:pPr lvl="1"/>
            <a:r>
              <a:rPr lang="en-US" altLang="ko-KR" sz="1600"/>
              <a:t>A secret </a:t>
            </a:r>
            <a:r>
              <a:rPr lang="en-US" altLang="ko-KR" sz="1600" i="1"/>
              <a:t>s</a:t>
            </a:r>
            <a:r>
              <a:rPr lang="en-US" altLang="ko-KR" sz="1600"/>
              <a:t> is distributed as </a:t>
            </a:r>
            <a:r>
              <a:rPr lang="en-US" altLang="ko-KR" sz="1600" i="1"/>
              <a:t>s = b</a:t>
            </a:r>
            <a:r>
              <a:rPr lang="en-US" altLang="ko-KR" sz="1600" i="1" baseline="-25000"/>
              <a:t>1</a:t>
            </a:r>
            <a:r>
              <a:rPr lang="en-US" altLang="ko-KR" sz="1600" i="1"/>
              <a:t> </a:t>
            </a:r>
            <a:r>
              <a:rPr lang="en-US" altLang="ko-KR" sz="1600" i="1">
                <a:sym typeface="Symbol" pitchFamily="18" charset="2"/>
              </a:rPr>
              <a:t> b</a:t>
            </a:r>
            <a:r>
              <a:rPr lang="en-US" altLang="ko-KR" sz="1600" i="1" baseline="-25000">
                <a:sym typeface="Symbol" pitchFamily="18" charset="2"/>
              </a:rPr>
              <a:t>2</a:t>
            </a:r>
            <a:r>
              <a:rPr lang="en-US" altLang="ko-KR" sz="1600" i="1">
                <a:sym typeface="Symbol" pitchFamily="18" charset="2"/>
              </a:rPr>
              <a:t>  …  b</a:t>
            </a:r>
            <a:r>
              <a:rPr lang="en-US" altLang="ko-KR" sz="1600" i="1" baseline="-25000">
                <a:sym typeface="Symbol" pitchFamily="18" charset="2"/>
              </a:rPr>
              <a:t>n-1</a:t>
            </a:r>
            <a:r>
              <a:rPr lang="en-US" altLang="ko-KR" sz="1600" i="1">
                <a:sym typeface="Symbol" pitchFamily="18" charset="2"/>
              </a:rPr>
              <a:t>  b</a:t>
            </a:r>
            <a:r>
              <a:rPr lang="en-US" altLang="ko-KR" sz="1600" i="1" baseline="-25000">
                <a:sym typeface="Symbol" pitchFamily="18" charset="2"/>
              </a:rPr>
              <a:t>n</a:t>
            </a:r>
            <a:r>
              <a:rPr lang="en-US" altLang="ko-KR" sz="1600" i="1"/>
              <a:t> </a:t>
            </a:r>
          </a:p>
          <a:p>
            <a:pPr lvl="1"/>
            <a:r>
              <a:rPr lang="en-US" altLang="ko-KR" sz="1600"/>
              <a:t>   1) Choose random numbers </a:t>
            </a:r>
            <a:r>
              <a:rPr lang="en-US" altLang="ko-KR" sz="1600" i="1"/>
              <a:t>b</a:t>
            </a:r>
            <a:r>
              <a:rPr lang="en-US" altLang="ko-KR" sz="1600" i="1" baseline="-25000"/>
              <a:t>1</a:t>
            </a:r>
            <a:r>
              <a:rPr lang="en-US" altLang="ko-KR" sz="1600" i="1"/>
              <a:t>,….,</a:t>
            </a:r>
            <a:r>
              <a:rPr lang="en-US" altLang="ko-KR" sz="1600" i="1">
                <a:sym typeface="Symbol" pitchFamily="18" charset="2"/>
              </a:rPr>
              <a:t>b</a:t>
            </a:r>
            <a:r>
              <a:rPr lang="en-US" altLang="ko-KR" sz="1600" i="1" baseline="-25000">
                <a:sym typeface="Symbol" pitchFamily="18" charset="2"/>
              </a:rPr>
              <a:t>n-1</a:t>
            </a:r>
            <a:r>
              <a:rPr lang="en-US" altLang="ko-KR" sz="1600" i="1">
                <a:sym typeface="Symbol" pitchFamily="18" charset="2"/>
              </a:rPr>
              <a:t> </a:t>
            </a:r>
          </a:p>
          <a:p>
            <a:pPr lvl="1"/>
            <a:r>
              <a:rPr lang="en-US" altLang="ko-KR" sz="1600" i="1">
                <a:sym typeface="Symbol" pitchFamily="18" charset="2"/>
              </a:rPr>
              <a:t>   </a:t>
            </a:r>
            <a:r>
              <a:rPr lang="en-US" altLang="ko-KR" sz="1600">
                <a:sym typeface="Symbol" pitchFamily="18" charset="2"/>
              </a:rPr>
              <a:t>2) Compute </a:t>
            </a:r>
            <a:r>
              <a:rPr lang="en-US" altLang="ko-KR" sz="1600" i="1">
                <a:sym typeface="Symbol" pitchFamily="18" charset="2"/>
              </a:rPr>
              <a:t>b</a:t>
            </a:r>
            <a:r>
              <a:rPr lang="en-US" altLang="ko-KR" sz="1600" i="1" baseline="-25000">
                <a:sym typeface="Symbol" pitchFamily="18" charset="2"/>
              </a:rPr>
              <a:t>n </a:t>
            </a:r>
            <a:r>
              <a:rPr lang="en-US" altLang="ko-KR" sz="1600" i="1"/>
              <a:t>= b</a:t>
            </a:r>
            <a:r>
              <a:rPr lang="en-US" altLang="ko-KR" sz="1600" i="1" baseline="-25000"/>
              <a:t>1</a:t>
            </a:r>
            <a:r>
              <a:rPr lang="en-US" altLang="ko-KR" sz="1600" i="1"/>
              <a:t> </a:t>
            </a:r>
            <a:r>
              <a:rPr lang="en-US" altLang="ko-KR" sz="1600" i="1">
                <a:sym typeface="Symbol" pitchFamily="18" charset="2"/>
              </a:rPr>
              <a:t> b</a:t>
            </a:r>
            <a:r>
              <a:rPr lang="en-US" altLang="ko-KR" sz="1600" i="1" baseline="-25000">
                <a:sym typeface="Symbol" pitchFamily="18" charset="2"/>
              </a:rPr>
              <a:t>2</a:t>
            </a:r>
            <a:r>
              <a:rPr lang="en-US" altLang="ko-KR" sz="1600" i="1">
                <a:sym typeface="Symbol" pitchFamily="18" charset="2"/>
              </a:rPr>
              <a:t>  …  b</a:t>
            </a:r>
            <a:r>
              <a:rPr lang="en-US" altLang="ko-KR" sz="1600" i="1" baseline="-25000">
                <a:sym typeface="Symbol" pitchFamily="18" charset="2"/>
              </a:rPr>
              <a:t>n-1</a:t>
            </a:r>
            <a:r>
              <a:rPr lang="en-US" altLang="ko-KR" sz="1600" i="1">
                <a:sym typeface="Symbol" pitchFamily="18" charset="2"/>
              </a:rPr>
              <a:t>  s</a:t>
            </a:r>
            <a:endParaRPr lang="en-US" altLang="ko-KR" sz="1600" i="1"/>
          </a:p>
          <a:p>
            <a:pPr lvl="1"/>
            <a:endParaRPr lang="en-US" altLang="ko-KR" sz="1600"/>
          </a:p>
        </p:txBody>
      </p:sp>
      <p:grpSp>
        <p:nvGrpSpPr>
          <p:cNvPr id="51205" name="그룹 13"/>
          <p:cNvGrpSpPr>
            <a:grpSpLocks/>
          </p:cNvGrpSpPr>
          <p:nvPr/>
        </p:nvGrpSpPr>
        <p:grpSpPr bwMode="auto">
          <a:xfrm>
            <a:off x="850900" y="1865313"/>
            <a:ext cx="4235450" cy="377825"/>
            <a:chOff x="1380565" y="5074024"/>
            <a:chExt cx="4234465" cy="378297"/>
          </a:xfrm>
        </p:grpSpPr>
        <p:sp>
          <p:nvSpPr>
            <p:cNvPr id="51208" name="TextBox 4"/>
            <p:cNvSpPr txBox="1">
              <a:spLocks noChangeArrowheads="1"/>
            </p:cNvSpPr>
            <p:nvPr/>
          </p:nvSpPr>
          <p:spPr bwMode="auto">
            <a:xfrm>
              <a:off x="1380565" y="5074024"/>
              <a:ext cx="1261885" cy="369332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password</a:t>
              </a:r>
              <a:endParaRPr lang="ko-KR" altLang="en-US"/>
            </a:p>
          </p:txBody>
        </p:sp>
        <p:sp>
          <p:nvSpPr>
            <p:cNvPr id="51209" name="TextBox 5"/>
            <p:cNvSpPr txBox="1">
              <a:spLocks noChangeArrowheads="1"/>
            </p:cNvSpPr>
            <p:nvPr/>
          </p:nvSpPr>
          <p:spPr bwMode="auto">
            <a:xfrm>
              <a:off x="3460379" y="5082989"/>
              <a:ext cx="453970" cy="36933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pa</a:t>
              </a:r>
              <a:endParaRPr lang="ko-KR" altLang="en-US"/>
            </a:p>
          </p:txBody>
        </p:sp>
        <p:sp>
          <p:nvSpPr>
            <p:cNvPr id="51210" name="TextBox 6"/>
            <p:cNvSpPr txBox="1">
              <a:spLocks noChangeArrowheads="1"/>
            </p:cNvSpPr>
            <p:nvPr/>
          </p:nvSpPr>
          <p:spPr bwMode="auto">
            <a:xfrm>
              <a:off x="4043085" y="5082988"/>
              <a:ext cx="441146" cy="36933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ss</a:t>
              </a:r>
              <a:endParaRPr lang="ko-KR" altLang="en-US"/>
            </a:p>
          </p:txBody>
        </p:sp>
        <p:sp>
          <p:nvSpPr>
            <p:cNvPr id="51211" name="TextBox 7"/>
            <p:cNvSpPr txBox="1">
              <a:spLocks noChangeArrowheads="1"/>
            </p:cNvSpPr>
            <p:nvPr/>
          </p:nvSpPr>
          <p:spPr bwMode="auto">
            <a:xfrm>
              <a:off x="4589931" y="5082988"/>
              <a:ext cx="505267" cy="36933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wo</a:t>
              </a:r>
              <a:endParaRPr lang="ko-KR" altLang="en-US"/>
            </a:p>
          </p:txBody>
        </p:sp>
        <p:sp>
          <p:nvSpPr>
            <p:cNvPr id="51212" name="TextBox 8"/>
            <p:cNvSpPr txBox="1">
              <a:spLocks noChangeArrowheads="1"/>
            </p:cNvSpPr>
            <p:nvPr/>
          </p:nvSpPr>
          <p:spPr bwMode="auto">
            <a:xfrm>
              <a:off x="5199532" y="5082989"/>
              <a:ext cx="415498" cy="36933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/>
                <a:t>rd</a:t>
              </a:r>
              <a:endParaRPr lang="ko-KR" altLang="en-US"/>
            </a:p>
          </p:txBody>
        </p:sp>
        <p:cxnSp>
          <p:nvCxnSpPr>
            <p:cNvPr id="51213" name="직선 화살표 연결선 10"/>
            <p:cNvCxnSpPr>
              <a:cxnSpLocks noChangeShapeType="1"/>
            </p:cNvCxnSpPr>
            <p:nvPr/>
          </p:nvCxnSpPr>
          <p:spPr bwMode="auto">
            <a:xfrm>
              <a:off x="2698376" y="5289175"/>
              <a:ext cx="663389" cy="1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51206" name="폭발 2 15"/>
          <p:cNvSpPr>
            <a:spLocks noChangeArrowheads="1"/>
          </p:cNvSpPr>
          <p:nvPr/>
        </p:nvSpPr>
        <p:spPr bwMode="auto">
          <a:xfrm>
            <a:off x="5486400" y="1612900"/>
            <a:ext cx="2151063" cy="879475"/>
          </a:xfrm>
          <a:prstGeom prst="irregularSeal2">
            <a:avLst/>
          </a:prstGeom>
          <a:solidFill>
            <a:srgbClr val="FFFF99"/>
          </a:solidFill>
          <a:ln w="317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/>
              <a:t>Flawed</a:t>
            </a:r>
            <a:endParaRPr lang="ko-KR" altLang="en-US"/>
          </a:p>
        </p:txBody>
      </p:sp>
      <p:sp>
        <p:nvSpPr>
          <p:cNvPr id="51207" name="직사각형 16"/>
          <p:cNvSpPr>
            <a:spLocks noChangeArrowheads="1"/>
          </p:cNvSpPr>
          <p:nvPr/>
        </p:nvSpPr>
        <p:spPr bwMode="auto">
          <a:xfrm>
            <a:off x="1163638" y="4097338"/>
            <a:ext cx="5521325" cy="581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/>
              <a:t>All </a:t>
            </a:r>
            <a:r>
              <a:rPr lang="en-US" altLang="ko-KR" sz="1600" i="1"/>
              <a:t>n</a:t>
            </a:r>
            <a:r>
              <a:rPr lang="en-US" altLang="ko-KR" sz="1600"/>
              <a:t> shares should be present to recover the secret </a:t>
            </a:r>
            <a:r>
              <a:rPr lang="en-US" altLang="ko-KR" sz="1600" i="1"/>
              <a:t>s </a:t>
            </a:r>
          </a:p>
          <a:p>
            <a:r>
              <a:rPr lang="en-US" altLang="ko-KR" sz="1600"/>
              <a:t>(Not robust)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8B12F8-9EBE-4B08-BCAF-3A5C48CBDC6C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557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Threshold Secret Sharing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557213" y="1338263"/>
            <a:ext cx="7527925" cy="3735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ea typeface="궁서" pitchFamily="18" charset="-127"/>
              </a:rPr>
              <a:t>Scenario </a:t>
            </a:r>
          </a:p>
          <a:p>
            <a:pPr lvl="1" eaLnBrk="0" latinLnBrk="0"/>
            <a:r>
              <a:rPr lang="en-US" altLang="ko-KR"/>
              <a:t>For example, imagine that the Board of Directors of Coca-Cola would like to protect </a:t>
            </a:r>
            <a:r>
              <a:rPr lang="en-US" altLang="ko-KR">
                <a:solidFill>
                  <a:srgbClr val="0000CC"/>
                </a:solidFill>
              </a:rPr>
              <a:t>Coke's secret formula</a:t>
            </a:r>
            <a:r>
              <a:rPr lang="en-US" altLang="ko-KR"/>
              <a:t>. The president of the company should be able to access the formula when needed, but in an emergency any 3 of the 12 board members would be able to unlock the secret formula together. </a:t>
            </a:r>
          </a:p>
          <a:p>
            <a:pPr lvl="1" eaLnBrk="0" latinLnBrk="0"/>
            <a:r>
              <a:rPr lang="en-US" altLang="ko-KR"/>
              <a:t>This can be accomplished by a secret sharing scheme with </a:t>
            </a:r>
            <a:r>
              <a:rPr lang="en-US" altLang="ko-KR" i="1"/>
              <a:t>t</a:t>
            </a:r>
            <a:r>
              <a:rPr lang="en-US" altLang="ko-KR"/>
              <a:t> = 3 and </a:t>
            </a:r>
            <a:r>
              <a:rPr lang="en-US" altLang="ko-KR" i="1"/>
              <a:t>n</a:t>
            </a:r>
            <a:r>
              <a:rPr lang="en-US" altLang="ko-KR"/>
              <a:t> = 15, where 3 shares are given to the president, and 1 is given to each board member.</a:t>
            </a:r>
            <a:endParaRPr lang="en-US" altLang="ko-KR" b="0">
              <a:ea typeface="궁서" pitchFamily="18" charset="-127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endParaRPr lang="en-US" altLang="ko-KR" b="0">
              <a:ea typeface="궁서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/>
              <a:t> Security Issues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>
                <a:solidFill>
                  <a:srgbClr val="9900CC"/>
                </a:solidFill>
              </a:rPr>
              <a:t>Secrecy</a:t>
            </a:r>
            <a:r>
              <a:rPr lang="en-US" altLang="ko-KR"/>
              <a:t>: resistance against any misbehavior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>
                <a:solidFill>
                  <a:srgbClr val="9900CC"/>
                </a:solidFill>
              </a:rPr>
              <a:t>Robustness</a:t>
            </a:r>
            <a:r>
              <a:rPr lang="en-US" altLang="ko-KR"/>
              <a:t>: reliability against any possible error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16F697-932C-4756-95E5-86B72476ECD2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557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Threshold Secret Sharing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641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ko-KR" b="0" dirty="0"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(t, n) </a:t>
            </a:r>
            <a:r>
              <a:rPr lang="en-US" altLang="ko-KR" dirty="0">
                <a:ea typeface="궁서" pitchFamily="18" charset="-127"/>
              </a:rPr>
              <a:t>Secret Sharing with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t&lt;n</a:t>
            </a:r>
            <a:r>
              <a:rPr lang="en-US" altLang="ko-KR" dirty="0">
                <a:ea typeface="궁서" pitchFamily="18" charset="-127"/>
              </a:rPr>
              <a:t> </a:t>
            </a:r>
          </a:p>
          <a:p>
            <a:pPr marL="661988" lvl="1" indent="-279400">
              <a:buFont typeface="Wingdings" pitchFamily="2" charset="2"/>
              <a:buChar char="ü"/>
            </a:pPr>
            <a:r>
              <a:rPr lang="en-US" altLang="ko-KR" sz="1600" dirty="0"/>
              <a:t>A secret </a:t>
            </a:r>
            <a:r>
              <a:rPr lang="en-US" altLang="ko-KR" sz="1600" dirty="0">
                <a:solidFill>
                  <a:srgbClr val="FF0000"/>
                </a:solidFill>
              </a:rPr>
              <a:t>K</a:t>
            </a:r>
            <a:r>
              <a:rPr lang="en-US" altLang="ko-KR" sz="1600" dirty="0"/>
              <a:t> is shared among n shares </a:t>
            </a:r>
          </a:p>
          <a:p>
            <a:pPr marL="661988" lvl="1" indent="-279400">
              <a:buFont typeface="Wingdings" pitchFamily="2" charset="2"/>
              <a:buChar char="ü"/>
            </a:pPr>
            <a:r>
              <a:rPr lang="en-US" altLang="ko-KR" sz="1600" dirty="0"/>
              <a:t>Among </a:t>
            </a:r>
            <a:r>
              <a:rPr lang="en-US" altLang="ko-KR" sz="1600" dirty="0">
                <a:solidFill>
                  <a:srgbClr val="0000FF"/>
                </a:solidFill>
              </a:rPr>
              <a:t>n </a:t>
            </a:r>
            <a:r>
              <a:rPr lang="en-US" altLang="ko-KR" sz="1600" dirty="0" smtClean="0"/>
              <a:t>shares, </a:t>
            </a:r>
            <a:r>
              <a:rPr lang="en-US" altLang="ko-KR" sz="1600" dirty="0">
                <a:solidFill>
                  <a:srgbClr val="0000FF"/>
                </a:solidFill>
              </a:rPr>
              <a:t>t</a:t>
            </a:r>
            <a:r>
              <a:rPr lang="en-US" altLang="ko-KR" sz="1600" dirty="0"/>
              <a:t> shares have to cooperate to recover the secret </a:t>
            </a:r>
            <a:r>
              <a:rPr lang="en-US" altLang="ko-KR" sz="1600" dirty="0">
                <a:solidFill>
                  <a:srgbClr val="FF0000"/>
                </a:solidFill>
              </a:rPr>
              <a:t>K</a:t>
            </a:r>
          </a:p>
          <a:p>
            <a:pPr marL="661988" lvl="1" indent="-279400">
              <a:buFont typeface="Wingdings" pitchFamily="2" charset="2"/>
              <a:buChar char="ü"/>
            </a:pPr>
            <a:r>
              <a:rPr lang="en-US" altLang="ko-KR" sz="1600" dirty="0"/>
              <a:t>Robust against partial error </a:t>
            </a:r>
          </a:p>
          <a:p>
            <a:pPr marL="661988" lvl="1" indent="-279400">
              <a:buFont typeface="Wingdings" pitchFamily="2" charset="2"/>
              <a:buChar char="ü"/>
            </a:pPr>
            <a:r>
              <a:rPr lang="en-US" altLang="ko-KR" sz="1600" dirty="0"/>
              <a:t>Shamir’s secret sharing, </a:t>
            </a:r>
            <a:r>
              <a:rPr lang="en-US" altLang="ko-KR" sz="1600" dirty="0" err="1"/>
              <a:t>Blakley's</a:t>
            </a:r>
            <a:r>
              <a:rPr lang="en-US" altLang="ko-KR" sz="1600" dirty="0"/>
              <a:t> secret </a:t>
            </a:r>
            <a:r>
              <a:rPr lang="en-US" altLang="ko-KR" sz="1600" dirty="0" smtClean="0"/>
              <a:t>sharing, etc.</a:t>
            </a:r>
            <a:endParaRPr lang="en-US" altLang="ko-KR" sz="1600" dirty="0"/>
          </a:p>
          <a:p>
            <a:pPr marL="342900" indent="-342900"/>
            <a:r>
              <a:rPr lang="en-US" altLang="ko-KR" dirty="0">
                <a:ea typeface="궁서" pitchFamily="18" charset="-127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ko-KR" dirty="0"/>
              <a:t>The goal is to </a:t>
            </a:r>
            <a:r>
              <a:rPr lang="en-US" altLang="ko-KR" dirty="0">
                <a:solidFill>
                  <a:srgbClr val="CC0099"/>
                </a:solidFill>
              </a:rPr>
              <a:t>divide a secret </a:t>
            </a:r>
            <a:r>
              <a:rPr lang="en-US" altLang="ko-KR" dirty="0">
                <a:solidFill>
                  <a:srgbClr val="FF0000"/>
                </a:solidFill>
              </a:rPr>
              <a:t>K</a:t>
            </a:r>
            <a:r>
              <a:rPr lang="en-US" altLang="ko-KR" dirty="0">
                <a:solidFill>
                  <a:srgbClr val="CC0099"/>
                </a:solidFill>
              </a:rPr>
              <a:t> into </a:t>
            </a:r>
            <a:r>
              <a:rPr lang="en-US" altLang="ko-KR" dirty="0">
                <a:solidFill>
                  <a:srgbClr val="3333FF"/>
                </a:solidFill>
              </a:rPr>
              <a:t>n</a:t>
            </a:r>
            <a:r>
              <a:rPr lang="en-US" altLang="ko-KR" dirty="0">
                <a:solidFill>
                  <a:srgbClr val="CC0099"/>
                </a:solidFill>
              </a:rPr>
              <a:t> pieces</a:t>
            </a:r>
            <a:r>
              <a:rPr lang="en-US" altLang="ko-KR" dirty="0"/>
              <a:t> s</a:t>
            </a:r>
            <a:r>
              <a:rPr lang="en-US" altLang="ko-KR" baseline="-25000" dirty="0"/>
              <a:t>1</a:t>
            </a:r>
            <a:r>
              <a:rPr lang="en-US" altLang="ko-KR" dirty="0"/>
              <a:t>, . . . </a:t>
            </a:r>
            <a:r>
              <a:rPr lang="en-US" altLang="ko-KR" dirty="0" err="1"/>
              <a:t>s</a:t>
            </a:r>
            <a:r>
              <a:rPr lang="en-US" altLang="ko-KR" baseline="-25000" dirty="0" err="1"/>
              <a:t>n</a:t>
            </a:r>
            <a:r>
              <a:rPr lang="en-US" altLang="ko-KR" dirty="0"/>
              <a:t> in such a  way that:</a:t>
            </a:r>
          </a:p>
          <a:p>
            <a:pPr marL="661988" lvl="1" indent="-279400">
              <a:buFont typeface="Wingdings" pitchFamily="2" charset="2"/>
              <a:buChar char="ü"/>
            </a:pPr>
            <a:r>
              <a:rPr lang="en-US" altLang="ko-KR" sz="1600" dirty="0"/>
              <a:t>Any group of</a:t>
            </a:r>
            <a:r>
              <a:rPr lang="en-US" altLang="ko-KR" sz="1600" i="1" dirty="0"/>
              <a:t> </a:t>
            </a:r>
            <a:r>
              <a:rPr lang="en-US" altLang="ko-KR" sz="1600" i="1" dirty="0">
                <a:solidFill>
                  <a:srgbClr val="3333FF"/>
                </a:solidFill>
              </a:rPr>
              <a:t>t</a:t>
            </a:r>
            <a:r>
              <a:rPr lang="en-US" altLang="ko-KR" sz="1600" dirty="0"/>
              <a:t> or more users </a:t>
            </a:r>
            <a:r>
              <a:rPr lang="en-US" altLang="ko-KR" sz="1600" dirty="0">
                <a:solidFill>
                  <a:srgbClr val="FF0000"/>
                </a:solidFill>
              </a:rPr>
              <a:t>can jointly obtain the secret</a:t>
            </a:r>
            <a:r>
              <a:rPr lang="en-US" altLang="ko-KR" sz="1600" dirty="0"/>
              <a:t>; knowledge of any </a:t>
            </a:r>
            <a:r>
              <a:rPr lang="en-US" altLang="ko-KR" sz="1600" i="1" dirty="0">
                <a:solidFill>
                  <a:srgbClr val="0000FF"/>
                </a:solidFill>
              </a:rPr>
              <a:t>t</a:t>
            </a:r>
            <a:r>
              <a:rPr lang="en-US" altLang="ko-KR" sz="1600" dirty="0"/>
              <a:t> or more </a:t>
            </a:r>
            <a:r>
              <a:rPr lang="en-US" altLang="ko-KR" sz="1600" dirty="0" err="1"/>
              <a:t>s</a:t>
            </a:r>
            <a:r>
              <a:rPr lang="en-US" altLang="ko-KR" sz="1600" baseline="-25000" dirty="0" err="1"/>
              <a:t>i</a:t>
            </a:r>
            <a:r>
              <a:rPr lang="en-US" altLang="ko-KR" sz="1600" dirty="0"/>
              <a:t> pieces makes </a:t>
            </a:r>
            <a:r>
              <a:rPr lang="en-US" altLang="ko-KR" sz="1600" dirty="0">
                <a:solidFill>
                  <a:srgbClr val="FF0000"/>
                </a:solidFill>
              </a:rPr>
              <a:t>K</a:t>
            </a:r>
            <a:r>
              <a:rPr lang="en-US" altLang="ko-KR" sz="1600" dirty="0"/>
              <a:t> easily computable.</a:t>
            </a:r>
          </a:p>
          <a:p>
            <a:pPr marL="661988" lvl="1" indent="-279400">
              <a:buFont typeface="Wingdings" pitchFamily="2" charset="2"/>
              <a:buChar char="ü"/>
            </a:pPr>
            <a:r>
              <a:rPr lang="en-US" altLang="ko-KR" sz="1600" dirty="0"/>
              <a:t>Any group of </a:t>
            </a:r>
            <a:r>
              <a:rPr lang="en-US" altLang="ko-KR" sz="1600" i="1" dirty="0">
                <a:solidFill>
                  <a:srgbClr val="3333FF"/>
                </a:solidFill>
              </a:rPr>
              <a:t>t-1</a:t>
            </a:r>
            <a:r>
              <a:rPr lang="en-US" altLang="ko-KR" sz="1600" dirty="0">
                <a:solidFill>
                  <a:srgbClr val="3333FF"/>
                </a:solidFill>
              </a:rPr>
              <a:t> </a:t>
            </a:r>
            <a:r>
              <a:rPr lang="en-US" altLang="ko-KR" sz="1600" dirty="0"/>
              <a:t>or less users </a:t>
            </a:r>
            <a:r>
              <a:rPr lang="en-US" altLang="ko-KR" sz="1600" dirty="0">
                <a:solidFill>
                  <a:srgbClr val="FF0000"/>
                </a:solidFill>
              </a:rPr>
              <a:t>cannot jointly obtain any information </a:t>
            </a:r>
            <a:r>
              <a:rPr lang="en-US" altLang="ko-KR" sz="1600" dirty="0"/>
              <a:t>about the secret. Knowledge of any </a:t>
            </a:r>
            <a:r>
              <a:rPr lang="en-US" altLang="ko-KR" sz="1600" i="1" dirty="0">
                <a:solidFill>
                  <a:srgbClr val="0066FF"/>
                </a:solidFill>
              </a:rPr>
              <a:t>t-1</a:t>
            </a:r>
            <a:r>
              <a:rPr lang="en-US" altLang="ko-KR" sz="1600" dirty="0"/>
              <a:t> or fewer </a:t>
            </a:r>
            <a:r>
              <a:rPr lang="en-US" altLang="ko-KR" sz="1600" dirty="0" err="1"/>
              <a:t>s</a:t>
            </a:r>
            <a:r>
              <a:rPr lang="en-US" altLang="ko-KR" sz="1600" baseline="-25000" dirty="0" err="1"/>
              <a:t>i</a:t>
            </a:r>
            <a:r>
              <a:rPr lang="en-US" altLang="ko-KR" sz="1600" dirty="0"/>
              <a:t> pieces leaves </a:t>
            </a:r>
            <a:r>
              <a:rPr lang="en-US" altLang="ko-KR" sz="1600" dirty="0">
                <a:solidFill>
                  <a:srgbClr val="FF0000"/>
                </a:solidFill>
              </a:rPr>
              <a:t>K</a:t>
            </a:r>
            <a:r>
              <a:rPr lang="en-US" altLang="ko-KR" sz="1600" dirty="0"/>
              <a:t> completely undetermined.</a:t>
            </a:r>
          </a:p>
          <a:p>
            <a:pPr marL="661988" lvl="1" indent="-279400"/>
            <a:endParaRPr lang="en-US" altLang="ko-KR" sz="1600" dirty="0"/>
          </a:p>
          <a:p>
            <a:pPr marL="342900" indent="-342900">
              <a:buClr>
                <a:srgbClr val="0308FF"/>
              </a:buClr>
              <a:buFont typeface="Wingdings" pitchFamily="2" charset="2"/>
              <a:buChar char="Ø"/>
            </a:pPr>
            <a:r>
              <a:rPr lang="en-US" altLang="ko-KR" dirty="0"/>
              <a:t>Provides tradeoff between </a:t>
            </a:r>
            <a:r>
              <a:rPr lang="en-US" altLang="ko-KR" dirty="0">
                <a:solidFill>
                  <a:srgbClr val="2D2DB9"/>
                </a:solidFill>
              </a:rPr>
              <a:t>security </a:t>
            </a:r>
            <a:r>
              <a:rPr lang="en-US" altLang="ko-KR" dirty="0"/>
              <a:t>and </a:t>
            </a:r>
            <a:r>
              <a:rPr lang="en-US" altLang="ko-KR" dirty="0">
                <a:solidFill>
                  <a:srgbClr val="2D2DB9"/>
                </a:solidFill>
              </a:rPr>
              <a:t>reliability</a:t>
            </a:r>
            <a:r>
              <a:rPr lang="en-US" altLang="ko-KR" dirty="0"/>
              <a:t> according to the choice of </a:t>
            </a:r>
            <a:r>
              <a:rPr lang="en-US" altLang="ko-KR" dirty="0">
                <a:solidFill>
                  <a:srgbClr val="0000FF"/>
                </a:solidFill>
              </a:rPr>
              <a:t>t</a:t>
            </a:r>
            <a:r>
              <a:rPr lang="en-US" altLang="ko-KR" dirty="0"/>
              <a:t> and </a:t>
            </a:r>
            <a:r>
              <a:rPr lang="en-US" altLang="ko-KR" dirty="0">
                <a:solidFill>
                  <a:srgbClr val="0000FF"/>
                </a:solidFill>
              </a:rPr>
              <a:t>n</a:t>
            </a:r>
            <a:r>
              <a:rPr lang="en-US" altLang="ko-KR" dirty="0"/>
              <a:t>.</a:t>
            </a:r>
          </a:p>
          <a:p>
            <a:pPr marL="661988" lvl="1" indent="-279400">
              <a:buClr>
                <a:srgbClr val="0308FF"/>
              </a:buClr>
              <a:buFont typeface="Wingdings" pitchFamily="2" charset="2"/>
              <a:buChar char="ü"/>
            </a:pPr>
            <a:r>
              <a:rPr lang="en-US" altLang="ko-KR" dirty="0"/>
              <a:t>Higher </a:t>
            </a:r>
            <a:r>
              <a:rPr lang="en-US" altLang="ko-KR" dirty="0">
                <a:solidFill>
                  <a:srgbClr val="0000FF"/>
                </a:solidFill>
              </a:rPr>
              <a:t>t</a:t>
            </a:r>
            <a:r>
              <a:rPr lang="en-US" altLang="ko-KR" dirty="0"/>
              <a:t> gives higher security, lower reliability</a:t>
            </a:r>
          </a:p>
          <a:p>
            <a:pPr marL="661988" lvl="1" indent="-279400">
              <a:buClr>
                <a:srgbClr val="0308FF"/>
              </a:buClr>
              <a:buFont typeface="Wingdings" pitchFamily="2" charset="2"/>
              <a:buChar char="ü"/>
            </a:pPr>
            <a:r>
              <a:rPr lang="en-US" altLang="ko-KR" dirty="0"/>
              <a:t>Lower </a:t>
            </a:r>
            <a:r>
              <a:rPr lang="en-US" altLang="ko-KR" dirty="0">
                <a:solidFill>
                  <a:srgbClr val="0000FF"/>
                </a:solidFill>
              </a:rPr>
              <a:t>t </a:t>
            </a:r>
            <a:r>
              <a:rPr lang="en-US" altLang="ko-KR" dirty="0"/>
              <a:t>gives lower security, higher reliability</a:t>
            </a:r>
            <a:endParaRPr lang="en-US" altLang="ko-KR" dirty="0"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046AC5-B770-4358-8378-85CB709B005A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337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Shamir’s Secret Sharing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6688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b="0" dirty="0">
                <a:solidFill>
                  <a:srgbClr val="0000FF"/>
                </a:solidFill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(t, n) </a:t>
            </a:r>
            <a:r>
              <a:rPr lang="en-US" altLang="ko-KR" dirty="0">
                <a:ea typeface="궁서" pitchFamily="18" charset="-127"/>
              </a:rPr>
              <a:t>Secret Sharing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dirty="0">
                <a:ea typeface="궁서" pitchFamily="18" charset="-127"/>
              </a:rPr>
              <a:t>Secret information </a:t>
            </a:r>
            <a:r>
              <a:rPr lang="en-US" altLang="ko-KR" i="1" dirty="0">
                <a:solidFill>
                  <a:srgbClr val="C00000"/>
                </a:solidFill>
                <a:ea typeface="궁서" pitchFamily="18" charset="-127"/>
              </a:rPr>
              <a:t>K</a:t>
            </a:r>
            <a:r>
              <a:rPr lang="en-US" altLang="ko-KR" dirty="0">
                <a:ea typeface="궁서" pitchFamily="18" charset="-127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i="1" dirty="0">
                <a:solidFill>
                  <a:srgbClr val="0000FF"/>
                </a:solidFill>
                <a:ea typeface="궁서" pitchFamily="18" charset="-127"/>
              </a:rPr>
              <a:t>n</a:t>
            </a:r>
            <a:r>
              <a:rPr lang="en-US" altLang="ko-KR" i="1" dirty="0">
                <a:ea typeface="궁서" pitchFamily="18" charset="-127"/>
              </a:rPr>
              <a:t> </a:t>
            </a:r>
            <a:r>
              <a:rPr lang="en-US" altLang="ko-KR" dirty="0">
                <a:ea typeface="궁서" pitchFamily="18" charset="-127"/>
              </a:rPr>
              <a:t>share holders (</a:t>
            </a:r>
            <a:r>
              <a:rPr lang="en-US" altLang="ko-KR" i="1" dirty="0">
                <a:ea typeface="궁서" pitchFamily="18" charset="-127"/>
              </a:rPr>
              <a:t>P</a:t>
            </a:r>
            <a:r>
              <a:rPr lang="en-US" altLang="ko-KR" i="1" baseline="-25000" dirty="0">
                <a:ea typeface="궁서" pitchFamily="18" charset="-127"/>
              </a:rPr>
              <a:t>1</a:t>
            </a:r>
            <a:r>
              <a:rPr lang="en-US" altLang="ko-KR" i="1" dirty="0">
                <a:ea typeface="궁서" pitchFamily="18" charset="-127"/>
              </a:rPr>
              <a:t>,…,</a:t>
            </a:r>
            <a:r>
              <a:rPr lang="en-US" altLang="ko-KR" i="1" dirty="0" err="1">
                <a:ea typeface="궁서" pitchFamily="18" charset="-127"/>
              </a:rPr>
              <a:t>P</a:t>
            </a:r>
            <a:r>
              <a:rPr lang="en-US" altLang="ko-KR" i="1" baseline="-25000" dirty="0" err="1">
                <a:ea typeface="궁서" pitchFamily="18" charset="-127"/>
              </a:rPr>
              <a:t>n</a:t>
            </a:r>
            <a:r>
              <a:rPr lang="en-US" altLang="ko-KR" dirty="0">
                <a:ea typeface="궁서" pitchFamily="18" charset="-127"/>
              </a:rPr>
              <a:t>)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ko-KR" dirty="0">
                <a:ea typeface="궁서" pitchFamily="18" charset="-127"/>
              </a:rPr>
              <a:t>Using </a:t>
            </a:r>
            <a:r>
              <a:rPr lang="en-US" altLang="ko-KR" i="1" dirty="0">
                <a:solidFill>
                  <a:srgbClr val="0000FF"/>
                </a:solidFill>
                <a:ea typeface="궁서" pitchFamily="18" charset="-127"/>
              </a:rPr>
              <a:t>t-1</a:t>
            </a:r>
            <a:r>
              <a:rPr lang="en-US" altLang="ko-KR" dirty="0">
                <a:ea typeface="궁서" pitchFamily="18" charset="-127"/>
              </a:rPr>
              <a:t> degree random polynomial with random coefficient</a:t>
            </a:r>
          </a:p>
          <a:p>
            <a:pPr lvl="1">
              <a:buFont typeface="Wingdings" pitchFamily="2" charset="2"/>
              <a:buChar char="Ø"/>
            </a:pPr>
            <a:endParaRPr lang="en-US" altLang="ko-KR" dirty="0">
              <a:ea typeface="궁서" pitchFamily="18" charset="-127"/>
            </a:endParaRP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(</a:t>
            </a:r>
            <a:r>
              <a:rPr lang="en-US" altLang="ko-KR" dirty="0">
                <a:solidFill>
                  <a:srgbClr val="2D2DB9"/>
                </a:solidFill>
              </a:rPr>
              <a:t>Step 1. Polynomial construction</a:t>
            </a:r>
            <a:r>
              <a:rPr lang="en-US" altLang="ko-KR" dirty="0"/>
              <a:t>) A dealer selects a secret, </a:t>
            </a:r>
            <a:r>
              <a:rPr lang="en-US" altLang="ko-KR" i="1" dirty="0">
                <a:solidFill>
                  <a:srgbClr val="CF0E30"/>
                </a:solidFill>
              </a:rPr>
              <a:t>K</a:t>
            </a:r>
            <a:r>
              <a:rPr lang="en-US" altLang="ko-KR" baseline="-25000" dirty="0"/>
              <a:t> </a:t>
            </a:r>
            <a:r>
              <a:rPr lang="en-US" altLang="ko-KR" dirty="0"/>
              <a:t>( &lt; </a:t>
            </a:r>
            <a:r>
              <a:rPr lang="en-US" altLang="ko-KR" i="1" dirty="0">
                <a:solidFill>
                  <a:srgbClr val="FF0000"/>
                </a:solidFill>
              </a:rPr>
              <a:t>p</a:t>
            </a:r>
            <a:r>
              <a:rPr lang="en-US" altLang="ko-KR" dirty="0">
                <a:solidFill>
                  <a:srgbClr val="FF0000"/>
                </a:solidFill>
              </a:rPr>
              <a:t> : prime</a:t>
            </a:r>
            <a:r>
              <a:rPr lang="en-US" altLang="ko-KR" dirty="0"/>
              <a:t>) as a constant term and </a:t>
            </a:r>
            <a:r>
              <a:rPr lang="en-US" altLang="ko-KR" i="1" dirty="0">
                <a:solidFill>
                  <a:schemeClr val="accent2"/>
                </a:solidFill>
              </a:rPr>
              <a:t>t-1</a:t>
            </a:r>
            <a:r>
              <a:rPr lang="en-US" altLang="ko-KR" dirty="0"/>
              <a:t> degree random polynomial with arbitrary coefficients as :</a:t>
            </a:r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       </a:t>
            </a:r>
            <a:r>
              <a:rPr lang="en-US" altLang="ko-KR" i="1" dirty="0"/>
              <a:t>F(x) = </a:t>
            </a:r>
            <a:r>
              <a:rPr lang="en-US" altLang="ko-KR" i="1" dirty="0">
                <a:solidFill>
                  <a:srgbClr val="CF0E30"/>
                </a:solidFill>
              </a:rPr>
              <a:t>K</a:t>
            </a:r>
            <a:r>
              <a:rPr lang="en-US" altLang="ko-KR" i="1" dirty="0"/>
              <a:t> + a</a:t>
            </a:r>
            <a:r>
              <a:rPr lang="en-US" altLang="ko-KR" i="1" baseline="-25000" dirty="0"/>
              <a:t>1</a:t>
            </a:r>
            <a:r>
              <a:rPr lang="en-US" altLang="ko-KR" i="1" dirty="0"/>
              <a:t>x + a</a:t>
            </a:r>
            <a:r>
              <a:rPr lang="en-US" altLang="ko-KR" i="1" baseline="-25000" dirty="0"/>
              <a:t>2</a:t>
            </a:r>
            <a:r>
              <a:rPr lang="en-US" altLang="ko-KR" i="1" dirty="0"/>
              <a:t>x</a:t>
            </a:r>
            <a:r>
              <a:rPr lang="en-US" altLang="ko-KR" i="1" baseline="30000" dirty="0"/>
              <a:t>2 </a:t>
            </a:r>
            <a:r>
              <a:rPr lang="en-US" altLang="ko-KR" i="1" dirty="0"/>
              <a:t>+ … + a</a:t>
            </a:r>
            <a:r>
              <a:rPr lang="en-US" altLang="ko-KR" i="1" baseline="-25000" dirty="0"/>
              <a:t>k-1</a:t>
            </a:r>
            <a:r>
              <a:rPr lang="en-US" altLang="ko-KR" i="1" dirty="0"/>
              <a:t>x</a:t>
            </a:r>
            <a:r>
              <a:rPr lang="en-US" altLang="ko-KR" i="1" baseline="30000" dirty="0">
                <a:solidFill>
                  <a:schemeClr val="accent2"/>
                </a:solidFill>
              </a:rPr>
              <a:t>t-1</a:t>
            </a:r>
            <a:r>
              <a:rPr lang="en-US" altLang="ko-KR" dirty="0"/>
              <a:t> mod </a:t>
            </a:r>
            <a:r>
              <a:rPr lang="en-US" altLang="ko-KR" i="1" dirty="0"/>
              <a:t>p</a:t>
            </a:r>
          </a:p>
          <a:p>
            <a:pPr lvl="1">
              <a:buFont typeface="Wingdings" pitchFamily="2" charset="2"/>
              <a:buNone/>
            </a:pPr>
            <a:endParaRPr lang="en-US" altLang="ko-KR" i="1" dirty="0"/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(</a:t>
            </a:r>
            <a:r>
              <a:rPr lang="en-US" altLang="ko-KR" dirty="0">
                <a:solidFill>
                  <a:srgbClr val="2D2DB9"/>
                </a:solidFill>
              </a:rPr>
              <a:t>Step 2. Share distribution</a:t>
            </a:r>
            <a:r>
              <a:rPr lang="en-US" altLang="ko-KR" dirty="0"/>
              <a:t>) Distributes </a:t>
            </a:r>
            <a:r>
              <a:rPr lang="en-US" altLang="ko-KR" i="1" dirty="0"/>
              <a:t>F(</a:t>
            </a:r>
            <a:r>
              <a:rPr lang="en-US" altLang="ko-KR" i="1" dirty="0" err="1"/>
              <a:t>i</a:t>
            </a:r>
            <a:r>
              <a:rPr lang="en-US" altLang="ko-KR" i="1" dirty="0"/>
              <a:t>) (</a:t>
            </a:r>
            <a:r>
              <a:rPr lang="en-US" altLang="ko-KR" i="1" dirty="0" err="1"/>
              <a:t>i</a:t>
            </a:r>
            <a:r>
              <a:rPr lang="en-US" altLang="ko-KR" i="1" dirty="0"/>
              <a:t>=1,…,n)</a:t>
            </a:r>
            <a:r>
              <a:rPr lang="en-US" altLang="ko-KR" dirty="0"/>
              <a:t> securely to share holders P</a:t>
            </a:r>
            <a:r>
              <a:rPr lang="en-US" altLang="ko-KR" baseline="-25000" dirty="0"/>
              <a:t>i</a:t>
            </a:r>
            <a:r>
              <a:rPr lang="en-US" altLang="ko-KR" dirty="0"/>
              <a:t>. </a:t>
            </a:r>
          </a:p>
          <a:p>
            <a:pPr lvl="1">
              <a:buFont typeface="Wingdings" pitchFamily="2" charset="2"/>
              <a:buNone/>
            </a:pPr>
            <a:endParaRPr lang="en-US" altLang="ko-KR" dirty="0"/>
          </a:p>
          <a:p>
            <a:pPr lvl="1">
              <a:buFont typeface="Wingdings" pitchFamily="2" charset="2"/>
              <a:buNone/>
            </a:pPr>
            <a:r>
              <a:rPr lang="en-US" altLang="ko-KR" dirty="0"/>
              <a:t>(</a:t>
            </a:r>
            <a:r>
              <a:rPr lang="en-US" altLang="ko-KR" dirty="0">
                <a:solidFill>
                  <a:srgbClr val="2D2DB9"/>
                </a:solidFill>
              </a:rPr>
              <a:t>Step 3. Secret recovery</a:t>
            </a:r>
            <a:r>
              <a:rPr lang="en-US" altLang="ko-KR" dirty="0"/>
              <a:t>) When </a:t>
            </a:r>
            <a:r>
              <a:rPr lang="en-US" altLang="ko-KR" i="1" dirty="0">
                <a:solidFill>
                  <a:schemeClr val="accent2"/>
                </a:solidFill>
              </a:rPr>
              <a:t>t</a:t>
            </a:r>
            <a:r>
              <a:rPr lang="en-US" altLang="ko-KR" dirty="0"/>
              <a:t> shares </a:t>
            </a:r>
            <a:r>
              <a:rPr lang="en-US" altLang="ko-KR" dirty="0">
                <a:sym typeface="Symbol" pitchFamily="18" charset="2"/>
              </a:rPr>
              <a:t>=(</a:t>
            </a:r>
            <a:r>
              <a:rPr lang="en-US" altLang="ko-KR" i="1" dirty="0"/>
              <a:t>K</a:t>
            </a:r>
            <a:r>
              <a:rPr lang="en-US" altLang="ko-KR" i="1" baseline="-25000" dirty="0"/>
              <a:t>1</a:t>
            </a:r>
            <a:r>
              <a:rPr lang="en-US" altLang="ko-KR" i="1" dirty="0"/>
              <a:t>, K</a:t>
            </a:r>
            <a:r>
              <a:rPr lang="en-US" altLang="ko-KR" i="1" baseline="-25000" dirty="0"/>
              <a:t>2</a:t>
            </a:r>
            <a:r>
              <a:rPr lang="en-US" altLang="ko-KR" i="1" dirty="0"/>
              <a:t>,…,K</a:t>
            </a:r>
            <a:r>
              <a:rPr lang="en-US" altLang="ko-KR" i="1" baseline="-25000" dirty="0"/>
              <a:t>t</a:t>
            </a:r>
            <a:r>
              <a:rPr lang="en-US" altLang="ko-KR" dirty="0"/>
              <a:t>) among </a:t>
            </a:r>
            <a:r>
              <a:rPr lang="en-US" altLang="ko-KR" i="1" dirty="0"/>
              <a:t>n</a:t>
            </a:r>
            <a:r>
              <a:rPr lang="en-US" altLang="ko-KR" dirty="0"/>
              <a:t> are given, recover </a:t>
            </a:r>
            <a:r>
              <a:rPr lang="en-US" altLang="ko-KR" i="1" dirty="0">
                <a:solidFill>
                  <a:srgbClr val="CF0E30"/>
                </a:solidFill>
              </a:rPr>
              <a:t>K</a:t>
            </a:r>
            <a:r>
              <a:rPr lang="en-US" altLang="ko-KR" dirty="0"/>
              <a:t> by using the </a:t>
            </a:r>
            <a:r>
              <a:rPr lang="en-US" altLang="ko-KR" i="1" u="sng" dirty="0"/>
              <a:t>Lagrange Interpolation </a:t>
            </a:r>
          </a:p>
          <a:p>
            <a:pPr>
              <a:buFont typeface="Wingdings" pitchFamily="2" charset="2"/>
              <a:buNone/>
            </a:pPr>
            <a:r>
              <a:rPr lang="en-US" altLang="ko-KR" dirty="0"/>
              <a:t>     </a:t>
            </a:r>
            <a:endParaRPr lang="en-US" altLang="ko-KR" i="1" dirty="0"/>
          </a:p>
          <a:p>
            <a:pPr>
              <a:buFont typeface="Wingdings" pitchFamily="2" charset="2"/>
              <a:buChar char="Ø"/>
            </a:pPr>
            <a:endParaRPr lang="en-US" altLang="ko-KR" dirty="0">
              <a:ea typeface="궁서" pitchFamily="18" charset="-127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46238" y="5483225"/>
          <a:ext cx="4743450" cy="735013"/>
        </p:xfrm>
        <a:graphic>
          <a:graphicData uri="http://schemas.openxmlformats.org/presentationml/2006/ole">
            <p:oleObj spid="_x0000_s5122" name="Equation" r:id="rId4" imgW="2857320" imgH="444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A7102B-7E53-4CDA-805D-6B47612DF4B6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337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Shamir’s Secret Sharing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57213" y="1355725"/>
            <a:ext cx="7527925" cy="4779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 dirty="0"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ea typeface="궁서" pitchFamily="18" charset="-127"/>
              </a:rPr>
              <a:t>Example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dirty="0">
                <a:ea typeface="궁서" pitchFamily="18" charset="-127"/>
              </a:rPr>
              <a:t>(3,5) secret sharing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dirty="0">
                <a:solidFill>
                  <a:srgbClr val="FF0000"/>
                </a:solidFill>
                <a:ea typeface="궁서" pitchFamily="18" charset="-127"/>
              </a:rPr>
              <a:t>K=11</a:t>
            </a:r>
            <a:r>
              <a:rPr lang="en-US" altLang="ko-KR" dirty="0">
                <a:ea typeface="궁서" pitchFamily="18" charset="-127"/>
              </a:rPr>
              <a:t>, p=17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dirty="0">
                <a:ea typeface="궁서" pitchFamily="18" charset="-127"/>
              </a:rPr>
              <a:t>Construct a degree 2 random polynomial </a:t>
            </a:r>
          </a:p>
          <a:p>
            <a:pPr lvl="2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i="1" dirty="0"/>
              <a:t>F(x) = </a:t>
            </a:r>
            <a:r>
              <a:rPr lang="en-US" altLang="ko-KR" i="1" dirty="0">
                <a:solidFill>
                  <a:srgbClr val="CF0E30"/>
                </a:solidFill>
              </a:rPr>
              <a:t>K</a:t>
            </a:r>
            <a:r>
              <a:rPr lang="en-US" altLang="ko-KR" i="1" dirty="0"/>
              <a:t> + a</a:t>
            </a:r>
            <a:r>
              <a:rPr lang="en-US" altLang="ko-KR" i="1" baseline="-25000" dirty="0"/>
              <a:t>1</a:t>
            </a:r>
            <a:r>
              <a:rPr lang="en-US" altLang="ko-KR" i="1" dirty="0"/>
              <a:t>x + a</a:t>
            </a:r>
            <a:r>
              <a:rPr lang="en-US" altLang="ko-KR" i="1" baseline="-25000" dirty="0"/>
              <a:t>2</a:t>
            </a:r>
            <a:r>
              <a:rPr lang="en-US" altLang="ko-KR" i="1" dirty="0"/>
              <a:t>x</a:t>
            </a:r>
            <a:r>
              <a:rPr lang="en-US" altLang="ko-KR" i="1" baseline="30000" dirty="0"/>
              <a:t>2 </a:t>
            </a:r>
            <a:r>
              <a:rPr lang="en-US" altLang="ko-KR" dirty="0"/>
              <a:t>mod </a:t>
            </a:r>
            <a:r>
              <a:rPr lang="en-US" altLang="ko-KR" i="1" dirty="0"/>
              <a:t>p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ü"/>
            </a:pPr>
            <a:r>
              <a:rPr lang="en-US" altLang="ko-KR" dirty="0">
                <a:ea typeface="궁서" pitchFamily="18" charset="-127"/>
              </a:rPr>
              <a:t>For a random choice </a:t>
            </a:r>
            <a:r>
              <a:rPr lang="en-US" altLang="ko-KR" i="1" dirty="0"/>
              <a:t>a</a:t>
            </a:r>
            <a:r>
              <a:rPr lang="en-US" altLang="ko-KR" i="1" baseline="-25000" dirty="0"/>
              <a:t>1</a:t>
            </a:r>
            <a:r>
              <a:rPr lang="en-US" altLang="ko-KR" i="1" dirty="0"/>
              <a:t>=8, a</a:t>
            </a:r>
            <a:r>
              <a:rPr lang="en-US" altLang="ko-KR" i="1" baseline="-25000" dirty="0"/>
              <a:t>2</a:t>
            </a:r>
            <a:r>
              <a:rPr lang="en-US" altLang="ko-KR" i="1" dirty="0"/>
              <a:t>=7 </a:t>
            </a:r>
            <a:r>
              <a:rPr lang="en-US" altLang="ko-KR" i="1" dirty="0">
                <a:ea typeface="궁서" pitchFamily="18" charset="-127"/>
              </a:rPr>
              <a:t>   </a:t>
            </a:r>
            <a:endParaRPr lang="en-US" altLang="ko-KR" dirty="0">
              <a:ea typeface="궁서" pitchFamily="18" charset="-127"/>
            </a:endParaRPr>
          </a:p>
          <a:p>
            <a:pPr lvl="2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i="1" dirty="0"/>
              <a:t>F(x) = </a:t>
            </a:r>
            <a:r>
              <a:rPr lang="en-US" altLang="ko-KR" i="1" dirty="0">
                <a:solidFill>
                  <a:srgbClr val="FF0000"/>
                </a:solidFill>
              </a:rPr>
              <a:t>11</a:t>
            </a:r>
            <a:r>
              <a:rPr lang="en-US" altLang="ko-KR" i="1" dirty="0"/>
              <a:t> + 8x + 7x</a:t>
            </a:r>
            <a:r>
              <a:rPr lang="en-US" altLang="ko-KR" i="1" baseline="30000" dirty="0"/>
              <a:t>2 </a:t>
            </a:r>
            <a:r>
              <a:rPr lang="en-US" altLang="ko-KR" dirty="0"/>
              <a:t>mod 17 </a:t>
            </a:r>
            <a:endParaRPr lang="en-US" altLang="ko-KR" i="1" dirty="0"/>
          </a:p>
          <a:p>
            <a:pPr lvl="1">
              <a:buFont typeface="Wingdings" pitchFamily="2" charset="2"/>
              <a:buChar char="ü"/>
            </a:pPr>
            <a:r>
              <a:rPr lang="en-US" altLang="ko-KR" dirty="0"/>
              <a:t>Share distribution </a:t>
            </a:r>
          </a:p>
          <a:p>
            <a:pPr lvl="2"/>
            <a:r>
              <a:rPr lang="en-US" altLang="ko-KR" i="1" dirty="0"/>
              <a:t>K</a:t>
            </a:r>
            <a:r>
              <a:rPr lang="en-US" altLang="ko-KR" baseline="-25000" dirty="0"/>
              <a:t>1</a:t>
            </a:r>
            <a:r>
              <a:rPr lang="en-US" altLang="ko-KR" dirty="0"/>
              <a:t> = </a:t>
            </a:r>
            <a:r>
              <a:rPr lang="en-US" altLang="ko-KR" i="1" dirty="0"/>
              <a:t>F</a:t>
            </a:r>
            <a:r>
              <a:rPr lang="en-US" altLang="ko-KR" dirty="0"/>
              <a:t>(1) = 7</a:t>
            </a:r>
            <a:r>
              <a:rPr lang="en-US" altLang="ko-KR" dirty="0">
                <a:sym typeface="Symbol" pitchFamily="18" charset="2"/>
              </a:rPr>
              <a:t>1</a:t>
            </a:r>
            <a:r>
              <a:rPr lang="en-US" altLang="ko-KR" baseline="30000" dirty="0"/>
              <a:t>2 </a:t>
            </a:r>
            <a:r>
              <a:rPr lang="en-US" altLang="ko-KR" dirty="0">
                <a:sym typeface="Symbol" pitchFamily="18" charset="2"/>
              </a:rPr>
              <a:t>+ 8 1</a:t>
            </a:r>
            <a:r>
              <a:rPr lang="en-US" altLang="ko-KR" baseline="30000" dirty="0"/>
              <a:t> </a:t>
            </a:r>
            <a:r>
              <a:rPr lang="en-US" altLang="ko-KR" dirty="0">
                <a:sym typeface="Symbol" pitchFamily="18" charset="2"/>
              </a:rPr>
              <a:t>+ 11 </a:t>
            </a:r>
            <a:r>
              <a:rPr lang="ko-KR" altLang="ko-KR" dirty="0">
                <a:sym typeface="Symbol" pitchFamily="18" charset="2"/>
              </a:rPr>
              <a:t></a:t>
            </a:r>
            <a:r>
              <a:rPr lang="en-US" altLang="ko-KR" dirty="0">
                <a:sym typeface="Symbol" pitchFamily="18" charset="2"/>
              </a:rPr>
              <a:t> 9     mod 17</a:t>
            </a:r>
          </a:p>
          <a:p>
            <a:pPr lvl="2"/>
            <a:r>
              <a:rPr lang="en-US" altLang="ko-KR" i="1" dirty="0"/>
              <a:t>K</a:t>
            </a:r>
            <a:r>
              <a:rPr lang="en-US" altLang="ko-KR" baseline="-25000" dirty="0"/>
              <a:t>2</a:t>
            </a:r>
            <a:r>
              <a:rPr lang="en-US" altLang="ko-KR" dirty="0"/>
              <a:t> = </a:t>
            </a:r>
            <a:r>
              <a:rPr lang="en-US" altLang="ko-KR" i="1" dirty="0"/>
              <a:t>F</a:t>
            </a:r>
            <a:r>
              <a:rPr lang="en-US" altLang="ko-KR" dirty="0"/>
              <a:t>(2) = 7</a:t>
            </a:r>
            <a:r>
              <a:rPr lang="en-US" altLang="ko-KR" dirty="0">
                <a:sym typeface="Symbol" pitchFamily="18" charset="2"/>
              </a:rPr>
              <a:t>2</a:t>
            </a:r>
            <a:r>
              <a:rPr lang="en-US" altLang="ko-KR" baseline="30000" dirty="0"/>
              <a:t>2 </a:t>
            </a:r>
            <a:r>
              <a:rPr lang="en-US" altLang="ko-KR" dirty="0">
                <a:sym typeface="Symbol" pitchFamily="18" charset="2"/>
              </a:rPr>
              <a:t>+ 8 2</a:t>
            </a:r>
            <a:r>
              <a:rPr lang="en-US" altLang="ko-KR" baseline="30000" dirty="0"/>
              <a:t> </a:t>
            </a:r>
            <a:r>
              <a:rPr lang="en-US" altLang="ko-KR" dirty="0">
                <a:sym typeface="Symbol" pitchFamily="18" charset="2"/>
              </a:rPr>
              <a:t>+ 11 </a:t>
            </a:r>
            <a:r>
              <a:rPr lang="ko-KR" altLang="ko-KR" dirty="0">
                <a:sym typeface="Symbol" pitchFamily="18" charset="2"/>
              </a:rPr>
              <a:t></a:t>
            </a:r>
            <a:r>
              <a:rPr lang="en-US" altLang="ko-KR" dirty="0">
                <a:sym typeface="Symbol" pitchFamily="18" charset="2"/>
              </a:rPr>
              <a:t> 4     mod 17</a:t>
            </a:r>
          </a:p>
          <a:p>
            <a:pPr lvl="2"/>
            <a:r>
              <a:rPr lang="en-US" altLang="ko-KR" i="1" dirty="0"/>
              <a:t>K</a:t>
            </a:r>
            <a:r>
              <a:rPr lang="en-US" altLang="ko-KR" baseline="-25000" dirty="0"/>
              <a:t>3</a:t>
            </a:r>
            <a:r>
              <a:rPr lang="en-US" altLang="ko-KR" dirty="0"/>
              <a:t> = </a:t>
            </a:r>
            <a:r>
              <a:rPr lang="en-US" altLang="ko-KR" i="1" dirty="0"/>
              <a:t>F</a:t>
            </a:r>
            <a:r>
              <a:rPr lang="en-US" altLang="ko-KR" dirty="0"/>
              <a:t>(3) = 7</a:t>
            </a:r>
            <a:r>
              <a:rPr lang="en-US" altLang="ko-KR" dirty="0">
                <a:sym typeface="Symbol" pitchFamily="18" charset="2"/>
              </a:rPr>
              <a:t>3</a:t>
            </a:r>
            <a:r>
              <a:rPr lang="en-US" altLang="ko-KR" baseline="30000" dirty="0"/>
              <a:t>2 </a:t>
            </a:r>
            <a:r>
              <a:rPr lang="en-US" altLang="ko-KR" dirty="0">
                <a:sym typeface="Symbol" pitchFamily="18" charset="2"/>
              </a:rPr>
              <a:t>+ 8 3</a:t>
            </a:r>
            <a:r>
              <a:rPr lang="en-US" altLang="ko-KR" baseline="30000" dirty="0"/>
              <a:t> </a:t>
            </a:r>
            <a:r>
              <a:rPr lang="en-US" altLang="ko-KR" dirty="0">
                <a:sym typeface="Symbol" pitchFamily="18" charset="2"/>
              </a:rPr>
              <a:t>+ 11 </a:t>
            </a:r>
            <a:r>
              <a:rPr lang="ko-KR" altLang="ko-KR" dirty="0">
                <a:sym typeface="Symbol" pitchFamily="18" charset="2"/>
              </a:rPr>
              <a:t></a:t>
            </a:r>
            <a:r>
              <a:rPr lang="en-US" altLang="ko-KR" dirty="0">
                <a:sym typeface="Symbol" pitchFamily="18" charset="2"/>
              </a:rPr>
              <a:t> 13   mod 17</a:t>
            </a:r>
          </a:p>
          <a:p>
            <a:pPr lvl="2"/>
            <a:r>
              <a:rPr lang="en-US" altLang="ko-KR" i="1" dirty="0"/>
              <a:t>K</a:t>
            </a:r>
            <a:r>
              <a:rPr lang="en-US" altLang="ko-KR" baseline="-25000" dirty="0"/>
              <a:t>4</a:t>
            </a:r>
            <a:r>
              <a:rPr lang="en-US" altLang="ko-KR" dirty="0"/>
              <a:t> = </a:t>
            </a:r>
            <a:r>
              <a:rPr lang="en-US" altLang="ko-KR" i="1" dirty="0"/>
              <a:t>F</a:t>
            </a:r>
            <a:r>
              <a:rPr lang="en-US" altLang="ko-KR" dirty="0"/>
              <a:t>(4) = 7</a:t>
            </a:r>
            <a:r>
              <a:rPr lang="en-US" altLang="ko-KR" dirty="0">
                <a:sym typeface="Symbol" pitchFamily="18" charset="2"/>
              </a:rPr>
              <a:t>4</a:t>
            </a:r>
            <a:r>
              <a:rPr lang="en-US" altLang="ko-KR" baseline="30000" dirty="0"/>
              <a:t>2 </a:t>
            </a:r>
            <a:r>
              <a:rPr lang="en-US" altLang="ko-KR" dirty="0">
                <a:sym typeface="Symbol" pitchFamily="18" charset="2"/>
              </a:rPr>
              <a:t>+ 8 4</a:t>
            </a:r>
            <a:r>
              <a:rPr lang="en-US" altLang="ko-KR" baseline="30000" dirty="0"/>
              <a:t> </a:t>
            </a:r>
            <a:r>
              <a:rPr lang="en-US" altLang="ko-KR" dirty="0">
                <a:sym typeface="Symbol" pitchFamily="18" charset="2"/>
              </a:rPr>
              <a:t>+ 11 </a:t>
            </a:r>
            <a:r>
              <a:rPr lang="ko-KR" altLang="ko-KR" dirty="0">
                <a:sym typeface="Symbol" pitchFamily="18" charset="2"/>
              </a:rPr>
              <a:t></a:t>
            </a:r>
            <a:r>
              <a:rPr lang="en-US" altLang="ko-KR" dirty="0">
                <a:sym typeface="Symbol" pitchFamily="18" charset="2"/>
              </a:rPr>
              <a:t> 2     mod 17</a:t>
            </a:r>
          </a:p>
          <a:p>
            <a:pPr lvl="2"/>
            <a:r>
              <a:rPr lang="en-US" altLang="ko-KR" i="1" dirty="0"/>
              <a:t>K</a:t>
            </a:r>
            <a:r>
              <a:rPr lang="en-US" altLang="ko-KR" baseline="-25000" dirty="0"/>
              <a:t>5</a:t>
            </a:r>
            <a:r>
              <a:rPr lang="en-US" altLang="ko-KR" dirty="0"/>
              <a:t> = </a:t>
            </a:r>
            <a:r>
              <a:rPr lang="en-US" altLang="ko-KR" i="1" dirty="0"/>
              <a:t>F</a:t>
            </a:r>
            <a:r>
              <a:rPr lang="en-US" altLang="ko-KR" dirty="0"/>
              <a:t>(5) = 7</a:t>
            </a:r>
            <a:r>
              <a:rPr lang="en-US" altLang="ko-KR" dirty="0">
                <a:sym typeface="Symbol" pitchFamily="18" charset="2"/>
              </a:rPr>
              <a:t>5</a:t>
            </a:r>
            <a:r>
              <a:rPr lang="en-US" altLang="ko-KR" baseline="30000" dirty="0"/>
              <a:t>2 </a:t>
            </a:r>
            <a:r>
              <a:rPr lang="en-US" altLang="ko-KR" dirty="0">
                <a:sym typeface="Symbol" pitchFamily="18" charset="2"/>
              </a:rPr>
              <a:t>+ 8 5</a:t>
            </a:r>
            <a:r>
              <a:rPr lang="en-US" altLang="ko-KR" baseline="30000" dirty="0"/>
              <a:t> </a:t>
            </a:r>
            <a:r>
              <a:rPr lang="en-US" altLang="ko-KR" dirty="0">
                <a:sym typeface="Symbol" pitchFamily="18" charset="2"/>
              </a:rPr>
              <a:t>+ 11 </a:t>
            </a:r>
            <a:r>
              <a:rPr lang="ko-KR" altLang="ko-KR" dirty="0">
                <a:sym typeface="Symbol" pitchFamily="18" charset="2"/>
              </a:rPr>
              <a:t></a:t>
            </a:r>
            <a:r>
              <a:rPr lang="en-US" altLang="ko-KR" dirty="0">
                <a:sym typeface="Symbol" pitchFamily="18" charset="2"/>
              </a:rPr>
              <a:t> 5     mod 17</a:t>
            </a:r>
          </a:p>
          <a:p>
            <a:pPr lvl="2"/>
            <a:r>
              <a:rPr lang="en-US" altLang="ko-KR" i="1" dirty="0"/>
              <a:t>K</a:t>
            </a:r>
            <a:r>
              <a:rPr lang="en-US" altLang="ko-KR" baseline="-25000" dirty="0"/>
              <a:t>1</a:t>
            </a:r>
            <a:r>
              <a:rPr lang="en-US" altLang="ko-KR" dirty="0"/>
              <a:t>, </a:t>
            </a:r>
            <a:r>
              <a:rPr lang="en-US" altLang="ko-KR" i="1" dirty="0"/>
              <a:t>K</a:t>
            </a:r>
            <a:r>
              <a:rPr lang="en-US" altLang="ko-KR" baseline="-25000" dirty="0"/>
              <a:t>2</a:t>
            </a:r>
            <a:r>
              <a:rPr lang="en-US" altLang="ko-KR" dirty="0"/>
              <a:t>, </a:t>
            </a:r>
            <a:r>
              <a:rPr lang="en-US" altLang="ko-KR" i="1" dirty="0"/>
              <a:t>K</a:t>
            </a:r>
            <a:r>
              <a:rPr lang="en-US" altLang="ko-KR" baseline="-25000" dirty="0"/>
              <a:t>3</a:t>
            </a:r>
            <a:r>
              <a:rPr lang="en-US" altLang="ko-KR" dirty="0"/>
              <a:t>, </a:t>
            </a:r>
            <a:r>
              <a:rPr lang="en-US" altLang="ko-KR" i="1" dirty="0"/>
              <a:t>K</a:t>
            </a:r>
            <a:r>
              <a:rPr lang="en-US" altLang="ko-KR" baseline="-25000" dirty="0"/>
              <a:t>4</a:t>
            </a:r>
            <a:r>
              <a:rPr lang="en-US" altLang="ko-KR" dirty="0"/>
              <a:t>, </a:t>
            </a:r>
            <a:r>
              <a:rPr lang="en-US" altLang="ko-KR" i="1" dirty="0"/>
              <a:t>K</a:t>
            </a:r>
            <a:r>
              <a:rPr lang="en-US" altLang="ko-KR" baseline="-25000" dirty="0"/>
              <a:t>5</a:t>
            </a:r>
            <a:r>
              <a:rPr lang="en-US" altLang="ko-KR" dirty="0"/>
              <a:t> : shares given to </a:t>
            </a:r>
            <a:r>
              <a:rPr lang="en-US" altLang="ko-KR" dirty="0">
                <a:ea typeface="궁서" pitchFamily="18" charset="-127"/>
              </a:rPr>
              <a:t>(</a:t>
            </a:r>
            <a:r>
              <a:rPr lang="en-US" altLang="ko-KR" i="1" dirty="0">
                <a:ea typeface="궁서" pitchFamily="18" charset="-127"/>
              </a:rPr>
              <a:t>P</a:t>
            </a:r>
            <a:r>
              <a:rPr lang="en-US" altLang="ko-KR" i="1" baseline="-25000" dirty="0">
                <a:ea typeface="궁서" pitchFamily="18" charset="-127"/>
              </a:rPr>
              <a:t>1</a:t>
            </a:r>
            <a:r>
              <a:rPr lang="en-US" altLang="ko-KR" i="1" dirty="0">
                <a:ea typeface="궁서" pitchFamily="18" charset="-127"/>
              </a:rPr>
              <a:t>,…,P</a:t>
            </a:r>
            <a:r>
              <a:rPr lang="en-US" altLang="ko-KR" i="1" baseline="-25000" dirty="0">
                <a:ea typeface="궁서" pitchFamily="18" charset="-127"/>
              </a:rPr>
              <a:t>5</a:t>
            </a:r>
            <a:r>
              <a:rPr lang="en-US" altLang="ko-KR" dirty="0">
                <a:ea typeface="궁서" pitchFamily="18" charset="-127"/>
              </a:rPr>
              <a:t>)</a:t>
            </a:r>
            <a:r>
              <a:rPr lang="en-US" altLang="ko-KR" dirty="0"/>
              <a:t>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endParaRPr lang="en-US" altLang="ko-KR" dirty="0"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A93E0-4343-4647-A343-02DCE4A0E866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993775" y="663575"/>
            <a:ext cx="4337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/>
              <a:t>Shamir’s Secret Sharing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539960" y="1312593"/>
            <a:ext cx="7527925" cy="13572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ko-KR" b="0" dirty="0">
                <a:ea typeface="궁서" pitchFamily="18" charset="-127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ea typeface="궁서" pitchFamily="18" charset="-127"/>
              </a:rPr>
              <a:t>Example (</a:t>
            </a:r>
            <a:r>
              <a:rPr lang="en-US" altLang="ko-KR" dirty="0" err="1" smtClean="0">
                <a:solidFill>
                  <a:srgbClr val="0000FF"/>
                </a:solidFill>
                <a:ea typeface="궁서" pitchFamily="18" charset="-127"/>
              </a:rPr>
              <a:t>con’t</a:t>
            </a:r>
            <a:r>
              <a:rPr lang="en-US" altLang="ko-KR" dirty="0" smtClean="0">
                <a:solidFill>
                  <a:srgbClr val="0000FF"/>
                </a:solidFill>
                <a:ea typeface="궁서" pitchFamily="18" charset="-127"/>
              </a:rPr>
              <a:t>)</a:t>
            </a:r>
            <a:endParaRPr lang="en-US" altLang="ko-KR" dirty="0">
              <a:solidFill>
                <a:srgbClr val="0000FF"/>
              </a:solidFill>
              <a:ea typeface="궁서" pitchFamily="18" charset="-127"/>
            </a:endParaRPr>
          </a:p>
          <a:p>
            <a:pPr lvl="1">
              <a:lnSpc>
                <a:spcPct val="130000"/>
              </a:lnSpc>
              <a:buFont typeface="Symbol" pitchFamily="18" charset="2"/>
              <a:buNone/>
            </a:pPr>
            <a:endParaRPr lang="en-US" altLang="ko-KR" dirty="0">
              <a:sym typeface="Symbol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ko-KR" dirty="0"/>
              <a:t> Using the Lagrange interpolation </a:t>
            </a:r>
          </a:p>
          <a:p>
            <a:pPr>
              <a:lnSpc>
                <a:spcPct val="130000"/>
              </a:lnSpc>
            </a:pPr>
            <a:endParaRPr lang="en-US" altLang="ko-KR" dirty="0">
              <a:ea typeface="궁서" pitchFamily="18" charset="-127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89579" y="3140945"/>
          <a:ext cx="6527800" cy="1284287"/>
        </p:xfrm>
        <a:graphic>
          <a:graphicData uri="http://schemas.openxmlformats.org/presentationml/2006/ole">
            <p:oleObj spid="_x0000_s6146" name="Equation" r:id="rId4" imgW="3187440" imgH="634680" progId="">
              <p:embed/>
            </p:oleObj>
          </a:graphicData>
        </a:graphic>
      </p:graphicFrame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1199281" y="2495908"/>
            <a:ext cx="214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For </a:t>
            </a:r>
            <a:r>
              <a:rPr lang="en-US" altLang="ko-KR" dirty="0">
                <a:sym typeface="Symbol" pitchFamily="18" charset="2"/>
              </a:rPr>
              <a:t>=(</a:t>
            </a:r>
            <a:r>
              <a:rPr lang="en-US" altLang="ko-KR" i="1" dirty="0"/>
              <a:t>K</a:t>
            </a:r>
            <a:r>
              <a:rPr lang="en-US" altLang="ko-KR" i="1" baseline="-25000" dirty="0"/>
              <a:t>1</a:t>
            </a:r>
            <a:r>
              <a:rPr lang="en-US" altLang="ko-KR" i="1" dirty="0"/>
              <a:t>, K</a:t>
            </a:r>
            <a:r>
              <a:rPr lang="en-US" altLang="ko-KR" i="1" baseline="-25000" dirty="0"/>
              <a:t>2</a:t>
            </a:r>
            <a:r>
              <a:rPr lang="en-US" altLang="ko-KR" i="1" dirty="0"/>
              <a:t>,K</a:t>
            </a:r>
            <a:r>
              <a:rPr lang="en-US" altLang="ko-KR" i="1" baseline="-25000" dirty="0"/>
              <a:t>3</a:t>
            </a:r>
            <a:r>
              <a:rPr lang="en-US" altLang="ko-KR" dirty="0"/>
              <a:t>) </a:t>
            </a:r>
            <a:endParaRPr lang="ko-KR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63747" y="5023448"/>
            <a:ext cx="5131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(Quiz)  Using </a:t>
            </a:r>
            <a:r>
              <a:rPr lang="en-US" altLang="ko-KR" dirty="0">
                <a:sym typeface="Symbol" pitchFamily="18" charset="2"/>
              </a:rPr>
              <a:t>=(</a:t>
            </a:r>
            <a:r>
              <a:rPr lang="en-US" altLang="ko-KR" i="1" dirty="0" smtClean="0"/>
              <a:t>K</a:t>
            </a:r>
            <a:r>
              <a:rPr lang="en-US" altLang="ko-KR" i="1" baseline="-25000" dirty="0" smtClean="0"/>
              <a:t>2</a:t>
            </a:r>
            <a:r>
              <a:rPr lang="en-US" altLang="ko-KR" i="1" dirty="0" smtClean="0"/>
              <a:t>, K</a:t>
            </a:r>
            <a:r>
              <a:rPr lang="en-US" altLang="ko-KR" i="1" baseline="-25000" dirty="0" smtClean="0"/>
              <a:t>4</a:t>
            </a:r>
            <a:r>
              <a:rPr lang="en-US" altLang="ko-KR" i="1" dirty="0" smtClean="0"/>
              <a:t>,K</a:t>
            </a:r>
            <a:r>
              <a:rPr lang="en-US" altLang="ko-KR" i="1" baseline="-25000" dirty="0" smtClean="0"/>
              <a:t>5</a:t>
            </a:r>
            <a:r>
              <a:rPr lang="en-US" altLang="ko-KR" dirty="0" smtClean="0"/>
              <a:t>), recover secret, </a:t>
            </a:r>
            <a:r>
              <a:rPr lang="en-US" altLang="ko-KR" dirty="0" smtClean="0">
                <a:solidFill>
                  <a:srgbClr val="FF0000"/>
                </a:solidFill>
              </a:rPr>
              <a:t>K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  <a:txDef>
      <a:spPr bwMode="auto">
        <a:noFill/>
        <a:ln w="25400">
          <a:noFill/>
          <a:miter lim="800000"/>
          <a:headEnd/>
          <a:tailEnd/>
        </a:ln>
        <a:effectLst/>
      </a:spPr>
      <a:bodyPr lIns="0" tIns="0" rIns="0" bIns="0">
        <a:spAutoFit/>
      </a:bodyPr>
      <a:lstStyle>
        <a:defPPr marL="0" algn="l">
          <a:lnSpc>
            <a:spcPct val="130000"/>
          </a:lnSpc>
          <a:buFont typeface="Wingdings" pitchFamily="2" charset="2"/>
          <a:buChar char="Ø"/>
          <a:defRPr dirty="0">
            <a:latin typeface="Arial" charset="0"/>
            <a:ea typeface="궁서" pitchFamily="18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15640</TotalTime>
  <Words>862</Words>
  <Application>Microsoft Office PowerPoint</Application>
  <PresentationFormat>화면 슬라이드 쇼(4:3)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기본 디자인</vt:lpstr>
      <vt:lpstr>Equation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(B&amp;W) Visual Cryptography</vt:lpstr>
      <vt:lpstr>Color Visual Cryptography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1178</cp:revision>
  <cp:lastPrinted>2001-03-15T06:44:45Z</cp:lastPrinted>
  <dcterms:created xsi:type="dcterms:W3CDTF">2000-05-25T12:25:41Z</dcterms:created>
  <dcterms:modified xsi:type="dcterms:W3CDTF">2010-03-24T13:51:01Z</dcterms:modified>
</cp:coreProperties>
</file>