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96" r:id="rId2"/>
    <p:sldId id="542" r:id="rId3"/>
    <p:sldId id="560" r:id="rId4"/>
    <p:sldId id="573" r:id="rId5"/>
    <p:sldId id="748" r:id="rId6"/>
    <p:sldId id="745" r:id="rId7"/>
    <p:sldId id="574" r:id="rId8"/>
    <p:sldId id="575" r:id="rId9"/>
    <p:sldId id="576" r:id="rId10"/>
    <p:sldId id="579" r:id="rId11"/>
    <p:sldId id="749" r:id="rId12"/>
    <p:sldId id="750" r:id="rId13"/>
    <p:sldId id="754" r:id="rId14"/>
    <p:sldId id="755" r:id="rId15"/>
    <p:sldId id="756" r:id="rId16"/>
    <p:sldId id="757" r:id="rId17"/>
    <p:sldId id="758" r:id="rId18"/>
    <p:sldId id="759" r:id="rId19"/>
    <p:sldId id="760" r:id="rId20"/>
  </p:sldIdLst>
  <p:sldSz cx="9144000" cy="6858000" type="screen4x3"/>
  <p:notesSz cx="6858000" cy="97742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b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b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b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b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b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5pPr>
    <a:lvl6pPr marL="2286000" algn="l" defTabSz="914400" rtl="0" eaLnBrk="1" latinLnBrk="1" hangingPunct="1">
      <a:defRPr kumimoji="1" b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6pPr>
    <a:lvl7pPr marL="2743200" algn="l" defTabSz="914400" rtl="0" eaLnBrk="1" latinLnBrk="1" hangingPunct="1">
      <a:defRPr kumimoji="1" b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7pPr>
    <a:lvl8pPr marL="3200400" algn="l" defTabSz="914400" rtl="0" eaLnBrk="1" latinLnBrk="1" hangingPunct="1">
      <a:defRPr kumimoji="1" b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8pPr>
    <a:lvl9pPr marL="3657600" algn="l" defTabSz="914400" rtl="0" eaLnBrk="1" latinLnBrk="1" hangingPunct="1">
      <a:defRPr kumimoji="1" b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CC"/>
    <a:srgbClr val="FFFF00"/>
    <a:srgbClr val="0000CC"/>
    <a:srgbClr val="FF0000"/>
    <a:srgbClr val="00CC99"/>
    <a:srgbClr val="3333FF"/>
    <a:srgbClr val="0066FF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61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-1650" y="-96"/>
      </p:cViewPr>
      <p:guideLst>
        <p:guide orient="horz" pos="1460"/>
        <p:guide pos="2667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2" d="100"/>
          <a:sy n="82" d="100"/>
        </p:scale>
        <p:origin x="-3936" y="-102"/>
      </p:cViewPr>
      <p:guideLst>
        <p:guide orient="horz" pos="3078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96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96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96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9296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</a:defRPr>
            </a:lvl1pPr>
          </a:lstStyle>
          <a:p>
            <a:pPr>
              <a:defRPr/>
            </a:pPr>
            <a:fld id="{BD5754E2-6570-4E94-BEF6-8A768BB7736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36525"/>
            <a:ext cx="558800" cy="1825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103938" y="136525"/>
            <a:ext cx="754062" cy="1825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r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20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1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6289675"/>
            <a:ext cx="3086100" cy="11350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ko-KR" altLang="en-US" noProof="0" smtClean="0"/>
              <a:t>마스터 문자열 유형을 편집하려면 누르십시오</a:t>
            </a:r>
            <a:r>
              <a:rPr lang="en-US" altLang="ko-KR" noProof="0" smtClean="0"/>
              <a:t>.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세째 수준</a:t>
            </a:r>
          </a:p>
          <a:p>
            <a:pPr lvl="3"/>
            <a:r>
              <a:rPr lang="ko-KR" altLang="en-US" noProof="0" smtClean="0"/>
              <a:t>네째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131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71038"/>
            <a:ext cx="558800" cy="18256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l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1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6680200" y="9571038"/>
            <a:ext cx="177800" cy="18256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fld id="{A95506C2-EA20-4438-AB40-59D050371C6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C13DCC3-1D6A-499E-AAE5-440AE0460BDC}" type="slidenum">
              <a:rPr lang="en-US" altLang="ko-KR" smtClean="0"/>
              <a:pPr/>
              <a:t>1</a:t>
            </a:fld>
            <a:endParaRPr lang="en-US" altLang="ko-KR" smtClean="0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29000" y="2590800"/>
            <a:ext cx="0" cy="0"/>
          </a:xfrm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6765925"/>
            <a:ext cx="1562100" cy="182563"/>
          </a:xfrm>
          <a:noFill/>
          <a:ln w="9525"/>
        </p:spPr>
        <p:txBody>
          <a:bodyPr/>
          <a:lstStyle/>
          <a:p>
            <a:pPr eaLnBrk="1" hangingPunct="1"/>
            <a:endParaRPr lang="ko-KR" altLang="ko-KR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499C2D-423A-4637-8E36-E0CB470BE3B5}" type="slidenum">
              <a:rPr lang="en-US" altLang="ko-KR" smtClean="0"/>
              <a:pPr/>
              <a:t>10</a:t>
            </a:fld>
            <a:endParaRPr lang="en-US" altLang="ko-KR" smtClean="0"/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29000" y="2590800"/>
            <a:ext cx="0" cy="0"/>
          </a:xfrm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6765925"/>
            <a:ext cx="1562100" cy="182563"/>
          </a:xfrm>
          <a:noFill/>
          <a:ln w="9525"/>
        </p:spPr>
        <p:txBody>
          <a:bodyPr/>
          <a:lstStyle/>
          <a:p>
            <a:pPr eaLnBrk="1" hangingPunct="1"/>
            <a:endParaRPr lang="ko-KR" altLang="ko-KR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ECDE61-9DCF-49BF-AA9C-878102B936D5}" type="slidenum">
              <a:rPr lang="en-US" altLang="ko-KR" smtClean="0"/>
              <a:pPr/>
              <a:t>11</a:t>
            </a:fld>
            <a:endParaRPr lang="en-US" altLang="ko-KR" smtClean="0"/>
          </a:p>
        </p:txBody>
      </p:sp>
      <p:sp>
        <p:nvSpPr>
          <p:cNvPr id="1208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ko-KR" altLang="ko-KR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7ACBED5-DAA2-489C-9DA2-9294FCA80134}" type="slidenum">
              <a:rPr lang="en-US" altLang="ko-KR" smtClean="0"/>
              <a:pPr/>
              <a:t>12</a:t>
            </a:fld>
            <a:endParaRPr lang="en-US" altLang="ko-KR" smtClean="0"/>
          </a:p>
        </p:txBody>
      </p:sp>
      <p:sp>
        <p:nvSpPr>
          <p:cNvPr id="1218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29000" y="2590800"/>
            <a:ext cx="0" cy="0"/>
          </a:xfrm>
          <a:ln/>
        </p:spPr>
      </p:sp>
      <p:sp>
        <p:nvSpPr>
          <p:cNvPr id="1218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6765925"/>
            <a:ext cx="1562100" cy="182563"/>
          </a:xfrm>
          <a:noFill/>
          <a:ln w="9525"/>
        </p:spPr>
        <p:txBody>
          <a:bodyPr/>
          <a:lstStyle/>
          <a:p>
            <a:pPr eaLnBrk="1" hangingPunct="1"/>
            <a:endParaRPr lang="ko-KR" altLang="ko-KR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2BC87C-EDC9-4476-B490-9F192F87A064}" type="slidenum">
              <a:rPr lang="en-US" altLang="ko-KR" smtClean="0"/>
              <a:pPr/>
              <a:t>13</a:t>
            </a:fld>
            <a:endParaRPr lang="en-US" altLang="ko-KR" smtClean="0"/>
          </a:p>
        </p:txBody>
      </p:sp>
      <p:sp>
        <p:nvSpPr>
          <p:cNvPr id="1259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29000" y="2590800"/>
            <a:ext cx="0" cy="0"/>
          </a:xfrm>
          <a:ln/>
        </p:spPr>
      </p:sp>
      <p:sp>
        <p:nvSpPr>
          <p:cNvPr id="1259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6765925"/>
            <a:ext cx="1562100" cy="182563"/>
          </a:xfrm>
          <a:noFill/>
          <a:ln w="9525"/>
        </p:spPr>
        <p:txBody>
          <a:bodyPr/>
          <a:lstStyle/>
          <a:p>
            <a:pPr eaLnBrk="1" hangingPunct="1"/>
            <a:endParaRPr lang="ko-KR" altLang="ko-KR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733F6E0-4CB5-413B-9D51-A39A9607AF2A}" type="slidenum">
              <a:rPr lang="en-US" altLang="ko-KR" smtClean="0"/>
              <a:pPr/>
              <a:t>14</a:t>
            </a:fld>
            <a:endParaRPr lang="en-US" altLang="ko-KR" smtClean="0"/>
          </a:p>
        </p:txBody>
      </p:sp>
      <p:sp>
        <p:nvSpPr>
          <p:cNvPr id="1269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29000" y="2590800"/>
            <a:ext cx="0" cy="0"/>
          </a:xfrm>
          <a:ln/>
        </p:spPr>
      </p:sp>
      <p:sp>
        <p:nvSpPr>
          <p:cNvPr id="1269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6765925"/>
            <a:ext cx="1562100" cy="182563"/>
          </a:xfrm>
          <a:noFill/>
          <a:ln w="9525"/>
        </p:spPr>
        <p:txBody>
          <a:bodyPr/>
          <a:lstStyle/>
          <a:p>
            <a:pPr eaLnBrk="1" hangingPunct="1"/>
            <a:endParaRPr lang="ko-KR" altLang="ko-KR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731D15-5D9D-4350-9C71-915E0E3AB6CE}" type="slidenum">
              <a:rPr lang="en-US" altLang="ko-KR" smtClean="0"/>
              <a:pPr/>
              <a:t>15</a:t>
            </a:fld>
            <a:endParaRPr lang="en-US" altLang="ko-KR" smtClean="0"/>
          </a:p>
        </p:txBody>
      </p:sp>
      <p:sp>
        <p:nvSpPr>
          <p:cNvPr id="1280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29000" y="2590800"/>
            <a:ext cx="0" cy="0"/>
          </a:xfrm>
          <a:ln/>
        </p:spPr>
      </p:sp>
      <p:sp>
        <p:nvSpPr>
          <p:cNvPr id="1280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6765925"/>
            <a:ext cx="1562100" cy="182563"/>
          </a:xfrm>
          <a:noFill/>
          <a:ln w="9525"/>
        </p:spPr>
        <p:txBody>
          <a:bodyPr/>
          <a:lstStyle/>
          <a:p>
            <a:pPr eaLnBrk="1" hangingPunct="1"/>
            <a:endParaRPr lang="ko-KR" altLang="ko-KR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3517DC-5841-4B32-AE4A-581568DF0BC3}" type="slidenum">
              <a:rPr lang="en-US" altLang="ko-KR" smtClean="0"/>
              <a:pPr/>
              <a:t>16</a:t>
            </a:fld>
            <a:endParaRPr lang="en-US" altLang="ko-KR" smtClean="0"/>
          </a:p>
        </p:txBody>
      </p:sp>
      <p:sp>
        <p:nvSpPr>
          <p:cNvPr id="1290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29000" y="2590800"/>
            <a:ext cx="0" cy="0"/>
          </a:xfrm>
          <a:ln/>
        </p:spPr>
      </p:sp>
      <p:sp>
        <p:nvSpPr>
          <p:cNvPr id="1290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6765925"/>
            <a:ext cx="1562100" cy="182563"/>
          </a:xfrm>
          <a:noFill/>
          <a:ln w="9525"/>
        </p:spPr>
        <p:txBody>
          <a:bodyPr/>
          <a:lstStyle/>
          <a:p>
            <a:pPr eaLnBrk="1" hangingPunct="1"/>
            <a:endParaRPr lang="ko-KR" altLang="ko-KR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A646EA-E6BF-49E3-B35F-B6ED6443F26F}" type="slidenum">
              <a:rPr lang="en-US" altLang="ko-KR" smtClean="0"/>
              <a:pPr/>
              <a:t>17</a:t>
            </a:fld>
            <a:endParaRPr lang="en-US" altLang="ko-KR" smtClean="0"/>
          </a:p>
        </p:txBody>
      </p:sp>
      <p:sp>
        <p:nvSpPr>
          <p:cNvPr id="1300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29000" y="2590800"/>
            <a:ext cx="0" cy="0"/>
          </a:xfrm>
          <a:ln/>
        </p:spPr>
      </p:sp>
      <p:sp>
        <p:nvSpPr>
          <p:cNvPr id="1300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6765925"/>
            <a:ext cx="1562100" cy="182563"/>
          </a:xfrm>
          <a:noFill/>
          <a:ln w="9525"/>
        </p:spPr>
        <p:txBody>
          <a:bodyPr/>
          <a:lstStyle/>
          <a:p>
            <a:pPr eaLnBrk="1" hangingPunct="1"/>
            <a:endParaRPr lang="ko-KR" altLang="ko-KR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C7C82D-0BA2-4726-BE30-8AF2EDFE4C33}" type="slidenum">
              <a:rPr lang="en-US" altLang="ko-KR" smtClean="0"/>
              <a:pPr/>
              <a:t>18</a:t>
            </a:fld>
            <a:endParaRPr lang="en-US" altLang="ko-KR" smtClean="0"/>
          </a:p>
        </p:txBody>
      </p:sp>
      <p:sp>
        <p:nvSpPr>
          <p:cNvPr id="1310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29000" y="2590800"/>
            <a:ext cx="0" cy="0"/>
          </a:xfrm>
          <a:ln/>
        </p:spPr>
      </p:sp>
      <p:sp>
        <p:nvSpPr>
          <p:cNvPr id="1310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6765925"/>
            <a:ext cx="1562100" cy="182563"/>
          </a:xfrm>
          <a:noFill/>
          <a:ln w="9525"/>
        </p:spPr>
        <p:txBody>
          <a:bodyPr/>
          <a:lstStyle/>
          <a:p>
            <a:pPr eaLnBrk="1" hangingPunct="1"/>
            <a:endParaRPr lang="ko-KR" altLang="ko-KR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B5447FE-57F7-4467-97B3-187C883B4340}" type="slidenum">
              <a:rPr lang="en-US" altLang="ko-KR" smtClean="0"/>
              <a:pPr/>
              <a:t>19</a:t>
            </a:fld>
            <a:endParaRPr lang="en-US" altLang="ko-KR" smtClean="0"/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29000" y="2590800"/>
            <a:ext cx="0" cy="0"/>
          </a:xfrm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6765925"/>
            <a:ext cx="1562100" cy="182563"/>
          </a:xfrm>
          <a:noFill/>
          <a:ln w="9525"/>
        </p:spPr>
        <p:txBody>
          <a:bodyPr/>
          <a:lstStyle/>
          <a:p>
            <a:pPr eaLnBrk="1" hangingPunct="1"/>
            <a:endParaRPr lang="ko-KR" altLang="ko-K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70DC7A-346F-4547-AC2C-97C5DEE33EB6}" type="slidenum">
              <a:rPr lang="en-US" altLang="ko-KR" smtClean="0"/>
              <a:pPr/>
              <a:t>2</a:t>
            </a:fld>
            <a:endParaRPr lang="en-US" altLang="ko-KR" smtClean="0"/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ko-KR" altLang="ko-K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51236D1-5E5F-4AEB-B74A-9D89F38844EC}" type="slidenum">
              <a:rPr lang="en-US" altLang="ko-KR" smtClean="0"/>
              <a:pPr/>
              <a:t>3</a:t>
            </a:fld>
            <a:endParaRPr lang="en-US" altLang="ko-KR" smtClean="0"/>
          </a:p>
        </p:txBody>
      </p:sp>
      <p:sp>
        <p:nvSpPr>
          <p:cNvPr id="105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ko-KR" altLang="ko-K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9049CA-751A-410C-AD8D-B780C5558821}" type="slidenum">
              <a:rPr lang="en-US" altLang="ko-KR" smtClean="0"/>
              <a:pPr/>
              <a:t>4</a:t>
            </a:fld>
            <a:endParaRPr lang="en-US" altLang="ko-KR" smtClean="0"/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29000" y="2590800"/>
            <a:ext cx="0" cy="0"/>
          </a:xfrm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6765925"/>
            <a:ext cx="1562100" cy="182563"/>
          </a:xfrm>
          <a:noFill/>
          <a:ln w="9525"/>
        </p:spPr>
        <p:txBody>
          <a:bodyPr/>
          <a:lstStyle/>
          <a:p>
            <a:pPr eaLnBrk="1" hangingPunct="1"/>
            <a:endParaRPr lang="ko-KR" altLang="ko-K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7"/>
          <p:cNvSpPr txBox="1">
            <a:spLocks noGrp="1" noChangeArrowheads="1"/>
          </p:cNvSpPr>
          <p:nvPr/>
        </p:nvSpPr>
        <p:spPr bwMode="auto">
          <a:xfrm>
            <a:off x="6680200" y="9571038"/>
            <a:ext cx="177800" cy="18256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/>
            <a:fld id="{021CFBA0-0D8F-4883-AEE9-4983564016E7}" type="slidenum">
              <a:rPr lang="en-US" altLang="ko-KR" sz="1200" b="0">
                <a:latin typeface="Times New Roman" pitchFamily="18" charset="0"/>
              </a:rPr>
              <a:pPr algn="r"/>
              <a:t>5</a:t>
            </a:fld>
            <a:endParaRPr lang="en-US" altLang="ko-KR" sz="1200" b="0">
              <a:latin typeface="Times New Roman" pitchFamily="18" charset="0"/>
            </a:endParaRPr>
          </a:p>
        </p:txBody>
      </p:sp>
      <p:sp>
        <p:nvSpPr>
          <p:cNvPr id="199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29000" y="2590800"/>
            <a:ext cx="0" cy="0"/>
          </a:xfrm>
          <a:ln/>
        </p:spPr>
      </p:sp>
      <p:sp>
        <p:nvSpPr>
          <p:cNvPr id="1996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6765925"/>
            <a:ext cx="1562100" cy="182563"/>
          </a:xfrm>
          <a:noFill/>
          <a:ln w="9525"/>
        </p:spPr>
        <p:txBody>
          <a:bodyPr/>
          <a:lstStyle/>
          <a:p>
            <a:pPr eaLnBrk="1" hangingPunct="1"/>
            <a:endParaRPr lang="ko-KR" altLang="ko-K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7C5882F-E12A-4469-BDA5-D77281D66807}" type="slidenum">
              <a:rPr lang="en-US" altLang="ko-KR" smtClean="0"/>
              <a:pPr/>
              <a:t>6</a:t>
            </a:fld>
            <a:endParaRPr lang="en-US" altLang="ko-KR" smtClean="0"/>
          </a:p>
        </p:txBody>
      </p:sp>
      <p:sp>
        <p:nvSpPr>
          <p:cNvPr id="108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29000" y="2590800"/>
            <a:ext cx="0" cy="0"/>
          </a:xfrm>
          <a:ln/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6765925"/>
            <a:ext cx="1562100" cy="182563"/>
          </a:xfrm>
          <a:noFill/>
          <a:ln w="9525"/>
        </p:spPr>
        <p:txBody>
          <a:bodyPr/>
          <a:lstStyle/>
          <a:p>
            <a:pPr eaLnBrk="1" hangingPunct="1"/>
            <a:endParaRPr lang="ko-KR" altLang="ko-KR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5577A3C-EE2C-4536-81C0-A627897D5B04}" type="slidenum">
              <a:rPr lang="en-US" altLang="ko-KR" smtClean="0"/>
              <a:pPr/>
              <a:t>7</a:t>
            </a:fld>
            <a:endParaRPr lang="en-US" altLang="ko-KR" smtClean="0"/>
          </a:p>
        </p:txBody>
      </p:sp>
      <p:sp>
        <p:nvSpPr>
          <p:cNvPr id="109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29000" y="2590800"/>
            <a:ext cx="0" cy="0"/>
          </a:xfrm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6765925"/>
            <a:ext cx="1562100" cy="182563"/>
          </a:xfrm>
          <a:noFill/>
          <a:ln w="9525"/>
        </p:spPr>
        <p:txBody>
          <a:bodyPr/>
          <a:lstStyle/>
          <a:p>
            <a:pPr eaLnBrk="1" hangingPunct="1"/>
            <a:endParaRPr lang="ko-KR" altLang="ko-KR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D2B7939-B83D-4E70-B026-07AB410D7890}" type="slidenum">
              <a:rPr lang="en-US" altLang="ko-KR" smtClean="0"/>
              <a:pPr/>
              <a:t>8</a:t>
            </a:fld>
            <a:endParaRPr lang="en-US" altLang="ko-KR" smtClean="0"/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29000" y="2590800"/>
            <a:ext cx="0" cy="0"/>
          </a:xfrm>
          <a:ln/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6765925"/>
            <a:ext cx="1562100" cy="182563"/>
          </a:xfrm>
          <a:noFill/>
          <a:ln w="9525"/>
        </p:spPr>
        <p:txBody>
          <a:bodyPr/>
          <a:lstStyle/>
          <a:p>
            <a:pPr eaLnBrk="1" hangingPunct="1"/>
            <a:endParaRPr lang="ko-KR" altLang="ko-KR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528530-B945-4A79-AB69-2DDF93A24A75}" type="slidenum">
              <a:rPr lang="en-US" altLang="ko-KR" smtClean="0"/>
              <a:pPr/>
              <a:t>9</a:t>
            </a:fld>
            <a:endParaRPr lang="en-US" altLang="ko-KR" smtClean="0"/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29000" y="2590800"/>
            <a:ext cx="0" cy="0"/>
          </a:xfrm>
          <a:ln/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6765925"/>
            <a:ext cx="1562100" cy="182563"/>
          </a:xfrm>
          <a:noFill/>
          <a:ln w="9525"/>
        </p:spPr>
        <p:txBody>
          <a:bodyPr/>
          <a:lstStyle/>
          <a:p>
            <a:pPr eaLnBrk="1" hangingPunct="1"/>
            <a:endParaRPr lang="ko-KR" altLang="ko-K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A6A24E-FF7F-4E56-AB3E-AE7355F2178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8020CE-0CC7-4F08-AFE2-D5A2BD5E65D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C9C050-B6FA-4D41-96B9-5C1DEAEDFB7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8969D3-BED6-4DD5-B31D-32C38A28F73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FDBD92-77EF-4F4A-946D-7E938CF4410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0DA4D2-D05E-4EAC-BB98-01868B182DE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D60084-7D71-4B9C-B4E4-D0D9960B409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FC1BFB-C7AB-41B7-AEC6-5C0C4A90955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A323AD-0153-4BF7-9146-2301FE2AC1D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F6DD27-7C18-458D-8083-EF827BC2EA7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7D654B-5B2E-46B7-B500-45E575E5096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0">
            <a:gsLst>
              <a:gs pos="0">
                <a:srgbClr val="FFFFCC"/>
              </a:gs>
              <a:gs pos="100000">
                <a:srgbClr val="EEF1F2"/>
              </a:gs>
            </a:gsLst>
            <a:path path="shape">
              <a:fillToRect l="50000" t="50000" r="50000" b="50000"/>
            </a:path>
          </a:gra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ko-KR" altLang="en-US">
              <a:latin typeface="Arial" charset="0"/>
            </a:endParaRPr>
          </a:p>
        </p:txBody>
      </p:sp>
      <p:sp>
        <p:nvSpPr>
          <p:cNvPr id="1039" name="Line 15"/>
          <p:cNvSpPr>
            <a:spLocks noChangeShapeType="1"/>
          </p:cNvSpPr>
          <p:nvPr/>
        </p:nvSpPr>
        <p:spPr bwMode="auto">
          <a:xfrm flipV="1">
            <a:off x="228600" y="466725"/>
            <a:ext cx="8677275" cy="95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pPr algn="ctr">
              <a:defRPr/>
            </a:pPr>
            <a:endParaRPr lang="ko-KR" altLang="en-US">
              <a:latin typeface="Arial" charset="0"/>
            </a:endParaRPr>
          </a:p>
        </p:txBody>
      </p:sp>
      <p:sp>
        <p:nvSpPr>
          <p:cNvPr id="1041" name="Line 17"/>
          <p:cNvSpPr>
            <a:spLocks noChangeShapeType="1"/>
          </p:cNvSpPr>
          <p:nvPr/>
        </p:nvSpPr>
        <p:spPr bwMode="auto">
          <a:xfrm>
            <a:off x="238125" y="6410325"/>
            <a:ext cx="86772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pPr algn="ctr">
              <a:defRPr/>
            </a:pPr>
            <a:endParaRPr lang="ko-KR" altLang="en-US">
              <a:latin typeface="Arial" charset="0"/>
            </a:endParaRPr>
          </a:p>
        </p:txBody>
      </p:sp>
      <p:sp>
        <p:nvSpPr>
          <p:cNvPr id="1042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21513" y="6423025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 b="0">
                <a:latin typeface="+mn-ea"/>
              </a:defRPr>
            </a:lvl1pPr>
          </a:lstStyle>
          <a:p>
            <a:pPr>
              <a:defRPr/>
            </a:pPr>
            <a:fld id="{9C9BF642-F0EE-436D-BAB6-A682DD0A4AF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굴림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굴림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굴림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굴림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굴림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굴림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굴림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굴림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oleObject" Target="../embeddings/oleObject1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685800" y="1173851"/>
            <a:ext cx="7772400" cy="15414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ko-KR" sz="3200" b="1" dirty="0" smtClean="0">
                <a:latin typeface="Arial" pitchFamily="34" charset="0"/>
              </a:rPr>
              <a:t/>
            </a:r>
            <a:br>
              <a:rPr lang="en-US" altLang="ko-KR" sz="3200" b="1" dirty="0" smtClean="0">
                <a:latin typeface="Arial" pitchFamily="34" charset="0"/>
              </a:rPr>
            </a:br>
            <a:r>
              <a:rPr lang="en-US" altLang="ko-KR" sz="2400" b="1" dirty="0" smtClean="0">
                <a:latin typeface="Arial" pitchFamily="34" charset="0"/>
              </a:rPr>
              <a:t>Lect. </a:t>
            </a:r>
            <a:r>
              <a:rPr lang="en-US" altLang="ko-KR" sz="2400" b="1" smtClean="0">
                <a:latin typeface="Arial" pitchFamily="34" charset="0"/>
              </a:rPr>
              <a:t>18: </a:t>
            </a:r>
            <a:r>
              <a:rPr lang="en-US" altLang="ko-KR" sz="2400" b="1" dirty="0" smtClean="0">
                <a:latin typeface="Arial" pitchFamily="34" charset="0"/>
              </a:rPr>
              <a:t>Cryptographic Protocols</a:t>
            </a:r>
            <a:endParaRPr lang="en-US" altLang="ko-KR" sz="2400" b="1" dirty="0" smtClean="0">
              <a:solidFill>
                <a:schemeClr val="accent2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EC3816E-D50A-4969-9633-58050CC1DB4E}" type="slidenum">
              <a:rPr lang="en-US" altLang="ko-KR"/>
              <a:pPr>
                <a:defRPr/>
              </a:pPr>
              <a:t>10</a:t>
            </a:fld>
            <a:endParaRPr lang="en-US" altLang="ko-KR"/>
          </a:p>
        </p:txBody>
      </p:sp>
      <p:sp>
        <p:nvSpPr>
          <p:cNvPr id="26627" name="Text Box 2"/>
          <p:cNvSpPr txBox="1">
            <a:spLocks noChangeArrowheads="1"/>
          </p:cNvSpPr>
          <p:nvPr/>
        </p:nvSpPr>
        <p:spPr bwMode="auto">
          <a:xfrm>
            <a:off x="993775" y="663575"/>
            <a:ext cx="40973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 sz="2800"/>
              <a:t>Application</a:t>
            </a:r>
            <a:r>
              <a:rPr lang="ko-KR" altLang="en-US" sz="2800"/>
              <a:t> </a:t>
            </a:r>
            <a:r>
              <a:rPr lang="en-US" altLang="ko-KR" sz="2800"/>
              <a:t>Protocols  </a:t>
            </a:r>
          </a:p>
        </p:txBody>
      </p:sp>
      <p:sp>
        <p:nvSpPr>
          <p:cNvPr id="26628" name="Text Box 3"/>
          <p:cNvSpPr txBox="1">
            <a:spLocks noChangeArrowheads="1"/>
          </p:cNvSpPr>
          <p:nvPr/>
        </p:nvSpPr>
        <p:spPr bwMode="auto">
          <a:xfrm>
            <a:off x="557213" y="1355725"/>
            <a:ext cx="7527925" cy="42862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lnSpc>
                <a:spcPct val="130000"/>
              </a:lnSpc>
              <a:buFont typeface="Wingdings" pitchFamily="2" charset="2"/>
              <a:buChar char="Ø"/>
            </a:pPr>
            <a:r>
              <a:rPr lang="en-US" altLang="ko-KR">
                <a:ea typeface="궁서" pitchFamily="18" charset="-127"/>
              </a:rPr>
              <a:t> Electronic Commerce  </a:t>
            </a:r>
          </a:p>
          <a:p>
            <a:pPr lvl="1">
              <a:lnSpc>
                <a:spcPct val="130000"/>
              </a:lnSpc>
              <a:buFont typeface="Wingdings" pitchFamily="2" charset="2"/>
              <a:buChar char="ü"/>
            </a:pPr>
            <a:r>
              <a:rPr lang="en-US" altLang="ko-KR">
                <a:ea typeface="궁서" pitchFamily="18" charset="-127"/>
              </a:rPr>
              <a:t> SET (Secure Electronic Transaction) – Credit card transaction</a:t>
            </a:r>
          </a:p>
          <a:p>
            <a:pPr lvl="1">
              <a:lnSpc>
                <a:spcPct val="130000"/>
              </a:lnSpc>
              <a:buFont typeface="Wingdings" pitchFamily="2" charset="2"/>
              <a:buChar char="ü"/>
            </a:pPr>
            <a:r>
              <a:rPr lang="en-US" altLang="ko-KR">
                <a:ea typeface="궁서" pitchFamily="18" charset="-127"/>
              </a:rPr>
              <a:t> Digital cash, micropayment, e-check, e-money  </a:t>
            </a:r>
          </a:p>
          <a:p>
            <a:pPr lvl="1">
              <a:lnSpc>
                <a:spcPct val="130000"/>
              </a:lnSpc>
              <a:buFont typeface="Wingdings" pitchFamily="2" charset="2"/>
              <a:buChar char="ü"/>
            </a:pPr>
            <a:r>
              <a:rPr lang="en-US" altLang="ko-KR">
                <a:ea typeface="궁서" pitchFamily="18" charset="-127"/>
              </a:rPr>
              <a:t> e-auction </a:t>
            </a:r>
          </a:p>
          <a:p>
            <a:pPr lvl="1">
              <a:lnSpc>
                <a:spcPct val="130000"/>
              </a:lnSpc>
              <a:buFont typeface="Wingdings" pitchFamily="2" charset="2"/>
              <a:buChar char="ü"/>
            </a:pPr>
            <a:r>
              <a:rPr lang="en-US" altLang="ko-KR">
                <a:ea typeface="궁서" pitchFamily="18" charset="-127"/>
              </a:rPr>
              <a:t> e-banking </a:t>
            </a:r>
          </a:p>
          <a:p>
            <a:pPr>
              <a:lnSpc>
                <a:spcPct val="130000"/>
              </a:lnSpc>
              <a:buFont typeface="Wingdings" pitchFamily="2" charset="2"/>
              <a:buChar char="Ø"/>
            </a:pPr>
            <a:r>
              <a:rPr lang="en-US" altLang="ko-KR">
                <a:ea typeface="궁서" pitchFamily="18" charset="-127"/>
              </a:rPr>
              <a:t> e-government </a:t>
            </a:r>
          </a:p>
          <a:p>
            <a:pPr>
              <a:lnSpc>
                <a:spcPct val="130000"/>
              </a:lnSpc>
              <a:buFont typeface="Wingdings" pitchFamily="2" charset="2"/>
              <a:buChar char="Ø"/>
            </a:pPr>
            <a:r>
              <a:rPr lang="en-US" altLang="ko-KR">
                <a:ea typeface="궁서" pitchFamily="18" charset="-127"/>
              </a:rPr>
              <a:t> e-voting </a:t>
            </a:r>
          </a:p>
          <a:p>
            <a:pPr>
              <a:lnSpc>
                <a:spcPct val="130000"/>
              </a:lnSpc>
              <a:buFont typeface="Wingdings" pitchFamily="2" charset="2"/>
              <a:buChar char="Ø"/>
            </a:pPr>
            <a:r>
              <a:rPr lang="en-US" altLang="ko-KR">
                <a:ea typeface="궁서" pitchFamily="18" charset="-127"/>
              </a:rPr>
              <a:t> Fair exchange of digital signature (for contract signing)</a:t>
            </a:r>
          </a:p>
          <a:p>
            <a:pPr>
              <a:lnSpc>
                <a:spcPct val="130000"/>
              </a:lnSpc>
              <a:buFont typeface="Wingdings" pitchFamily="2" charset="2"/>
              <a:buChar char="Ø"/>
            </a:pPr>
            <a:endParaRPr lang="en-US" altLang="ko-KR">
              <a:ea typeface="궁서" pitchFamily="18" charset="-127"/>
            </a:endParaRPr>
          </a:p>
          <a:p>
            <a:pPr>
              <a:lnSpc>
                <a:spcPct val="130000"/>
              </a:lnSpc>
              <a:buFont typeface="Wingdings" pitchFamily="2" charset="2"/>
              <a:buChar char="Ø"/>
            </a:pPr>
            <a:r>
              <a:rPr lang="en-US" altLang="ko-KR">
                <a:ea typeface="궁서" pitchFamily="18" charset="-127"/>
              </a:rPr>
              <a:t> Application Scenarios </a:t>
            </a:r>
          </a:p>
          <a:p>
            <a:pPr lvl="1">
              <a:lnSpc>
                <a:spcPct val="130000"/>
              </a:lnSpc>
              <a:buFont typeface="Wingdings" pitchFamily="2" charset="2"/>
              <a:buChar char="Ø"/>
            </a:pPr>
            <a:r>
              <a:rPr lang="en-US" altLang="ko-KR">
                <a:ea typeface="궁서" pitchFamily="18" charset="-127"/>
              </a:rPr>
              <a:t> Traditional applications transfer to electronic versions </a:t>
            </a:r>
          </a:p>
          <a:p>
            <a:pPr lvl="1">
              <a:lnSpc>
                <a:spcPct val="130000"/>
              </a:lnSpc>
              <a:buFont typeface="Wingdings" pitchFamily="2" charset="2"/>
              <a:buChar char="Ø"/>
            </a:pPr>
            <a:r>
              <a:rPr lang="en-US" altLang="ko-KR">
                <a:ea typeface="궁서" pitchFamily="18" charset="-127"/>
              </a:rPr>
              <a:t> New applications appear with the help of crypto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033E6B-4933-4303-8966-A63C8C9DBF51}" type="slidenum">
              <a:rPr lang="en-US" altLang="ko-KR"/>
              <a:pPr>
                <a:defRPr/>
              </a:pPr>
              <a:t>11</a:t>
            </a:fld>
            <a:endParaRPr lang="en-US" altLang="ko-KR"/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1325563" y="2916238"/>
            <a:ext cx="6535737" cy="142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3378" tIns="40983" rIns="83378" bIns="40983"/>
          <a:lstStyle/>
          <a:p>
            <a:pPr algn="ctr" eaLnBrk="0" hangingPunct="0">
              <a:lnSpc>
                <a:spcPct val="90000"/>
              </a:lnSpc>
            </a:pPr>
            <a:r>
              <a:rPr lang="en-GB" altLang="ko-KR" sz="2800" dirty="0" smtClean="0">
                <a:solidFill>
                  <a:schemeClr val="tx2"/>
                </a:solidFill>
              </a:rPr>
              <a:t>2. </a:t>
            </a:r>
            <a:r>
              <a:rPr lang="en-GB" altLang="ko-KR" sz="2800" dirty="0">
                <a:solidFill>
                  <a:schemeClr val="tx2"/>
                </a:solidFill>
              </a:rPr>
              <a:t>Special Signatures </a:t>
            </a:r>
          </a:p>
          <a:p>
            <a:pPr algn="ctr" eaLnBrk="0" hangingPunct="0">
              <a:lnSpc>
                <a:spcPct val="90000"/>
              </a:lnSpc>
            </a:pPr>
            <a:endParaRPr lang="en-GB" altLang="ko-KR" sz="2400" dirty="0">
              <a:solidFill>
                <a:schemeClr val="tx2"/>
              </a:solidFill>
            </a:endParaRPr>
          </a:p>
          <a:p>
            <a:pPr algn="ctr" eaLnBrk="0" hangingPunct="0">
              <a:lnSpc>
                <a:spcPct val="90000"/>
              </a:lnSpc>
            </a:pPr>
            <a:r>
              <a:rPr lang="en-GB" altLang="ko-KR" sz="2400" dirty="0">
                <a:solidFill>
                  <a:schemeClr val="tx2"/>
                </a:solidFill>
              </a:rPr>
              <a:t>- Blind Signature </a:t>
            </a:r>
          </a:p>
          <a:p>
            <a:pPr algn="ctr" eaLnBrk="0" hangingPunct="0">
              <a:lnSpc>
                <a:spcPct val="90000"/>
              </a:lnSpc>
            </a:pPr>
            <a:r>
              <a:rPr lang="en-GB" altLang="ko-KR" sz="2400" dirty="0">
                <a:solidFill>
                  <a:schemeClr val="tx2"/>
                </a:solidFill>
              </a:rPr>
              <a:t>- Proxy Signature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338B982-CD2C-416B-96A0-11532DDD84D9}" type="slidenum">
              <a:rPr lang="en-US" altLang="ko-KR"/>
              <a:pPr>
                <a:defRPr/>
              </a:pPr>
              <a:t>12</a:t>
            </a:fld>
            <a:endParaRPr lang="en-US" altLang="ko-KR"/>
          </a:p>
        </p:txBody>
      </p:sp>
      <p:sp>
        <p:nvSpPr>
          <p:cNvPr id="34819" name="Text Box 2"/>
          <p:cNvSpPr txBox="1">
            <a:spLocks noChangeArrowheads="1"/>
          </p:cNvSpPr>
          <p:nvPr/>
        </p:nvSpPr>
        <p:spPr bwMode="auto">
          <a:xfrm>
            <a:off x="993775" y="663575"/>
            <a:ext cx="34004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 sz="2800"/>
              <a:t>Special Signatures</a:t>
            </a:r>
          </a:p>
        </p:txBody>
      </p:sp>
      <p:sp>
        <p:nvSpPr>
          <p:cNvPr id="46084" name="Text Box 3"/>
          <p:cNvSpPr txBox="1">
            <a:spLocks noChangeArrowheads="1"/>
          </p:cNvSpPr>
          <p:nvPr/>
        </p:nvSpPr>
        <p:spPr bwMode="auto">
          <a:xfrm>
            <a:off x="557213" y="1471613"/>
            <a:ext cx="7527925" cy="4394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342900" indent="-342900">
              <a:buFont typeface="Wingdings" pitchFamily="2" charset="2"/>
              <a:buChar char="v"/>
            </a:pPr>
            <a:r>
              <a:rPr lang="en-US" altLang="ko-KR">
                <a:solidFill>
                  <a:srgbClr val="2D2DB9"/>
                </a:solidFill>
              </a:rPr>
              <a:t>Special Signatures </a:t>
            </a:r>
          </a:p>
          <a:p>
            <a:pPr marL="800100" lvl="1" indent="-342900">
              <a:buFont typeface="Wingdings" pitchFamily="2" charset="2"/>
              <a:buChar char="ü"/>
            </a:pPr>
            <a:r>
              <a:rPr lang="en-US" altLang="ko-KR"/>
              <a:t>Digital signatures with additional features (anonymity, privacy, efficiency, delegation,…) </a:t>
            </a:r>
          </a:p>
          <a:p>
            <a:pPr marL="800100" lvl="1" indent="-342900">
              <a:buFont typeface="Wingdings" pitchFamily="2" charset="2"/>
              <a:buChar char="ü"/>
            </a:pPr>
            <a:r>
              <a:rPr lang="en-US" altLang="ko-KR"/>
              <a:t>Digital signature variants considering various business application scenarios    </a:t>
            </a:r>
          </a:p>
          <a:p>
            <a:pPr marL="800100" lvl="1" indent="-342900">
              <a:buFont typeface="Wingdings" pitchFamily="2" charset="2"/>
              <a:buChar char="v"/>
            </a:pPr>
            <a:endParaRPr lang="en-US" altLang="ko-KR"/>
          </a:p>
          <a:p>
            <a:pPr marL="342900" indent="-342900">
              <a:buFont typeface="Wingdings" pitchFamily="2" charset="2"/>
              <a:buChar char="v"/>
            </a:pPr>
            <a:r>
              <a:rPr lang="en-US" altLang="ko-KR"/>
              <a:t>Blind signature </a:t>
            </a:r>
          </a:p>
          <a:p>
            <a:pPr marL="800100" lvl="1" indent="-342900">
              <a:buFont typeface="Wingdings" pitchFamily="2" charset="2"/>
              <a:buChar char="ü"/>
            </a:pPr>
            <a:r>
              <a:rPr lang="en-US" altLang="ko-KR"/>
              <a:t>A user can receive a signature of a signer without revealing the message and the resulting signature to the signer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US" altLang="ko-KR"/>
              <a:t>Proxy signature </a:t>
            </a:r>
          </a:p>
          <a:p>
            <a:pPr marL="800100" lvl="1" indent="-342900">
              <a:buFont typeface="Wingdings" pitchFamily="2" charset="2"/>
              <a:buChar char="ü"/>
            </a:pPr>
            <a:r>
              <a:rPr lang="en-US" altLang="ko-KR"/>
              <a:t>An original signer delegate his/her signing capability to a proxy signer, and then the proxy signer signs documents on behalf of the original signer  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US" altLang="ko-KR"/>
              <a:t>Self-certified signature </a:t>
            </a:r>
          </a:p>
          <a:p>
            <a:pPr marL="800100" lvl="1" indent="-342900">
              <a:buFont typeface="Wingdings" pitchFamily="2" charset="2"/>
              <a:buChar char="ü"/>
            </a:pPr>
            <a:r>
              <a:rPr lang="en-US" altLang="ko-KR"/>
              <a:t>Signature verification and certificate verification are done efficiently in a single logical step.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993775" y="663575"/>
            <a:ext cx="28384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 sz="2800"/>
              <a:t>Blind Signature</a:t>
            </a:r>
          </a:p>
        </p:txBody>
      </p:sp>
      <p:sp>
        <p:nvSpPr>
          <p:cNvPr id="2052" name="Text Box 3"/>
          <p:cNvSpPr txBox="1">
            <a:spLocks noChangeArrowheads="1"/>
          </p:cNvSpPr>
          <p:nvPr/>
        </p:nvSpPr>
        <p:spPr bwMode="auto">
          <a:xfrm>
            <a:off x="550863" y="1366838"/>
            <a:ext cx="7527925" cy="10001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204788" indent="-279400">
              <a:lnSpc>
                <a:spcPct val="130000"/>
              </a:lnSpc>
            </a:pPr>
            <a:r>
              <a:rPr lang="en-US" altLang="ko-KR">
                <a:solidFill>
                  <a:srgbClr val="0000CC"/>
                </a:solidFill>
              </a:rPr>
              <a:t>Signing without seeing the message</a:t>
            </a:r>
            <a:endParaRPr lang="en-US" altLang="ko-KR" sz="1600"/>
          </a:p>
          <a:p>
            <a:pPr marL="204788" indent="-279400">
              <a:lnSpc>
                <a:spcPct val="130000"/>
              </a:lnSpc>
            </a:pPr>
            <a:r>
              <a:rPr lang="en-US" altLang="ko-KR" sz="1600"/>
              <a:t>   - We should not reveal the content of the letter to the signer.</a:t>
            </a:r>
          </a:p>
          <a:p>
            <a:pPr marL="204788" indent="-279400">
              <a:lnSpc>
                <a:spcPct val="130000"/>
              </a:lnSpc>
            </a:pPr>
            <a:r>
              <a:rPr lang="en-US" altLang="ko-KR" sz="1600"/>
              <a:t>   - For example, using a carbon-enveloped message</a:t>
            </a:r>
            <a:endParaRPr lang="ko-KR" altLang="en-US" sz="1600"/>
          </a:p>
        </p:txBody>
      </p:sp>
      <p:grpSp>
        <p:nvGrpSpPr>
          <p:cNvPr id="2" name="Group 112"/>
          <p:cNvGrpSpPr>
            <a:grpSpLocks/>
          </p:cNvGrpSpPr>
          <p:nvPr/>
        </p:nvGrpSpPr>
        <p:grpSpPr bwMode="auto">
          <a:xfrm>
            <a:off x="1073150" y="3724275"/>
            <a:ext cx="1008063" cy="1179513"/>
            <a:chOff x="1800" y="7628"/>
            <a:chExt cx="1080" cy="1260"/>
          </a:xfrm>
        </p:grpSpPr>
        <p:sp>
          <p:nvSpPr>
            <p:cNvPr id="2083" name="Text Box 113"/>
            <p:cNvSpPr txBox="1">
              <a:spLocks noChangeArrowheads="1"/>
            </p:cNvSpPr>
            <p:nvPr/>
          </p:nvSpPr>
          <p:spPr bwMode="auto">
            <a:xfrm>
              <a:off x="1800" y="7628"/>
              <a:ext cx="1080" cy="1260"/>
            </a:xfrm>
            <a:prstGeom prst="rect">
              <a:avLst/>
            </a:prstGeom>
            <a:solidFill>
              <a:srgbClr val="00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ko-KR" altLang="ko-KR">
                <a:solidFill>
                  <a:srgbClr val="000000"/>
                </a:solidFill>
              </a:endParaRPr>
            </a:p>
          </p:txBody>
        </p:sp>
        <p:grpSp>
          <p:nvGrpSpPr>
            <p:cNvPr id="3" name="Group 114"/>
            <p:cNvGrpSpPr>
              <a:grpSpLocks/>
            </p:cNvGrpSpPr>
            <p:nvPr/>
          </p:nvGrpSpPr>
          <p:grpSpPr bwMode="auto">
            <a:xfrm>
              <a:off x="1980" y="7808"/>
              <a:ext cx="720" cy="720"/>
              <a:chOff x="2160" y="1980"/>
              <a:chExt cx="720" cy="720"/>
            </a:xfrm>
          </p:grpSpPr>
          <p:sp>
            <p:nvSpPr>
              <p:cNvPr id="2085" name="Line 115"/>
              <p:cNvSpPr>
                <a:spLocks noChangeShapeType="1"/>
              </p:cNvSpPr>
              <p:nvPr/>
            </p:nvSpPr>
            <p:spPr bwMode="auto">
              <a:xfrm>
                <a:off x="2160" y="1980"/>
                <a:ext cx="720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086" name="Line 116"/>
              <p:cNvSpPr>
                <a:spLocks noChangeShapeType="1"/>
              </p:cNvSpPr>
              <p:nvPr/>
            </p:nvSpPr>
            <p:spPr bwMode="auto">
              <a:xfrm>
                <a:off x="2160" y="2159"/>
                <a:ext cx="720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087" name="Line 117"/>
              <p:cNvSpPr>
                <a:spLocks noChangeShapeType="1"/>
              </p:cNvSpPr>
              <p:nvPr/>
            </p:nvSpPr>
            <p:spPr bwMode="auto">
              <a:xfrm>
                <a:off x="2160" y="2339"/>
                <a:ext cx="720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088" name="Line 118"/>
              <p:cNvSpPr>
                <a:spLocks noChangeShapeType="1"/>
              </p:cNvSpPr>
              <p:nvPr/>
            </p:nvSpPr>
            <p:spPr bwMode="auto">
              <a:xfrm>
                <a:off x="2160" y="2519"/>
                <a:ext cx="720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089" name="Line 119"/>
              <p:cNvSpPr>
                <a:spLocks noChangeShapeType="1"/>
              </p:cNvSpPr>
              <p:nvPr/>
            </p:nvSpPr>
            <p:spPr bwMode="auto">
              <a:xfrm>
                <a:off x="2160" y="2699"/>
                <a:ext cx="720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ko-KR" altLang="en-US"/>
              </a:p>
            </p:txBody>
          </p:sp>
        </p:grpSp>
      </p:grpSp>
      <p:grpSp>
        <p:nvGrpSpPr>
          <p:cNvPr id="4" name="Group 121"/>
          <p:cNvGrpSpPr>
            <a:grpSpLocks/>
          </p:cNvGrpSpPr>
          <p:nvPr/>
        </p:nvGrpSpPr>
        <p:grpSpPr bwMode="auto">
          <a:xfrm>
            <a:off x="1149350" y="4606925"/>
            <a:ext cx="1012825" cy="530225"/>
            <a:chOff x="4500" y="2160"/>
            <a:chExt cx="1080" cy="540"/>
          </a:xfrm>
        </p:grpSpPr>
        <p:sp>
          <p:nvSpPr>
            <p:cNvPr id="2080" name="Text Box 122"/>
            <p:cNvSpPr txBox="1">
              <a:spLocks noChangeArrowheads="1"/>
            </p:cNvSpPr>
            <p:nvPr/>
          </p:nvSpPr>
          <p:spPr bwMode="auto">
            <a:xfrm>
              <a:off x="4500" y="2160"/>
              <a:ext cx="1080" cy="540"/>
            </a:xfrm>
            <a:prstGeom prst="rect">
              <a:avLst/>
            </a:prstGeom>
            <a:solidFill>
              <a:srgbClr val="00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ko-KR" altLang="ko-KR">
                <a:solidFill>
                  <a:srgbClr val="000000"/>
                </a:solidFill>
              </a:endParaRPr>
            </a:p>
          </p:txBody>
        </p:sp>
        <p:sp>
          <p:nvSpPr>
            <p:cNvPr id="2081" name="Line 123"/>
            <p:cNvSpPr>
              <a:spLocks noChangeShapeType="1"/>
            </p:cNvSpPr>
            <p:nvPr/>
          </p:nvSpPr>
          <p:spPr bwMode="auto">
            <a:xfrm>
              <a:off x="4500" y="2160"/>
              <a:ext cx="54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082" name="Line 124"/>
            <p:cNvSpPr>
              <a:spLocks noChangeShapeType="1"/>
            </p:cNvSpPr>
            <p:nvPr/>
          </p:nvSpPr>
          <p:spPr bwMode="auto">
            <a:xfrm flipH="1">
              <a:off x="5040" y="2160"/>
              <a:ext cx="54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</p:grpSp>
      <p:grpSp>
        <p:nvGrpSpPr>
          <p:cNvPr id="5" name="Group 126"/>
          <p:cNvGrpSpPr>
            <a:grpSpLocks/>
          </p:cNvGrpSpPr>
          <p:nvPr/>
        </p:nvGrpSpPr>
        <p:grpSpPr bwMode="auto">
          <a:xfrm>
            <a:off x="6653213" y="3962400"/>
            <a:ext cx="1174750" cy="528638"/>
            <a:chOff x="4500" y="2160"/>
            <a:chExt cx="1080" cy="540"/>
          </a:xfrm>
        </p:grpSpPr>
        <p:sp>
          <p:nvSpPr>
            <p:cNvPr id="2077" name="Text Box 127"/>
            <p:cNvSpPr txBox="1">
              <a:spLocks noChangeArrowheads="1"/>
            </p:cNvSpPr>
            <p:nvPr/>
          </p:nvSpPr>
          <p:spPr bwMode="auto">
            <a:xfrm>
              <a:off x="4500" y="2160"/>
              <a:ext cx="1080" cy="540"/>
            </a:xfrm>
            <a:prstGeom prst="rect">
              <a:avLst/>
            </a:prstGeom>
            <a:solidFill>
              <a:srgbClr val="00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en-US" altLang="ko-KR" sz="1100">
                <a:solidFill>
                  <a:srgbClr val="000000"/>
                </a:solidFill>
              </a:endParaRPr>
            </a:p>
            <a:p>
              <a:pPr algn="ctr"/>
              <a:r>
                <a:rPr lang="en-US" altLang="ko-KR" sz="1400">
                  <a:solidFill>
                    <a:srgbClr val="000000"/>
                  </a:solidFill>
                </a:rPr>
                <a:t>Signature</a:t>
              </a:r>
              <a:endParaRPr lang="en-US" altLang="ko-KR" sz="3200">
                <a:solidFill>
                  <a:srgbClr val="000000"/>
                </a:solidFill>
              </a:endParaRPr>
            </a:p>
          </p:txBody>
        </p:sp>
        <p:sp>
          <p:nvSpPr>
            <p:cNvPr id="2078" name="Line 128"/>
            <p:cNvSpPr>
              <a:spLocks noChangeShapeType="1"/>
            </p:cNvSpPr>
            <p:nvPr/>
          </p:nvSpPr>
          <p:spPr bwMode="auto">
            <a:xfrm>
              <a:off x="4500" y="2160"/>
              <a:ext cx="54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079" name="Line 129"/>
            <p:cNvSpPr>
              <a:spLocks noChangeShapeType="1"/>
            </p:cNvSpPr>
            <p:nvPr/>
          </p:nvSpPr>
          <p:spPr bwMode="auto">
            <a:xfrm flipH="1">
              <a:off x="5040" y="2160"/>
              <a:ext cx="54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</p:grpSp>
      <p:grpSp>
        <p:nvGrpSpPr>
          <p:cNvPr id="6" name="그룹 34"/>
          <p:cNvGrpSpPr>
            <a:grpSpLocks/>
          </p:cNvGrpSpPr>
          <p:nvPr/>
        </p:nvGrpSpPr>
        <p:grpSpPr bwMode="auto">
          <a:xfrm>
            <a:off x="938213" y="2500313"/>
            <a:ext cx="1395412" cy="1212850"/>
            <a:chOff x="1008529" y="4105836"/>
            <a:chExt cx="1394012" cy="1212663"/>
          </a:xfrm>
        </p:grpSpPr>
        <p:sp>
          <p:nvSpPr>
            <p:cNvPr id="2076" name="Text Box 139"/>
            <p:cNvSpPr txBox="1">
              <a:spLocks noChangeArrowheads="1"/>
            </p:cNvSpPr>
            <p:nvPr/>
          </p:nvSpPr>
          <p:spPr bwMode="auto">
            <a:xfrm>
              <a:off x="1030941" y="4105836"/>
              <a:ext cx="13716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ko-KR">
                  <a:solidFill>
                    <a:srgbClr val="000000"/>
                  </a:solidFill>
                </a:rPr>
                <a:t>User</a:t>
              </a:r>
            </a:p>
          </p:txBody>
        </p:sp>
        <p:graphicFrame>
          <p:nvGraphicFramePr>
            <p:cNvPr id="2050" name="Object 2"/>
            <p:cNvGraphicFramePr>
              <a:graphicFrameLocks noChangeAspect="1"/>
            </p:cNvGraphicFramePr>
            <p:nvPr/>
          </p:nvGraphicFramePr>
          <p:xfrm>
            <a:off x="1008529" y="4388224"/>
            <a:ext cx="1376363" cy="930275"/>
          </p:xfrm>
          <a:graphic>
            <a:graphicData uri="http://schemas.openxmlformats.org/presentationml/2006/ole">
              <p:oleObj spid="_x0000_s21506" name="Photo Editor Photo" r:id="rId4" imgW="2142857" imgH="1448002" progId="">
                <p:embed/>
              </p:oleObj>
            </a:graphicData>
          </a:graphic>
        </p:graphicFrame>
      </p:grpSp>
      <p:grpSp>
        <p:nvGrpSpPr>
          <p:cNvPr id="7" name="그룹 33"/>
          <p:cNvGrpSpPr>
            <a:grpSpLocks/>
          </p:cNvGrpSpPr>
          <p:nvPr/>
        </p:nvGrpSpPr>
        <p:grpSpPr bwMode="auto">
          <a:xfrm>
            <a:off x="6519863" y="2657475"/>
            <a:ext cx="1447800" cy="1146175"/>
            <a:chOff x="6669741" y="3572435"/>
            <a:chExt cx="1447800" cy="1145988"/>
          </a:xfrm>
        </p:grpSpPr>
        <p:sp>
          <p:nvSpPr>
            <p:cNvPr id="2073" name="Text Box 175"/>
            <p:cNvSpPr txBox="1">
              <a:spLocks noChangeArrowheads="1"/>
            </p:cNvSpPr>
            <p:nvPr/>
          </p:nvSpPr>
          <p:spPr bwMode="auto">
            <a:xfrm>
              <a:off x="6736977" y="3572435"/>
              <a:ext cx="13716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ko-KR">
                  <a:solidFill>
                    <a:srgbClr val="000000"/>
                  </a:solidFill>
                </a:rPr>
                <a:t>Signer</a:t>
              </a:r>
            </a:p>
          </p:txBody>
        </p:sp>
        <p:pic>
          <p:nvPicPr>
            <p:cNvPr id="2074" name="Picture 183" descr="signer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6669741" y="3931023"/>
              <a:ext cx="1422400" cy="787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75" name="Picture 185" descr="pen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2C2CD3"/>
                </a:clrFrom>
                <a:clrTo>
                  <a:srgbClr val="2C2CD3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307916" y="3778623"/>
              <a:ext cx="809625" cy="895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8" name="그룹 49"/>
          <p:cNvGrpSpPr>
            <a:grpSpLocks/>
          </p:cNvGrpSpPr>
          <p:nvPr/>
        </p:nvGrpSpPr>
        <p:grpSpPr bwMode="auto">
          <a:xfrm>
            <a:off x="2894013" y="5024438"/>
            <a:ext cx="1014412" cy="1182687"/>
            <a:chOff x="2918012" y="5015753"/>
            <a:chExt cx="1014695" cy="1181836"/>
          </a:xfrm>
        </p:grpSpPr>
        <p:grpSp>
          <p:nvGrpSpPr>
            <p:cNvPr id="9" name="Group 112"/>
            <p:cNvGrpSpPr>
              <a:grpSpLocks/>
            </p:cNvGrpSpPr>
            <p:nvPr/>
          </p:nvGrpSpPr>
          <p:grpSpPr bwMode="auto">
            <a:xfrm>
              <a:off x="2918012" y="5015753"/>
              <a:ext cx="1008530" cy="1178857"/>
              <a:chOff x="1800" y="7628"/>
              <a:chExt cx="1080" cy="1260"/>
            </a:xfrm>
          </p:grpSpPr>
          <p:sp>
            <p:nvSpPr>
              <p:cNvPr id="2066" name="Text Box 113"/>
              <p:cNvSpPr txBox="1">
                <a:spLocks noChangeArrowheads="1"/>
              </p:cNvSpPr>
              <p:nvPr/>
            </p:nvSpPr>
            <p:spPr bwMode="auto">
              <a:xfrm>
                <a:off x="1800" y="7628"/>
                <a:ext cx="1080" cy="1260"/>
              </a:xfrm>
              <a:prstGeom prst="rect">
                <a:avLst/>
              </a:prstGeom>
              <a:solidFill>
                <a:srgbClr val="00CC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endParaRPr lang="ko-KR" altLang="ko-KR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10" name="Group 114"/>
              <p:cNvGrpSpPr>
                <a:grpSpLocks/>
              </p:cNvGrpSpPr>
              <p:nvPr/>
            </p:nvGrpSpPr>
            <p:grpSpPr bwMode="auto">
              <a:xfrm>
                <a:off x="1980" y="7808"/>
                <a:ext cx="720" cy="720"/>
                <a:chOff x="2160" y="1980"/>
                <a:chExt cx="720" cy="720"/>
              </a:xfrm>
            </p:grpSpPr>
            <p:sp>
              <p:nvSpPr>
                <p:cNvPr id="2068" name="Line 115"/>
                <p:cNvSpPr>
                  <a:spLocks noChangeShapeType="1"/>
                </p:cNvSpPr>
                <p:nvPr/>
              </p:nvSpPr>
              <p:spPr bwMode="auto">
                <a:xfrm>
                  <a:off x="2160" y="1980"/>
                  <a:ext cx="720" cy="1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ko-KR" altLang="en-US"/>
                </a:p>
              </p:txBody>
            </p:sp>
            <p:sp>
              <p:nvSpPr>
                <p:cNvPr id="2069" name="Line 116"/>
                <p:cNvSpPr>
                  <a:spLocks noChangeShapeType="1"/>
                </p:cNvSpPr>
                <p:nvPr/>
              </p:nvSpPr>
              <p:spPr bwMode="auto">
                <a:xfrm>
                  <a:off x="2160" y="2159"/>
                  <a:ext cx="720" cy="1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ko-KR" altLang="en-US"/>
                </a:p>
              </p:txBody>
            </p:sp>
            <p:sp>
              <p:nvSpPr>
                <p:cNvPr id="2070" name="Line 117"/>
                <p:cNvSpPr>
                  <a:spLocks noChangeShapeType="1"/>
                </p:cNvSpPr>
                <p:nvPr/>
              </p:nvSpPr>
              <p:spPr bwMode="auto">
                <a:xfrm>
                  <a:off x="2160" y="2339"/>
                  <a:ext cx="720" cy="1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ko-KR" altLang="en-US"/>
                </a:p>
              </p:txBody>
            </p:sp>
            <p:sp>
              <p:nvSpPr>
                <p:cNvPr id="2071" name="Line 118"/>
                <p:cNvSpPr>
                  <a:spLocks noChangeShapeType="1"/>
                </p:cNvSpPr>
                <p:nvPr/>
              </p:nvSpPr>
              <p:spPr bwMode="auto">
                <a:xfrm>
                  <a:off x="2160" y="2519"/>
                  <a:ext cx="720" cy="1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ko-KR" altLang="en-US"/>
                </a:p>
              </p:txBody>
            </p:sp>
            <p:sp>
              <p:nvSpPr>
                <p:cNvPr id="2072" name="Line 119"/>
                <p:cNvSpPr>
                  <a:spLocks noChangeShapeType="1"/>
                </p:cNvSpPr>
                <p:nvPr/>
              </p:nvSpPr>
              <p:spPr bwMode="auto">
                <a:xfrm>
                  <a:off x="2160" y="2699"/>
                  <a:ext cx="720" cy="1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ko-KR" altLang="en-US"/>
                </a:p>
              </p:txBody>
            </p:sp>
          </p:grpSp>
        </p:grpSp>
        <p:sp>
          <p:nvSpPr>
            <p:cNvPr id="2065" name="TextBox 43"/>
            <p:cNvSpPr txBox="1">
              <a:spLocks noChangeArrowheads="1"/>
            </p:cNvSpPr>
            <p:nvPr/>
          </p:nvSpPr>
          <p:spPr bwMode="auto">
            <a:xfrm>
              <a:off x="2922494" y="5889812"/>
              <a:ext cx="1010213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ko-KR" sz="1400"/>
                <a:t>Signature</a:t>
              </a:r>
              <a:endParaRPr lang="ko-KR" altLang="en-US" sz="1400"/>
            </a:p>
          </p:txBody>
        </p:sp>
      </p:grpSp>
      <p:cxnSp>
        <p:nvCxnSpPr>
          <p:cNvPr id="2059" name="직선 화살표 연결선 45"/>
          <p:cNvCxnSpPr>
            <a:cxnSpLocks noChangeShapeType="1"/>
          </p:cNvCxnSpPr>
          <p:nvPr/>
        </p:nvCxnSpPr>
        <p:spPr bwMode="auto">
          <a:xfrm>
            <a:off x="2709863" y="3209925"/>
            <a:ext cx="3271837" cy="7938"/>
          </a:xfrm>
          <a:prstGeom prst="straightConnector1">
            <a:avLst/>
          </a:prstGeom>
          <a:noFill/>
          <a:ln w="31750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2060" name="TextBox 48"/>
          <p:cNvSpPr txBox="1">
            <a:spLocks noChangeArrowheads="1"/>
          </p:cNvSpPr>
          <p:nvPr/>
        </p:nvSpPr>
        <p:spPr bwMode="auto">
          <a:xfrm>
            <a:off x="2754313" y="2832100"/>
            <a:ext cx="3074987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ko-KR" sz="1200"/>
              <a:t>1) Send an carbon-enveloped message </a:t>
            </a:r>
            <a:endParaRPr lang="ko-KR" altLang="en-US" sz="1200"/>
          </a:p>
        </p:txBody>
      </p:sp>
      <p:cxnSp>
        <p:nvCxnSpPr>
          <p:cNvPr id="2061" name="직선 화살표 연결선 51"/>
          <p:cNvCxnSpPr>
            <a:cxnSpLocks noChangeShapeType="1"/>
          </p:cNvCxnSpPr>
          <p:nvPr/>
        </p:nvCxnSpPr>
        <p:spPr bwMode="auto">
          <a:xfrm rot="10800000" flipV="1">
            <a:off x="2754313" y="4365625"/>
            <a:ext cx="3236912" cy="26988"/>
          </a:xfrm>
          <a:prstGeom prst="straightConnector1">
            <a:avLst/>
          </a:prstGeom>
          <a:noFill/>
          <a:ln w="31750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2062" name="TextBox 53"/>
          <p:cNvSpPr txBox="1">
            <a:spLocks noChangeArrowheads="1"/>
          </p:cNvSpPr>
          <p:nvPr/>
        </p:nvSpPr>
        <p:spPr bwMode="auto">
          <a:xfrm>
            <a:off x="6323013" y="4554538"/>
            <a:ext cx="183038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ko-KR" sz="1200"/>
              <a:t>2) Sign on the envelop</a:t>
            </a:r>
            <a:endParaRPr lang="ko-KR" altLang="en-US" sz="1200"/>
          </a:p>
        </p:txBody>
      </p:sp>
      <p:sp>
        <p:nvSpPr>
          <p:cNvPr id="2063" name="TextBox 54"/>
          <p:cNvSpPr txBox="1">
            <a:spLocks noChangeArrowheads="1"/>
          </p:cNvSpPr>
          <p:nvPr/>
        </p:nvSpPr>
        <p:spPr bwMode="auto">
          <a:xfrm>
            <a:off x="728663" y="5468938"/>
            <a:ext cx="2201862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ko-KR" sz="1200"/>
              <a:t>3) Take off the envelop and </a:t>
            </a:r>
          </a:p>
          <a:p>
            <a:pPr algn="ctr"/>
            <a:r>
              <a:rPr lang="en-US" altLang="ko-KR" sz="1200"/>
              <a:t>get the signed message</a:t>
            </a:r>
            <a:endParaRPr lang="ko-KR" altLang="en-US" sz="1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6608AB-4958-4771-825B-DDF817946A35}" type="slidenum">
              <a:rPr lang="en-US" altLang="ko-KR"/>
              <a:pPr>
                <a:defRPr/>
              </a:pPr>
              <a:t>14</a:t>
            </a:fld>
            <a:endParaRPr lang="en-US" altLang="ko-KR"/>
          </a:p>
        </p:txBody>
      </p:sp>
      <p:sp>
        <p:nvSpPr>
          <p:cNvPr id="38915" name="Text Box 2"/>
          <p:cNvSpPr txBox="1">
            <a:spLocks noChangeArrowheads="1"/>
          </p:cNvSpPr>
          <p:nvPr/>
        </p:nvSpPr>
        <p:spPr bwMode="auto">
          <a:xfrm>
            <a:off x="993775" y="663575"/>
            <a:ext cx="51768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 sz="2800"/>
              <a:t>Motivation of Blind Signature</a:t>
            </a:r>
          </a:p>
        </p:txBody>
      </p:sp>
      <p:sp>
        <p:nvSpPr>
          <p:cNvPr id="791555" name="Text Box 3"/>
          <p:cNvSpPr txBox="1">
            <a:spLocks noChangeArrowheads="1"/>
          </p:cNvSpPr>
          <p:nvPr/>
        </p:nvSpPr>
        <p:spPr bwMode="auto">
          <a:xfrm>
            <a:off x="557213" y="1355725"/>
            <a:ext cx="7527925" cy="47545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marL="342900" indent="-342900">
              <a:buFont typeface="Wingdings" pitchFamily="2" charset="2"/>
              <a:buChar char="v"/>
              <a:defRPr/>
            </a:pPr>
            <a:r>
              <a:rPr lang="en-US" altLang="ko-KR" dirty="0">
                <a:latin typeface="Arial" charset="0"/>
              </a:rPr>
              <a:t>One interesting question of public key cryptosystem is whether we can use digital signature to create some form of </a:t>
            </a:r>
            <a:r>
              <a:rPr lang="en-US" altLang="ko-KR" dirty="0">
                <a:solidFill>
                  <a:schemeClr val="accent6"/>
                </a:solidFill>
                <a:latin typeface="Arial" charset="0"/>
              </a:rPr>
              <a:t>digital currency</a:t>
            </a:r>
            <a:r>
              <a:rPr lang="en-US" altLang="ko-KR" dirty="0">
                <a:latin typeface="Arial" charset="0"/>
              </a:rPr>
              <a:t>. The scenario is described as follows: </a:t>
            </a:r>
          </a:p>
          <a:p>
            <a:pPr marL="800100" lvl="1" indent="-342900">
              <a:buClr>
                <a:srgbClr val="FF3300"/>
              </a:buClr>
              <a:buFont typeface="Wingdings" pitchFamily="2" charset="2"/>
              <a:buAutoNum type="arabicParenR"/>
              <a:defRPr/>
            </a:pPr>
            <a:r>
              <a:rPr lang="en-US" altLang="ko-KR" dirty="0">
                <a:latin typeface="Arial" charset="0"/>
              </a:rPr>
              <a:t>A bank published his publi</a:t>
            </a:r>
            <a:r>
              <a:rPr lang="en-US" altLang="zh-CN" dirty="0">
                <a:latin typeface="Arial" charset="0"/>
                <a:ea typeface="SimSun" pitchFamily="2" charset="-122"/>
              </a:rPr>
              <a:t>c</a:t>
            </a:r>
            <a:r>
              <a:rPr lang="en-US" altLang="ko-KR" dirty="0">
                <a:latin typeface="Arial" charset="0"/>
              </a:rPr>
              <a:t> key.</a:t>
            </a:r>
          </a:p>
          <a:p>
            <a:pPr marL="800100" lvl="1" indent="-342900">
              <a:buClr>
                <a:srgbClr val="FF3300"/>
              </a:buClr>
              <a:buFont typeface="Wingdings" pitchFamily="2" charset="2"/>
              <a:buAutoNum type="arabicParenR"/>
              <a:defRPr/>
            </a:pPr>
            <a:r>
              <a:rPr lang="en-US" altLang="ko-KR" dirty="0">
                <a:latin typeface="Arial" charset="0"/>
              </a:rPr>
              <a:t>When one of his customer makes a withdrawal from his account, the bank provides it with a digitally signed note that specifies the amount withdrawn.</a:t>
            </a:r>
          </a:p>
          <a:p>
            <a:pPr marL="800100" lvl="1" indent="-342900">
              <a:buClr>
                <a:srgbClr val="FF3300"/>
              </a:buClr>
              <a:buFont typeface="Wingdings" pitchFamily="2" charset="2"/>
              <a:buAutoNum type="arabicParenR"/>
              <a:defRPr/>
            </a:pPr>
            <a:r>
              <a:rPr lang="en-US" altLang="ko-KR" dirty="0">
                <a:latin typeface="Arial" charset="0"/>
              </a:rPr>
              <a:t>The customer can present it to a merchant, who can then verify the bank’s signature.</a:t>
            </a:r>
          </a:p>
          <a:p>
            <a:pPr marL="800100" lvl="1" indent="-342900">
              <a:buClr>
                <a:srgbClr val="FF3300"/>
              </a:buClr>
              <a:buFont typeface="Wingdings" pitchFamily="2" charset="2"/>
              <a:buAutoNum type="arabicParenR"/>
              <a:defRPr/>
            </a:pPr>
            <a:r>
              <a:rPr lang="en-US" altLang="ko-KR" dirty="0">
                <a:latin typeface="Arial" charset="0"/>
              </a:rPr>
              <a:t>Upon completing a transaction, the vender can then remit the note to the bank, which will then credit the vendor the amount specified in the note.</a:t>
            </a:r>
          </a:p>
          <a:p>
            <a:pPr marL="800100" lvl="1" indent="-342900">
              <a:buClr>
                <a:srgbClr val="FF3300"/>
              </a:buClr>
              <a:buFont typeface="Wingdings" pitchFamily="2" charset="2"/>
              <a:buAutoNum type="arabicParenR"/>
              <a:defRPr/>
            </a:pPr>
            <a:r>
              <a:rPr lang="en-US" altLang="ko-KR" dirty="0">
                <a:latin typeface="Arial" charset="0"/>
              </a:rPr>
              <a:t>This note is, in effect, a digital monetary instrument, we called it as “</a:t>
            </a:r>
            <a:r>
              <a:rPr lang="en-US" altLang="ko-KR" dirty="0">
                <a:solidFill>
                  <a:schemeClr val="accent6"/>
                </a:solidFill>
                <a:latin typeface="Arial" charset="0"/>
              </a:rPr>
              <a:t>Electronic Cash or E-Cash</a:t>
            </a:r>
            <a:r>
              <a:rPr lang="en-US" altLang="ko-KR" dirty="0">
                <a:latin typeface="Arial" charset="0"/>
              </a:rPr>
              <a:t>”.</a:t>
            </a:r>
          </a:p>
          <a:p>
            <a:pPr marL="800100" lvl="1" indent="-342900">
              <a:buClr>
                <a:srgbClr val="FF3300"/>
              </a:buClr>
              <a:defRPr/>
            </a:pPr>
            <a:endParaRPr lang="en-US" altLang="ko-KR" dirty="0">
              <a:latin typeface="Arial" charset="0"/>
            </a:endParaRPr>
          </a:p>
          <a:p>
            <a:pPr marL="204788" indent="-279400">
              <a:buFont typeface="Wingdings" pitchFamily="2" charset="2"/>
              <a:buChar char="v"/>
              <a:defRPr/>
            </a:pPr>
            <a:r>
              <a:rPr lang="en-US" altLang="ko-KR" dirty="0">
                <a:latin typeface="Arial" charset="0"/>
                <a:ea typeface="궁서" pitchFamily="18" charset="-127"/>
              </a:rPr>
              <a:t>Privacy issue of digital cash??? </a:t>
            </a:r>
          </a:p>
          <a:p>
            <a:pPr marL="661988" lvl="1" indent="-279400">
              <a:buFont typeface="Wingdings" pitchFamily="2" charset="2"/>
              <a:buChar char="ü"/>
              <a:defRPr/>
            </a:pPr>
            <a:r>
              <a:rPr lang="en-US" altLang="ko-KR" dirty="0">
                <a:latin typeface="Arial" charset="0"/>
              </a:rPr>
              <a:t>The bank can easily trace a cash to a specific user.</a:t>
            </a:r>
            <a:r>
              <a:rPr lang="en-US" altLang="ko-KR" dirty="0">
                <a:latin typeface="Arial" charset="0"/>
                <a:ea typeface="궁서" pitchFamily="18" charset="-127"/>
              </a:rPr>
              <a:t> </a:t>
            </a:r>
            <a:endParaRPr lang="en-US" altLang="ko-KR" sz="2100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4FDB0FB-2295-4F02-9218-41285834A99B}" type="slidenum">
              <a:rPr lang="en-US" altLang="ko-KR"/>
              <a:pPr>
                <a:defRPr/>
              </a:pPr>
              <a:t>15</a:t>
            </a:fld>
            <a:endParaRPr lang="en-US" altLang="ko-KR"/>
          </a:p>
        </p:txBody>
      </p:sp>
      <p:sp>
        <p:nvSpPr>
          <p:cNvPr id="39939" name="Text Box 2"/>
          <p:cNvSpPr txBox="1">
            <a:spLocks noChangeArrowheads="1"/>
          </p:cNvSpPr>
          <p:nvPr/>
        </p:nvSpPr>
        <p:spPr bwMode="auto">
          <a:xfrm>
            <a:off x="993775" y="663575"/>
            <a:ext cx="30416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 sz="2800"/>
              <a:t>E-Cash Scenario</a:t>
            </a:r>
          </a:p>
        </p:txBody>
      </p:sp>
      <p:pic>
        <p:nvPicPr>
          <p:cNvPr id="39940" name="Picture 3" descr="bank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375" y="2060575"/>
            <a:ext cx="1584325" cy="116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41" name="Rectangle 4"/>
          <p:cNvSpPr>
            <a:spLocks noChangeArrowheads="1"/>
          </p:cNvSpPr>
          <p:nvPr/>
        </p:nvSpPr>
        <p:spPr bwMode="auto">
          <a:xfrm>
            <a:off x="3851275" y="1557338"/>
            <a:ext cx="1223963" cy="431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ko-KR"/>
              <a:t>Bank</a:t>
            </a:r>
          </a:p>
        </p:txBody>
      </p:sp>
      <p:sp>
        <p:nvSpPr>
          <p:cNvPr id="39942" name="Rectangle 5"/>
          <p:cNvSpPr>
            <a:spLocks noChangeArrowheads="1"/>
          </p:cNvSpPr>
          <p:nvPr/>
        </p:nvSpPr>
        <p:spPr bwMode="auto">
          <a:xfrm>
            <a:off x="468313" y="4797425"/>
            <a:ext cx="1223962" cy="431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ko-KR"/>
              <a:t>Customer</a:t>
            </a:r>
          </a:p>
        </p:txBody>
      </p:sp>
      <p:pic>
        <p:nvPicPr>
          <p:cNvPr id="39943" name="Picture 6" descr="use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63713" y="4265613"/>
            <a:ext cx="6096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44" name="Picture 7" descr="sobeys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67438" y="4306888"/>
            <a:ext cx="14287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45" name="Rectangle 8"/>
          <p:cNvSpPr>
            <a:spLocks noChangeArrowheads="1"/>
          </p:cNvSpPr>
          <p:nvPr/>
        </p:nvSpPr>
        <p:spPr bwMode="auto">
          <a:xfrm>
            <a:off x="7885113" y="4581525"/>
            <a:ext cx="935037" cy="431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ko-KR"/>
              <a:t>Shop</a:t>
            </a:r>
          </a:p>
        </p:txBody>
      </p:sp>
      <p:sp>
        <p:nvSpPr>
          <p:cNvPr id="39946" name="Line 9"/>
          <p:cNvSpPr>
            <a:spLocks noChangeShapeType="1"/>
          </p:cNvSpPr>
          <p:nvPr/>
        </p:nvSpPr>
        <p:spPr bwMode="auto">
          <a:xfrm flipV="1">
            <a:off x="2124075" y="2420938"/>
            <a:ext cx="1511300" cy="1800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39947" name="Line 10"/>
          <p:cNvSpPr>
            <a:spLocks noChangeShapeType="1"/>
          </p:cNvSpPr>
          <p:nvPr/>
        </p:nvSpPr>
        <p:spPr bwMode="auto">
          <a:xfrm flipH="1">
            <a:off x="2339975" y="2781300"/>
            <a:ext cx="1295400" cy="1511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39948" name="Rectangle 11"/>
          <p:cNvSpPr>
            <a:spLocks noChangeArrowheads="1"/>
          </p:cNvSpPr>
          <p:nvPr/>
        </p:nvSpPr>
        <p:spPr bwMode="auto">
          <a:xfrm>
            <a:off x="755650" y="2997200"/>
            <a:ext cx="2159000" cy="4318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ko-KR">
                <a:solidFill>
                  <a:srgbClr val="FF3300"/>
                </a:solidFill>
              </a:rPr>
              <a:t>Withdrawal Request</a:t>
            </a:r>
          </a:p>
        </p:txBody>
      </p:sp>
      <p:sp>
        <p:nvSpPr>
          <p:cNvPr id="39949" name="Rectangle 12"/>
          <p:cNvSpPr>
            <a:spLocks noChangeArrowheads="1"/>
          </p:cNvSpPr>
          <p:nvPr/>
        </p:nvSpPr>
        <p:spPr bwMode="auto">
          <a:xfrm>
            <a:off x="3203575" y="3284538"/>
            <a:ext cx="1798638" cy="4318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ko-KR">
                <a:solidFill>
                  <a:srgbClr val="FF3300"/>
                </a:solidFill>
              </a:rPr>
              <a:t>E-cash Issuing</a:t>
            </a:r>
          </a:p>
        </p:txBody>
      </p:sp>
      <p:sp>
        <p:nvSpPr>
          <p:cNvPr id="39950" name="Line 13"/>
          <p:cNvSpPr>
            <a:spLocks noChangeShapeType="1"/>
          </p:cNvSpPr>
          <p:nvPr/>
        </p:nvSpPr>
        <p:spPr bwMode="auto">
          <a:xfrm>
            <a:off x="2339975" y="4724400"/>
            <a:ext cx="37449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39951" name="Rectangle 14"/>
          <p:cNvSpPr>
            <a:spLocks noChangeArrowheads="1"/>
          </p:cNvSpPr>
          <p:nvPr/>
        </p:nvSpPr>
        <p:spPr bwMode="auto">
          <a:xfrm>
            <a:off x="3419475" y="4221163"/>
            <a:ext cx="1798638" cy="4318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ko-KR">
                <a:solidFill>
                  <a:srgbClr val="FF3300"/>
                </a:solidFill>
              </a:rPr>
              <a:t>Payment</a:t>
            </a:r>
          </a:p>
        </p:txBody>
      </p:sp>
      <p:sp>
        <p:nvSpPr>
          <p:cNvPr id="39952" name="Line 15"/>
          <p:cNvSpPr>
            <a:spLocks noChangeShapeType="1"/>
          </p:cNvSpPr>
          <p:nvPr/>
        </p:nvSpPr>
        <p:spPr bwMode="auto">
          <a:xfrm flipH="1" flipV="1">
            <a:off x="5219700" y="2565400"/>
            <a:ext cx="1584325" cy="172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39953" name="Rectangle 16"/>
          <p:cNvSpPr>
            <a:spLocks noChangeArrowheads="1"/>
          </p:cNvSpPr>
          <p:nvPr/>
        </p:nvSpPr>
        <p:spPr bwMode="auto">
          <a:xfrm>
            <a:off x="6084888" y="3068638"/>
            <a:ext cx="1295400" cy="4318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ko-KR">
                <a:solidFill>
                  <a:srgbClr val="FF3300"/>
                </a:solidFill>
              </a:rPr>
              <a:t>Deposit</a:t>
            </a:r>
          </a:p>
        </p:txBody>
      </p:sp>
      <p:sp>
        <p:nvSpPr>
          <p:cNvPr id="39954" name="Rectangle 17"/>
          <p:cNvSpPr>
            <a:spLocks noChangeArrowheads="1"/>
          </p:cNvSpPr>
          <p:nvPr/>
        </p:nvSpPr>
        <p:spPr bwMode="auto">
          <a:xfrm>
            <a:off x="6011863" y="1557338"/>
            <a:ext cx="1223962" cy="431800"/>
          </a:xfrm>
          <a:prstGeom prst="rect">
            <a:avLst/>
          </a:prstGeom>
          <a:solidFill>
            <a:schemeClr val="bg1"/>
          </a:solidFill>
          <a:ln w="9525">
            <a:solidFill>
              <a:srgbClr val="FF6600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ko-KR">
                <a:solidFill>
                  <a:srgbClr val="FF3300"/>
                </a:solidFill>
              </a:rPr>
              <a:t>Public Key</a:t>
            </a:r>
          </a:p>
        </p:txBody>
      </p:sp>
      <p:sp>
        <p:nvSpPr>
          <p:cNvPr id="39955" name="AutoShape 18"/>
          <p:cNvSpPr>
            <a:spLocks noChangeArrowheads="1"/>
          </p:cNvSpPr>
          <p:nvPr/>
        </p:nvSpPr>
        <p:spPr bwMode="auto">
          <a:xfrm>
            <a:off x="5076825" y="1700213"/>
            <a:ext cx="935038" cy="144462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144518288 h 21600"/>
              <a:gd name="T4" fmla="*/ 2147483647 w 21600"/>
              <a:gd name="T5" fmla="*/ 289036576 h 21600"/>
              <a:gd name="T6" fmla="*/ 2147483647 w 21600"/>
              <a:gd name="T7" fmla="*/ 144518288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56546F3-3BF2-4B6A-BC59-C7FD8C3DD9A4}" type="slidenum">
              <a:rPr lang="en-US" altLang="ko-KR"/>
              <a:pPr>
                <a:defRPr/>
              </a:pPr>
              <a:t>16</a:t>
            </a:fld>
            <a:endParaRPr lang="en-US" altLang="ko-KR"/>
          </a:p>
        </p:txBody>
      </p:sp>
      <p:sp>
        <p:nvSpPr>
          <p:cNvPr id="40963" name="Text Box 2"/>
          <p:cNvSpPr txBox="1">
            <a:spLocks noChangeArrowheads="1"/>
          </p:cNvSpPr>
          <p:nvPr/>
        </p:nvSpPr>
        <p:spPr bwMode="auto">
          <a:xfrm>
            <a:off x="993775" y="663575"/>
            <a:ext cx="55229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 sz="2800"/>
              <a:t>David Chaum’s Blind Signature</a:t>
            </a:r>
          </a:p>
        </p:txBody>
      </p:sp>
      <p:sp>
        <p:nvSpPr>
          <p:cNvPr id="40964" name="Text Box 3"/>
          <p:cNvSpPr txBox="1">
            <a:spLocks noChangeArrowheads="1"/>
          </p:cNvSpPr>
          <p:nvPr/>
        </p:nvSpPr>
        <p:spPr bwMode="auto">
          <a:xfrm>
            <a:off x="557213" y="1471613"/>
            <a:ext cx="7527925" cy="8318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342900" indent="-342900">
              <a:buFont typeface="Wingdings" pitchFamily="2" charset="2"/>
              <a:buChar char="v"/>
            </a:pPr>
            <a:r>
              <a:rPr lang="en-US" altLang="ko-KR"/>
              <a:t>David Chaum proposed a very elegant solution to this problem, known as </a:t>
            </a:r>
            <a:r>
              <a:rPr lang="en-US" altLang="ko-KR">
                <a:solidFill>
                  <a:srgbClr val="FF3300"/>
                </a:solidFill>
              </a:rPr>
              <a:t>blind signature</a:t>
            </a:r>
            <a:r>
              <a:rPr lang="en-US" altLang="ko-KR"/>
              <a:t>. </a:t>
            </a:r>
          </a:p>
          <a:p>
            <a:pPr marL="342900" indent="-342900"/>
            <a:endParaRPr lang="en-US" altLang="ko-KR"/>
          </a:p>
        </p:txBody>
      </p:sp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5019675" y="3467100"/>
            <a:ext cx="2922588" cy="79057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ko-KR" i="1">
                <a:solidFill>
                  <a:srgbClr val="FF3300"/>
                </a:solidFill>
              </a:rPr>
              <a:t>He is also named as </a:t>
            </a:r>
          </a:p>
          <a:p>
            <a:pPr algn="ctr"/>
            <a:r>
              <a:rPr lang="en-US" altLang="ko-KR" i="1">
                <a:solidFill>
                  <a:srgbClr val="FF3300"/>
                </a:solidFill>
              </a:rPr>
              <a:t>the “father of E-cash”</a:t>
            </a:r>
          </a:p>
        </p:txBody>
      </p:sp>
      <p:pic>
        <p:nvPicPr>
          <p:cNvPr id="40966" name="Picture 9" descr="David Chaum at the Privacy Enhancing Technologies worksho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4575" y="2538413"/>
            <a:ext cx="3924300" cy="261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F3E25A5-1980-4369-B6E7-E77D68486A32}" type="slidenum">
              <a:rPr lang="en-US" altLang="ko-KR"/>
              <a:pPr>
                <a:defRPr/>
              </a:pPr>
              <a:t>17</a:t>
            </a:fld>
            <a:endParaRPr lang="en-US" altLang="ko-KR"/>
          </a:p>
        </p:txBody>
      </p:sp>
      <p:sp>
        <p:nvSpPr>
          <p:cNvPr id="41987" name="Text Box 2"/>
          <p:cNvSpPr txBox="1">
            <a:spLocks noChangeArrowheads="1"/>
          </p:cNvSpPr>
          <p:nvPr/>
        </p:nvSpPr>
        <p:spPr bwMode="auto">
          <a:xfrm>
            <a:off x="993775" y="663575"/>
            <a:ext cx="28384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 sz="2800"/>
              <a:t>Blind Signature</a:t>
            </a:r>
          </a:p>
        </p:txBody>
      </p:sp>
      <p:sp>
        <p:nvSpPr>
          <p:cNvPr id="56" name="직사각형 55"/>
          <p:cNvSpPr/>
          <p:nvPr/>
        </p:nvSpPr>
        <p:spPr>
          <a:xfrm>
            <a:off x="995363" y="1538288"/>
            <a:ext cx="6965950" cy="385921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altLang="ko-KR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Blind signature scheme is a protocol that allows the provider to obtain a valid signature for a message </a:t>
            </a:r>
            <a:r>
              <a:rPr lang="en-US" altLang="ko-KR" i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m</a:t>
            </a:r>
            <a:r>
              <a:rPr lang="en-US" altLang="ko-KR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from the signer without him seeing </a:t>
            </a:r>
            <a:r>
              <a:rPr lang="en-US" altLang="ko-KR" dirty="0">
                <a:solidFill>
                  <a:schemeClr val="accent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the message </a:t>
            </a:r>
            <a:r>
              <a:rPr lang="en-US" altLang="ko-KR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and </a:t>
            </a:r>
            <a:r>
              <a:rPr lang="en-US" altLang="ko-KR" dirty="0">
                <a:solidFill>
                  <a:schemeClr val="accent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its signature.  </a:t>
            </a:r>
          </a:p>
          <a:p>
            <a:pPr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endParaRPr lang="en-US" altLang="ko-KR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>
              <a:spcBef>
                <a:spcPct val="20000"/>
              </a:spcBef>
              <a:buClr>
                <a:schemeClr val="hlink"/>
              </a:buClr>
              <a:defRPr/>
            </a:pPr>
            <a:r>
              <a:rPr lang="en-US" altLang="ko-KR" dirty="0">
                <a:solidFill>
                  <a:srgbClr val="000000"/>
                </a:solidFill>
                <a:latin typeface="Arial" charset="0"/>
              </a:rPr>
              <a:t>If the signer sees message </a:t>
            </a:r>
            <a:r>
              <a:rPr lang="en-US" altLang="ko-KR" i="1" dirty="0">
                <a:solidFill>
                  <a:srgbClr val="000000"/>
                </a:solidFill>
                <a:latin typeface="Arial" charset="0"/>
              </a:rPr>
              <a:t>m</a:t>
            </a:r>
            <a:r>
              <a:rPr lang="en-US" altLang="ko-KR" dirty="0">
                <a:solidFill>
                  <a:srgbClr val="000000"/>
                </a:solidFill>
                <a:latin typeface="Arial" charset="0"/>
              </a:rPr>
              <a:t> and its signature later, he can verify that the signature is genuine, but he is unable to link the message-signature pair to the particular instance of the signing protocol which has led to this pair.</a:t>
            </a:r>
          </a:p>
          <a:p>
            <a:pPr>
              <a:spcBef>
                <a:spcPct val="20000"/>
              </a:spcBef>
              <a:buClr>
                <a:schemeClr val="hlink"/>
              </a:buClr>
              <a:defRPr/>
            </a:pPr>
            <a:endParaRPr lang="en-US" altLang="ko-KR" dirty="0">
              <a:solidFill>
                <a:srgbClr val="000000"/>
              </a:solidFill>
              <a:latin typeface="Arial" charset="0"/>
            </a:endParaRPr>
          </a:p>
          <a:p>
            <a:pPr>
              <a:defRPr/>
            </a:pPr>
            <a:r>
              <a:rPr lang="en-US" altLang="ko-KR" dirty="0">
                <a:latin typeface="Arial" charset="0"/>
              </a:rPr>
              <a:t>Many applications  </a:t>
            </a:r>
          </a:p>
          <a:p>
            <a:pPr marL="661988" lvl="1" indent="-279400">
              <a:buFont typeface="Wingdings" pitchFamily="2" charset="2"/>
              <a:buChar char="ü"/>
              <a:defRPr/>
            </a:pPr>
            <a:r>
              <a:rPr lang="en-US" altLang="ko-KR" dirty="0">
                <a:latin typeface="Arial" charset="0"/>
              </a:rPr>
              <a:t>Useful when values need to be </a:t>
            </a:r>
            <a:r>
              <a:rPr lang="en-US" altLang="ko-KR" u="sng" dirty="0">
                <a:latin typeface="Arial" charset="0"/>
              </a:rPr>
              <a:t>certified</a:t>
            </a:r>
            <a:r>
              <a:rPr lang="en-US" altLang="ko-KR" dirty="0">
                <a:latin typeface="Arial" charset="0"/>
              </a:rPr>
              <a:t>, yet </a:t>
            </a:r>
            <a:r>
              <a:rPr lang="en-US" altLang="ko-KR" u="sng" dirty="0">
                <a:latin typeface="Arial" charset="0"/>
              </a:rPr>
              <a:t>anonymity</a:t>
            </a:r>
            <a:r>
              <a:rPr lang="en-US" altLang="ko-KR" dirty="0">
                <a:latin typeface="Arial" charset="0"/>
              </a:rPr>
              <a:t> should be preserved</a:t>
            </a:r>
          </a:p>
          <a:p>
            <a:pPr marL="661988" lvl="1" indent="-279400">
              <a:buFont typeface="Wingdings" pitchFamily="2" charset="2"/>
              <a:buChar char="ü"/>
              <a:defRPr/>
            </a:pPr>
            <a:r>
              <a:rPr lang="en-US" altLang="ko-KR" dirty="0">
                <a:latin typeface="Arial" charset="0"/>
              </a:rPr>
              <a:t>e-cash, e-voting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ACC519-FC09-45DE-9A31-27251EA604E6}" type="slidenum">
              <a:rPr lang="en-US" altLang="ko-KR"/>
              <a:pPr>
                <a:defRPr/>
              </a:pPr>
              <a:t>18</a:t>
            </a:fld>
            <a:endParaRPr lang="en-US" altLang="ko-KR"/>
          </a:p>
        </p:txBody>
      </p:sp>
      <p:sp>
        <p:nvSpPr>
          <p:cNvPr id="43011" name="Text Box 2"/>
          <p:cNvSpPr txBox="1">
            <a:spLocks noChangeArrowheads="1"/>
          </p:cNvSpPr>
          <p:nvPr/>
        </p:nvSpPr>
        <p:spPr bwMode="auto">
          <a:xfrm>
            <a:off x="993775" y="663575"/>
            <a:ext cx="28384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 sz="2800"/>
              <a:t>Blind Signature</a:t>
            </a:r>
          </a:p>
        </p:txBody>
      </p:sp>
      <p:sp>
        <p:nvSpPr>
          <p:cNvPr id="56" name="직사각형 55"/>
          <p:cNvSpPr/>
          <p:nvPr/>
        </p:nvSpPr>
        <p:spPr>
          <a:xfrm>
            <a:off x="995363" y="1538288"/>
            <a:ext cx="7189787" cy="3846512"/>
          </a:xfrm>
          <a:prstGeom prst="rect">
            <a:avLst/>
          </a:prstGeom>
        </p:spPr>
        <p:txBody>
          <a:bodyPr>
            <a:spAutoFit/>
          </a:bodyPr>
          <a:lstStyle/>
          <a:p>
            <a:pPr marL="571500" indent="-571500">
              <a:defRPr/>
            </a:pPr>
            <a:r>
              <a:rPr lang="en-US" altLang="ko-KR" sz="2000" dirty="0">
                <a:latin typeface="Arial" charset="0"/>
              </a:rPr>
              <a:t>Protocol Steps </a:t>
            </a:r>
          </a:p>
          <a:p>
            <a:pPr marL="571500" indent="-571500">
              <a:defRPr/>
            </a:pPr>
            <a:endParaRPr lang="en-US" altLang="ko-KR" sz="2000" dirty="0">
              <a:latin typeface="Arial" charset="0"/>
            </a:endParaRPr>
          </a:p>
          <a:p>
            <a:pPr marL="1028700" lvl="1" indent="-571500">
              <a:buFont typeface="Wingdings" pitchFamily="2" charset="2"/>
              <a:buAutoNum type="arabicParenR"/>
              <a:defRPr/>
            </a:pPr>
            <a:r>
              <a:rPr lang="en-US" altLang="ko-KR" sz="2000" dirty="0">
                <a:latin typeface="Arial" charset="0"/>
              </a:rPr>
              <a:t>Alice takes the document and uses a </a:t>
            </a:r>
            <a:r>
              <a:rPr lang="en-US" altLang="zh-CN" sz="2000" dirty="0">
                <a:latin typeface="Arial" charset="0"/>
                <a:ea typeface="SimSun" pitchFamily="2" charset="-122"/>
              </a:rPr>
              <a:t>“</a:t>
            </a:r>
            <a:r>
              <a:rPr lang="en-US" altLang="ko-KR" sz="2000" dirty="0">
                <a:latin typeface="Arial" charset="0"/>
              </a:rPr>
              <a:t>blinding factor</a:t>
            </a:r>
            <a:r>
              <a:rPr lang="en-US" altLang="zh-CN" sz="2000" dirty="0">
                <a:latin typeface="Arial" charset="0"/>
                <a:ea typeface="SimSun" pitchFamily="2" charset="-122"/>
              </a:rPr>
              <a:t>” to blind the document</a:t>
            </a:r>
            <a:r>
              <a:rPr lang="en-US" altLang="ko-KR" sz="2000" dirty="0">
                <a:latin typeface="Arial" charset="0"/>
              </a:rPr>
              <a:t>. (</a:t>
            </a:r>
            <a:r>
              <a:rPr lang="en-US" altLang="ko-KR" sz="2000" dirty="0">
                <a:solidFill>
                  <a:srgbClr val="FF3300"/>
                </a:solidFill>
                <a:latin typeface="Arial" charset="0"/>
              </a:rPr>
              <a:t>Blinding Phase</a:t>
            </a:r>
            <a:r>
              <a:rPr lang="en-US" altLang="ko-KR" sz="2000" dirty="0">
                <a:latin typeface="Arial" charset="0"/>
              </a:rPr>
              <a:t>)</a:t>
            </a:r>
          </a:p>
          <a:p>
            <a:pPr marL="1028700" lvl="1" indent="-571500">
              <a:buFont typeface="Wingdings" pitchFamily="2" charset="2"/>
              <a:buAutoNum type="arabicParenR"/>
              <a:defRPr/>
            </a:pPr>
            <a:endParaRPr lang="en-US" altLang="ko-KR" sz="2000" dirty="0">
              <a:latin typeface="Arial" charset="0"/>
            </a:endParaRPr>
          </a:p>
          <a:p>
            <a:pPr marL="1028700" lvl="1" indent="-571500">
              <a:buFont typeface="Wingdings" pitchFamily="2" charset="2"/>
              <a:buAutoNum type="arabicParenR"/>
              <a:defRPr/>
            </a:pPr>
            <a:r>
              <a:rPr lang="en-US" altLang="ko-KR" sz="2000" dirty="0">
                <a:latin typeface="Arial" charset="0"/>
              </a:rPr>
              <a:t>Alice sends the blinded document to Bob and Bob signs the blinded document. (</a:t>
            </a:r>
            <a:r>
              <a:rPr lang="en-US" altLang="ko-KR" sz="2000" dirty="0">
                <a:solidFill>
                  <a:srgbClr val="FF3300"/>
                </a:solidFill>
                <a:latin typeface="Arial" charset="0"/>
              </a:rPr>
              <a:t>Signing Phase</a:t>
            </a:r>
            <a:r>
              <a:rPr lang="en-US" altLang="ko-KR" sz="2000" dirty="0">
                <a:latin typeface="Arial" charset="0"/>
              </a:rPr>
              <a:t>)</a:t>
            </a:r>
          </a:p>
          <a:p>
            <a:pPr marL="1028700" lvl="1" indent="-571500">
              <a:buFont typeface="Wingdings" pitchFamily="2" charset="2"/>
              <a:buAutoNum type="arabicParenR"/>
              <a:defRPr/>
            </a:pPr>
            <a:endParaRPr lang="en-US" altLang="ko-KR" sz="2000" dirty="0">
              <a:latin typeface="Arial" charset="0"/>
            </a:endParaRPr>
          </a:p>
          <a:p>
            <a:pPr marL="1028700" lvl="1" indent="-571500">
              <a:buFont typeface="Wingdings" pitchFamily="2" charset="2"/>
              <a:buAutoNum type="arabicParenR"/>
              <a:defRPr/>
            </a:pPr>
            <a:r>
              <a:rPr lang="en-US" altLang="ko-KR" sz="2000" dirty="0">
                <a:latin typeface="Arial" charset="0"/>
              </a:rPr>
              <a:t>Alice </a:t>
            </a:r>
            <a:r>
              <a:rPr lang="en-US" altLang="zh-CN" sz="2000" dirty="0">
                <a:latin typeface="Arial" charset="0"/>
                <a:ea typeface="SimSun" pitchFamily="2" charset="-122"/>
              </a:rPr>
              <a:t>can remove the blinding factor and obtain </a:t>
            </a:r>
            <a:r>
              <a:rPr lang="en-US" altLang="ko-KR" sz="2000" dirty="0">
                <a:latin typeface="Arial" charset="0"/>
              </a:rPr>
              <a:t> the signature on the original document. (</a:t>
            </a:r>
            <a:r>
              <a:rPr lang="en-US" altLang="ko-KR" sz="2000" dirty="0" err="1">
                <a:solidFill>
                  <a:srgbClr val="FF3300"/>
                </a:solidFill>
                <a:latin typeface="Arial" charset="0"/>
              </a:rPr>
              <a:t>Unblinding</a:t>
            </a:r>
            <a:r>
              <a:rPr lang="en-US" altLang="ko-KR" sz="2000" dirty="0">
                <a:solidFill>
                  <a:srgbClr val="FF3300"/>
                </a:solidFill>
                <a:latin typeface="Arial" charset="0"/>
              </a:rPr>
              <a:t> Phase</a:t>
            </a:r>
            <a:r>
              <a:rPr lang="en-US" altLang="ko-KR" sz="2000" dirty="0">
                <a:latin typeface="Arial" charset="0"/>
              </a:rPr>
              <a:t>)</a:t>
            </a:r>
          </a:p>
          <a:p>
            <a:pPr>
              <a:spcBef>
                <a:spcPct val="20000"/>
              </a:spcBef>
              <a:buClr>
                <a:schemeClr val="hlink"/>
              </a:buClr>
              <a:defRPr/>
            </a:pPr>
            <a:endParaRPr lang="en-US" altLang="ko-KR" sz="2000" dirty="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939EDF-F1DD-4291-9B2D-908FF8C46BDE}" type="slidenum">
              <a:rPr lang="en-US" altLang="ko-KR"/>
              <a:pPr>
                <a:defRPr/>
              </a:pPr>
              <a:t>19</a:t>
            </a:fld>
            <a:endParaRPr lang="en-US" altLang="ko-KR"/>
          </a:p>
        </p:txBody>
      </p:sp>
      <p:sp>
        <p:nvSpPr>
          <p:cNvPr id="44035" name="Text Box 2"/>
          <p:cNvSpPr txBox="1">
            <a:spLocks noChangeArrowheads="1"/>
          </p:cNvSpPr>
          <p:nvPr/>
        </p:nvSpPr>
        <p:spPr bwMode="auto">
          <a:xfrm>
            <a:off x="993775" y="663575"/>
            <a:ext cx="48577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 sz="2800"/>
              <a:t>RSA-based Blind Signature</a:t>
            </a:r>
          </a:p>
        </p:txBody>
      </p:sp>
      <p:sp>
        <p:nvSpPr>
          <p:cNvPr id="5" name="Text Box 19"/>
          <p:cNvSpPr txBox="1">
            <a:spLocks noChangeArrowheads="1"/>
          </p:cNvSpPr>
          <p:nvPr/>
        </p:nvSpPr>
        <p:spPr bwMode="auto">
          <a:xfrm>
            <a:off x="838200" y="1828800"/>
            <a:ext cx="1524000" cy="33813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altLang="ko-KR" sz="1600" dirty="0">
                <a:solidFill>
                  <a:srgbClr val="000000"/>
                </a:solidFill>
                <a:latin typeface="Arial" charset="0"/>
              </a:rPr>
              <a:t>User</a:t>
            </a:r>
          </a:p>
        </p:txBody>
      </p:sp>
      <p:sp>
        <p:nvSpPr>
          <p:cNvPr id="6" name="Text Box 20"/>
          <p:cNvSpPr txBox="1">
            <a:spLocks noChangeArrowheads="1"/>
          </p:cNvSpPr>
          <p:nvPr/>
        </p:nvSpPr>
        <p:spPr bwMode="auto">
          <a:xfrm>
            <a:off x="6477000" y="1843088"/>
            <a:ext cx="1524000" cy="33813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altLang="ko-KR" sz="1600">
                <a:solidFill>
                  <a:srgbClr val="000000"/>
                </a:solidFill>
                <a:latin typeface="Arial" charset="0"/>
              </a:rPr>
              <a:t>Signer</a:t>
            </a:r>
          </a:p>
        </p:txBody>
      </p:sp>
      <p:sp>
        <p:nvSpPr>
          <p:cNvPr id="44038" name="Text Box 23"/>
          <p:cNvSpPr txBox="1">
            <a:spLocks noChangeArrowheads="1"/>
          </p:cNvSpPr>
          <p:nvPr/>
        </p:nvSpPr>
        <p:spPr bwMode="auto">
          <a:xfrm>
            <a:off x="2497138" y="1844675"/>
            <a:ext cx="38100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 sz="1600">
                <a:solidFill>
                  <a:srgbClr val="000000"/>
                </a:solidFill>
              </a:rPr>
              <a:t>Get a signature for a message m. </a:t>
            </a:r>
          </a:p>
        </p:txBody>
      </p:sp>
      <p:sp>
        <p:nvSpPr>
          <p:cNvPr id="44039" name="Text Box 24"/>
          <p:cNvSpPr txBox="1">
            <a:spLocks noChangeArrowheads="1"/>
          </p:cNvSpPr>
          <p:nvPr/>
        </p:nvSpPr>
        <p:spPr bwMode="auto">
          <a:xfrm>
            <a:off x="893763" y="2841625"/>
            <a:ext cx="22526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ko-KR" sz="1600">
                <a:solidFill>
                  <a:srgbClr val="000000"/>
                </a:solidFill>
              </a:rPr>
              <a:t>r </a:t>
            </a:r>
            <a:r>
              <a:rPr lang="en-US" altLang="ko-KR" sz="1600">
                <a:solidFill>
                  <a:srgbClr val="000000"/>
                </a:solidFill>
                <a:sym typeface="Symbol" pitchFamily="18" charset="2"/>
              </a:rPr>
              <a:t></a:t>
            </a:r>
            <a:r>
              <a:rPr lang="en-US" altLang="ko-KR" sz="1600">
                <a:solidFill>
                  <a:srgbClr val="000000"/>
                </a:solidFill>
              </a:rPr>
              <a:t> Z</a:t>
            </a:r>
            <a:r>
              <a:rPr lang="en-US" altLang="ko-KR" sz="1600" baseline="-25000">
                <a:solidFill>
                  <a:srgbClr val="000000"/>
                </a:solidFill>
              </a:rPr>
              <a:t>N</a:t>
            </a:r>
            <a:r>
              <a:rPr lang="en-US" altLang="ko-KR" sz="1600">
                <a:solidFill>
                  <a:srgbClr val="000000"/>
                </a:solidFill>
              </a:rPr>
              <a:t>*</a:t>
            </a:r>
          </a:p>
          <a:p>
            <a:pPr algn="ctr"/>
            <a:r>
              <a:rPr lang="en-US" altLang="ko-KR" sz="1600">
                <a:solidFill>
                  <a:srgbClr val="000000"/>
                </a:solidFill>
              </a:rPr>
              <a:t>m’ = H(m) r</a:t>
            </a:r>
            <a:r>
              <a:rPr lang="en-US" altLang="ko-KR" sz="1600" baseline="30000">
                <a:solidFill>
                  <a:srgbClr val="000000"/>
                </a:solidFill>
              </a:rPr>
              <a:t>e</a:t>
            </a:r>
            <a:r>
              <a:rPr lang="en-US" altLang="ko-KR" sz="1600">
                <a:solidFill>
                  <a:srgbClr val="000000"/>
                </a:solidFill>
              </a:rPr>
              <a:t> mod N</a:t>
            </a:r>
          </a:p>
        </p:txBody>
      </p:sp>
      <p:sp>
        <p:nvSpPr>
          <p:cNvPr id="44040" name="Text Box 28"/>
          <p:cNvSpPr txBox="1">
            <a:spLocks noChangeArrowheads="1"/>
          </p:cNvSpPr>
          <p:nvPr/>
        </p:nvSpPr>
        <p:spPr bwMode="auto">
          <a:xfrm>
            <a:off x="5805488" y="3678238"/>
            <a:ext cx="268605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 sz="1600">
                <a:solidFill>
                  <a:srgbClr val="000000"/>
                </a:solidFill>
              </a:rPr>
              <a:t>σ’ = m’</a:t>
            </a:r>
            <a:r>
              <a:rPr lang="en-US" altLang="ko-KR" sz="1600" baseline="30000">
                <a:solidFill>
                  <a:srgbClr val="000000"/>
                </a:solidFill>
              </a:rPr>
              <a:t>d</a:t>
            </a:r>
            <a:r>
              <a:rPr lang="en-US" altLang="ko-KR" sz="1600">
                <a:solidFill>
                  <a:srgbClr val="000000"/>
                </a:solidFill>
              </a:rPr>
              <a:t> mod N</a:t>
            </a:r>
          </a:p>
        </p:txBody>
      </p:sp>
      <p:sp>
        <p:nvSpPr>
          <p:cNvPr id="44041" name="Text Box 32"/>
          <p:cNvSpPr txBox="1">
            <a:spLocks noChangeArrowheads="1"/>
          </p:cNvSpPr>
          <p:nvPr/>
        </p:nvSpPr>
        <p:spPr bwMode="auto">
          <a:xfrm>
            <a:off x="2024063" y="5035550"/>
            <a:ext cx="5257800" cy="338138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 sz="1600">
                <a:solidFill>
                  <a:srgbClr val="000000"/>
                </a:solidFill>
              </a:rPr>
              <a:t>σ = σ’ r</a:t>
            </a:r>
            <a:r>
              <a:rPr lang="en-US" altLang="ko-KR" sz="1600" baseline="30000">
                <a:solidFill>
                  <a:srgbClr val="000000"/>
                </a:solidFill>
              </a:rPr>
              <a:t>-1</a:t>
            </a:r>
            <a:r>
              <a:rPr lang="en-US" altLang="ko-KR" sz="1600">
                <a:solidFill>
                  <a:srgbClr val="000000"/>
                </a:solidFill>
              </a:rPr>
              <a:t> mod N = (H(m) r</a:t>
            </a:r>
            <a:r>
              <a:rPr lang="en-US" altLang="ko-KR" sz="1600" baseline="30000">
                <a:solidFill>
                  <a:srgbClr val="000000"/>
                </a:solidFill>
              </a:rPr>
              <a:t>e</a:t>
            </a:r>
            <a:r>
              <a:rPr lang="en-US" altLang="ko-KR" sz="1600">
                <a:solidFill>
                  <a:srgbClr val="000000"/>
                </a:solidFill>
              </a:rPr>
              <a:t>)</a:t>
            </a:r>
            <a:r>
              <a:rPr lang="en-US" altLang="ko-KR" sz="1600" baseline="30000">
                <a:solidFill>
                  <a:srgbClr val="000000"/>
                </a:solidFill>
              </a:rPr>
              <a:t>d </a:t>
            </a:r>
            <a:r>
              <a:rPr lang="en-US" altLang="ko-KR" sz="1600">
                <a:solidFill>
                  <a:srgbClr val="000000"/>
                </a:solidFill>
              </a:rPr>
              <a:t>r</a:t>
            </a:r>
            <a:r>
              <a:rPr lang="en-US" altLang="ko-KR" sz="1600" baseline="30000">
                <a:solidFill>
                  <a:srgbClr val="000000"/>
                </a:solidFill>
              </a:rPr>
              <a:t>-1</a:t>
            </a:r>
            <a:r>
              <a:rPr lang="en-US" altLang="ko-KR" sz="1600">
                <a:solidFill>
                  <a:srgbClr val="000000"/>
                </a:solidFill>
              </a:rPr>
              <a:t> mod N = H(m)</a:t>
            </a:r>
            <a:r>
              <a:rPr lang="en-US" altLang="ko-KR" sz="1600" baseline="30000">
                <a:solidFill>
                  <a:srgbClr val="000000"/>
                </a:solidFill>
              </a:rPr>
              <a:t>d</a:t>
            </a:r>
            <a:r>
              <a:rPr lang="en-US" altLang="ko-KR" sz="1600">
                <a:solidFill>
                  <a:srgbClr val="000000"/>
                </a:solidFill>
              </a:rPr>
              <a:t> mod N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90600" y="2492375"/>
            <a:ext cx="1454150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ko-KR" dirty="0">
                <a:solidFill>
                  <a:schemeClr val="accent6"/>
                </a:solidFill>
                <a:latin typeface="Arial" charset="0"/>
              </a:rPr>
              <a:t>(1) Blinding</a:t>
            </a:r>
          </a:p>
        </p:txBody>
      </p:sp>
      <p:cxnSp>
        <p:nvCxnSpPr>
          <p:cNvPr id="44043" name="직선 화살표 연결선 14"/>
          <p:cNvCxnSpPr>
            <a:cxnSpLocks noChangeShapeType="1"/>
          </p:cNvCxnSpPr>
          <p:nvPr/>
        </p:nvCxnSpPr>
        <p:spPr bwMode="auto">
          <a:xfrm>
            <a:off x="3395663" y="3624263"/>
            <a:ext cx="2352675" cy="1587"/>
          </a:xfrm>
          <a:prstGeom prst="straightConnector1">
            <a:avLst/>
          </a:prstGeom>
          <a:noFill/>
          <a:ln w="31750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44044" name="TextBox 16"/>
          <p:cNvSpPr txBox="1">
            <a:spLocks noChangeArrowheads="1"/>
          </p:cNvSpPr>
          <p:nvPr/>
        </p:nvSpPr>
        <p:spPr bwMode="auto">
          <a:xfrm>
            <a:off x="4321175" y="3233738"/>
            <a:ext cx="4540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ko-KR"/>
              <a:t>m’</a:t>
            </a:r>
            <a:endParaRPr lang="ko-KR" altLang="en-US"/>
          </a:p>
        </p:txBody>
      </p:sp>
      <p:cxnSp>
        <p:nvCxnSpPr>
          <p:cNvPr id="44045" name="직선 화살표 연결선 18"/>
          <p:cNvCxnSpPr>
            <a:cxnSpLocks noChangeShapeType="1"/>
          </p:cNvCxnSpPr>
          <p:nvPr/>
        </p:nvCxnSpPr>
        <p:spPr bwMode="auto">
          <a:xfrm rot="10800000">
            <a:off x="3395663" y="4125913"/>
            <a:ext cx="2286000" cy="0"/>
          </a:xfrm>
          <a:prstGeom prst="straightConnector1">
            <a:avLst/>
          </a:prstGeom>
          <a:noFill/>
          <a:ln w="31750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44046" name="Text Box 28"/>
          <p:cNvSpPr txBox="1">
            <a:spLocks noChangeArrowheads="1"/>
          </p:cNvSpPr>
          <p:nvPr/>
        </p:nvSpPr>
        <p:spPr bwMode="auto">
          <a:xfrm>
            <a:off x="4008438" y="3763963"/>
            <a:ext cx="998537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 sz="1600">
                <a:solidFill>
                  <a:srgbClr val="000000"/>
                </a:solidFill>
              </a:rPr>
              <a:t>σ’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346825" y="3243263"/>
            <a:ext cx="1376363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ko-KR" dirty="0">
                <a:solidFill>
                  <a:schemeClr val="accent6"/>
                </a:solidFill>
                <a:latin typeface="Arial" charset="0"/>
              </a:rPr>
              <a:t>(2) Signing</a:t>
            </a:r>
          </a:p>
        </p:txBody>
      </p:sp>
      <p:sp>
        <p:nvSpPr>
          <p:cNvPr id="44048" name="Text Box 32"/>
          <p:cNvSpPr txBox="1">
            <a:spLocks noChangeArrowheads="1"/>
          </p:cNvSpPr>
          <p:nvPr/>
        </p:nvSpPr>
        <p:spPr bwMode="auto">
          <a:xfrm>
            <a:off x="1055688" y="4495800"/>
            <a:ext cx="2122487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 sz="1600">
                <a:solidFill>
                  <a:srgbClr val="000000"/>
                </a:solidFill>
              </a:rPr>
              <a:t>σ = σ’ r</a:t>
            </a:r>
            <a:r>
              <a:rPr lang="en-US" altLang="ko-KR" sz="1600" baseline="30000">
                <a:solidFill>
                  <a:srgbClr val="000000"/>
                </a:solidFill>
              </a:rPr>
              <a:t>-1</a:t>
            </a:r>
            <a:r>
              <a:rPr lang="en-US" altLang="ko-KR" sz="1600">
                <a:solidFill>
                  <a:srgbClr val="000000"/>
                </a:solidFill>
              </a:rPr>
              <a:t> mod N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990600" y="4137025"/>
            <a:ext cx="1736725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ko-KR" dirty="0">
                <a:solidFill>
                  <a:schemeClr val="accent6"/>
                </a:solidFill>
                <a:latin typeface="Arial" charset="0"/>
              </a:rPr>
              <a:t>(3) </a:t>
            </a:r>
            <a:r>
              <a:rPr lang="en-US" altLang="ko-KR" dirty="0" err="1">
                <a:solidFill>
                  <a:schemeClr val="accent6"/>
                </a:solidFill>
                <a:latin typeface="Arial" charset="0"/>
              </a:rPr>
              <a:t>Unblinding</a:t>
            </a:r>
            <a:endParaRPr lang="en-US" altLang="ko-KR" dirty="0">
              <a:solidFill>
                <a:schemeClr val="accent6"/>
              </a:solidFill>
              <a:latin typeface="Arial" charset="0"/>
            </a:endParaRPr>
          </a:p>
        </p:txBody>
      </p:sp>
      <p:sp>
        <p:nvSpPr>
          <p:cNvPr id="44050" name="TextBox 17"/>
          <p:cNvSpPr txBox="1">
            <a:spLocks noChangeArrowheads="1"/>
          </p:cNvSpPr>
          <p:nvPr/>
        </p:nvSpPr>
        <p:spPr bwMode="auto">
          <a:xfrm>
            <a:off x="2017713" y="5503863"/>
            <a:ext cx="606901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>
                <a:solidFill>
                  <a:srgbClr val="000000"/>
                </a:solidFill>
              </a:rPr>
              <a:t>σ i</a:t>
            </a:r>
            <a:r>
              <a:rPr lang="en-US" altLang="ko-KR"/>
              <a:t>s</a:t>
            </a:r>
            <a:r>
              <a:rPr lang="ko-KR" altLang="en-US"/>
              <a:t> </a:t>
            </a:r>
            <a:r>
              <a:rPr lang="en-US" altLang="ko-KR"/>
              <a:t>a valid signature of the signer </a:t>
            </a:r>
          </a:p>
          <a:p>
            <a:r>
              <a:rPr lang="en-US" altLang="ko-KR"/>
              <a:t>The signer cannot have any information on m and </a:t>
            </a:r>
            <a:r>
              <a:rPr lang="en-US" altLang="ko-KR">
                <a:solidFill>
                  <a:srgbClr val="000000"/>
                </a:solidFill>
              </a:rPr>
              <a:t>σ.</a:t>
            </a:r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80A8E96-2D48-4999-9489-321DE37BB981}" type="slidenum">
              <a:rPr lang="en-US" altLang="ko-KR"/>
              <a:pPr>
                <a:defRPr/>
              </a:pPr>
              <a:t>2</a:t>
            </a:fld>
            <a:endParaRPr lang="en-US" altLang="ko-KR"/>
          </a:p>
        </p:txBody>
      </p:sp>
      <p:sp>
        <p:nvSpPr>
          <p:cNvPr id="18435" name="Rectangle 4"/>
          <p:cNvSpPr>
            <a:spLocks noChangeArrowheads="1"/>
          </p:cNvSpPr>
          <p:nvPr/>
        </p:nvSpPr>
        <p:spPr bwMode="auto">
          <a:xfrm>
            <a:off x="806450" y="1517650"/>
            <a:ext cx="7550150" cy="471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552" tIns="39569" rIns="80552" bIns="39569"/>
          <a:lstStyle/>
          <a:p>
            <a:pPr marL="457200" indent="-457200" defTabSz="722313" eaLnBrk="0" hangingPunct="0">
              <a:lnSpc>
                <a:spcPct val="110000"/>
              </a:lnSpc>
              <a:buFont typeface="Wingdings" pitchFamily="2" charset="2"/>
              <a:buAutoNum type="arabicPeriod"/>
            </a:pPr>
            <a:r>
              <a:rPr lang="en-GB" altLang="ko-KR" sz="2000" dirty="0"/>
              <a:t>Cryptographic Protocols </a:t>
            </a:r>
          </a:p>
          <a:p>
            <a:pPr marL="457200" indent="-457200" defTabSz="722313" eaLnBrk="0" hangingPunct="0">
              <a:lnSpc>
                <a:spcPct val="110000"/>
              </a:lnSpc>
              <a:buFont typeface="Wingdings" pitchFamily="2" charset="2"/>
              <a:buAutoNum type="arabicPeriod"/>
            </a:pPr>
            <a:r>
              <a:rPr lang="en-GB" altLang="ko-KR" sz="2000" dirty="0" smtClean="0"/>
              <a:t>Special </a:t>
            </a:r>
            <a:r>
              <a:rPr lang="en-GB" altLang="ko-KR" sz="2000" dirty="0"/>
              <a:t>Signatures  </a:t>
            </a:r>
          </a:p>
          <a:p>
            <a:pPr marL="457200" indent="-457200" defTabSz="722313" eaLnBrk="0" hangingPunct="0">
              <a:lnSpc>
                <a:spcPct val="110000"/>
              </a:lnSpc>
              <a:buFont typeface="Wingdings" pitchFamily="2" charset="2"/>
              <a:buAutoNum type="arabicPeriod"/>
            </a:pPr>
            <a:r>
              <a:rPr lang="en-GB" altLang="ko-KR" sz="2000" dirty="0"/>
              <a:t>Secret Sharing and Threshold Cryptography</a:t>
            </a:r>
          </a:p>
          <a:p>
            <a:pPr marL="457200" indent="-457200" defTabSz="722313" eaLnBrk="0" hangingPunct="0">
              <a:lnSpc>
                <a:spcPct val="110000"/>
              </a:lnSpc>
              <a:buFont typeface="Wingdings" pitchFamily="2" charset="2"/>
              <a:buAutoNum type="arabicPeriod"/>
            </a:pPr>
            <a:r>
              <a:rPr lang="en-GB" altLang="ko-KR" sz="2000" dirty="0"/>
              <a:t>Zero-knowledge Proofs </a:t>
            </a:r>
          </a:p>
          <a:p>
            <a:pPr marL="457200" indent="-457200" defTabSz="722313" eaLnBrk="0" hangingPunct="0">
              <a:lnSpc>
                <a:spcPct val="110000"/>
              </a:lnSpc>
              <a:buFont typeface="Wingdings" pitchFamily="2" charset="2"/>
              <a:buAutoNum type="arabicPeriod"/>
            </a:pPr>
            <a:r>
              <a:rPr lang="en-GB" altLang="ko-KR" sz="2000" dirty="0"/>
              <a:t>Identification, </a:t>
            </a:r>
            <a:r>
              <a:rPr lang="en-GB" altLang="ko-KR" sz="2000" dirty="0" smtClean="0"/>
              <a:t>Authentication</a:t>
            </a:r>
          </a:p>
          <a:p>
            <a:pPr marL="457200" indent="-457200" defTabSz="722313" eaLnBrk="0" hangingPunct="0">
              <a:lnSpc>
                <a:spcPct val="110000"/>
              </a:lnSpc>
              <a:buFont typeface="Wingdings" pitchFamily="2" charset="2"/>
              <a:buAutoNum type="arabicPeriod"/>
            </a:pPr>
            <a:r>
              <a:rPr lang="en-GB" altLang="ko-KR" sz="2000" dirty="0" smtClean="0"/>
              <a:t>Protecting your </a:t>
            </a:r>
            <a:r>
              <a:rPr lang="en-GB" altLang="ko-KR" sz="2000" dirty="0"/>
              <a:t>P</a:t>
            </a:r>
            <a:r>
              <a:rPr lang="en-GB" altLang="ko-KR" sz="2000" dirty="0" smtClean="0"/>
              <a:t>rivacy </a:t>
            </a:r>
            <a:endParaRPr lang="en-GB" altLang="ko-KR" sz="2000" dirty="0"/>
          </a:p>
        </p:txBody>
      </p:sp>
      <p:sp>
        <p:nvSpPr>
          <p:cNvPr id="18436" name="Rectangle 5"/>
          <p:cNvSpPr>
            <a:spLocks noChangeArrowheads="1"/>
          </p:cNvSpPr>
          <p:nvPr/>
        </p:nvSpPr>
        <p:spPr bwMode="auto">
          <a:xfrm>
            <a:off x="252413" y="635000"/>
            <a:ext cx="5716587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3378" tIns="40983" rIns="83378" bIns="40983"/>
          <a:lstStyle/>
          <a:p>
            <a:pPr algn="ctr" eaLnBrk="0" hangingPunct="0">
              <a:lnSpc>
                <a:spcPct val="90000"/>
              </a:lnSpc>
            </a:pPr>
            <a:r>
              <a:rPr lang="en-GB" altLang="ko-KR" sz="2800">
                <a:solidFill>
                  <a:schemeClr val="tx2"/>
                </a:solidFill>
              </a:rPr>
              <a:t>Contents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A55AE0-6E50-4092-AC21-DC72F28A6668}" type="slidenum">
              <a:rPr lang="en-US" altLang="ko-KR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1325563" y="2916238"/>
            <a:ext cx="6535737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3378" tIns="40983" rIns="83378" bIns="40983"/>
          <a:lstStyle/>
          <a:p>
            <a:pPr algn="ctr" eaLnBrk="0" hangingPunct="0">
              <a:lnSpc>
                <a:spcPct val="90000"/>
              </a:lnSpc>
            </a:pPr>
            <a:r>
              <a:rPr lang="en-GB" altLang="ko-KR" sz="2800">
                <a:solidFill>
                  <a:schemeClr val="tx2"/>
                </a:solidFill>
              </a:rPr>
              <a:t>1. Cryptographic Protocols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84523A-28FF-445D-BD3D-22E3D8F43411}" type="slidenum">
              <a:rPr lang="en-US" altLang="ko-KR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20483" name="Text Box 2"/>
          <p:cNvSpPr txBox="1">
            <a:spLocks noChangeArrowheads="1"/>
          </p:cNvSpPr>
          <p:nvPr/>
        </p:nvSpPr>
        <p:spPr bwMode="auto">
          <a:xfrm>
            <a:off x="993775" y="663575"/>
            <a:ext cx="44561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 sz="2800"/>
              <a:t>Cryptographic Protocols </a:t>
            </a:r>
          </a:p>
        </p:txBody>
      </p:sp>
      <p:sp>
        <p:nvSpPr>
          <p:cNvPr id="20484" name="Text Box 3"/>
          <p:cNvSpPr txBox="1">
            <a:spLocks noChangeArrowheads="1"/>
          </p:cNvSpPr>
          <p:nvPr/>
        </p:nvSpPr>
        <p:spPr bwMode="auto">
          <a:xfrm>
            <a:off x="557213" y="1355725"/>
            <a:ext cx="7527925" cy="44624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lnSpc>
                <a:spcPct val="130000"/>
              </a:lnSpc>
              <a:buFont typeface="Wingdings" pitchFamily="2" charset="2"/>
              <a:buChar char="Ø"/>
            </a:pPr>
            <a:r>
              <a:rPr lang="en-US" altLang="ko-KR" b="0">
                <a:ea typeface="궁서" pitchFamily="18" charset="-127"/>
              </a:rPr>
              <a:t> </a:t>
            </a:r>
            <a:r>
              <a:rPr lang="en-US" altLang="ko-KR">
                <a:solidFill>
                  <a:srgbClr val="0000FF"/>
                </a:solidFill>
                <a:ea typeface="궁서" pitchFamily="18" charset="-127"/>
              </a:rPr>
              <a:t>Cryptographic algorithms </a:t>
            </a:r>
          </a:p>
          <a:p>
            <a:pPr marL="661988" lvl="1" indent="-279400">
              <a:lnSpc>
                <a:spcPct val="130000"/>
              </a:lnSpc>
              <a:buFont typeface="Wingdings" pitchFamily="2" charset="2"/>
              <a:buChar char="ü"/>
            </a:pPr>
            <a:r>
              <a:rPr lang="en-US" altLang="ko-KR" sz="1600"/>
              <a:t>Algorithm executed by a single entity </a:t>
            </a:r>
          </a:p>
          <a:p>
            <a:pPr marL="661988" lvl="1" indent="-279400">
              <a:lnSpc>
                <a:spcPct val="130000"/>
              </a:lnSpc>
              <a:buFont typeface="Wingdings" pitchFamily="2" charset="2"/>
              <a:buChar char="ü"/>
            </a:pPr>
            <a:r>
              <a:rPr lang="en-US" altLang="ko-KR" sz="1600"/>
              <a:t>Algorithms performing</a:t>
            </a:r>
            <a:r>
              <a:rPr lang="ko-KR" altLang="en-US" sz="1600"/>
              <a:t> </a:t>
            </a:r>
            <a:r>
              <a:rPr lang="en-US" altLang="ko-KR" sz="1600"/>
              <a:t>cryptographic functions </a:t>
            </a:r>
          </a:p>
          <a:p>
            <a:pPr marL="661988" lvl="1" indent="-279400">
              <a:lnSpc>
                <a:spcPct val="130000"/>
              </a:lnSpc>
              <a:buFont typeface="Wingdings" pitchFamily="2" charset="2"/>
              <a:buChar char="ü"/>
            </a:pPr>
            <a:r>
              <a:rPr lang="en-US" altLang="ko-KR" sz="1600"/>
              <a:t>Encryption, Hash, digital signature, etc… 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endParaRPr lang="en-US" altLang="ko-KR" sz="1600">
              <a:ea typeface="궁서" pitchFamily="18" charset="-127"/>
            </a:endParaRPr>
          </a:p>
          <a:p>
            <a:pPr>
              <a:lnSpc>
                <a:spcPct val="130000"/>
              </a:lnSpc>
              <a:buFont typeface="Wingdings" pitchFamily="2" charset="2"/>
              <a:buChar char="Ø"/>
            </a:pPr>
            <a:r>
              <a:rPr lang="en-US" altLang="ko-KR">
                <a:ea typeface="궁서" pitchFamily="18" charset="-127"/>
              </a:rPr>
              <a:t> </a:t>
            </a:r>
            <a:r>
              <a:rPr lang="en-US" altLang="ko-KR">
                <a:solidFill>
                  <a:srgbClr val="0000FF"/>
                </a:solidFill>
                <a:ea typeface="궁서" pitchFamily="18" charset="-127"/>
              </a:rPr>
              <a:t>Cryptographic protocols </a:t>
            </a:r>
          </a:p>
          <a:p>
            <a:pPr marL="661988" lvl="1" indent="-279400">
              <a:lnSpc>
                <a:spcPct val="130000"/>
              </a:lnSpc>
              <a:buFont typeface="Wingdings" pitchFamily="2" charset="2"/>
              <a:buChar char="ü"/>
            </a:pPr>
            <a:r>
              <a:rPr lang="en-US" altLang="ko-KR" sz="1600"/>
              <a:t>Protocols executed between multiple entities through pre-defined steps of communication performing security-related functions</a:t>
            </a:r>
          </a:p>
          <a:p>
            <a:pPr marL="661988" lvl="1" indent="-279400">
              <a:lnSpc>
                <a:spcPct val="130000"/>
              </a:lnSpc>
              <a:buFont typeface="Wingdings" pitchFamily="2" charset="2"/>
              <a:buChar char="ü"/>
            </a:pPr>
            <a:r>
              <a:rPr lang="en-US" altLang="ko-KR" sz="1600"/>
              <a:t>Perform more complicated functions than what the primitive algorithms can provide</a:t>
            </a:r>
          </a:p>
          <a:p>
            <a:pPr marL="661988" lvl="1" indent="-279400">
              <a:lnSpc>
                <a:spcPct val="130000"/>
              </a:lnSpc>
              <a:buFont typeface="Wingdings" pitchFamily="2" charset="2"/>
              <a:buChar char="ü"/>
            </a:pPr>
            <a:r>
              <a:rPr lang="en-US" altLang="ko-KR" sz="1600"/>
              <a:t>Primitives: Key agreement, secret sharing, blind signature, coin toss, secure multiparty computations, etc …</a:t>
            </a:r>
          </a:p>
          <a:p>
            <a:pPr marL="661988" lvl="1" indent="-279400">
              <a:lnSpc>
                <a:spcPct val="130000"/>
              </a:lnSpc>
              <a:buFont typeface="Wingdings" pitchFamily="2" charset="2"/>
              <a:buChar char="ü"/>
            </a:pPr>
            <a:r>
              <a:rPr lang="en-US" altLang="ko-KR" sz="1600"/>
              <a:t>Complex application protocols: e-commerce, e-voting, e-auction, etc …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1"/>
          <p:cNvSpPr txBox="1">
            <a:spLocks noGrp="1"/>
          </p:cNvSpPr>
          <p:nvPr/>
        </p:nvSpPr>
        <p:spPr bwMode="auto">
          <a:xfrm>
            <a:off x="7021513" y="6423025"/>
            <a:ext cx="1905000" cy="30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FCCE648D-A8CB-41CE-99F9-5EF89A666D38}" type="slidenum">
              <a:rPr kumimoji="0" lang="en-US" altLang="ko-KR" sz="1200" b="0">
                <a:latin typeface="+mn-ea"/>
              </a:rPr>
              <a:pPr algn="r">
                <a:defRPr/>
              </a:pPr>
              <a:t>5</a:t>
            </a:fld>
            <a:endParaRPr kumimoji="0" lang="en-US" altLang="ko-KR" sz="1200" b="0">
              <a:latin typeface="+mn-ea"/>
            </a:endParaRPr>
          </a:p>
        </p:txBody>
      </p:sp>
      <p:sp>
        <p:nvSpPr>
          <p:cNvPr id="198659" name="Text Box 2"/>
          <p:cNvSpPr txBox="1">
            <a:spLocks noChangeArrowheads="1"/>
          </p:cNvSpPr>
          <p:nvPr/>
        </p:nvSpPr>
        <p:spPr bwMode="auto">
          <a:xfrm>
            <a:off x="993775" y="663575"/>
            <a:ext cx="44561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 sz="2800"/>
              <a:t>Cryptographic Protocols </a:t>
            </a:r>
          </a:p>
        </p:txBody>
      </p:sp>
      <p:sp>
        <p:nvSpPr>
          <p:cNvPr id="198660" name="Text Box 3"/>
          <p:cNvSpPr txBox="1">
            <a:spLocks noChangeArrowheads="1"/>
          </p:cNvSpPr>
          <p:nvPr/>
        </p:nvSpPr>
        <p:spPr bwMode="auto">
          <a:xfrm>
            <a:off x="557213" y="1355725"/>
            <a:ext cx="7527925" cy="23114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lnSpc>
                <a:spcPct val="120000"/>
              </a:lnSpc>
              <a:buFont typeface="Wingdings" pitchFamily="2" charset="2"/>
              <a:buChar char="Ø"/>
            </a:pPr>
            <a:r>
              <a:rPr lang="en-US" altLang="ko-KR"/>
              <a:t> Protocols</a:t>
            </a:r>
          </a:p>
          <a:p>
            <a:pPr marL="661988" lvl="1" indent="-279400">
              <a:lnSpc>
                <a:spcPct val="120000"/>
              </a:lnSpc>
              <a:buFont typeface="Wingdings" pitchFamily="2" charset="2"/>
              <a:buChar char="ü"/>
            </a:pPr>
            <a:r>
              <a:rPr lang="en-US" altLang="ko-KR"/>
              <a:t>Designed to accomplish a task through a series of communication steps, involving two or more entities </a:t>
            </a:r>
          </a:p>
          <a:p>
            <a:pPr>
              <a:lnSpc>
                <a:spcPct val="120000"/>
              </a:lnSpc>
              <a:buFont typeface="Wingdings" pitchFamily="2" charset="2"/>
              <a:buChar char="Ø"/>
            </a:pPr>
            <a:r>
              <a:rPr lang="en-US" altLang="ko-KR"/>
              <a:t> Cryptographic Protocols </a:t>
            </a:r>
          </a:p>
          <a:p>
            <a:pPr marL="661988" lvl="1" indent="-279400">
              <a:lnSpc>
                <a:spcPct val="120000"/>
              </a:lnSpc>
              <a:buFont typeface="Wingdings" pitchFamily="2" charset="2"/>
              <a:buChar char="ü"/>
            </a:pPr>
            <a:r>
              <a:rPr lang="en-US" altLang="ko-KR"/>
              <a:t>Protocols that use cryptography</a:t>
            </a:r>
          </a:p>
          <a:p>
            <a:pPr marL="661988" lvl="1" indent="-279400">
              <a:lnSpc>
                <a:spcPct val="120000"/>
              </a:lnSpc>
              <a:buFont typeface="Wingdings" pitchFamily="2" charset="2"/>
              <a:buChar char="ü"/>
            </a:pPr>
            <a:r>
              <a:rPr lang="en-US" altLang="ko-KR"/>
              <a:t>Non-face-to-face interaction over an open network</a:t>
            </a:r>
          </a:p>
          <a:p>
            <a:pPr marL="661988" lvl="1" indent="-279400">
              <a:lnSpc>
                <a:spcPct val="120000"/>
              </a:lnSpc>
              <a:buFont typeface="Wingdings" pitchFamily="2" charset="2"/>
              <a:buChar char="ü"/>
            </a:pPr>
            <a:r>
              <a:rPr lang="en-US" altLang="ko-KR"/>
              <a:t>Cannot trust other entities </a:t>
            </a:r>
          </a:p>
        </p:txBody>
      </p:sp>
      <p:grpSp>
        <p:nvGrpSpPr>
          <p:cNvPr id="198672" name="Group 1040"/>
          <p:cNvGrpSpPr>
            <a:grpSpLocks/>
          </p:cNvGrpSpPr>
          <p:nvPr/>
        </p:nvGrpSpPr>
        <p:grpSpPr bwMode="auto">
          <a:xfrm>
            <a:off x="1600200" y="3986213"/>
            <a:ext cx="6096000" cy="1981200"/>
            <a:chOff x="1008" y="2511"/>
            <a:chExt cx="3840" cy="1248"/>
          </a:xfrm>
        </p:grpSpPr>
        <p:sp>
          <p:nvSpPr>
            <p:cNvPr id="198661" name="Cloud"/>
            <p:cNvSpPr>
              <a:spLocks noChangeAspect="1" noEditPoints="1" noChangeArrowheads="1"/>
            </p:cNvSpPr>
            <p:nvPr/>
          </p:nvSpPr>
          <p:spPr bwMode="auto">
            <a:xfrm>
              <a:off x="2256" y="2511"/>
              <a:ext cx="1440" cy="965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FF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endParaRPr lang="ko-KR" altLang="en-US"/>
            </a:p>
          </p:txBody>
        </p:sp>
        <p:pic>
          <p:nvPicPr>
            <p:cNvPr id="198662" name="Picture 1030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008" y="2607"/>
              <a:ext cx="859" cy="7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98663" name="Picture 1031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080" y="2559"/>
              <a:ext cx="752" cy="7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98664" name="Line 1032"/>
            <p:cNvSpPr>
              <a:spLocks noChangeShapeType="1"/>
            </p:cNvSpPr>
            <p:nvPr/>
          </p:nvSpPr>
          <p:spPr bwMode="auto">
            <a:xfrm>
              <a:off x="2064" y="2703"/>
              <a:ext cx="18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ko-KR" altLang="en-US"/>
            </a:p>
          </p:txBody>
        </p:sp>
        <p:sp>
          <p:nvSpPr>
            <p:cNvPr id="198665" name="Line 1033"/>
            <p:cNvSpPr>
              <a:spLocks noChangeShapeType="1"/>
            </p:cNvSpPr>
            <p:nvPr/>
          </p:nvSpPr>
          <p:spPr bwMode="auto">
            <a:xfrm>
              <a:off x="2064" y="3087"/>
              <a:ext cx="18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ko-KR" altLang="en-US"/>
            </a:p>
          </p:txBody>
        </p:sp>
        <p:sp>
          <p:nvSpPr>
            <p:cNvPr id="198666" name="Line 1034"/>
            <p:cNvSpPr>
              <a:spLocks noChangeShapeType="1"/>
            </p:cNvSpPr>
            <p:nvPr/>
          </p:nvSpPr>
          <p:spPr bwMode="auto">
            <a:xfrm>
              <a:off x="2064" y="2895"/>
              <a:ext cx="18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 type="triangle" w="med" len="med"/>
              <a:tailEnd/>
            </a:ln>
            <a:effectLst/>
          </p:spPr>
          <p:txBody>
            <a:bodyPr wrap="none"/>
            <a:lstStyle/>
            <a:p>
              <a:endParaRPr lang="ko-KR" altLang="en-US"/>
            </a:p>
          </p:txBody>
        </p:sp>
        <p:sp>
          <p:nvSpPr>
            <p:cNvPr id="198667" name="Line 1035"/>
            <p:cNvSpPr>
              <a:spLocks noChangeShapeType="1"/>
            </p:cNvSpPr>
            <p:nvPr/>
          </p:nvSpPr>
          <p:spPr bwMode="auto">
            <a:xfrm>
              <a:off x="2064" y="3279"/>
              <a:ext cx="18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 type="triangle" w="med" len="med"/>
              <a:tailEnd/>
            </a:ln>
            <a:effectLst/>
          </p:spPr>
          <p:txBody>
            <a:bodyPr wrap="none"/>
            <a:lstStyle/>
            <a:p>
              <a:endParaRPr lang="ko-KR" altLang="en-US"/>
            </a:p>
          </p:txBody>
        </p:sp>
        <p:sp>
          <p:nvSpPr>
            <p:cNvPr id="198668" name="Text Box 1036"/>
            <p:cNvSpPr txBox="1">
              <a:spLocks noChangeArrowheads="1"/>
            </p:cNvSpPr>
            <p:nvPr/>
          </p:nvSpPr>
          <p:spPr bwMode="auto">
            <a:xfrm>
              <a:off x="1152" y="3334"/>
              <a:ext cx="66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000" b="0"/>
                <a:t>Entity A</a:t>
              </a:r>
            </a:p>
          </p:txBody>
        </p:sp>
        <p:sp>
          <p:nvSpPr>
            <p:cNvPr id="198669" name="Text Box 1037"/>
            <p:cNvSpPr txBox="1">
              <a:spLocks noChangeArrowheads="1"/>
            </p:cNvSpPr>
            <p:nvPr/>
          </p:nvSpPr>
          <p:spPr bwMode="auto">
            <a:xfrm>
              <a:off x="4181" y="3327"/>
              <a:ext cx="66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000" b="0"/>
                <a:t>Entity B</a:t>
              </a:r>
            </a:p>
          </p:txBody>
        </p:sp>
        <p:sp>
          <p:nvSpPr>
            <p:cNvPr id="198670" name="Text Box 1038"/>
            <p:cNvSpPr txBox="1">
              <a:spLocks noChangeArrowheads="1"/>
            </p:cNvSpPr>
            <p:nvPr/>
          </p:nvSpPr>
          <p:spPr bwMode="auto">
            <a:xfrm>
              <a:off x="2448" y="2751"/>
              <a:ext cx="1130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4000" b="0">
                  <a:solidFill>
                    <a:srgbClr val="9900FF"/>
                  </a:solidFill>
                </a:rPr>
                <a:t>Threat </a:t>
              </a:r>
            </a:p>
          </p:txBody>
        </p:sp>
        <p:sp>
          <p:nvSpPr>
            <p:cNvPr id="198671" name="Text Box 1039"/>
            <p:cNvSpPr txBox="1">
              <a:spLocks noChangeArrowheads="1"/>
            </p:cNvSpPr>
            <p:nvPr/>
          </p:nvSpPr>
          <p:spPr bwMode="auto">
            <a:xfrm>
              <a:off x="2641" y="3471"/>
              <a:ext cx="76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400" b="0"/>
                <a:t>Internet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563A9CC-DCA0-4F73-BDC8-3543A8C51D9A}" type="slidenum">
              <a:rPr lang="en-US" altLang="ko-KR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21507" name="Text Box 2"/>
          <p:cNvSpPr txBox="1">
            <a:spLocks noChangeArrowheads="1"/>
          </p:cNvSpPr>
          <p:nvPr/>
        </p:nvSpPr>
        <p:spPr bwMode="auto">
          <a:xfrm>
            <a:off x="993775" y="663575"/>
            <a:ext cx="6375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 sz="2800"/>
              <a:t>Security Requirements in Protocols </a:t>
            </a:r>
          </a:p>
        </p:txBody>
      </p:sp>
      <p:sp>
        <p:nvSpPr>
          <p:cNvPr id="21508" name="Text Box 3"/>
          <p:cNvSpPr txBox="1">
            <a:spLocks noChangeArrowheads="1"/>
          </p:cNvSpPr>
          <p:nvPr/>
        </p:nvSpPr>
        <p:spPr bwMode="auto">
          <a:xfrm>
            <a:off x="557213" y="1355725"/>
            <a:ext cx="7527925" cy="46434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661988" lvl="1" indent="-279400">
              <a:lnSpc>
                <a:spcPct val="130000"/>
              </a:lnSpc>
              <a:buFont typeface="Wingdings" pitchFamily="2" charset="2"/>
              <a:buChar char="ü"/>
            </a:pPr>
            <a:r>
              <a:rPr lang="en-US" altLang="ko-KR"/>
              <a:t>Confidentiality </a:t>
            </a:r>
          </a:p>
          <a:p>
            <a:pPr marL="661988" lvl="1" indent="-279400">
              <a:lnSpc>
                <a:spcPct val="130000"/>
              </a:lnSpc>
              <a:buFont typeface="Wingdings" pitchFamily="2" charset="2"/>
              <a:buChar char="ü"/>
            </a:pPr>
            <a:r>
              <a:rPr lang="en-US" altLang="ko-KR"/>
              <a:t>Integrity </a:t>
            </a:r>
          </a:p>
          <a:p>
            <a:pPr marL="661988" lvl="1" indent="-279400">
              <a:lnSpc>
                <a:spcPct val="130000"/>
              </a:lnSpc>
              <a:buFont typeface="Wingdings" pitchFamily="2" charset="2"/>
              <a:buChar char="ü"/>
            </a:pPr>
            <a:r>
              <a:rPr lang="en-US" altLang="ko-KR"/>
              <a:t>Authentication</a:t>
            </a:r>
          </a:p>
          <a:p>
            <a:pPr marL="661988" lvl="1" indent="-279400">
              <a:lnSpc>
                <a:spcPct val="130000"/>
              </a:lnSpc>
              <a:buFont typeface="Wingdings" pitchFamily="2" charset="2"/>
              <a:buChar char="ü"/>
            </a:pPr>
            <a:r>
              <a:rPr lang="en-US" altLang="ko-KR"/>
              <a:t>Non-repudiation</a:t>
            </a:r>
          </a:p>
          <a:p>
            <a:pPr marL="661988" lvl="1" indent="-279400">
              <a:lnSpc>
                <a:spcPct val="130000"/>
              </a:lnSpc>
              <a:buFont typeface="Wingdings" pitchFamily="2" charset="2"/>
              <a:buChar char="ü"/>
            </a:pPr>
            <a:r>
              <a:rPr lang="en-US" altLang="ko-KR"/>
              <a:t>Correctness </a:t>
            </a:r>
          </a:p>
          <a:p>
            <a:pPr marL="661988" lvl="1" indent="-279400">
              <a:lnSpc>
                <a:spcPct val="130000"/>
              </a:lnSpc>
              <a:buFont typeface="Wingdings" pitchFamily="2" charset="2"/>
              <a:buChar char="ü"/>
            </a:pPr>
            <a:r>
              <a:rPr lang="en-US" altLang="ko-KR"/>
              <a:t>Verifiability</a:t>
            </a:r>
          </a:p>
          <a:p>
            <a:pPr marL="661988" lvl="1" indent="-279400">
              <a:lnSpc>
                <a:spcPct val="130000"/>
              </a:lnSpc>
              <a:buFont typeface="Wingdings" pitchFamily="2" charset="2"/>
              <a:buChar char="ü"/>
            </a:pPr>
            <a:r>
              <a:rPr lang="en-US" altLang="ko-KR"/>
              <a:t>Fairness </a:t>
            </a:r>
          </a:p>
          <a:p>
            <a:pPr marL="661988" lvl="1" indent="-279400">
              <a:lnSpc>
                <a:spcPct val="130000"/>
              </a:lnSpc>
              <a:buFont typeface="Wingdings" pitchFamily="2" charset="2"/>
              <a:buChar char="ü"/>
            </a:pPr>
            <a:r>
              <a:rPr lang="en-US" altLang="ko-KR"/>
              <a:t>Anonymity </a:t>
            </a:r>
          </a:p>
          <a:p>
            <a:pPr marL="661988" lvl="1" indent="-279400">
              <a:lnSpc>
                <a:spcPct val="130000"/>
              </a:lnSpc>
              <a:buFont typeface="Wingdings" pitchFamily="2" charset="2"/>
              <a:buChar char="ü"/>
            </a:pPr>
            <a:r>
              <a:rPr lang="en-US" altLang="ko-KR"/>
              <a:t>Privacy</a:t>
            </a:r>
          </a:p>
          <a:p>
            <a:pPr marL="661988" lvl="1" indent="-279400">
              <a:lnSpc>
                <a:spcPct val="130000"/>
              </a:lnSpc>
              <a:buFont typeface="Wingdings" pitchFamily="2" charset="2"/>
              <a:buChar char="ü"/>
            </a:pPr>
            <a:r>
              <a:rPr lang="en-US" altLang="ko-KR"/>
              <a:t>Robustness </a:t>
            </a:r>
          </a:p>
          <a:p>
            <a:pPr marL="661988" lvl="1" indent="-279400">
              <a:lnSpc>
                <a:spcPct val="130000"/>
              </a:lnSpc>
              <a:buFont typeface="Wingdings" pitchFamily="2" charset="2"/>
              <a:buChar char="ü"/>
            </a:pPr>
            <a:r>
              <a:rPr lang="en-US" altLang="ko-KR"/>
              <a:t>Efficiency </a:t>
            </a:r>
          </a:p>
          <a:p>
            <a:pPr marL="661988" lvl="1" indent="-279400">
              <a:lnSpc>
                <a:spcPct val="130000"/>
              </a:lnSpc>
              <a:buFont typeface="Wingdings" pitchFamily="2" charset="2"/>
              <a:buChar char="ü"/>
            </a:pPr>
            <a:r>
              <a:rPr lang="en-US" altLang="ko-KR"/>
              <a:t>Etc…… </a:t>
            </a:r>
          </a:p>
          <a:p>
            <a:pPr marL="661988" lvl="1" indent="-279400">
              <a:lnSpc>
                <a:spcPct val="130000"/>
              </a:lnSpc>
              <a:buFont typeface="Wingdings" pitchFamily="2" charset="2"/>
              <a:buChar char="ü"/>
            </a:pPr>
            <a:endParaRPr lang="en-US" altLang="ko-KR"/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4718050" y="2786063"/>
            <a:ext cx="3054350" cy="823912"/>
          </a:xfrm>
          <a:prstGeom prst="rect">
            <a:avLst/>
          </a:prstGeom>
          <a:solidFill>
            <a:schemeClr val="hlink"/>
          </a:solidFill>
          <a:ln w="31750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/>
            <a:r>
              <a:rPr lang="en-US" altLang="ko-KR"/>
              <a:t>Combinations of </a:t>
            </a:r>
          </a:p>
          <a:p>
            <a:pPr algn="ctr"/>
            <a:r>
              <a:rPr lang="en-US" altLang="ko-KR"/>
              <a:t>these requirements </a:t>
            </a:r>
          </a:p>
          <a:p>
            <a:pPr algn="ctr"/>
            <a:r>
              <a:rPr lang="en-US" altLang="ko-KR"/>
              <a:t>according to applications</a:t>
            </a:r>
            <a:endParaRPr lang="ko-KR" altLang="en-US"/>
          </a:p>
        </p:txBody>
      </p:sp>
      <p:sp>
        <p:nvSpPr>
          <p:cNvPr id="21511" name="Line 7"/>
          <p:cNvSpPr>
            <a:spLocks noChangeShapeType="1"/>
          </p:cNvSpPr>
          <p:nvPr/>
        </p:nvSpPr>
        <p:spPr bwMode="auto">
          <a:xfrm>
            <a:off x="3195638" y="1563688"/>
            <a:ext cx="1133475" cy="1620837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21512" name="Line 8"/>
          <p:cNvSpPr>
            <a:spLocks noChangeShapeType="1"/>
          </p:cNvSpPr>
          <p:nvPr/>
        </p:nvSpPr>
        <p:spPr bwMode="auto">
          <a:xfrm flipH="1">
            <a:off x="3238500" y="3173413"/>
            <a:ext cx="1090613" cy="2058987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48E259E-B4A6-4228-B5B4-AF31A57E8C78}" type="slidenum">
              <a:rPr lang="en-US" altLang="ko-KR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22531" name="Text Box 2"/>
          <p:cNvSpPr txBox="1">
            <a:spLocks noChangeArrowheads="1"/>
          </p:cNvSpPr>
          <p:nvPr/>
        </p:nvSpPr>
        <p:spPr bwMode="auto">
          <a:xfrm>
            <a:off x="993775" y="663575"/>
            <a:ext cx="35575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 sz="2800"/>
              <a:t>Protocol Primitives </a:t>
            </a:r>
          </a:p>
        </p:txBody>
      </p:sp>
      <p:sp>
        <p:nvSpPr>
          <p:cNvPr id="22532" name="Text Box 3"/>
          <p:cNvSpPr txBox="1">
            <a:spLocks noChangeArrowheads="1"/>
          </p:cNvSpPr>
          <p:nvPr/>
        </p:nvSpPr>
        <p:spPr bwMode="auto">
          <a:xfrm>
            <a:off x="557213" y="1355725"/>
            <a:ext cx="7527925" cy="48228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lnSpc>
                <a:spcPct val="130000"/>
              </a:lnSpc>
              <a:buFont typeface="Wingdings" pitchFamily="2" charset="2"/>
              <a:buChar char="Ø"/>
            </a:pPr>
            <a:r>
              <a:rPr lang="en-US" altLang="ko-KR" b="0" dirty="0">
                <a:ea typeface="궁서" pitchFamily="18" charset="-127"/>
              </a:rPr>
              <a:t> </a:t>
            </a:r>
            <a:r>
              <a:rPr lang="en-US" altLang="ko-KR" dirty="0">
                <a:solidFill>
                  <a:srgbClr val="0000FF"/>
                </a:solidFill>
                <a:ea typeface="궁서" pitchFamily="18" charset="-127"/>
              </a:rPr>
              <a:t>Coin Toss game over Communication Network</a:t>
            </a:r>
          </a:p>
          <a:p>
            <a:pPr marL="661988" lvl="1" indent="-279400">
              <a:lnSpc>
                <a:spcPct val="130000"/>
              </a:lnSpc>
              <a:buFont typeface="Wingdings" pitchFamily="2" charset="2"/>
              <a:buChar char="ü"/>
            </a:pPr>
            <a:r>
              <a:rPr lang="en-US" altLang="ko-KR" sz="1600" dirty="0"/>
              <a:t>Two parties play coin toss game over the communication network</a:t>
            </a:r>
          </a:p>
          <a:p>
            <a:pPr marL="661988" lvl="1" indent="-279400">
              <a:lnSpc>
                <a:spcPct val="130000"/>
              </a:lnSpc>
              <a:buFont typeface="Wingdings" pitchFamily="2" charset="2"/>
              <a:buChar char="ü"/>
            </a:pPr>
            <a:r>
              <a:rPr lang="en-US" altLang="ko-KR" sz="1600" dirty="0"/>
              <a:t>Can it be made fair? </a:t>
            </a:r>
          </a:p>
          <a:p>
            <a:pPr marL="661988" lvl="1" indent="-279400">
              <a:lnSpc>
                <a:spcPct val="130000"/>
              </a:lnSpc>
              <a:buFont typeface="Wingdings" pitchFamily="2" charset="2"/>
              <a:buChar char="ü"/>
            </a:pPr>
            <a:endParaRPr lang="en-US" altLang="ko-KR" sz="1600" dirty="0"/>
          </a:p>
          <a:p>
            <a:pPr>
              <a:lnSpc>
                <a:spcPct val="130000"/>
              </a:lnSpc>
              <a:buFont typeface="Wingdings" pitchFamily="2" charset="2"/>
              <a:buChar char="Ø"/>
            </a:pPr>
            <a:r>
              <a:rPr lang="en-US" altLang="ko-KR" b="0" dirty="0">
                <a:ea typeface="궁서" pitchFamily="18" charset="-127"/>
              </a:rPr>
              <a:t> </a:t>
            </a:r>
            <a:r>
              <a:rPr lang="en-US" altLang="ko-KR" dirty="0">
                <a:solidFill>
                  <a:srgbClr val="0000FF"/>
                </a:solidFill>
                <a:ea typeface="궁서" pitchFamily="18" charset="-127"/>
              </a:rPr>
              <a:t>Blind Signatures </a:t>
            </a:r>
          </a:p>
          <a:p>
            <a:pPr marL="661988" lvl="1" indent="-279400">
              <a:lnSpc>
                <a:spcPct val="130000"/>
              </a:lnSpc>
              <a:buFont typeface="Wingdings" pitchFamily="2" charset="2"/>
              <a:buChar char="ü"/>
            </a:pPr>
            <a:r>
              <a:rPr lang="en-US" altLang="ko-KR" sz="1600" dirty="0"/>
              <a:t>Signer signs a document without knowledge of the document and the resulting signature</a:t>
            </a:r>
          </a:p>
          <a:p>
            <a:pPr marL="661988" lvl="1" indent="-279400">
              <a:lnSpc>
                <a:spcPct val="130000"/>
              </a:lnSpc>
              <a:buFont typeface="Wingdings" pitchFamily="2" charset="2"/>
              <a:buChar char="ü"/>
            </a:pPr>
            <a:r>
              <a:rPr lang="en-US" altLang="ko-KR" sz="1600" dirty="0"/>
              <a:t>Message and the resulting signature are hidden from the signer </a:t>
            </a:r>
          </a:p>
          <a:p>
            <a:pPr marL="661988" lvl="1" indent="-279400">
              <a:lnSpc>
                <a:spcPct val="130000"/>
              </a:lnSpc>
              <a:buFont typeface="Wingdings" pitchFamily="2" charset="2"/>
              <a:buChar char="ü"/>
            </a:pPr>
            <a:r>
              <a:rPr lang="en-US" altLang="ko-KR" sz="1600" dirty="0"/>
              <a:t>Many applications which require anonymity or privacy</a:t>
            </a:r>
          </a:p>
          <a:p>
            <a:pPr marL="661988" lvl="1" indent="-279400">
              <a:lnSpc>
                <a:spcPct val="130000"/>
              </a:lnSpc>
              <a:buFont typeface="Wingdings" pitchFamily="2" charset="2"/>
              <a:buChar char="ü"/>
            </a:pPr>
            <a:r>
              <a:rPr lang="en-US" altLang="ko-KR" sz="1600" dirty="0"/>
              <a:t>Digital cash, e-voting 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endParaRPr lang="en-US" altLang="ko-KR" sz="1600" dirty="0">
              <a:ea typeface="궁서" pitchFamily="18" charset="-127"/>
            </a:endParaRPr>
          </a:p>
          <a:p>
            <a:pPr>
              <a:lnSpc>
                <a:spcPct val="130000"/>
              </a:lnSpc>
              <a:buFont typeface="Wingdings" pitchFamily="2" charset="2"/>
              <a:buChar char="Ø"/>
            </a:pPr>
            <a:r>
              <a:rPr lang="en-US" altLang="ko-KR" dirty="0">
                <a:ea typeface="궁서" pitchFamily="18" charset="-127"/>
              </a:rPr>
              <a:t> </a:t>
            </a:r>
            <a:r>
              <a:rPr lang="en-US" altLang="ko-KR" dirty="0">
                <a:solidFill>
                  <a:srgbClr val="0000FF"/>
                </a:solidFill>
                <a:ea typeface="궁서" pitchFamily="18" charset="-127"/>
              </a:rPr>
              <a:t>Key Agreements</a:t>
            </a:r>
          </a:p>
          <a:p>
            <a:pPr marL="661988" lvl="1" indent="-279400">
              <a:lnSpc>
                <a:spcPct val="130000"/>
              </a:lnSpc>
              <a:buFont typeface="Wingdings" pitchFamily="2" charset="2"/>
              <a:buChar char="ü"/>
            </a:pPr>
            <a:r>
              <a:rPr lang="en-US" altLang="ko-KR" sz="1600" dirty="0"/>
              <a:t>Two or more parties agree on a secret key over communication network in such a way that both influence the outcome. </a:t>
            </a:r>
          </a:p>
          <a:p>
            <a:pPr marL="661988" lvl="1" indent="-279400">
              <a:lnSpc>
                <a:spcPct val="130000"/>
              </a:lnSpc>
              <a:buFont typeface="Wingdings" pitchFamily="2" charset="2"/>
              <a:buChar char="ü"/>
            </a:pPr>
            <a:r>
              <a:rPr lang="en-US" altLang="ko-KR" sz="1600" dirty="0"/>
              <a:t>Do not require any trusted third party (TTP)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EC54B6A-BA89-4170-BDD7-B1D877B05E96}" type="slidenum">
              <a:rPr lang="en-US" altLang="ko-KR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23555" name="Text Box 2"/>
          <p:cNvSpPr txBox="1">
            <a:spLocks noChangeArrowheads="1"/>
          </p:cNvSpPr>
          <p:nvPr/>
        </p:nvSpPr>
        <p:spPr bwMode="auto">
          <a:xfrm>
            <a:off x="993775" y="663575"/>
            <a:ext cx="35575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 sz="2800"/>
              <a:t>Protocol Primitives </a:t>
            </a:r>
          </a:p>
        </p:txBody>
      </p:sp>
      <p:sp>
        <p:nvSpPr>
          <p:cNvPr id="23556" name="Text Box 3"/>
          <p:cNvSpPr txBox="1">
            <a:spLocks noChangeArrowheads="1"/>
          </p:cNvSpPr>
          <p:nvPr/>
        </p:nvSpPr>
        <p:spPr bwMode="auto">
          <a:xfrm>
            <a:off x="557213" y="1355725"/>
            <a:ext cx="7527925" cy="41433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lnSpc>
                <a:spcPct val="130000"/>
              </a:lnSpc>
              <a:buFont typeface="Wingdings" pitchFamily="2" charset="2"/>
              <a:buChar char="Ø"/>
            </a:pPr>
            <a:r>
              <a:rPr lang="en-US" altLang="ko-KR" b="0">
                <a:ea typeface="궁서" pitchFamily="18" charset="-127"/>
              </a:rPr>
              <a:t> </a:t>
            </a:r>
            <a:r>
              <a:rPr lang="en-US" altLang="ko-KR">
                <a:solidFill>
                  <a:srgbClr val="0000FF"/>
                </a:solidFill>
                <a:ea typeface="궁서" pitchFamily="18" charset="-127"/>
              </a:rPr>
              <a:t>Secret Sharing</a:t>
            </a:r>
          </a:p>
          <a:p>
            <a:pPr marL="661988" lvl="1" indent="-279400">
              <a:lnSpc>
                <a:spcPct val="130000"/>
              </a:lnSpc>
              <a:buFont typeface="Wingdings" pitchFamily="2" charset="2"/>
              <a:buChar char="ü"/>
            </a:pPr>
            <a:r>
              <a:rPr lang="en-US" altLang="ko-KR" sz="1600"/>
              <a:t>Distribute a secret amongst a group of participants</a:t>
            </a:r>
          </a:p>
          <a:p>
            <a:pPr marL="661988" lvl="1" indent="-279400">
              <a:lnSpc>
                <a:spcPct val="130000"/>
              </a:lnSpc>
              <a:buFont typeface="Wingdings" pitchFamily="2" charset="2"/>
              <a:buChar char="ü"/>
            </a:pPr>
            <a:r>
              <a:rPr lang="en-US" altLang="ko-KR" sz="1600"/>
              <a:t>Each participant is allocated a share of the secret </a:t>
            </a:r>
          </a:p>
          <a:p>
            <a:pPr marL="661988" lvl="1" indent="-279400">
              <a:lnSpc>
                <a:spcPct val="130000"/>
              </a:lnSpc>
              <a:buFont typeface="Wingdings" pitchFamily="2" charset="2"/>
              <a:buChar char="ü"/>
            </a:pPr>
            <a:r>
              <a:rPr lang="en-US" altLang="ko-KR" sz="1600"/>
              <a:t>Secret can be reconstructed only when the shares are combined together </a:t>
            </a:r>
          </a:p>
          <a:p>
            <a:pPr marL="661988" lvl="1" indent="-279400">
              <a:lnSpc>
                <a:spcPct val="130000"/>
              </a:lnSpc>
              <a:buFont typeface="Wingdings" pitchFamily="2" charset="2"/>
              <a:buChar char="ü"/>
            </a:pPr>
            <a:r>
              <a:rPr lang="en-US" altLang="ko-KR" sz="1600"/>
              <a:t>Individual shares are of no use on their own.</a:t>
            </a:r>
          </a:p>
          <a:p>
            <a:pPr marL="661988" lvl="1" indent="-279400">
              <a:lnSpc>
                <a:spcPct val="130000"/>
              </a:lnSpc>
              <a:buFont typeface="Wingdings" pitchFamily="2" charset="2"/>
              <a:buChar char="ü"/>
            </a:pPr>
            <a:endParaRPr lang="en-US" altLang="ko-KR" sz="1600"/>
          </a:p>
          <a:p>
            <a:pPr>
              <a:lnSpc>
                <a:spcPct val="130000"/>
              </a:lnSpc>
              <a:buFont typeface="Wingdings" pitchFamily="2" charset="2"/>
              <a:buChar char="Ø"/>
            </a:pPr>
            <a:r>
              <a:rPr lang="en-US" altLang="ko-KR" b="0">
                <a:ea typeface="궁서" pitchFamily="18" charset="-127"/>
              </a:rPr>
              <a:t> </a:t>
            </a:r>
            <a:r>
              <a:rPr lang="en-US" altLang="ko-KR">
                <a:solidFill>
                  <a:srgbClr val="0000FF"/>
                </a:solidFill>
                <a:ea typeface="궁서" pitchFamily="18" charset="-127"/>
              </a:rPr>
              <a:t>Threshold Cryptography  </a:t>
            </a:r>
          </a:p>
          <a:p>
            <a:pPr marL="661988" lvl="1" indent="-279400">
              <a:lnSpc>
                <a:spcPct val="130000"/>
              </a:lnSpc>
              <a:buFont typeface="Wingdings" pitchFamily="2" charset="2"/>
              <a:buChar char="ü"/>
            </a:pPr>
            <a:r>
              <a:rPr lang="en-US" altLang="ko-KR" sz="1600"/>
              <a:t>A message is encrypted using a public key and the corresponding private key is shared among multiple parties. </a:t>
            </a:r>
          </a:p>
          <a:p>
            <a:pPr marL="661988" lvl="1" indent="-279400">
              <a:lnSpc>
                <a:spcPct val="130000"/>
              </a:lnSpc>
              <a:buFont typeface="Wingdings" pitchFamily="2" charset="2"/>
              <a:buChar char="ü"/>
            </a:pPr>
            <a:r>
              <a:rPr lang="en-US" altLang="ko-KR" sz="1600"/>
              <a:t>In order to decrypt a ciphertext, a number of parties exceeding a threshold is required to cooperate in the decryption protocol. 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endParaRPr lang="en-US" altLang="ko-KR" sz="1600">
              <a:ea typeface="궁서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73C0E7D-9DEA-4E2E-9376-EE57061E190E}" type="slidenum">
              <a:rPr lang="en-US" altLang="ko-KR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24579" name="Text Box 2"/>
          <p:cNvSpPr txBox="1">
            <a:spLocks noChangeArrowheads="1"/>
          </p:cNvSpPr>
          <p:nvPr/>
        </p:nvSpPr>
        <p:spPr bwMode="auto">
          <a:xfrm>
            <a:off x="993775" y="663575"/>
            <a:ext cx="35575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 sz="2800"/>
              <a:t>Protocol Primitives </a:t>
            </a:r>
          </a:p>
        </p:txBody>
      </p:sp>
      <p:sp>
        <p:nvSpPr>
          <p:cNvPr id="24580" name="Text Box 3"/>
          <p:cNvSpPr txBox="1">
            <a:spLocks noChangeArrowheads="1"/>
          </p:cNvSpPr>
          <p:nvPr/>
        </p:nvSpPr>
        <p:spPr bwMode="auto">
          <a:xfrm>
            <a:off x="557213" y="1355725"/>
            <a:ext cx="7527925" cy="3822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lnSpc>
                <a:spcPct val="130000"/>
              </a:lnSpc>
              <a:buFont typeface="Wingdings" pitchFamily="2" charset="2"/>
              <a:buChar char="Ø"/>
            </a:pPr>
            <a:r>
              <a:rPr lang="en-US" altLang="ko-KR" b="0">
                <a:ea typeface="궁서" pitchFamily="18" charset="-127"/>
              </a:rPr>
              <a:t> </a:t>
            </a:r>
            <a:r>
              <a:rPr lang="en-US" altLang="ko-KR">
                <a:solidFill>
                  <a:srgbClr val="0000FF"/>
                </a:solidFill>
                <a:ea typeface="궁서" pitchFamily="18" charset="-127"/>
              </a:rPr>
              <a:t>Zero-knowledge Proofs </a:t>
            </a:r>
          </a:p>
          <a:p>
            <a:pPr marL="661988" lvl="1" indent="-279400">
              <a:lnSpc>
                <a:spcPct val="130000"/>
              </a:lnSpc>
              <a:buFont typeface="Wingdings" pitchFamily="2" charset="2"/>
              <a:buChar char="ü"/>
            </a:pPr>
            <a:r>
              <a:rPr lang="en-US" altLang="ko-KR" sz="1600"/>
              <a:t>An interactive method for one party to prove to another that a (usually mathematical) statement is true, without revealing anything other than the validity of the statement.</a:t>
            </a:r>
          </a:p>
          <a:p>
            <a:pPr marL="661988" lvl="1" indent="-279400">
              <a:lnSpc>
                <a:spcPct val="130000"/>
              </a:lnSpc>
              <a:buFont typeface="Wingdings" pitchFamily="2" charset="2"/>
              <a:buChar char="ü"/>
            </a:pPr>
            <a:endParaRPr lang="en-US" altLang="ko-KR" sz="1600"/>
          </a:p>
          <a:p>
            <a:pPr>
              <a:lnSpc>
                <a:spcPct val="130000"/>
              </a:lnSpc>
              <a:buFont typeface="Wingdings" pitchFamily="2" charset="2"/>
              <a:buChar char="Ø"/>
            </a:pPr>
            <a:r>
              <a:rPr lang="en-US" altLang="ko-KR" b="0">
                <a:ea typeface="궁서" pitchFamily="18" charset="-127"/>
              </a:rPr>
              <a:t> </a:t>
            </a:r>
            <a:r>
              <a:rPr lang="en-US" altLang="ko-KR">
                <a:solidFill>
                  <a:srgbClr val="0000FF"/>
                </a:solidFill>
                <a:ea typeface="궁서" pitchFamily="18" charset="-127"/>
              </a:rPr>
              <a:t>Identification, Authentication </a:t>
            </a:r>
          </a:p>
          <a:p>
            <a:pPr marL="661988" lvl="1" indent="-279400" latinLnBrk="0">
              <a:lnSpc>
                <a:spcPct val="130000"/>
              </a:lnSpc>
              <a:buFont typeface="Wingdings" pitchFamily="2" charset="2"/>
              <a:buChar char="ü"/>
            </a:pPr>
            <a:r>
              <a:rPr lang="en-US" altLang="ko-KR" sz="1600"/>
              <a:t>Over the communication network, one party, Alice, shows to another party, Bob, that she is the real Alice.</a:t>
            </a:r>
          </a:p>
          <a:p>
            <a:pPr marL="661988" lvl="1" indent="-279400" latinLnBrk="0">
              <a:lnSpc>
                <a:spcPct val="130000"/>
              </a:lnSpc>
              <a:buFont typeface="Wingdings" pitchFamily="2" charset="2"/>
              <a:buChar char="ü"/>
            </a:pPr>
            <a:r>
              <a:rPr lang="en-US" altLang="ko-KR" sz="1600"/>
              <a:t>Allows one party, Alice, to prove to another party, Bob, that she possesses secret information without revealing to Bob what that secret information is. 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endParaRPr lang="en-US" altLang="ko-KR" sz="1600">
              <a:ea typeface="궁서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기본 디자인">
  <a:themeElements>
    <a:clrScheme name="기본 디자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기본 디자인">
      <a:majorFont>
        <a:latin typeface="Times New Roman"/>
        <a:ea typeface="굴림"/>
        <a:cs typeface=""/>
      </a:majorFont>
      <a:minorFont>
        <a:latin typeface="Times New Roman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317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굴림" pitchFamily="50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317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굴림" pitchFamily="50" charset="-127"/>
          </a:defRPr>
        </a:defPPr>
      </a:lstStyle>
    </a:lnDef>
    <a:txDef>
      <a:spPr bwMode="auto">
        <a:noFill/>
        <a:ln w="25400">
          <a:noFill/>
          <a:miter lim="800000"/>
          <a:headEnd/>
          <a:tailEnd/>
        </a:ln>
        <a:effectLst/>
      </a:spPr>
      <a:bodyPr lIns="0" tIns="0" rIns="0" bIns="0">
        <a:spAutoFit/>
      </a:bodyPr>
      <a:lstStyle>
        <a:defPPr marL="0" algn="l">
          <a:lnSpc>
            <a:spcPct val="130000"/>
          </a:lnSpc>
          <a:buFont typeface="Wingdings" pitchFamily="2" charset="2"/>
          <a:buChar char="Ø"/>
          <a:defRPr dirty="0">
            <a:latin typeface="Arial" charset="0"/>
            <a:ea typeface="궁서" pitchFamily="18" charset="-127"/>
          </a:defRPr>
        </a:defPPr>
      </a:lstStyle>
    </a:tx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15626</TotalTime>
  <Words>1154</Words>
  <Application>Microsoft Office PowerPoint</Application>
  <PresentationFormat>화면 슬라이드 쇼(4:3)</PresentationFormat>
  <Paragraphs>210</Paragraphs>
  <Slides>19</Slides>
  <Notes>19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19</vt:i4>
      </vt:variant>
    </vt:vector>
  </HeadingPairs>
  <TitlesOfParts>
    <vt:vector size="21" baseType="lpstr">
      <vt:lpstr>기본 디자인</vt:lpstr>
      <vt:lpstr>Photo Editor Photo</vt:lpstr>
      <vt:lpstr> Lect. 18: Cryptographic Protocols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슬라이드 10</vt:lpstr>
      <vt:lpstr>슬라이드 11</vt:lpstr>
      <vt:lpstr>슬라이드 12</vt:lpstr>
      <vt:lpstr>슬라이드 13</vt:lpstr>
      <vt:lpstr>슬라이드 14</vt:lpstr>
      <vt:lpstr>슬라이드 15</vt:lpstr>
      <vt:lpstr>슬라이드 16</vt:lpstr>
      <vt:lpstr>슬라이드 17</vt:lpstr>
      <vt:lpstr>슬라이드 18</vt:lpstr>
      <vt:lpstr>슬라이드 19</vt:lpstr>
    </vt:vector>
  </TitlesOfParts>
  <Company>중부대학교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Information Security</dc:title>
  <dc:creator>이병천</dc:creator>
  <cp:lastModifiedBy>Kwangjo Kim</cp:lastModifiedBy>
  <cp:revision>1177</cp:revision>
  <cp:lastPrinted>2001-03-15T06:44:45Z</cp:lastPrinted>
  <dcterms:created xsi:type="dcterms:W3CDTF">2000-05-25T12:25:41Z</dcterms:created>
  <dcterms:modified xsi:type="dcterms:W3CDTF">2010-03-24T11:27:36Z</dcterms:modified>
</cp:coreProperties>
</file>