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511" r:id="rId2"/>
    <p:sldId id="435" r:id="rId3"/>
    <p:sldId id="516" r:id="rId4"/>
    <p:sldId id="512" r:id="rId5"/>
    <p:sldId id="474" r:id="rId6"/>
    <p:sldId id="471" r:id="rId7"/>
    <p:sldId id="436" r:id="rId8"/>
    <p:sldId id="470" r:id="rId9"/>
    <p:sldId id="475" r:id="rId10"/>
    <p:sldId id="513" r:id="rId11"/>
    <p:sldId id="497" r:id="rId12"/>
    <p:sldId id="481" r:id="rId13"/>
    <p:sldId id="482" r:id="rId14"/>
    <p:sldId id="483" r:id="rId15"/>
    <p:sldId id="517" r:id="rId16"/>
    <p:sldId id="520" r:id="rId17"/>
    <p:sldId id="521" r:id="rId18"/>
    <p:sldId id="522" r:id="rId19"/>
    <p:sldId id="523" r:id="rId20"/>
    <p:sldId id="524" r:id="rId21"/>
    <p:sldId id="525" r:id="rId22"/>
    <p:sldId id="540" r:id="rId23"/>
    <p:sldId id="526" r:id="rId24"/>
    <p:sldId id="527" r:id="rId25"/>
    <p:sldId id="528" r:id="rId26"/>
    <p:sldId id="529" r:id="rId27"/>
    <p:sldId id="530" r:id="rId28"/>
    <p:sldId id="531" r:id="rId29"/>
    <p:sldId id="532" r:id="rId30"/>
    <p:sldId id="533" r:id="rId31"/>
    <p:sldId id="534" r:id="rId32"/>
    <p:sldId id="537" r:id="rId33"/>
    <p:sldId id="535" r:id="rId34"/>
    <p:sldId id="541" r:id="rId35"/>
    <p:sldId id="536" r:id="rId36"/>
  </p:sldIdLst>
  <p:sldSz cx="9144000" cy="6858000" type="screen4x3"/>
  <p:notesSz cx="7099300" cy="102362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258"/>
        <p:guide pos="456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3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7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11F34EF4-EFA6-4E33-8B3F-0BFB7E1089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700"/>
            <a:ext cx="606425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81738" y="139700"/>
            <a:ext cx="817562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8513"/>
            <a:ext cx="5105400" cy="383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661352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015538"/>
            <a:ext cx="60642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AF53CE0-08B3-4CE5-91C1-12709F6D71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42CE0-4D84-4E0E-9F68-2442AF5EE73D}" type="slidenum">
              <a:rPr lang="en-US" altLang="ko-KR" smtClean="0">
                <a:ea typeface="굴림" charset="-127"/>
              </a:rPr>
              <a:pPr/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5013"/>
            <a:ext cx="1617663" cy="192087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DFE09-4CA6-441A-BF9A-D12B28A113DC}" type="slidenum">
              <a:rPr lang="en-US" altLang="ko-KR" smtClean="0">
                <a:ea typeface="굴림" charset="-127"/>
              </a:rPr>
              <a:pPr/>
              <a:t>10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CEA45-C657-4C3D-866C-516C6FEA2B49}" type="slidenum">
              <a:rPr lang="en-US" altLang="ko-KR" smtClean="0">
                <a:ea typeface="굴림" charset="-127"/>
              </a:rPr>
              <a:pPr/>
              <a:t>11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386AE-C5E5-4BC9-8E22-5FAB37D112DB}" type="slidenum">
              <a:rPr lang="en-US" altLang="ko-KR" smtClean="0">
                <a:ea typeface="굴림" charset="-127"/>
              </a:rPr>
              <a:pPr/>
              <a:t>12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2BF76-9F08-480D-9E06-B9F3CC1815DA}" type="slidenum">
              <a:rPr lang="en-US" altLang="ko-KR" smtClean="0">
                <a:ea typeface="굴림" charset="-127"/>
              </a:rPr>
              <a:pPr/>
              <a:t>13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944BE-9DBF-407A-8152-2D427DE76068}" type="slidenum">
              <a:rPr lang="en-US" altLang="ko-KR" smtClean="0">
                <a:ea typeface="굴림" charset="-127"/>
              </a:rPr>
              <a:pPr/>
              <a:t>14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65A1D-8681-4F99-BDE6-23068F853AF1}" type="slidenum">
              <a:rPr lang="en-US" altLang="ko-KR" smtClean="0">
                <a:ea typeface="굴림" charset="-127"/>
              </a:rPr>
              <a:pPr/>
              <a:t>15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8986B-6A3C-4C47-AB67-97BF80E573D3}" type="slidenum">
              <a:rPr lang="en-US" altLang="ko-KR" smtClean="0">
                <a:ea typeface="굴림" charset="-127"/>
              </a:rPr>
              <a:pPr/>
              <a:t>16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AAFEA-94FC-4F6C-A957-41D9704F5E8A}" type="slidenum">
              <a:rPr lang="en-US" altLang="ko-KR" smtClean="0">
                <a:ea typeface="굴림" charset="-127"/>
              </a:rPr>
              <a:pPr/>
              <a:t>17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1624F-1730-4ACC-92B0-15F830370451}" type="slidenum">
              <a:rPr lang="en-US" altLang="ko-KR" smtClean="0">
                <a:ea typeface="굴림" charset="-127"/>
              </a:rPr>
              <a:pPr/>
              <a:t>18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5D5AC-469D-46C9-BB31-FAF50064AF8C}" type="slidenum">
              <a:rPr lang="en-US" altLang="ko-KR" smtClean="0">
                <a:ea typeface="굴림" charset="-127"/>
              </a:rPr>
              <a:pPr/>
              <a:t>19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204E9-F09E-4763-8DAF-299AC77AB664}" type="slidenum">
              <a:rPr lang="en-US" altLang="ko-KR" smtClean="0">
                <a:ea typeface="굴림" charset="-127"/>
              </a:rPr>
              <a:pPr/>
              <a:t>2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EE3E1-E19A-41B3-B27E-7B16E9F1BA77}" type="slidenum">
              <a:rPr lang="en-US" altLang="ko-KR" smtClean="0">
                <a:ea typeface="굴림" charset="-127"/>
              </a:rPr>
              <a:pPr/>
              <a:t>20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00D20-C27D-485A-8807-8057E99DC50F}" type="slidenum">
              <a:rPr lang="en-US" altLang="ko-KR" smtClean="0">
                <a:ea typeface="굴림" charset="-127"/>
              </a:rPr>
              <a:pPr/>
              <a:t>21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25C93-05E3-4DD3-9374-D02E777B6E84}" type="slidenum">
              <a:rPr lang="en-US" altLang="ko-KR" smtClean="0">
                <a:ea typeface="굴림" charset="-127"/>
              </a:rPr>
              <a:pPr/>
              <a:t>23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9749B-FCB1-4EDA-8E7F-39845F163ED6}" type="slidenum">
              <a:rPr lang="en-US" altLang="ko-KR" smtClean="0">
                <a:ea typeface="굴림" charset="-127"/>
              </a:rPr>
              <a:pPr/>
              <a:t>24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203E4-14D7-49A9-B55B-56CAF806E3D9}" type="slidenum">
              <a:rPr lang="en-US" altLang="ko-KR" smtClean="0">
                <a:ea typeface="굴림" charset="-127"/>
              </a:rPr>
              <a:pPr/>
              <a:t>25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4FC7E-5BD3-470F-980E-01C50D0F7DDC}" type="slidenum">
              <a:rPr lang="en-US" altLang="ko-KR" smtClean="0">
                <a:ea typeface="굴림" charset="-127"/>
              </a:rPr>
              <a:pPr/>
              <a:t>26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7CC1F-07AD-49F3-815F-D0B897F6492A}" type="slidenum">
              <a:rPr lang="en-US" altLang="ko-KR" smtClean="0">
                <a:ea typeface="굴림" charset="-127"/>
              </a:rPr>
              <a:pPr/>
              <a:t>27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010C4-A52C-442E-8A97-D217766C736B}" type="slidenum">
              <a:rPr lang="en-US" altLang="ko-KR" smtClean="0">
                <a:ea typeface="굴림" charset="-127"/>
              </a:rPr>
              <a:pPr/>
              <a:t>28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1B37D-A56D-49F9-A308-3123E84FAEF3}" type="slidenum">
              <a:rPr lang="en-US" altLang="ko-KR" smtClean="0">
                <a:ea typeface="굴림" charset="-127"/>
              </a:rPr>
              <a:pPr/>
              <a:t>29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6766A-4082-42A8-9A8F-CA8165276DEA}" type="slidenum">
              <a:rPr lang="en-US" altLang="ko-KR" smtClean="0">
                <a:ea typeface="굴림" charset="-127"/>
              </a:rPr>
              <a:pPr/>
              <a:t>30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98EAA-9B5C-4D30-A666-F2A918DD16EA}" type="slidenum">
              <a:rPr lang="en-US" altLang="ko-KR" smtClean="0">
                <a:ea typeface="굴림" charset="-127"/>
              </a:rPr>
              <a:pPr/>
              <a:t>3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F40CF-BA73-4B82-BE60-9AB4681D3742}" type="slidenum">
              <a:rPr lang="en-US" altLang="ko-KR" smtClean="0">
                <a:ea typeface="굴림" charset="-127"/>
              </a:rPr>
              <a:pPr/>
              <a:t>31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F0D32-4D1A-4F43-A55B-258001783042}" type="slidenum">
              <a:rPr lang="en-US" altLang="ko-KR" smtClean="0">
                <a:ea typeface="굴림" charset="-127"/>
              </a:rPr>
              <a:pPr/>
              <a:t>4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15A8F-50B1-4AED-81DC-DFF94011DFD1}" type="slidenum">
              <a:rPr lang="en-US" altLang="ko-KR" smtClean="0">
                <a:ea typeface="굴림" charset="-127"/>
              </a:rPr>
              <a:pPr/>
              <a:t>5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26FF0-88E6-42F1-B911-C1A57FA1A1AA}" type="slidenum">
              <a:rPr lang="en-US" altLang="ko-KR" smtClean="0">
                <a:ea typeface="굴림" charset="-127"/>
              </a:rPr>
              <a:pPr/>
              <a:t>6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8AA91-79D7-448C-86DD-2371F894B09A}" type="slidenum">
              <a:rPr lang="en-US" altLang="ko-KR" smtClean="0">
                <a:ea typeface="굴림" charset="-127"/>
              </a:rPr>
              <a:pPr/>
              <a:t>7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56005-F23B-4A8A-9804-B5B03828F470}" type="slidenum">
              <a:rPr lang="en-US" altLang="ko-KR" smtClean="0">
                <a:ea typeface="굴림" charset="-127"/>
              </a:rPr>
              <a:pPr/>
              <a:t>8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BE90B-F87D-452D-B5A2-5C4AA293A359}" type="slidenum">
              <a:rPr lang="en-US" altLang="ko-KR" smtClean="0">
                <a:ea typeface="굴림" charset="-127"/>
              </a:rPr>
              <a:pPr/>
              <a:t>9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E747-89D1-4CBA-A449-B5FE0EBF5D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AD8B-4B0A-464B-BD95-262E9481EF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B9E0-ABCE-4831-9283-C0A90282A1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299A-617C-4B04-BF9E-935642BBAB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0006-0462-41B1-B303-BB4C7A73CA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433E7-B684-4A0C-8C55-B6F95C5707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81247-CD74-4476-B806-689A824139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CA80-B3CD-4DFA-952C-F4A14FB8E1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1B18-77CF-4701-9978-705BE213D1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FE0B-4CFA-4BB5-9CEC-9558C0FA23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205D-2AD3-4DBD-A8C7-99EB902BEC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  <a:ea typeface="굴림" pitchFamily="50" charset="-127"/>
              </a:defRPr>
            </a:lvl1pPr>
          </a:lstStyle>
          <a:p>
            <a:pPr>
              <a:defRPr/>
            </a:pPr>
            <a:fld id="{09E87318-B8AC-4BEF-95F8-F1FE472B4A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#cite_note-12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65225"/>
            <a:ext cx="7772400" cy="1541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3200" b="1" dirty="0" smtClean="0">
                <a:latin typeface="Arial" charset="0"/>
              </a:rPr>
              <a:t/>
            </a:r>
            <a:br>
              <a:rPr lang="en-US" altLang="ko-KR" sz="3200" b="1" dirty="0" smtClean="0">
                <a:latin typeface="Arial" charset="0"/>
              </a:rPr>
            </a:br>
            <a:r>
              <a:rPr lang="en-US" altLang="ko-KR" sz="3200" b="1" dirty="0" smtClean="0">
                <a:latin typeface="Arial" charset="0"/>
              </a:rPr>
              <a:t/>
            </a:r>
            <a:br>
              <a:rPr lang="en-US" altLang="ko-KR" sz="3200" b="1" dirty="0" smtClean="0">
                <a:latin typeface="Arial" charset="0"/>
              </a:rPr>
            </a:br>
            <a:r>
              <a:rPr lang="en-US" altLang="ko-KR" sz="2400" b="1" dirty="0" smtClean="0">
                <a:latin typeface="Arial" charset="0"/>
              </a:rPr>
              <a:t>Lect. </a:t>
            </a:r>
            <a:r>
              <a:rPr lang="en-US" altLang="ko-KR" sz="2400" b="1" smtClean="0">
                <a:latin typeface="Arial" charset="0"/>
              </a:rPr>
              <a:t>16- 17: </a:t>
            </a:r>
            <a:r>
              <a:rPr lang="en-US" altLang="ko-KR" sz="2400" b="1" dirty="0" smtClean="0">
                <a:latin typeface="Arial" charset="0"/>
              </a:rPr>
              <a:t>Hash Functions and MAC</a:t>
            </a:r>
            <a:endParaRPr lang="en-US" altLang="ko-KR" sz="2400" b="1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C7C22-BCF8-43CC-8ED7-779FD01C71FF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175000" y="2797175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2. Hash Functions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EA80E-56B0-4077-9C60-F9D2A4728E1B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492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Hash Functions – Requirements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27088" y="1311275"/>
            <a:ext cx="7859712" cy="4622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Definition </a:t>
            </a:r>
          </a:p>
          <a:p>
            <a:pPr marL="661988" lvl="1" indent="-279400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/>
              <a:t>Compression: arbitrary length input to fixed length output</a:t>
            </a:r>
          </a:p>
          <a:p>
            <a:pPr marL="661988" lvl="1" indent="-279400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/>
              <a:t>Ease of computation</a:t>
            </a:r>
          </a:p>
          <a:p>
            <a:pPr marL="661988" lvl="1" indent="-279400" algn="l">
              <a:lnSpc>
                <a:spcPct val="120000"/>
              </a:lnSpc>
              <a:buFont typeface="Wingdings" pitchFamily="2" charset="2"/>
              <a:buChar char="ü"/>
            </a:pPr>
            <a:endParaRPr lang="en-US" altLang="ko-KR"/>
          </a:p>
          <a:p>
            <a:pPr algn="l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Security Properties  </a:t>
            </a:r>
          </a:p>
          <a:p>
            <a:pPr marL="661988" lvl="1" indent="-2794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  <a:ea typeface="궁서" pitchFamily="18" charset="-127"/>
              </a:rPr>
              <a:t>Preimage resistance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/>
              <a:t>(One-wayness) : </a:t>
            </a:r>
          </a:p>
          <a:p>
            <a:pPr marL="1060450" lvl="2" indent="-201613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ko-KR"/>
              <a:t>Given </a:t>
            </a:r>
            <a:r>
              <a:rPr lang="en-US" altLang="ko-KR" i="1"/>
              <a:t>y</a:t>
            </a:r>
            <a:r>
              <a:rPr lang="en-US" altLang="ko-KR"/>
              <a:t>, it is computationally infeasible to find any input </a:t>
            </a:r>
            <a:r>
              <a:rPr lang="en-US" altLang="ko-KR" i="1"/>
              <a:t>x</a:t>
            </a:r>
            <a:r>
              <a:rPr lang="en-US" altLang="ko-KR"/>
              <a:t> such that </a:t>
            </a:r>
            <a:r>
              <a:rPr lang="en-US" altLang="ko-KR" i="1"/>
              <a:t>y = h(x)</a:t>
            </a:r>
          </a:p>
          <a:p>
            <a:pPr marL="661988" lvl="1" indent="-2794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  <a:ea typeface="궁서" pitchFamily="18" charset="-127"/>
              </a:rPr>
              <a:t>2nd preimage resistance </a:t>
            </a:r>
            <a:r>
              <a:rPr lang="en-US" altLang="ko-KR">
                <a:latin typeface="Comic Sans MS" pitchFamily="66" charset="0"/>
                <a:ea typeface="궁서" pitchFamily="18" charset="-127"/>
              </a:rPr>
              <a:t>(Weak collision resistance) : </a:t>
            </a:r>
          </a:p>
          <a:p>
            <a:pPr marL="1060450" lvl="2" indent="-201613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ko-KR"/>
              <a:t>Given </a:t>
            </a:r>
            <a:r>
              <a:rPr lang="en-US" altLang="ko-KR" i="1"/>
              <a:t>x</a:t>
            </a:r>
            <a:r>
              <a:rPr lang="en-US" altLang="ko-KR"/>
              <a:t>, it is computationally infeasible to find another input </a:t>
            </a:r>
            <a:r>
              <a:rPr lang="en-US" altLang="ko-KR" i="1"/>
              <a:t>x</a:t>
            </a:r>
            <a:r>
              <a:rPr lang="en-US" altLang="ko-KR" i="1">
                <a:sym typeface="Symbol" pitchFamily="18" charset="2"/>
              </a:rPr>
              <a:t>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</a:t>
            </a:r>
            <a:r>
              <a:rPr lang="en-US" altLang="ko-KR"/>
              <a:t> </a:t>
            </a:r>
            <a:r>
              <a:rPr lang="en-US" altLang="ko-KR" i="1"/>
              <a:t>x</a:t>
            </a:r>
            <a:r>
              <a:rPr lang="en-US" altLang="ko-KR"/>
              <a:t> such that </a:t>
            </a:r>
            <a:r>
              <a:rPr lang="en-US" altLang="ko-KR" i="1"/>
              <a:t>h(x) = h(x</a:t>
            </a:r>
            <a:r>
              <a:rPr lang="en-US" altLang="ko-KR" i="1">
                <a:sym typeface="Symbol" pitchFamily="18" charset="2"/>
              </a:rPr>
              <a:t></a:t>
            </a:r>
            <a:r>
              <a:rPr lang="en-US" altLang="ko-KR" i="1"/>
              <a:t>)</a:t>
            </a:r>
          </a:p>
          <a:p>
            <a:pPr marL="661988" lvl="1" indent="-279400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  <a:ea typeface="궁서" pitchFamily="18" charset="-127"/>
              </a:rPr>
              <a:t>Collision resistance</a:t>
            </a:r>
            <a:r>
              <a:rPr lang="en-US" altLang="ko-KR">
                <a:latin typeface="Comic Sans MS" pitchFamily="66" charset="0"/>
                <a:ea typeface="궁서" pitchFamily="18" charset="-127"/>
              </a:rPr>
              <a:t> (Strong collision resistance) :</a:t>
            </a:r>
            <a:r>
              <a:rPr lang="en-US" altLang="ko-KR"/>
              <a:t> </a:t>
            </a:r>
          </a:p>
          <a:p>
            <a:pPr marL="1060450" lvl="2" indent="-201613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ko-KR"/>
              <a:t>It is computationally infeasible to find any two distinct inputs </a:t>
            </a:r>
            <a:r>
              <a:rPr lang="en-US" altLang="ko-KR" i="1"/>
              <a:t>x</a:t>
            </a:r>
            <a:r>
              <a:rPr lang="en-US" altLang="ko-KR"/>
              <a:t> and </a:t>
            </a:r>
            <a:r>
              <a:rPr lang="en-US" altLang="ko-KR" i="1"/>
              <a:t>x</a:t>
            </a:r>
            <a:r>
              <a:rPr lang="en-US" altLang="ko-KR" i="1">
                <a:sym typeface="Symbol" pitchFamily="18" charset="2"/>
              </a:rPr>
              <a:t></a:t>
            </a:r>
            <a:r>
              <a:rPr lang="en-US" altLang="ko-KR"/>
              <a:t> such that </a:t>
            </a:r>
            <a:r>
              <a:rPr lang="en-US" altLang="ko-KR" i="1"/>
              <a:t>h(x) = h(x</a:t>
            </a:r>
            <a:r>
              <a:rPr lang="en-US" altLang="ko-KR" i="1">
                <a:sym typeface="Symbol" pitchFamily="18" charset="2"/>
              </a:rPr>
              <a:t></a:t>
            </a:r>
            <a:r>
              <a:rPr lang="en-US" altLang="ko-KR" i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B8EDA-6B85-4DD5-A558-62E463804577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7411" name="Text Box 1026"/>
          <p:cNvSpPr txBox="1">
            <a:spLocks noChangeArrowheads="1"/>
          </p:cNvSpPr>
          <p:nvPr/>
        </p:nvSpPr>
        <p:spPr bwMode="auto">
          <a:xfrm>
            <a:off x="688975" y="758825"/>
            <a:ext cx="722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/>
              <a:t>Brute Force Attack on One-Way Hash Functions </a:t>
            </a:r>
          </a:p>
        </p:txBody>
      </p:sp>
      <p:sp>
        <p:nvSpPr>
          <p:cNvPr id="17412" name="Rectangle 1042"/>
          <p:cNvSpPr>
            <a:spLocks noChangeArrowheads="1"/>
          </p:cNvSpPr>
          <p:nvPr/>
        </p:nvSpPr>
        <p:spPr bwMode="auto">
          <a:xfrm>
            <a:off x="3775075" y="2036763"/>
            <a:ext cx="2047875" cy="3587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7413" name="Rectangle 1043"/>
          <p:cNvSpPr>
            <a:spLocks noChangeArrowheads="1"/>
          </p:cNvSpPr>
          <p:nvPr/>
        </p:nvSpPr>
        <p:spPr bwMode="auto">
          <a:xfrm>
            <a:off x="4359275" y="4618038"/>
            <a:ext cx="938213" cy="381000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7414" name="AutoShape 1044"/>
          <p:cNvSpPr>
            <a:spLocks noChangeArrowheads="1"/>
          </p:cNvSpPr>
          <p:nvPr/>
        </p:nvSpPr>
        <p:spPr bwMode="auto">
          <a:xfrm>
            <a:off x="4156075" y="3144838"/>
            <a:ext cx="1376363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7415" name="Text Box 1045"/>
          <p:cNvSpPr txBox="1">
            <a:spLocks noChangeArrowheads="1"/>
          </p:cNvSpPr>
          <p:nvPr/>
        </p:nvSpPr>
        <p:spPr bwMode="auto">
          <a:xfrm>
            <a:off x="4776788" y="3340100"/>
            <a:ext cx="155575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h</a:t>
            </a:r>
          </a:p>
        </p:txBody>
      </p:sp>
      <p:sp>
        <p:nvSpPr>
          <p:cNvPr id="17416" name="Line 1046"/>
          <p:cNvSpPr>
            <a:spLocks noChangeShapeType="1"/>
          </p:cNvSpPr>
          <p:nvPr/>
        </p:nvSpPr>
        <p:spPr bwMode="auto">
          <a:xfrm>
            <a:off x="4830763" y="2438400"/>
            <a:ext cx="0" cy="660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7417" name="Line 1047"/>
          <p:cNvSpPr>
            <a:spLocks noChangeShapeType="1"/>
          </p:cNvSpPr>
          <p:nvPr/>
        </p:nvSpPr>
        <p:spPr bwMode="auto">
          <a:xfrm>
            <a:off x="4849813" y="3922713"/>
            <a:ext cx="0" cy="6619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7418" name="Text Box 1049"/>
          <p:cNvSpPr txBox="1">
            <a:spLocks noChangeArrowheads="1"/>
          </p:cNvSpPr>
          <p:nvPr/>
        </p:nvSpPr>
        <p:spPr bwMode="auto">
          <a:xfrm>
            <a:off x="4719638" y="2074863"/>
            <a:ext cx="24606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17419" name="Text Box 1050"/>
          <p:cNvSpPr txBox="1">
            <a:spLocks noChangeArrowheads="1"/>
          </p:cNvSpPr>
          <p:nvPr/>
        </p:nvSpPr>
        <p:spPr bwMode="auto">
          <a:xfrm>
            <a:off x="4567238" y="4673600"/>
            <a:ext cx="59531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h(m</a:t>
            </a:r>
            <a:r>
              <a:rPr lang="en-US" altLang="ko-KR" baseline="-25000"/>
              <a:t>i</a:t>
            </a:r>
            <a:r>
              <a:rPr lang="en-US" altLang="ko-KR"/>
              <a:t>)</a:t>
            </a:r>
            <a:r>
              <a:rPr lang="en-US" altLang="ko-KR" sz="1600"/>
              <a:t> </a:t>
            </a:r>
          </a:p>
        </p:txBody>
      </p:sp>
      <p:sp>
        <p:nvSpPr>
          <p:cNvPr id="17420" name="Text Box 1052"/>
          <p:cNvSpPr txBox="1">
            <a:spLocks noChangeArrowheads="1"/>
          </p:cNvSpPr>
          <p:nvPr/>
        </p:nvSpPr>
        <p:spPr bwMode="auto">
          <a:xfrm>
            <a:off x="981075" y="2128838"/>
            <a:ext cx="2212975" cy="990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0000"/>
                </a:solidFill>
              </a:rPr>
              <a:t>Given y, </a:t>
            </a:r>
          </a:p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0000"/>
                </a:solidFill>
              </a:rPr>
              <a:t>find m such that h(m) = y</a:t>
            </a:r>
          </a:p>
        </p:txBody>
      </p:sp>
      <p:sp>
        <p:nvSpPr>
          <p:cNvPr id="17421" name="Line 1053"/>
          <p:cNvSpPr>
            <a:spLocks noChangeShapeType="1"/>
          </p:cNvSpPr>
          <p:nvPr/>
        </p:nvSpPr>
        <p:spPr bwMode="auto">
          <a:xfrm>
            <a:off x="4364038" y="5149850"/>
            <a:ext cx="9382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7422" name="Text Box 1054"/>
          <p:cNvSpPr txBox="1">
            <a:spLocks noChangeArrowheads="1"/>
          </p:cNvSpPr>
          <p:nvPr/>
        </p:nvSpPr>
        <p:spPr bwMode="auto">
          <a:xfrm>
            <a:off x="4560888" y="5241925"/>
            <a:ext cx="4857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n bits</a:t>
            </a:r>
          </a:p>
        </p:txBody>
      </p:sp>
      <p:sp>
        <p:nvSpPr>
          <p:cNvPr id="17423" name="Text Box 1055"/>
          <p:cNvSpPr txBox="1">
            <a:spLocks noChangeArrowheads="1"/>
          </p:cNvSpPr>
          <p:nvPr/>
        </p:nvSpPr>
        <p:spPr bwMode="auto">
          <a:xfrm>
            <a:off x="5822950" y="4662488"/>
            <a:ext cx="112871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h(m</a:t>
            </a:r>
            <a:r>
              <a:rPr lang="en-US" altLang="ko-KR" baseline="-25000"/>
              <a:t>i</a:t>
            </a:r>
            <a:r>
              <a:rPr lang="en-US" altLang="ko-KR"/>
              <a:t>) = y ?</a:t>
            </a:r>
          </a:p>
        </p:txBody>
      </p:sp>
      <p:sp>
        <p:nvSpPr>
          <p:cNvPr id="17424" name="Text Box 1056"/>
          <p:cNvSpPr txBox="1">
            <a:spLocks noChangeArrowheads="1"/>
          </p:cNvSpPr>
          <p:nvPr/>
        </p:nvSpPr>
        <p:spPr bwMode="auto">
          <a:xfrm>
            <a:off x="6311900" y="2070100"/>
            <a:ext cx="1865313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for i = 1, 2, . . . 2</a:t>
            </a:r>
            <a:r>
              <a:rPr lang="en-US" altLang="ko-KR" baseline="30000"/>
              <a:t>n</a:t>
            </a:r>
            <a:r>
              <a:rPr lang="en-US" altLang="ko-KR"/>
              <a:t> </a:t>
            </a:r>
          </a:p>
        </p:txBody>
      </p:sp>
      <p:sp>
        <p:nvSpPr>
          <p:cNvPr id="17425" name="Text Box 1058"/>
          <p:cNvSpPr txBox="1">
            <a:spLocks noChangeArrowheads="1"/>
          </p:cNvSpPr>
          <p:nvPr/>
        </p:nvSpPr>
        <p:spPr bwMode="auto">
          <a:xfrm>
            <a:off x="879475" y="3983038"/>
            <a:ext cx="2722563" cy="990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0000CC"/>
                </a:solidFill>
              </a:rPr>
              <a:t>Arbitrary message m</a:t>
            </a:r>
          </a:p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0000CC"/>
                </a:solidFill>
              </a:rPr>
              <a:t>Or</a:t>
            </a:r>
          </a:p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0000CC"/>
                </a:solidFill>
              </a:rPr>
              <a:t>m of the same meaning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5BA60-751F-411C-93EE-7A3178E4CCBF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585788" y="771525"/>
            <a:ext cx="795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/>
              <a:t>Constructing Multiple Versions of the Same Message </a:t>
            </a:r>
          </a:p>
        </p:txBody>
      </p:sp>
      <p:sp>
        <p:nvSpPr>
          <p:cNvPr id="1029" name="Text Box 17"/>
          <p:cNvSpPr txBox="1">
            <a:spLocks noChangeArrowheads="1"/>
          </p:cNvSpPr>
          <p:nvPr/>
        </p:nvSpPr>
        <p:spPr bwMode="auto">
          <a:xfrm>
            <a:off x="982663" y="1778000"/>
            <a:ext cx="7459662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/>
              <a:t>I  </a:t>
            </a:r>
            <a:r>
              <a:rPr lang="en-US" altLang="ko-KR">
                <a:solidFill>
                  <a:srgbClr val="0000CC"/>
                </a:solidFill>
              </a:rPr>
              <a:t>state</a:t>
            </a:r>
            <a:r>
              <a:rPr lang="en-US" altLang="ko-KR"/>
              <a:t>         thereby that I   </a:t>
            </a:r>
            <a:r>
              <a:rPr lang="en-US" altLang="ko-KR">
                <a:solidFill>
                  <a:srgbClr val="0000CC"/>
                </a:solidFill>
              </a:rPr>
              <a:t>borrowed</a:t>
            </a:r>
            <a:r>
              <a:rPr lang="en-US" altLang="ko-KR"/>
              <a:t>     </a:t>
            </a:r>
            <a:r>
              <a:rPr lang="en-US" altLang="ko-KR">
                <a:solidFill>
                  <a:srgbClr val="0000CC"/>
                </a:solidFill>
              </a:rPr>
              <a:t>$10,000</a:t>
            </a:r>
            <a:r>
              <a:rPr lang="en-US" altLang="ko-KR"/>
              <a:t>                        from</a:t>
            </a:r>
          </a:p>
          <a:p>
            <a:pPr algn="l"/>
            <a:r>
              <a:rPr lang="en-US" altLang="ko-KR"/>
              <a:t>   </a:t>
            </a:r>
            <a:r>
              <a:rPr lang="en-US" altLang="ko-KR">
                <a:solidFill>
                  <a:srgbClr val="9900CC"/>
                </a:solidFill>
              </a:rPr>
              <a:t>confirm</a:t>
            </a:r>
            <a:r>
              <a:rPr lang="en-US" altLang="ko-KR"/>
              <a:t>                              </a:t>
            </a:r>
            <a:r>
              <a:rPr lang="en-US" altLang="ko-KR">
                <a:solidFill>
                  <a:srgbClr val="9900CC"/>
                </a:solidFill>
              </a:rPr>
              <a:t>received</a:t>
            </a:r>
            <a:r>
              <a:rPr lang="en-US" altLang="ko-KR"/>
              <a:t>       </a:t>
            </a:r>
            <a:r>
              <a:rPr lang="en-US" altLang="ko-KR">
                <a:solidFill>
                  <a:srgbClr val="9900CC"/>
                </a:solidFill>
              </a:rPr>
              <a:t>ten thousand dollars</a:t>
            </a:r>
            <a:r>
              <a:rPr lang="en-US" altLang="ko-KR"/>
              <a:t>      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6" name="Equation" r:id="rId4" imgW="914400" imgH="198720" progId="">
              <p:embed/>
            </p:oleObj>
          </a:graphicData>
        </a:graphic>
      </p:graphicFrame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925513" y="2682875"/>
            <a:ext cx="7691437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>
                <a:solidFill>
                  <a:srgbClr val="0000CC"/>
                </a:solidFill>
              </a:rPr>
              <a:t>Mr.     Kris</a:t>
            </a:r>
            <a:r>
              <a:rPr lang="en-US" altLang="ko-KR"/>
              <a:t>             Gaj on  </a:t>
            </a:r>
            <a:r>
              <a:rPr lang="en-US" altLang="ko-KR">
                <a:solidFill>
                  <a:srgbClr val="0000CC"/>
                </a:solidFill>
              </a:rPr>
              <a:t>October 15,</a:t>
            </a:r>
            <a:r>
              <a:rPr lang="en-US" altLang="ko-KR"/>
              <a:t>    2001.  This  </a:t>
            </a:r>
            <a:r>
              <a:rPr lang="en-US" altLang="ko-KR">
                <a:solidFill>
                  <a:srgbClr val="0000CC"/>
                </a:solidFill>
              </a:rPr>
              <a:t>money</a:t>
            </a:r>
          </a:p>
          <a:p>
            <a:pPr algn="l"/>
            <a:r>
              <a:rPr lang="en-US" altLang="ko-KR">
                <a:solidFill>
                  <a:srgbClr val="9900CC"/>
                </a:solidFill>
              </a:rPr>
              <a:t>Dr.     Krzysztof</a:t>
            </a:r>
            <a:r>
              <a:rPr lang="en-US" altLang="ko-KR"/>
              <a:t>                 </a:t>
            </a:r>
            <a:r>
              <a:rPr lang="en-US" altLang="ko-KR">
                <a:solidFill>
                  <a:srgbClr val="9900CC"/>
                </a:solidFill>
              </a:rPr>
              <a:t>15 October</a:t>
            </a:r>
            <a:r>
              <a:rPr lang="en-US" altLang="ko-KR"/>
              <a:t>                         </a:t>
            </a:r>
            <a:r>
              <a:rPr lang="en-US" altLang="ko-KR">
                <a:solidFill>
                  <a:srgbClr val="9900CC"/>
                </a:solidFill>
              </a:rPr>
              <a:t>amount of money</a:t>
            </a:r>
          </a:p>
        </p:txBody>
      </p:sp>
      <p:sp>
        <p:nvSpPr>
          <p:cNvPr id="1031" name="Text Box 21"/>
          <p:cNvSpPr txBox="1">
            <a:spLocks noChangeArrowheads="1"/>
          </p:cNvSpPr>
          <p:nvPr/>
        </p:nvSpPr>
        <p:spPr bwMode="auto">
          <a:xfrm>
            <a:off x="858838" y="3657600"/>
            <a:ext cx="7691437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>
                <a:solidFill>
                  <a:srgbClr val="0000CC"/>
                </a:solidFill>
              </a:rPr>
              <a:t>should</a:t>
            </a:r>
            <a:r>
              <a:rPr lang="en-US" altLang="ko-KR"/>
              <a:t>             be    </a:t>
            </a:r>
            <a:r>
              <a:rPr lang="en-US" altLang="ko-KR">
                <a:solidFill>
                  <a:srgbClr val="0000CC"/>
                </a:solidFill>
              </a:rPr>
              <a:t>returned</a:t>
            </a:r>
            <a:r>
              <a:rPr lang="en-US" altLang="ko-KR"/>
              <a:t>       to   </a:t>
            </a:r>
            <a:r>
              <a:rPr lang="en-US" altLang="ko-KR">
                <a:solidFill>
                  <a:srgbClr val="0000CC"/>
                </a:solidFill>
              </a:rPr>
              <a:t>Mr.</a:t>
            </a:r>
            <a:r>
              <a:rPr lang="en-US" altLang="ko-KR"/>
              <a:t>  Gaj by   </a:t>
            </a:r>
            <a:r>
              <a:rPr lang="en-US" altLang="ko-KR">
                <a:solidFill>
                  <a:srgbClr val="0000CC"/>
                </a:solidFill>
              </a:rPr>
              <a:t>November 30,</a:t>
            </a:r>
            <a:r>
              <a:rPr lang="en-US" altLang="ko-KR"/>
              <a:t>  2001. </a:t>
            </a:r>
          </a:p>
          <a:p>
            <a:pPr algn="l"/>
            <a:r>
              <a:rPr lang="en-US" altLang="ko-KR">
                <a:solidFill>
                  <a:srgbClr val="9900CC"/>
                </a:solidFill>
              </a:rPr>
              <a:t>is required to          given back          Dr.                30 November</a:t>
            </a:r>
          </a:p>
        </p:txBody>
      </p:sp>
      <p:sp>
        <p:nvSpPr>
          <p:cNvPr id="1032" name="Oval 22"/>
          <p:cNvSpPr>
            <a:spLocks noChangeArrowheads="1"/>
          </p:cNvSpPr>
          <p:nvPr/>
        </p:nvSpPr>
        <p:spPr bwMode="auto">
          <a:xfrm>
            <a:off x="1123950" y="1770063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3" name="Oval 23"/>
          <p:cNvSpPr>
            <a:spLocks noChangeArrowheads="1"/>
          </p:cNvSpPr>
          <p:nvPr/>
        </p:nvSpPr>
        <p:spPr bwMode="auto">
          <a:xfrm>
            <a:off x="3997325" y="1819275"/>
            <a:ext cx="855663" cy="531813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4" name="Oval 24"/>
          <p:cNvSpPr>
            <a:spLocks noChangeArrowheads="1"/>
          </p:cNvSpPr>
          <p:nvPr/>
        </p:nvSpPr>
        <p:spPr bwMode="auto">
          <a:xfrm>
            <a:off x="5456238" y="1795463"/>
            <a:ext cx="855662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5" name="Oval 25"/>
          <p:cNvSpPr>
            <a:spLocks noChangeArrowheads="1"/>
          </p:cNvSpPr>
          <p:nvPr/>
        </p:nvSpPr>
        <p:spPr bwMode="auto">
          <a:xfrm>
            <a:off x="560388" y="2686050"/>
            <a:ext cx="855662" cy="531813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6" name="Oval 26"/>
          <p:cNvSpPr>
            <a:spLocks noChangeArrowheads="1"/>
          </p:cNvSpPr>
          <p:nvPr/>
        </p:nvSpPr>
        <p:spPr bwMode="auto">
          <a:xfrm>
            <a:off x="1670050" y="2687638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7" name="Oval 27"/>
          <p:cNvSpPr>
            <a:spLocks noChangeArrowheads="1"/>
          </p:cNvSpPr>
          <p:nvPr/>
        </p:nvSpPr>
        <p:spPr bwMode="auto">
          <a:xfrm>
            <a:off x="3892550" y="2652713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8" name="Oval 28"/>
          <p:cNvSpPr>
            <a:spLocks noChangeArrowheads="1"/>
          </p:cNvSpPr>
          <p:nvPr/>
        </p:nvSpPr>
        <p:spPr bwMode="auto">
          <a:xfrm>
            <a:off x="6635750" y="2674938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39" name="Oval 29"/>
          <p:cNvSpPr>
            <a:spLocks noChangeArrowheads="1"/>
          </p:cNvSpPr>
          <p:nvPr/>
        </p:nvSpPr>
        <p:spPr bwMode="auto">
          <a:xfrm>
            <a:off x="1057275" y="3648075"/>
            <a:ext cx="855663" cy="531813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40" name="Oval 30"/>
          <p:cNvSpPr>
            <a:spLocks noChangeArrowheads="1"/>
          </p:cNvSpPr>
          <p:nvPr/>
        </p:nvSpPr>
        <p:spPr bwMode="auto">
          <a:xfrm>
            <a:off x="3014663" y="3670300"/>
            <a:ext cx="855662" cy="531813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41" name="Oval 31"/>
          <p:cNvSpPr>
            <a:spLocks noChangeArrowheads="1"/>
          </p:cNvSpPr>
          <p:nvPr/>
        </p:nvSpPr>
        <p:spPr bwMode="auto">
          <a:xfrm>
            <a:off x="4518025" y="3659188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42" name="Oval 32"/>
          <p:cNvSpPr>
            <a:spLocks noChangeArrowheads="1"/>
          </p:cNvSpPr>
          <p:nvPr/>
        </p:nvSpPr>
        <p:spPr bwMode="auto">
          <a:xfrm>
            <a:off x="6381750" y="3659188"/>
            <a:ext cx="855663" cy="531812"/>
          </a:xfrm>
          <a:prstGeom prst="ellips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43" name="Text Box 33"/>
          <p:cNvSpPr txBox="1">
            <a:spLocks noChangeArrowheads="1"/>
          </p:cNvSpPr>
          <p:nvPr/>
        </p:nvSpPr>
        <p:spPr bwMode="auto">
          <a:xfrm>
            <a:off x="1949450" y="4824413"/>
            <a:ext cx="4787900" cy="990600"/>
          </a:xfrm>
          <a:prstGeom prst="rect">
            <a:avLst/>
          </a:prstGeom>
          <a:solidFill>
            <a:srgbClr val="333399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FF00"/>
                </a:solidFill>
              </a:rPr>
              <a:t>11 different positions of similar expressions</a:t>
            </a:r>
          </a:p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FF00"/>
                </a:solidFill>
                <a:sym typeface="Symbol" pitchFamily="18" charset="2"/>
              </a:rPr>
              <a:t></a:t>
            </a:r>
            <a:endParaRPr lang="en-US" altLang="ko-KR">
              <a:solidFill>
                <a:srgbClr val="FFFF00"/>
              </a:solidFill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FF00"/>
                </a:solidFill>
              </a:rPr>
              <a:t>2</a:t>
            </a:r>
            <a:r>
              <a:rPr lang="en-US" altLang="ko-KR" baseline="30000">
                <a:solidFill>
                  <a:srgbClr val="FFFF00"/>
                </a:solidFill>
              </a:rPr>
              <a:t>11</a:t>
            </a:r>
            <a:r>
              <a:rPr lang="en-US" altLang="ko-KR">
                <a:solidFill>
                  <a:srgbClr val="FFFF00"/>
                </a:solidFill>
              </a:rPr>
              <a:t> different messages of the same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6B22E-90ED-4125-AD24-7ED8A18524ED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18435" name="Text Box 19"/>
          <p:cNvSpPr txBox="1">
            <a:spLocks noChangeArrowheads="1"/>
          </p:cNvSpPr>
          <p:nvPr/>
        </p:nvSpPr>
        <p:spPr bwMode="auto">
          <a:xfrm>
            <a:off x="1296988" y="596900"/>
            <a:ext cx="6627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/>
              <a:t>Finding Collision in Collision-Resistant Hash Functions </a:t>
            </a:r>
          </a:p>
        </p:txBody>
      </p:sp>
      <p:sp>
        <p:nvSpPr>
          <p:cNvPr id="18436" name="Rectangle 20"/>
          <p:cNvSpPr>
            <a:spLocks noChangeArrowheads="1"/>
          </p:cNvSpPr>
          <p:nvPr/>
        </p:nvSpPr>
        <p:spPr bwMode="auto">
          <a:xfrm>
            <a:off x="1425575" y="2466975"/>
            <a:ext cx="2047875" cy="3587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37" name="Rectangle 21"/>
          <p:cNvSpPr>
            <a:spLocks noChangeArrowheads="1"/>
          </p:cNvSpPr>
          <p:nvPr/>
        </p:nvSpPr>
        <p:spPr bwMode="auto">
          <a:xfrm>
            <a:off x="2009775" y="5048250"/>
            <a:ext cx="938213" cy="381000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38" name="AutoShape 22"/>
          <p:cNvSpPr>
            <a:spLocks noChangeArrowheads="1"/>
          </p:cNvSpPr>
          <p:nvPr/>
        </p:nvSpPr>
        <p:spPr bwMode="auto">
          <a:xfrm>
            <a:off x="1806575" y="3575050"/>
            <a:ext cx="1376363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39" name="Text Box 23"/>
          <p:cNvSpPr txBox="1">
            <a:spLocks noChangeArrowheads="1"/>
          </p:cNvSpPr>
          <p:nvPr/>
        </p:nvSpPr>
        <p:spPr bwMode="auto">
          <a:xfrm>
            <a:off x="2427288" y="3770313"/>
            <a:ext cx="155575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h</a:t>
            </a:r>
          </a:p>
        </p:txBody>
      </p:sp>
      <p:sp>
        <p:nvSpPr>
          <p:cNvPr id="18440" name="Line 24"/>
          <p:cNvSpPr>
            <a:spLocks noChangeShapeType="1"/>
          </p:cNvSpPr>
          <p:nvPr/>
        </p:nvSpPr>
        <p:spPr bwMode="auto">
          <a:xfrm>
            <a:off x="2481263" y="2868613"/>
            <a:ext cx="0" cy="660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41" name="Line 25"/>
          <p:cNvSpPr>
            <a:spLocks noChangeShapeType="1"/>
          </p:cNvSpPr>
          <p:nvPr/>
        </p:nvSpPr>
        <p:spPr bwMode="auto">
          <a:xfrm>
            <a:off x="2500313" y="4352925"/>
            <a:ext cx="0" cy="661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42" name="Text Box 26"/>
          <p:cNvSpPr txBox="1">
            <a:spLocks noChangeArrowheads="1"/>
          </p:cNvSpPr>
          <p:nvPr/>
        </p:nvSpPr>
        <p:spPr bwMode="auto">
          <a:xfrm>
            <a:off x="2370138" y="2505075"/>
            <a:ext cx="2460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18443" name="Text Box 27"/>
          <p:cNvSpPr txBox="1">
            <a:spLocks noChangeArrowheads="1"/>
          </p:cNvSpPr>
          <p:nvPr/>
        </p:nvSpPr>
        <p:spPr bwMode="auto">
          <a:xfrm>
            <a:off x="2217738" y="5103813"/>
            <a:ext cx="59531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h(m</a:t>
            </a:r>
            <a:r>
              <a:rPr lang="en-US" altLang="ko-KR" baseline="-25000"/>
              <a:t>i</a:t>
            </a:r>
            <a:r>
              <a:rPr lang="en-US" altLang="ko-KR"/>
              <a:t>)</a:t>
            </a:r>
            <a:r>
              <a:rPr lang="en-US" altLang="ko-KR" sz="1600"/>
              <a:t> </a:t>
            </a:r>
          </a:p>
        </p:txBody>
      </p:sp>
      <p:sp>
        <p:nvSpPr>
          <p:cNvPr id="18444" name="Text Box 28"/>
          <p:cNvSpPr txBox="1">
            <a:spLocks noChangeArrowheads="1"/>
          </p:cNvSpPr>
          <p:nvPr/>
        </p:nvSpPr>
        <p:spPr bwMode="auto">
          <a:xfrm>
            <a:off x="1260475" y="1758950"/>
            <a:ext cx="6888163" cy="330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FF0000"/>
                </a:solidFill>
              </a:rPr>
              <a:t>Find any two distinct messages m, m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</a:t>
            </a:r>
            <a:r>
              <a:rPr lang="en-US" altLang="ko-KR">
                <a:solidFill>
                  <a:srgbClr val="FF0000"/>
                </a:solidFill>
              </a:rPr>
              <a:t>  such that h(m) = h(m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</a:t>
            </a:r>
            <a:r>
              <a:rPr lang="en-US" altLang="ko-KR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18445" name="Line 29"/>
          <p:cNvSpPr>
            <a:spLocks noChangeShapeType="1"/>
          </p:cNvSpPr>
          <p:nvPr/>
        </p:nvSpPr>
        <p:spPr bwMode="auto">
          <a:xfrm>
            <a:off x="2014538" y="5580063"/>
            <a:ext cx="9382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46" name="Text Box 30"/>
          <p:cNvSpPr txBox="1">
            <a:spLocks noChangeArrowheads="1"/>
          </p:cNvSpPr>
          <p:nvPr/>
        </p:nvSpPr>
        <p:spPr bwMode="auto">
          <a:xfrm>
            <a:off x="2211388" y="5672138"/>
            <a:ext cx="4857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n bits</a:t>
            </a:r>
          </a:p>
        </p:txBody>
      </p:sp>
      <p:sp>
        <p:nvSpPr>
          <p:cNvPr id="18447" name="Text Box 32"/>
          <p:cNvSpPr txBox="1">
            <a:spLocks noChangeArrowheads="1"/>
          </p:cNvSpPr>
          <p:nvPr/>
        </p:nvSpPr>
        <p:spPr bwMode="auto">
          <a:xfrm>
            <a:off x="3779838" y="2500313"/>
            <a:ext cx="1906587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for i = 1, 2, . . . 2</a:t>
            </a:r>
            <a:r>
              <a:rPr lang="en-US" altLang="ko-KR" baseline="30000"/>
              <a:t>m</a:t>
            </a:r>
            <a:r>
              <a:rPr lang="en-US" altLang="ko-KR"/>
              <a:t> </a:t>
            </a:r>
          </a:p>
        </p:txBody>
      </p:sp>
      <p:sp>
        <p:nvSpPr>
          <p:cNvPr id="18448" name="Rectangle 34"/>
          <p:cNvSpPr>
            <a:spLocks noChangeArrowheads="1"/>
          </p:cNvSpPr>
          <p:nvPr/>
        </p:nvSpPr>
        <p:spPr bwMode="auto">
          <a:xfrm>
            <a:off x="5913438" y="2422525"/>
            <a:ext cx="2047875" cy="3587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49" name="Rectangle 35"/>
          <p:cNvSpPr>
            <a:spLocks noChangeArrowheads="1"/>
          </p:cNvSpPr>
          <p:nvPr/>
        </p:nvSpPr>
        <p:spPr bwMode="auto">
          <a:xfrm>
            <a:off x="6497638" y="5003800"/>
            <a:ext cx="938212" cy="381000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50" name="AutoShape 36"/>
          <p:cNvSpPr>
            <a:spLocks noChangeArrowheads="1"/>
          </p:cNvSpPr>
          <p:nvPr/>
        </p:nvSpPr>
        <p:spPr bwMode="auto">
          <a:xfrm>
            <a:off x="6294438" y="3530600"/>
            <a:ext cx="1376362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8451" name="Text Box 37"/>
          <p:cNvSpPr txBox="1">
            <a:spLocks noChangeArrowheads="1"/>
          </p:cNvSpPr>
          <p:nvPr/>
        </p:nvSpPr>
        <p:spPr bwMode="auto">
          <a:xfrm>
            <a:off x="6915150" y="3725863"/>
            <a:ext cx="155575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h</a:t>
            </a:r>
          </a:p>
        </p:txBody>
      </p:sp>
      <p:sp>
        <p:nvSpPr>
          <p:cNvPr id="18452" name="Line 38"/>
          <p:cNvSpPr>
            <a:spLocks noChangeShapeType="1"/>
          </p:cNvSpPr>
          <p:nvPr/>
        </p:nvSpPr>
        <p:spPr bwMode="auto">
          <a:xfrm>
            <a:off x="6969125" y="2824163"/>
            <a:ext cx="0" cy="660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53" name="Line 39"/>
          <p:cNvSpPr>
            <a:spLocks noChangeShapeType="1"/>
          </p:cNvSpPr>
          <p:nvPr/>
        </p:nvSpPr>
        <p:spPr bwMode="auto">
          <a:xfrm>
            <a:off x="6988175" y="4308475"/>
            <a:ext cx="0" cy="661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54" name="Text Box 40"/>
          <p:cNvSpPr txBox="1">
            <a:spLocks noChangeArrowheads="1"/>
          </p:cNvSpPr>
          <p:nvPr/>
        </p:nvSpPr>
        <p:spPr bwMode="auto">
          <a:xfrm>
            <a:off x="6829425" y="2457450"/>
            <a:ext cx="303213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  <a:r>
              <a:rPr lang="en-US" altLang="ko-KR">
                <a:sym typeface="Symbol" pitchFamily="18" charset="2"/>
              </a:rPr>
              <a:t></a:t>
            </a:r>
          </a:p>
        </p:txBody>
      </p:sp>
      <p:sp>
        <p:nvSpPr>
          <p:cNvPr id="18455" name="Text Box 41"/>
          <p:cNvSpPr txBox="1">
            <a:spLocks noChangeArrowheads="1"/>
          </p:cNvSpPr>
          <p:nvPr/>
        </p:nvSpPr>
        <p:spPr bwMode="auto">
          <a:xfrm>
            <a:off x="6677025" y="5056188"/>
            <a:ext cx="6524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h(m</a:t>
            </a:r>
            <a:r>
              <a:rPr lang="en-US" altLang="ko-KR" baseline="-25000"/>
              <a:t>i</a:t>
            </a:r>
            <a:r>
              <a:rPr lang="en-US" altLang="ko-KR">
                <a:sym typeface="Symbol" pitchFamily="18" charset="2"/>
              </a:rPr>
              <a:t></a:t>
            </a:r>
            <a:r>
              <a:rPr lang="en-US" altLang="ko-KR"/>
              <a:t>)</a:t>
            </a:r>
            <a:r>
              <a:rPr lang="en-US" altLang="ko-KR" sz="1600"/>
              <a:t> </a:t>
            </a:r>
          </a:p>
        </p:txBody>
      </p:sp>
      <p:sp>
        <p:nvSpPr>
          <p:cNvPr id="18456" name="Line 42"/>
          <p:cNvSpPr>
            <a:spLocks noChangeShapeType="1"/>
          </p:cNvSpPr>
          <p:nvPr/>
        </p:nvSpPr>
        <p:spPr bwMode="auto">
          <a:xfrm>
            <a:off x="6502400" y="5535613"/>
            <a:ext cx="9382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57" name="Text Box 43"/>
          <p:cNvSpPr txBox="1">
            <a:spLocks noChangeArrowheads="1"/>
          </p:cNvSpPr>
          <p:nvPr/>
        </p:nvSpPr>
        <p:spPr bwMode="auto">
          <a:xfrm>
            <a:off x="6699250" y="5627688"/>
            <a:ext cx="48577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n bits</a:t>
            </a:r>
          </a:p>
        </p:txBody>
      </p:sp>
      <p:sp>
        <p:nvSpPr>
          <p:cNvPr id="18458" name="Line 46"/>
          <p:cNvSpPr>
            <a:spLocks noChangeShapeType="1"/>
          </p:cNvSpPr>
          <p:nvPr/>
        </p:nvSpPr>
        <p:spPr bwMode="auto">
          <a:xfrm>
            <a:off x="3578225" y="5292725"/>
            <a:ext cx="2360613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8459" name="Text Box 47"/>
          <p:cNvSpPr txBox="1">
            <a:spLocks noChangeArrowheads="1"/>
          </p:cNvSpPr>
          <p:nvPr/>
        </p:nvSpPr>
        <p:spPr bwMode="auto">
          <a:xfrm>
            <a:off x="3362325" y="4603750"/>
            <a:ext cx="2733675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>
                <a:solidFill>
                  <a:srgbClr val="0000CC"/>
                </a:solidFill>
              </a:rPr>
              <a:t>How large m should be to get a match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77772D-5A1A-4949-9EF4-140F33BB87A5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181100" y="725488"/>
            <a:ext cx="662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/>
              <a:t>Birthday Paradox </a:t>
            </a:r>
          </a:p>
        </p:txBody>
      </p:sp>
      <p:sp>
        <p:nvSpPr>
          <p:cNvPr id="2053" name="Text Box 27"/>
          <p:cNvSpPr txBox="1">
            <a:spLocks noChangeArrowheads="1"/>
          </p:cNvSpPr>
          <p:nvPr/>
        </p:nvSpPr>
        <p:spPr bwMode="auto">
          <a:xfrm>
            <a:off x="1108075" y="1317625"/>
            <a:ext cx="6938963" cy="4284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/>
            <a:r>
              <a:rPr lang="en-US" altLang="ko-KR" dirty="0"/>
              <a:t>How many students there must be in a class for there be a greater than 50% chance that</a:t>
            </a:r>
          </a:p>
          <a:p>
            <a:pPr marL="457200" indent="-457200" algn="l">
              <a:lnSpc>
                <a:spcPct val="70000"/>
              </a:lnSpc>
            </a:pPr>
            <a:endParaRPr lang="en-US" altLang="ko-KR" dirty="0"/>
          </a:p>
          <a:p>
            <a:pPr marL="1123950" lvl="1" indent="-457200" algn="l">
              <a:buFontTx/>
              <a:buAutoNum type="arabicPeriod"/>
            </a:pPr>
            <a:r>
              <a:rPr lang="en-US" altLang="ko-KR" dirty="0"/>
              <a:t>One of the students shares the teacher’s birthday ?</a:t>
            </a:r>
          </a:p>
          <a:p>
            <a:pPr marL="1123950" lvl="1" indent="-457200">
              <a:lnSpc>
                <a:spcPct val="90000"/>
              </a:lnSpc>
            </a:pPr>
            <a:r>
              <a:rPr lang="en-US" altLang="ko-KR" dirty="0"/>
              <a:t>(complexity breaking </a:t>
            </a:r>
            <a:r>
              <a:rPr lang="en-US" altLang="ko-KR" dirty="0">
                <a:solidFill>
                  <a:schemeClr val="accent2"/>
                </a:solidFill>
              </a:rPr>
              <a:t>one-</a:t>
            </a:r>
            <a:r>
              <a:rPr lang="en-US" altLang="ko-KR" dirty="0" err="1">
                <a:solidFill>
                  <a:schemeClr val="accent2"/>
                </a:solidFill>
              </a:rPr>
              <a:t>wayness</a:t>
            </a:r>
            <a:r>
              <a:rPr lang="en-US" altLang="ko-KR" dirty="0"/>
              <a:t>)</a:t>
            </a:r>
          </a:p>
          <a:p>
            <a:pPr marL="1123950" lvl="1" indent="-457200">
              <a:lnSpc>
                <a:spcPct val="70000"/>
              </a:lnSpc>
            </a:pPr>
            <a:endParaRPr lang="en-US" altLang="ko-KR" dirty="0"/>
          </a:p>
          <a:p>
            <a:pPr marL="2419350" lvl="3" indent="-457200" algn="l"/>
            <a:r>
              <a:rPr lang="en-US" altLang="ko-KR" dirty="0"/>
              <a:t>365/2 </a:t>
            </a:r>
            <a:r>
              <a:rPr lang="en-US" altLang="ko-KR" dirty="0">
                <a:sym typeface="Symbol" pitchFamily="18" charset="2"/>
              </a:rPr>
              <a:t> 188</a:t>
            </a:r>
            <a:endParaRPr lang="en-US" altLang="ko-KR" dirty="0"/>
          </a:p>
          <a:p>
            <a:pPr marL="1123950" lvl="1" indent="-457200" algn="l">
              <a:lnSpc>
                <a:spcPct val="80000"/>
              </a:lnSpc>
              <a:buFontTx/>
              <a:buChar char="•"/>
            </a:pPr>
            <a:endParaRPr lang="en-US" altLang="ko-KR" dirty="0"/>
          </a:p>
          <a:p>
            <a:pPr marL="1123950" lvl="1" indent="-457200" algn="l">
              <a:buFontTx/>
              <a:buAutoNum type="arabicPeriod" startAt="2"/>
            </a:pPr>
            <a:r>
              <a:rPr lang="en-US" altLang="ko-KR" dirty="0"/>
              <a:t>Any two of the students share the same birthday ?</a:t>
            </a:r>
          </a:p>
          <a:p>
            <a:pPr marL="1123950" lvl="1" indent="-457200">
              <a:lnSpc>
                <a:spcPct val="90000"/>
              </a:lnSpc>
            </a:pPr>
            <a:r>
              <a:rPr lang="en-US" altLang="ko-KR" dirty="0"/>
              <a:t>(complexity breaking </a:t>
            </a:r>
            <a:r>
              <a:rPr lang="en-US" altLang="ko-KR" dirty="0">
                <a:solidFill>
                  <a:schemeClr val="accent2"/>
                </a:solidFill>
              </a:rPr>
              <a:t>collision resistance</a:t>
            </a:r>
            <a:r>
              <a:rPr lang="en-US" altLang="ko-KR" dirty="0"/>
              <a:t>)</a:t>
            </a:r>
          </a:p>
          <a:p>
            <a:pPr marL="1123950" lvl="1" indent="-457200">
              <a:lnSpc>
                <a:spcPct val="70000"/>
              </a:lnSpc>
            </a:pPr>
            <a:endParaRPr lang="en-US" altLang="ko-KR" dirty="0"/>
          </a:p>
          <a:p>
            <a:pPr marL="1123950" lvl="1" indent="-457200" algn="l"/>
            <a:r>
              <a:rPr lang="en-US" altLang="ko-KR" dirty="0">
                <a:sym typeface="Symbol" pitchFamily="18" charset="2"/>
              </a:rPr>
              <a:t>	1 – 365  364  . . .  (365-k+1) / 365</a:t>
            </a:r>
            <a:r>
              <a:rPr lang="en-US" altLang="ko-KR" baseline="30000" dirty="0">
                <a:sym typeface="Symbol" pitchFamily="18" charset="2"/>
              </a:rPr>
              <a:t>k </a:t>
            </a:r>
            <a:r>
              <a:rPr lang="en-US" altLang="ko-KR" dirty="0">
                <a:sym typeface="Symbol" pitchFamily="18" charset="2"/>
              </a:rPr>
              <a:t>&gt; 0.5     k</a:t>
            </a:r>
            <a:r>
              <a:rPr lang="en-US" altLang="ko-KR" dirty="0"/>
              <a:t> </a:t>
            </a:r>
            <a:r>
              <a:rPr lang="en-US" altLang="ko-KR" dirty="0">
                <a:sym typeface="Symbol" pitchFamily="18" charset="2"/>
              </a:rPr>
              <a:t> 23</a:t>
            </a:r>
          </a:p>
          <a:p>
            <a:pPr marL="2419350" lvl="3" indent="-457200" algn="l">
              <a:lnSpc>
                <a:spcPct val="90000"/>
              </a:lnSpc>
            </a:pPr>
            <a:endParaRPr lang="en-US" altLang="ko-KR" dirty="0">
              <a:sym typeface="Symbol" pitchFamily="18" charset="2"/>
            </a:endParaRPr>
          </a:p>
          <a:p>
            <a:pPr marL="457200" indent="-457200" algn="l"/>
            <a:r>
              <a:rPr lang="en-US" altLang="ko-KR" dirty="0">
                <a:sym typeface="Symbol" pitchFamily="18" charset="2"/>
              </a:rPr>
              <a:t>In general, the probability of a match being found when k samples are randomly selected between 1 and n equals</a:t>
            </a:r>
          </a:p>
          <a:p>
            <a:pPr marL="457200" indent="-457200" algn="l"/>
            <a:endParaRPr lang="en-US" altLang="ko-KR" dirty="0">
              <a:sym typeface="Symbol" pitchFamily="18" charset="2"/>
            </a:endParaRPr>
          </a:p>
          <a:p>
            <a:pPr marL="457200" indent="-457200" algn="l"/>
            <a:r>
              <a:rPr lang="en-US" altLang="ko-KR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2050" name="Object 28"/>
          <p:cNvGraphicFramePr>
            <a:graphicFrameLocks noChangeAspect="1"/>
          </p:cNvGraphicFramePr>
          <p:nvPr/>
        </p:nvGraphicFramePr>
        <p:xfrm>
          <a:off x="2152424" y="5156200"/>
          <a:ext cx="4649787" cy="1122136"/>
        </p:xfrm>
        <a:graphic>
          <a:graphicData uri="http://schemas.openxmlformats.org/presentationml/2006/ole">
            <p:oleObj spid="_x0000_s41986" name="Equation" r:id="rId4" imgW="158724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0B445-AD44-4605-8E48-A9E3029629BC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03325" y="690563"/>
            <a:ext cx="662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/>
              <a:t>One Million $ Hardware Brute Force Attack</a:t>
            </a:r>
          </a:p>
        </p:txBody>
      </p:sp>
      <p:sp>
        <p:nvSpPr>
          <p:cNvPr id="20484" name="Text Box 22"/>
          <p:cNvSpPr txBox="1">
            <a:spLocks noChangeArrowheads="1"/>
          </p:cNvSpPr>
          <p:nvPr/>
        </p:nvSpPr>
        <p:spPr bwMode="auto">
          <a:xfrm>
            <a:off x="1020763" y="1509713"/>
            <a:ext cx="6980237" cy="3851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ko-KR"/>
              <a:t> </a:t>
            </a:r>
            <a:r>
              <a:rPr lang="en-US" altLang="ko-KR">
                <a:solidFill>
                  <a:schemeClr val="accent2"/>
                </a:solidFill>
              </a:rPr>
              <a:t>One-Way Hash Functions (complexity = 2</a:t>
            </a:r>
            <a:r>
              <a:rPr lang="en-US" altLang="ko-KR" i="1" baseline="30000">
                <a:solidFill>
                  <a:schemeClr val="accent2"/>
                </a:solidFill>
              </a:rPr>
              <a:t>n</a:t>
            </a:r>
            <a:r>
              <a:rPr lang="en-US" altLang="ko-KR" i="1">
                <a:solidFill>
                  <a:schemeClr val="accent2"/>
                </a:solidFill>
              </a:rPr>
              <a:t>)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 baseline="30000"/>
          </a:p>
          <a:p>
            <a:pPr marL="957263" lvl="2" algn="l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/>
              <a:t>	n = 64		  </a:t>
            </a:r>
            <a:r>
              <a:rPr lang="en-US" altLang="ko-KR">
                <a:solidFill>
                  <a:srgbClr val="FF0000"/>
                </a:solidFill>
              </a:rPr>
              <a:t>n = 80</a:t>
            </a:r>
            <a:r>
              <a:rPr lang="en-US" altLang="ko-KR"/>
              <a:t>		  n = 128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/>
              <a:t>Year 2001	4 days		</a:t>
            </a:r>
            <a:r>
              <a:rPr lang="en-US" altLang="ko-KR">
                <a:solidFill>
                  <a:srgbClr val="FF0000"/>
                </a:solidFill>
              </a:rPr>
              <a:t>718 years</a:t>
            </a:r>
            <a:r>
              <a:rPr lang="en-US" altLang="ko-KR"/>
              <a:t>	10</a:t>
            </a:r>
            <a:r>
              <a:rPr lang="en-US" altLang="ko-KR" baseline="30000"/>
              <a:t>17</a:t>
            </a:r>
            <a:r>
              <a:rPr lang="en-US" altLang="ko-KR"/>
              <a:t> years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/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/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/>
          </a:p>
          <a:p>
            <a:pPr algn="l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ko-KR"/>
              <a:t> </a:t>
            </a:r>
            <a:r>
              <a:rPr lang="en-US" altLang="ko-KR">
                <a:solidFill>
                  <a:schemeClr val="accent2"/>
                </a:solidFill>
              </a:rPr>
              <a:t>Collision-Resistant Hash Functions (complexity = 2</a:t>
            </a:r>
            <a:r>
              <a:rPr lang="en-US" altLang="ko-KR" baseline="30000">
                <a:solidFill>
                  <a:schemeClr val="accent2"/>
                </a:solidFill>
              </a:rPr>
              <a:t>n/2</a:t>
            </a:r>
            <a:r>
              <a:rPr lang="en-US" altLang="ko-KR">
                <a:solidFill>
                  <a:schemeClr val="accent2"/>
                </a:solidFill>
              </a:rPr>
              <a:t>)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/>
          </a:p>
          <a:p>
            <a:pPr marL="957263" lvl="2" algn="l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/>
              <a:t>	n = 128		  </a:t>
            </a:r>
            <a:r>
              <a:rPr lang="en-US" altLang="ko-KR">
                <a:solidFill>
                  <a:srgbClr val="FF0000"/>
                </a:solidFill>
              </a:rPr>
              <a:t>n = 160</a:t>
            </a:r>
            <a:r>
              <a:rPr lang="en-US" altLang="ko-KR"/>
              <a:t>		  n = 256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/>
              <a:t>Year 2001	4 days		</a:t>
            </a:r>
            <a:r>
              <a:rPr lang="en-US" altLang="ko-KR">
                <a:solidFill>
                  <a:srgbClr val="FF0000"/>
                </a:solidFill>
              </a:rPr>
              <a:t>718 years</a:t>
            </a:r>
            <a:r>
              <a:rPr lang="en-US" altLang="ko-KR"/>
              <a:t>	10</a:t>
            </a:r>
            <a:r>
              <a:rPr lang="en-US" altLang="ko-KR" baseline="30000"/>
              <a:t>17</a:t>
            </a:r>
            <a:r>
              <a:rPr lang="en-US" altLang="ko-KR"/>
              <a:t> years</a:t>
            </a:r>
          </a:p>
          <a:p>
            <a:pPr algn="l">
              <a:lnSpc>
                <a:spcPct val="120000"/>
              </a:lnSpc>
              <a:buFont typeface="Wingdings" pitchFamily="2" charset="2"/>
              <a:buNone/>
            </a:pP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74F329-5F82-425C-A9C8-EC6A646B154F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 rot="-5400000">
            <a:off x="1599407" y="3772694"/>
            <a:ext cx="868362" cy="577850"/>
          </a:xfrm>
          <a:custGeom>
            <a:avLst/>
            <a:gdLst>
              <a:gd name="T0" fmla="*/ 1228012975 w 21600"/>
              <a:gd name="T1" fmla="*/ 206779642 h 21600"/>
              <a:gd name="T2" fmla="*/ 701721470 w 21600"/>
              <a:gd name="T3" fmla="*/ 413559284 h 21600"/>
              <a:gd name="T4" fmla="*/ 175430046 w 21600"/>
              <a:gd name="T5" fmla="*/ 206779642 h 21600"/>
              <a:gd name="T6" fmla="*/ 70172147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 rot="-5400000">
            <a:off x="2978943" y="3786982"/>
            <a:ext cx="868363" cy="577850"/>
          </a:xfrm>
          <a:custGeom>
            <a:avLst/>
            <a:gdLst>
              <a:gd name="T0" fmla="*/ 1228017605 w 21600"/>
              <a:gd name="T1" fmla="*/ 206779642 h 21600"/>
              <a:gd name="T2" fmla="*/ 701724851 w 21600"/>
              <a:gd name="T3" fmla="*/ 413559284 h 21600"/>
              <a:gd name="T4" fmla="*/ 175430409 w 21600"/>
              <a:gd name="T5" fmla="*/ 206779642 h 21600"/>
              <a:gd name="T6" fmla="*/ 70172485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 rot="-5400000">
            <a:off x="7225506" y="3764757"/>
            <a:ext cx="868363" cy="577850"/>
          </a:xfrm>
          <a:custGeom>
            <a:avLst/>
            <a:gdLst>
              <a:gd name="T0" fmla="*/ 1228017605 w 21600"/>
              <a:gd name="T1" fmla="*/ 206779642 h 21600"/>
              <a:gd name="T2" fmla="*/ 701724851 w 21600"/>
              <a:gd name="T3" fmla="*/ 413559284 h 21600"/>
              <a:gd name="T4" fmla="*/ 175430409 w 21600"/>
              <a:gd name="T5" fmla="*/ 206779642 h 21600"/>
              <a:gd name="T6" fmla="*/ 70172485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 rot="-5400000">
            <a:off x="4331493" y="3799682"/>
            <a:ext cx="868363" cy="577850"/>
          </a:xfrm>
          <a:custGeom>
            <a:avLst/>
            <a:gdLst>
              <a:gd name="T0" fmla="*/ 1228017605 w 21600"/>
              <a:gd name="T1" fmla="*/ 206779642 h 21600"/>
              <a:gd name="T2" fmla="*/ 701724851 w 21600"/>
              <a:gd name="T3" fmla="*/ 413559284 h 21600"/>
              <a:gd name="T4" fmla="*/ 175430409 w 21600"/>
              <a:gd name="T5" fmla="*/ 206779642 h 21600"/>
              <a:gd name="T6" fmla="*/ 70172485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996950" y="4202113"/>
            <a:ext cx="7286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2327275" y="4200525"/>
            <a:ext cx="7762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3702050" y="4202113"/>
            <a:ext cx="7762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6600825" y="4181475"/>
            <a:ext cx="7762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030663" y="3135313"/>
            <a:ext cx="428625" cy="836612"/>
            <a:chOff x="563" y="2172"/>
            <a:chExt cx="270" cy="527"/>
          </a:xfrm>
        </p:grpSpPr>
        <p:sp>
          <p:nvSpPr>
            <p:cNvPr id="21585" name="Line 11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1586" name="Line 12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79700" y="3136900"/>
            <a:ext cx="428625" cy="836613"/>
            <a:chOff x="563" y="2172"/>
            <a:chExt cx="270" cy="527"/>
          </a:xfrm>
        </p:grpSpPr>
        <p:sp>
          <p:nvSpPr>
            <p:cNvPr id="21583" name="Line 14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1584" name="Line 15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312863" y="3138488"/>
            <a:ext cx="428625" cy="836612"/>
            <a:chOff x="563" y="2172"/>
            <a:chExt cx="270" cy="527"/>
          </a:xfrm>
        </p:grpSpPr>
        <p:sp>
          <p:nvSpPr>
            <p:cNvPr id="21581" name="Line 17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1582" name="Line 18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11275" y="3124200"/>
            <a:ext cx="428625" cy="836613"/>
            <a:chOff x="563" y="2172"/>
            <a:chExt cx="270" cy="527"/>
          </a:xfrm>
        </p:grpSpPr>
        <p:sp>
          <p:nvSpPr>
            <p:cNvPr id="21579" name="Line 20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1580" name="Line 21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26263" y="3103563"/>
            <a:ext cx="428625" cy="836612"/>
            <a:chOff x="563" y="2172"/>
            <a:chExt cx="270" cy="527"/>
          </a:xfrm>
        </p:grpSpPr>
        <p:sp>
          <p:nvSpPr>
            <p:cNvPr id="21577" name="Line 23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1578" name="Line 24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1857375" y="3910013"/>
            <a:ext cx="36195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 i="1">
                <a:latin typeface="Times New Roman" pitchFamily="18" charset="0"/>
              </a:rPr>
              <a:t>f</a:t>
            </a:r>
          </a:p>
        </p:txBody>
      </p:sp>
      <p:sp>
        <p:nvSpPr>
          <p:cNvPr id="21521" name="Text Box 26"/>
          <p:cNvSpPr txBox="1">
            <a:spLocks noChangeArrowheads="1"/>
          </p:cNvSpPr>
          <p:nvPr/>
        </p:nvSpPr>
        <p:spPr bwMode="auto">
          <a:xfrm>
            <a:off x="3203575" y="3910013"/>
            <a:ext cx="36195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 i="1">
                <a:latin typeface="Times New Roman" pitchFamily="18" charset="0"/>
              </a:rPr>
              <a:t>f</a:t>
            </a:r>
          </a:p>
        </p:txBody>
      </p:sp>
      <p:sp>
        <p:nvSpPr>
          <p:cNvPr id="21522" name="Text Box 27"/>
          <p:cNvSpPr txBox="1">
            <a:spLocks noChangeArrowheads="1"/>
          </p:cNvSpPr>
          <p:nvPr/>
        </p:nvSpPr>
        <p:spPr bwMode="auto">
          <a:xfrm>
            <a:off x="4591050" y="3910013"/>
            <a:ext cx="36195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 i="1">
                <a:latin typeface="Times New Roman" pitchFamily="18" charset="0"/>
              </a:rPr>
              <a:t>f</a:t>
            </a:r>
          </a:p>
        </p:txBody>
      </p:sp>
      <p:sp>
        <p:nvSpPr>
          <p:cNvPr id="21523" name="Text Box 28"/>
          <p:cNvSpPr txBox="1">
            <a:spLocks noChangeArrowheads="1"/>
          </p:cNvSpPr>
          <p:nvPr/>
        </p:nvSpPr>
        <p:spPr bwMode="auto">
          <a:xfrm>
            <a:off x="7485063" y="3887788"/>
            <a:ext cx="36195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 i="1">
                <a:latin typeface="Times New Roman" pitchFamily="18" charset="0"/>
              </a:rPr>
              <a:t>f</a:t>
            </a:r>
          </a:p>
        </p:txBody>
      </p:sp>
      <p:sp>
        <p:nvSpPr>
          <p:cNvPr id="21524" name="Text Box 29"/>
          <p:cNvSpPr txBox="1">
            <a:spLocks noChangeArrowheads="1"/>
          </p:cNvSpPr>
          <p:nvPr/>
        </p:nvSpPr>
        <p:spPr bwMode="auto">
          <a:xfrm>
            <a:off x="292100" y="4037013"/>
            <a:ext cx="760413" cy="2889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ko-KR"/>
              <a:t>IV=H</a:t>
            </a:r>
            <a:r>
              <a:rPr lang="en-US" altLang="ko-KR" baseline="-25000"/>
              <a:t>0</a:t>
            </a:r>
          </a:p>
        </p:txBody>
      </p:sp>
      <p:sp>
        <p:nvSpPr>
          <p:cNvPr id="21525" name="Text Box 30"/>
          <p:cNvSpPr txBox="1">
            <a:spLocks noChangeArrowheads="1"/>
          </p:cNvSpPr>
          <p:nvPr/>
        </p:nvSpPr>
        <p:spPr bwMode="auto">
          <a:xfrm>
            <a:off x="2593975" y="4295775"/>
            <a:ext cx="249238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1</a:t>
            </a:r>
          </a:p>
        </p:txBody>
      </p:sp>
      <p:sp>
        <p:nvSpPr>
          <p:cNvPr id="21526" name="Text Box 31"/>
          <p:cNvSpPr txBox="1">
            <a:spLocks noChangeArrowheads="1"/>
          </p:cNvSpPr>
          <p:nvPr/>
        </p:nvSpPr>
        <p:spPr bwMode="auto">
          <a:xfrm>
            <a:off x="3995738" y="4295775"/>
            <a:ext cx="249237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2</a:t>
            </a:r>
          </a:p>
        </p:txBody>
      </p:sp>
      <p:sp>
        <p:nvSpPr>
          <p:cNvPr id="21527" name="Text Box 32"/>
          <p:cNvSpPr txBox="1">
            <a:spLocks noChangeArrowheads="1"/>
          </p:cNvSpPr>
          <p:nvPr/>
        </p:nvSpPr>
        <p:spPr bwMode="auto">
          <a:xfrm>
            <a:off x="6827838" y="4273550"/>
            <a:ext cx="350837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t-1</a:t>
            </a:r>
          </a:p>
        </p:txBody>
      </p:sp>
      <p:sp>
        <p:nvSpPr>
          <p:cNvPr id="21528" name="Line 36"/>
          <p:cNvSpPr>
            <a:spLocks noChangeShapeType="1"/>
          </p:cNvSpPr>
          <p:nvPr/>
        </p:nvSpPr>
        <p:spPr bwMode="auto">
          <a:xfrm>
            <a:off x="7978775" y="4054475"/>
            <a:ext cx="5318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29" name="Text Box 37"/>
          <p:cNvSpPr txBox="1">
            <a:spLocks noChangeArrowheads="1"/>
          </p:cNvSpPr>
          <p:nvPr/>
        </p:nvSpPr>
        <p:spPr bwMode="auto">
          <a:xfrm>
            <a:off x="8658225" y="3927475"/>
            <a:ext cx="215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t</a:t>
            </a:r>
          </a:p>
        </p:txBody>
      </p:sp>
      <p:sp>
        <p:nvSpPr>
          <p:cNvPr id="21530" name="Line 42"/>
          <p:cNvSpPr>
            <a:spLocks noChangeShapeType="1"/>
          </p:cNvSpPr>
          <p:nvPr/>
        </p:nvSpPr>
        <p:spPr bwMode="auto">
          <a:xfrm>
            <a:off x="5068888" y="4179888"/>
            <a:ext cx="7762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31" name="Text Box 43"/>
          <p:cNvSpPr txBox="1">
            <a:spLocks noChangeArrowheads="1"/>
          </p:cNvSpPr>
          <p:nvPr/>
        </p:nvSpPr>
        <p:spPr bwMode="auto">
          <a:xfrm>
            <a:off x="6030913" y="3860800"/>
            <a:ext cx="420687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. . .</a:t>
            </a:r>
          </a:p>
        </p:txBody>
      </p:sp>
      <p:sp>
        <p:nvSpPr>
          <p:cNvPr id="21532" name="Line 48"/>
          <p:cNvSpPr>
            <a:spLocks noChangeShapeType="1"/>
          </p:cNvSpPr>
          <p:nvPr/>
        </p:nvSpPr>
        <p:spPr bwMode="auto">
          <a:xfrm flipH="1">
            <a:off x="1227138" y="3554413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33" name="Line 49"/>
          <p:cNvSpPr>
            <a:spLocks noChangeShapeType="1"/>
          </p:cNvSpPr>
          <p:nvPr/>
        </p:nvSpPr>
        <p:spPr bwMode="auto">
          <a:xfrm flipH="1">
            <a:off x="2606675" y="3511550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34" name="Text Box 50"/>
          <p:cNvSpPr txBox="1">
            <a:spLocks noChangeArrowheads="1"/>
          </p:cNvSpPr>
          <p:nvPr/>
        </p:nvSpPr>
        <p:spPr bwMode="auto">
          <a:xfrm>
            <a:off x="1046163" y="3492500"/>
            <a:ext cx="127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b</a:t>
            </a:r>
          </a:p>
        </p:txBody>
      </p:sp>
      <p:sp>
        <p:nvSpPr>
          <p:cNvPr id="21535" name="Text Box 51"/>
          <p:cNvSpPr txBox="1">
            <a:spLocks noChangeArrowheads="1"/>
          </p:cNvSpPr>
          <p:nvPr/>
        </p:nvSpPr>
        <p:spPr bwMode="auto">
          <a:xfrm>
            <a:off x="2427288" y="3471863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b</a:t>
            </a:r>
          </a:p>
        </p:txBody>
      </p:sp>
      <p:sp>
        <p:nvSpPr>
          <p:cNvPr id="21536" name="Line 52"/>
          <p:cNvSpPr>
            <a:spLocks noChangeShapeType="1"/>
          </p:cNvSpPr>
          <p:nvPr/>
        </p:nvSpPr>
        <p:spPr bwMode="auto">
          <a:xfrm flipH="1">
            <a:off x="3959225" y="3544888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37" name="Text Box 53"/>
          <p:cNvSpPr txBox="1">
            <a:spLocks noChangeArrowheads="1"/>
          </p:cNvSpPr>
          <p:nvPr/>
        </p:nvSpPr>
        <p:spPr bwMode="auto">
          <a:xfrm>
            <a:off x="3778250" y="3482975"/>
            <a:ext cx="127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b</a:t>
            </a:r>
          </a:p>
        </p:txBody>
      </p:sp>
      <p:sp>
        <p:nvSpPr>
          <p:cNvPr id="21538" name="Line 54"/>
          <p:cNvSpPr>
            <a:spLocks noChangeShapeType="1"/>
          </p:cNvSpPr>
          <p:nvPr/>
        </p:nvSpPr>
        <p:spPr bwMode="auto">
          <a:xfrm flipH="1">
            <a:off x="6856413" y="3487738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39" name="Text Box 55"/>
          <p:cNvSpPr txBox="1">
            <a:spLocks noChangeArrowheads="1"/>
          </p:cNvSpPr>
          <p:nvPr/>
        </p:nvSpPr>
        <p:spPr bwMode="auto">
          <a:xfrm>
            <a:off x="6675438" y="3425825"/>
            <a:ext cx="127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b</a:t>
            </a:r>
          </a:p>
        </p:txBody>
      </p:sp>
      <p:sp>
        <p:nvSpPr>
          <p:cNvPr id="21540" name="Line 56"/>
          <p:cNvSpPr>
            <a:spLocks noChangeShapeType="1"/>
          </p:cNvSpPr>
          <p:nvPr/>
        </p:nvSpPr>
        <p:spPr bwMode="auto">
          <a:xfrm flipH="1">
            <a:off x="1263650" y="4133850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41" name="Text Box 57"/>
          <p:cNvSpPr txBox="1">
            <a:spLocks noChangeArrowheads="1"/>
          </p:cNvSpPr>
          <p:nvPr/>
        </p:nvSpPr>
        <p:spPr bwMode="auto">
          <a:xfrm>
            <a:off x="1220788" y="3932238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42" name="Line 58"/>
          <p:cNvSpPr>
            <a:spLocks noChangeShapeType="1"/>
          </p:cNvSpPr>
          <p:nvPr/>
        </p:nvSpPr>
        <p:spPr bwMode="auto">
          <a:xfrm flipH="1">
            <a:off x="2573338" y="4135438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43" name="Text Box 59"/>
          <p:cNvSpPr txBox="1">
            <a:spLocks noChangeArrowheads="1"/>
          </p:cNvSpPr>
          <p:nvPr/>
        </p:nvSpPr>
        <p:spPr bwMode="auto">
          <a:xfrm>
            <a:off x="2506663" y="3922713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44" name="Line 60"/>
          <p:cNvSpPr>
            <a:spLocks noChangeShapeType="1"/>
          </p:cNvSpPr>
          <p:nvPr/>
        </p:nvSpPr>
        <p:spPr bwMode="auto">
          <a:xfrm flipH="1">
            <a:off x="3927475" y="4137025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45" name="Text Box 61"/>
          <p:cNvSpPr txBox="1">
            <a:spLocks noChangeArrowheads="1"/>
          </p:cNvSpPr>
          <p:nvPr/>
        </p:nvSpPr>
        <p:spPr bwMode="auto">
          <a:xfrm>
            <a:off x="3884613" y="3935413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46" name="Line 62"/>
          <p:cNvSpPr>
            <a:spLocks noChangeShapeType="1"/>
          </p:cNvSpPr>
          <p:nvPr/>
        </p:nvSpPr>
        <p:spPr bwMode="auto">
          <a:xfrm flipH="1">
            <a:off x="5283200" y="4113213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47" name="Text Box 63"/>
          <p:cNvSpPr txBox="1">
            <a:spLocks noChangeArrowheads="1"/>
          </p:cNvSpPr>
          <p:nvPr/>
        </p:nvSpPr>
        <p:spPr bwMode="auto">
          <a:xfrm>
            <a:off x="5240338" y="3911600"/>
            <a:ext cx="127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48" name="Line 64"/>
          <p:cNvSpPr>
            <a:spLocks noChangeShapeType="1"/>
          </p:cNvSpPr>
          <p:nvPr/>
        </p:nvSpPr>
        <p:spPr bwMode="auto">
          <a:xfrm flipH="1">
            <a:off x="6837363" y="4127500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49" name="Text Box 65"/>
          <p:cNvSpPr txBox="1">
            <a:spLocks noChangeArrowheads="1"/>
          </p:cNvSpPr>
          <p:nvPr/>
        </p:nvSpPr>
        <p:spPr bwMode="auto">
          <a:xfrm>
            <a:off x="6794500" y="3925888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50" name="Line 66"/>
          <p:cNvSpPr>
            <a:spLocks noChangeShapeType="1"/>
          </p:cNvSpPr>
          <p:nvPr/>
        </p:nvSpPr>
        <p:spPr bwMode="auto">
          <a:xfrm flipH="1">
            <a:off x="8094663" y="3978275"/>
            <a:ext cx="174625" cy="149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51" name="Text Box 67"/>
          <p:cNvSpPr txBox="1">
            <a:spLocks noChangeArrowheads="1"/>
          </p:cNvSpPr>
          <p:nvPr/>
        </p:nvSpPr>
        <p:spPr bwMode="auto">
          <a:xfrm>
            <a:off x="8051800" y="3776663"/>
            <a:ext cx="127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1552" name="Text Box 68"/>
          <p:cNvSpPr txBox="1">
            <a:spLocks noChangeArrowheads="1"/>
          </p:cNvSpPr>
          <p:nvPr/>
        </p:nvSpPr>
        <p:spPr bwMode="auto">
          <a:xfrm>
            <a:off x="493713" y="4921250"/>
            <a:ext cx="3043237" cy="12223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Legend: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IV : Initial Value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H</a:t>
            </a:r>
            <a:r>
              <a:rPr lang="en-US" altLang="ko-KR" sz="1600" baseline="-25000"/>
              <a:t>i</a:t>
            </a:r>
            <a:r>
              <a:rPr lang="en-US" altLang="ko-KR" sz="1600"/>
              <a:t> : i-th Chaining variable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M</a:t>
            </a:r>
            <a:r>
              <a:rPr lang="en-US" altLang="ko-KR" sz="1600" baseline="-25000"/>
              <a:t>i</a:t>
            </a:r>
            <a:r>
              <a:rPr lang="en-US" altLang="ko-KR" sz="1600"/>
              <a:t> : i-th input block 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f : Compression function</a:t>
            </a:r>
          </a:p>
        </p:txBody>
      </p:sp>
      <p:sp>
        <p:nvSpPr>
          <p:cNvPr id="21553" name="Text Box 69"/>
          <p:cNvSpPr txBox="1">
            <a:spLocks noChangeArrowheads="1"/>
          </p:cNvSpPr>
          <p:nvPr/>
        </p:nvSpPr>
        <p:spPr bwMode="auto">
          <a:xfrm>
            <a:off x="3667125" y="4899025"/>
            <a:ext cx="4162425" cy="12223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endParaRPr lang="en-US" altLang="ko-KR" sz="1600"/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g : Output transformation (optional)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t : Number of input blocks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b : Block size in bits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altLang="ko-KR" sz="1600"/>
              <a:t> n : Hash code size in bits</a:t>
            </a:r>
          </a:p>
        </p:txBody>
      </p:sp>
      <p:sp>
        <p:nvSpPr>
          <p:cNvPr id="21554" name="Oval 70"/>
          <p:cNvSpPr>
            <a:spLocks noChangeArrowheads="1"/>
          </p:cNvSpPr>
          <p:nvPr/>
        </p:nvSpPr>
        <p:spPr bwMode="auto">
          <a:xfrm>
            <a:off x="8218488" y="4503738"/>
            <a:ext cx="579437" cy="555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55" name="Text Box 71"/>
          <p:cNvSpPr txBox="1">
            <a:spLocks noChangeArrowheads="1"/>
          </p:cNvSpPr>
          <p:nvPr/>
        </p:nvSpPr>
        <p:spPr bwMode="auto">
          <a:xfrm>
            <a:off x="8455025" y="4557713"/>
            <a:ext cx="1524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 i="1">
                <a:latin typeface="Times New Roman" pitchFamily="18" charset="0"/>
              </a:rPr>
              <a:t>g</a:t>
            </a:r>
          </a:p>
        </p:txBody>
      </p:sp>
      <p:sp>
        <p:nvSpPr>
          <p:cNvPr id="21556" name="Line 72"/>
          <p:cNvSpPr>
            <a:spLocks noChangeShapeType="1"/>
          </p:cNvSpPr>
          <p:nvPr/>
        </p:nvSpPr>
        <p:spPr bwMode="auto">
          <a:xfrm>
            <a:off x="8497888" y="4040188"/>
            <a:ext cx="0" cy="450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57" name="Line 73"/>
          <p:cNvSpPr>
            <a:spLocks noChangeShapeType="1"/>
          </p:cNvSpPr>
          <p:nvPr/>
        </p:nvSpPr>
        <p:spPr bwMode="auto">
          <a:xfrm>
            <a:off x="8512175" y="5076825"/>
            <a:ext cx="0" cy="450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58" name="Text Box 74"/>
          <p:cNvSpPr txBox="1">
            <a:spLocks noChangeArrowheads="1"/>
          </p:cNvSpPr>
          <p:nvPr/>
        </p:nvSpPr>
        <p:spPr bwMode="auto">
          <a:xfrm>
            <a:off x="8235950" y="5553075"/>
            <a:ext cx="495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h(m)</a:t>
            </a:r>
          </a:p>
        </p:txBody>
      </p:sp>
      <p:sp>
        <p:nvSpPr>
          <p:cNvPr id="21559" name="Text Box 75"/>
          <p:cNvSpPr txBox="1">
            <a:spLocks noChangeArrowheads="1"/>
          </p:cNvSpPr>
          <p:nvPr/>
        </p:nvSpPr>
        <p:spPr bwMode="auto">
          <a:xfrm>
            <a:off x="890588" y="692150"/>
            <a:ext cx="7224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General Construction of a Secure Hash Function</a:t>
            </a:r>
          </a:p>
        </p:txBody>
      </p:sp>
      <p:sp>
        <p:nvSpPr>
          <p:cNvPr id="21560" name="Rectangle 76"/>
          <p:cNvSpPr>
            <a:spLocks noChangeArrowheads="1"/>
          </p:cNvSpPr>
          <p:nvPr/>
        </p:nvSpPr>
        <p:spPr bwMode="auto">
          <a:xfrm>
            <a:off x="1249363" y="1387475"/>
            <a:ext cx="3400425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61" name="Rectangle 77"/>
          <p:cNvSpPr>
            <a:spLocks noChangeArrowheads="1"/>
          </p:cNvSpPr>
          <p:nvPr/>
        </p:nvSpPr>
        <p:spPr bwMode="auto">
          <a:xfrm>
            <a:off x="5126038" y="1389063"/>
            <a:ext cx="1214437" cy="498475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62" name="Rectangle 78"/>
          <p:cNvSpPr>
            <a:spLocks noChangeArrowheads="1"/>
          </p:cNvSpPr>
          <p:nvPr/>
        </p:nvSpPr>
        <p:spPr bwMode="auto">
          <a:xfrm>
            <a:off x="6346825" y="1389063"/>
            <a:ext cx="992188" cy="498475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63" name="Text Box 79"/>
          <p:cNvSpPr txBox="1">
            <a:spLocks noChangeArrowheads="1"/>
          </p:cNvSpPr>
          <p:nvPr/>
        </p:nvSpPr>
        <p:spPr bwMode="auto">
          <a:xfrm>
            <a:off x="2322513" y="1500188"/>
            <a:ext cx="12319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Message m</a:t>
            </a:r>
          </a:p>
        </p:txBody>
      </p:sp>
      <p:sp>
        <p:nvSpPr>
          <p:cNvPr id="21564" name="Text Box 80"/>
          <p:cNvSpPr txBox="1">
            <a:spLocks noChangeArrowheads="1"/>
          </p:cNvSpPr>
          <p:nvPr/>
        </p:nvSpPr>
        <p:spPr bwMode="auto">
          <a:xfrm>
            <a:off x="5256213" y="1511300"/>
            <a:ext cx="990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100…000</a:t>
            </a:r>
          </a:p>
        </p:txBody>
      </p:sp>
      <p:sp>
        <p:nvSpPr>
          <p:cNvPr id="21565" name="Text Box 81"/>
          <p:cNvSpPr txBox="1">
            <a:spLocks noChangeArrowheads="1"/>
          </p:cNvSpPr>
          <p:nvPr/>
        </p:nvSpPr>
        <p:spPr bwMode="auto">
          <a:xfrm>
            <a:off x="6464300" y="1500188"/>
            <a:ext cx="6858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length</a:t>
            </a:r>
          </a:p>
        </p:txBody>
      </p:sp>
      <p:sp>
        <p:nvSpPr>
          <p:cNvPr id="21566" name="Rectangle 82"/>
          <p:cNvSpPr>
            <a:spLocks noChangeArrowheads="1"/>
          </p:cNvSpPr>
          <p:nvPr/>
        </p:nvSpPr>
        <p:spPr bwMode="auto">
          <a:xfrm>
            <a:off x="4675188" y="1390650"/>
            <a:ext cx="454025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67" name="Rectangle 83"/>
          <p:cNvSpPr>
            <a:spLocks noChangeArrowheads="1"/>
          </p:cNvSpPr>
          <p:nvPr/>
        </p:nvSpPr>
        <p:spPr bwMode="auto">
          <a:xfrm>
            <a:off x="844550" y="2606675"/>
            <a:ext cx="1022350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68" name="Text Box 44"/>
          <p:cNvSpPr txBox="1">
            <a:spLocks noChangeArrowheads="1"/>
          </p:cNvSpPr>
          <p:nvPr/>
        </p:nvSpPr>
        <p:spPr bwMode="auto">
          <a:xfrm>
            <a:off x="1184275" y="2717800"/>
            <a:ext cx="274638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1</a:t>
            </a:r>
          </a:p>
        </p:txBody>
      </p:sp>
      <p:sp>
        <p:nvSpPr>
          <p:cNvPr id="21569" name="Rectangle 84"/>
          <p:cNvSpPr>
            <a:spLocks noChangeArrowheads="1"/>
          </p:cNvSpPr>
          <p:nvPr/>
        </p:nvSpPr>
        <p:spPr bwMode="auto">
          <a:xfrm>
            <a:off x="2189163" y="2619375"/>
            <a:ext cx="1022350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70" name="Text Box 85"/>
          <p:cNvSpPr txBox="1">
            <a:spLocks noChangeArrowheads="1"/>
          </p:cNvSpPr>
          <p:nvPr/>
        </p:nvSpPr>
        <p:spPr bwMode="auto">
          <a:xfrm>
            <a:off x="2528888" y="2730500"/>
            <a:ext cx="274637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2</a:t>
            </a:r>
          </a:p>
        </p:txBody>
      </p:sp>
      <p:sp>
        <p:nvSpPr>
          <p:cNvPr id="21571" name="Rectangle 86"/>
          <p:cNvSpPr>
            <a:spLocks noChangeArrowheads="1"/>
          </p:cNvSpPr>
          <p:nvPr/>
        </p:nvSpPr>
        <p:spPr bwMode="auto">
          <a:xfrm>
            <a:off x="3517900" y="2628900"/>
            <a:ext cx="1022350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72" name="Text Box 87"/>
          <p:cNvSpPr txBox="1">
            <a:spLocks noChangeArrowheads="1"/>
          </p:cNvSpPr>
          <p:nvPr/>
        </p:nvSpPr>
        <p:spPr bwMode="auto">
          <a:xfrm>
            <a:off x="3857625" y="2740025"/>
            <a:ext cx="274638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3</a:t>
            </a:r>
          </a:p>
        </p:txBody>
      </p:sp>
      <p:sp>
        <p:nvSpPr>
          <p:cNvPr id="21573" name="Rectangle 88"/>
          <p:cNvSpPr>
            <a:spLocks noChangeArrowheads="1"/>
          </p:cNvSpPr>
          <p:nvPr/>
        </p:nvSpPr>
        <p:spPr bwMode="auto">
          <a:xfrm>
            <a:off x="6376988" y="2593975"/>
            <a:ext cx="1022350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1574" name="Text Box 89"/>
          <p:cNvSpPr txBox="1">
            <a:spLocks noChangeArrowheads="1"/>
          </p:cNvSpPr>
          <p:nvPr/>
        </p:nvSpPr>
        <p:spPr bwMode="auto">
          <a:xfrm>
            <a:off x="6732588" y="2705100"/>
            <a:ext cx="241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t</a:t>
            </a:r>
          </a:p>
        </p:txBody>
      </p:sp>
      <p:sp>
        <p:nvSpPr>
          <p:cNvPr id="21575" name="Line 91"/>
          <p:cNvSpPr>
            <a:spLocks noChangeShapeType="1"/>
          </p:cNvSpPr>
          <p:nvPr/>
        </p:nvSpPr>
        <p:spPr bwMode="auto">
          <a:xfrm>
            <a:off x="3946525" y="2001838"/>
            <a:ext cx="0" cy="406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1576" name="Text Box 92"/>
          <p:cNvSpPr txBox="1">
            <a:spLocks noChangeArrowheads="1"/>
          </p:cNvSpPr>
          <p:nvPr/>
        </p:nvSpPr>
        <p:spPr bwMode="auto">
          <a:xfrm>
            <a:off x="4913313" y="1989138"/>
            <a:ext cx="262890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Padding &amp; length encoding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E4252-5A41-410C-A07A-423FA4679AC7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7224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General Construction of a Secure Hash Function</a:t>
            </a: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 rot="-5400000">
            <a:off x="4014788" y="2341563"/>
            <a:ext cx="1236662" cy="919162"/>
          </a:xfrm>
          <a:custGeom>
            <a:avLst/>
            <a:gdLst>
              <a:gd name="T0" fmla="*/ 2147483647 w 21600"/>
              <a:gd name="T1" fmla="*/ 832220889 h 21600"/>
              <a:gd name="T2" fmla="*/ 2026821414 w 21600"/>
              <a:gd name="T3" fmla="*/ 1664441778 h 21600"/>
              <a:gd name="T4" fmla="*/ 506706269 w 21600"/>
              <a:gd name="T5" fmla="*/ 832220889 h 21600"/>
              <a:gd name="T6" fmla="*/ 202682141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2533" name="Line 10"/>
          <p:cNvSpPr>
            <a:spLocks noChangeShapeType="1"/>
          </p:cNvSpPr>
          <p:nvPr/>
        </p:nvSpPr>
        <p:spPr bwMode="auto">
          <a:xfrm>
            <a:off x="2946400" y="2982913"/>
            <a:ext cx="12366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465513" y="1447800"/>
            <a:ext cx="682625" cy="1192213"/>
            <a:chOff x="563" y="2172"/>
            <a:chExt cx="270" cy="527"/>
          </a:xfrm>
        </p:grpSpPr>
        <p:sp>
          <p:nvSpPr>
            <p:cNvPr id="22550" name="Line 24"/>
            <p:cNvSpPr>
              <a:spLocks noChangeShapeType="1"/>
            </p:cNvSpPr>
            <p:nvPr/>
          </p:nvSpPr>
          <p:spPr bwMode="auto">
            <a:xfrm>
              <a:off x="569" y="2172"/>
              <a:ext cx="0" cy="5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22551" name="Line 25"/>
            <p:cNvSpPr>
              <a:spLocks noChangeShapeType="1"/>
            </p:cNvSpPr>
            <p:nvPr/>
          </p:nvSpPr>
          <p:spPr bwMode="auto">
            <a:xfrm>
              <a:off x="563" y="2699"/>
              <a:ext cx="27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22535" name="Text Box 29"/>
          <p:cNvSpPr txBox="1">
            <a:spLocks noChangeArrowheads="1"/>
          </p:cNvSpPr>
          <p:nvPr/>
        </p:nvSpPr>
        <p:spPr bwMode="auto">
          <a:xfrm>
            <a:off x="4321175" y="2646363"/>
            <a:ext cx="576263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 i="1">
                <a:latin typeface="Times New Roman" pitchFamily="18" charset="0"/>
              </a:rPr>
              <a:t>f</a:t>
            </a:r>
          </a:p>
        </p:txBody>
      </p:sp>
      <p:sp>
        <p:nvSpPr>
          <p:cNvPr id="22536" name="Text Box 33"/>
          <p:cNvSpPr txBox="1">
            <a:spLocks noChangeArrowheads="1"/>
          </p:cNvSpPr>
          <p:nvPr/>
        </p:nvSpPr>
        <p:spPr bwMode="auto">
          <a:xfrm>
            <a:off x="3414713" y="3114675"/>
            <a:ext cx="342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i-1</a:t>
            </a:r>
          </a:p>
        </p:txBody>
      </p:sp>
      <p:sp>
        <p:nvSpPr>
          <p:cNvPr id="22537" name="Line 37"/>
          <p:cNvSpPr>
            <a:spLocks noChangeShapeType="1"/>
          </p:cNvSpPr>
          <p:nvPr/>
        </p:nvSpPr>
        <p:spPr bwMode="auto">
          <a:xfrm>
            <a:off x="5141913" y="2801938"/>
            <a:ext cx="9191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2538" name="Text Box 38"/>
          <p:cNvSpPr txBox="1">
            <a:spLocks noChangeArrowheads="1"/>
          </p:cNvSpPr>
          <p:nvPr/>
        </p:nvSpPr>
        <p:spPr bwMode="auto">
          <a:xfrm>
            <a:off x="6289675" y="2620963"/>
            <a:ext cx="20955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</a:t>
            </a:r>
          </a:p>
        </p:txBody>
      </p:sp>
      <p:sp>
        <p:nvSpPr>
          <p:cNvPr id="22539" name="Text Box 48"/>
          <p:cNvSpPr txBox="1">
            <a:spLocks noChangeArrowheads="1"/>
          </p:cNvSpPr>
          <p:nvPr/>
        </p:nvSpPr>
        <p:spPr bwMode="auto">
          <a:xfrm>
            <a:off x="3783013" y="1446213"/>
            <a:ext cx="234950" cy="2762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22540" name="Line 55"/>
          <p:cNvSpPr>
            <a:spLocks noChangeShapeType="1"/>
          </p:cNvSpPr>
          <p:nvPr/>
        </p:nvSpPr>
        <p:spPr bwMode="auto">
          <a:xfrm flipH="1">
            <a:off x="3352800" y="1995488"/>
            <a:ext cx="279400" cy="212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2541" name="Text Box 56"/>
          <p:cNvSpPr txBox="1">
            <a:spLocks noChangeArrowheads="1"/>
          </p:cNvSpPr>
          <p:nvPr/>
        </p:nvSpPr>
        <p:spPr bwMode="auto">
          <a:xfrm>
            <a:off x="3103563" y="1906588"/>
            <a:ext cx="12541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b</a:t>
            </a:r>
          </a:p>
        </p:txBody>
      </p:sp>
      <p:sp>
        <p:nvSpPr>
          <p:cNvPr id="22542" name="Line 65"/>
          <p:cNvSpPr>
            <a:spLocks noChangeShapeType="1"/>
          </p:cNvSpPr>
          <p:nvPr/>
        </p:nvSpPr>
        <p:spPr bwMode="auto">
          <a:xfrm flipH="1">
            <a:off x="3322638" y="2906713"/>
            <a:ext cx="279400" cy="212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2543" name="Text Box 66"/>
          <p:cNvSpPr txBox="1">
            <a:spLocks noChangeArrowheads="1"/>
          </p:cNvSpPr>
          <p:nvPr/>
        </p:nvSpPr>
        <p:spPr bwMode="auto">
          <a:xfrm>
            <a:off x="3290888" y="2619375"/>
            <a:ext cx="125412" cy="2762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2544" name="Line 67"/>
          <p:cNvSpPr>
            <a:spLocks noChangeShapeType="1"/>
          </p:cNvSpPr>
          <p:nvPr/>
        </p:nvSpPr>
        <p:spPr bwMode="auto">
          <a:xfrm flipH="1">
            <a:off x="5326063" y="2693988"/>
            <a:ext cx="277812" cy="212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2545" name="Text Box 68"/>
          <p:cNvSpPr txBox="1">
            <a:spLocks noChangeArrowheads="1"/>
          </p:cNvSpPr>
          <p:nvPr/>
        </p:nvSpPr>
        <p:spPr bwMode="auto">
          <a:xfrm>
            <a:off x="5292725" y="2406650"/>
            <a:ext cx="128588" cy="2730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0"/>
              <a:t>n</a:t>
            </a:r>
          </a:p>
        </p:txBody>
      </p:sp>
      <p:sp>
        <p:nvSpPr>
          <p:cNvPr id="22546" name="Text Box 70"/>
          <p:cNvSpPr txBox="1">
            <a:spLocks noChangeArrowheads="1"/>
          </p:cNvSpPr>
          <p:nvPr/>
        </p:nvSpPr>
        <p:spPr bwMode="auto">
          <a:xfrm>
            <a:off x="933450" y="3768725"/>
            <a:ext cx="1244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/>
              <a:t>Entire hash</a:t>
            </a:r>
          </a:p>
        </p:txBody>
      </p:sp>
      <p:sp>
        <p:nvSpPr>
          <p:cNvPr id="22547" name="Text Box 72"/>
          <p:cNvSpPr txBox="1">
            <a:spLocks noChangeArrowheads="1"/>
          </p:cNvSpPr>
          <p:nvPr/>
        </p:nvSpPr>
        <p:spPr bwMode="auto">
          <a:xfrm>
            <a:off x="428625" y="2382838"/>
            <a:ext cx="2452688" cy="7937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Compression </a:t>
            </a:r>
          </a:p>
          <a:p>
            <a:r>
              <a:rPr lang="en-US" altLang="ko-KR">
                <a:solidFill>
                  <a:srgbClr val="FF0000"/>
                </a:solidFill>
              </a:rPr>
              <a:t>Function</a:t>
            </a:r>
          </a:p>
          <a:p>
            <a:r>
              <a:rPr lang="en-US" altLang="ko-KR" sz="1600"/>
              <a:t>(</a:t>
            </a:r>
            <a:r>
              <a:rPr lang="en-US" altLang="ko-KR" sz="1600">
                <a:solidFill>
                  <a:schemeClr val="accent2"/>
                </a:solidFill>
              </a:rPr>
              <a:t>fixed-size hash function</a:t>
            </a:r>
            <a:r>
              <a:rPr lang="en-US" altLang="ko-KR" sz="1600"/>
              <a:t>)</a:t>
            </a:r>
          </a:p>
        </p:txBody>
      </p:sp>
      <p:sp>
        <p:nvSpPr>
          <p:cNvPr id="22548" name="Text Box 73"/>
          <p:cNvSpPr txBox="1">
            <a:spLocks noChangeArrowheads="1"/>
          </p:cNvSpPr>
          <p:nvPr/>
        </p:nvSpPr>
        <p:spPr bwMode="auto">
          <a:xfrm>
            <a:off x="2986088" y="3913188"/>
            <a:ext cx="2724150" cy="990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/>
              <a:t>H</a:t>
            </a:r>
            <a:r>
              <a:rPr lang="en-US" altLang="ko-KR" baseline="-25000"/>
              <a:t>0</a:t>
            </a:r>
            <a:r>
              <a:rPr lang="en-US" altLang="ko-KR"/>
              <a:t> = IV</a:t>
            </a:r>
          </a:p>
          <a:p>
            <a:pPr algn="l">
              <a:lnSpc>
                <a:spcPct val="120000"/>
              </a:lnSpc>
            </a:pPr>
            <a:r>
              <a:rPr lang="en-US" altLang="ko-KR"/>
              <a:t>H</a:t>
            </a:r>
            <a:r>
              <a:rPr lang="en-US" altLang="ko-KR" baseline="-25000"/>
              <a:t>i</a:t>
            </a:r>
            <a:r>
              <a:rPr lang="en-US" altLang="ko-KR"/>
              <a:t> = </a:t>
            </a:r>
            <a:r>
              <a:rPr lang="en-US" altLang="ko-KR" i="1">
                <a:latin typeface="Times New Roman" pitchFamily="18" charset="0"/>
              </a:rPr>
              <a:t>f </a:t>
            </a:r>
            <a:r>
              <a:rPr lang="en-US" altLang="ko-KR"/>
              <a:t>(H</a:t>
            </a:r>
            <a:r>
              <a:rPr lang="en-US" altLang="ko-KR" baseline="-25000"/>
              <a:t>i-1</a:t>
            </a:r>
            <a:r>
              <a:rPr lang="en-US" altLang="ko-KR"/>
              <a:t>, M</a:t>
            </a:r>
            <a:r>
              <a:rPr lang="en-US" altLang="ko-KR" baseline="-25000"/>
              <a:t>i</a:t>
            </a:r>
            <a:r>
              <a:rPr lang="en-US" altLang="ko-KR"/>
              <a:t>) for 1 </a:t>
            </a:r>
            <a:r>
              <a:rPr lang="en-US" altLang="ko-KR">
                <a:sym typeface="Symbol" pitchFamily="18" charset="2"/>
              </a:rPr>
              <a:t> </a:t>
            </a:r>
            <a:r>
              <a:rPr lang="en-US" altLang="ko-KR"/>
              <a:t>i </a:t>
            </a:r>
            <a:r>
              <a:rPr lang="en-US" altLang="ko-KR">
                <a:sym typeface="Symbol" pitchFamily="18" charset="2"/>
              </a:rPr>
              <a:t></a:t>
            </a:r>
            <a:r>
              <a:rPr lang="en-US" altLang="ko-KR"/>
              <a:t> t </a:t>
            </a:r>
          </a:p>
          <a:p>
            <a:pPr algn="l">
              <a:lnSpc>
                <a:spcPct val="120000"/>
              </a:lnSpc>
            </a:pPr>
            <a:r>
              <a:rPr lang="en-US" altLang="ko-KR"/>
              <a:t>H(m) = g(H</a:t>
            </a:r>
            <a:r>
              <a:rPr lang="en-US" altLang="ko-KR" baseline="-25000"/>
              <a:t>t</a:t>
            </a:r>
            <a:r>
              <a:rPr lang="en-US" altLang="ko-KR"/>
              <a:t>)</a:t>
            </a:r>
          </a:p>
        </p:txBody>
      </p:sp>
      <p:sp>
        <p:nvSpPr>
          <p:cNvPr id="22549" name="Text Box 74"/>
          <p:cNvSpPr txBox="1">
            <a:spLocks noChangeArrowheads="1"/>
          </p:cNvSpPr>
          <p:nvPr/>
        </p:nvSpPr>
        <p:spPr bwMode="auto">
          <a:xfrm>
            <a:off x="1014413" y="5262563"/>
            <a:ext cx="7523162" cy="9048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05000" indent="-1905000" algn="l">
              <a:lnSpc>
                <a:spcPct val="110000"/>
              </a:lnSpc>
            </a:pPr>
            <a:r>
              <a:rPr lang="en-US" altLang="ko-KR"/>
              <a:t>Fact(by Merkle-Damg</a:t>
            </a:r>
            <a:r>
              <a:rPr lang="en-US" altLang="ko-KR">
                <a:cs typeface="Arial" charset="0"/>
              </a:rPr>
              <a:t>å</a:t>
            </a:r>
            <a:r>
              <a:rPr lang="en-US" altLang="ko-KR"/>
              <a:t>rd)</a:t>
            </a:r>
            <a:r>
              <a:rPr lang="en-US" altLang="ko-KR">
                <a:solidFill>
                  <a:schemeClr val="accent2"/>
                </a:solidFill>
              </a:rPr>
              <a:t>	</a:t>
            </a:r>
          </a:p>
          <a:p>
            <a:pPr marL="1905000" indent="-1905000" algn="l">
              <a:lnSpc>
                <a:spcPct val="110000"/>
              </a:lnSpc>
            </a:pPr>
            <a:r>
              <a:rPr lang="en-US" altLang="ko-KR">
                <a:solidFill>
                  <a:schemeClr val="accent2"/>
                </a:solidFill>
              </a:rPr>
              <a:t>	Any collision-resistant compression function f can be extended to a collision-resistant hash function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66D06F-F38F-4587-AE14-435DF4F61862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334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Typical Hash Padding</a:t>
            </a:r>
          </a:p>
        </p:txBody>
      </p:sp>
      <p:sp>
        <p:nvSpPr>
          <p:cNvPr id="23556" name="Rectangle 23"/>
          <p:cNvSpPr>
            <a:spLocks noChangeArrowheads="1"/>
          </p:cNvSpPr>
          <p:nvPr/>
        </p:nvSpPr>
        <p:spPr bwMode="auto">
          <a:xfrm>
            <a:off x="1063625" y="2787650"/>
            <a:ext cx="3400425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3557" name="Rectangle 24"/>
          <p:cNvSpPr>
            <a:spLocks noChangeArrowheads="1"/>
          </p:cNvSpPr>
          <p:nvPr/>
        </p:nvSpPr>
        <p:spPr bwMode="auto">
          <a:xfrm>
            <a:off x="4940300" y="2789238"/>
            <a:ext cx="1214438" cy="498475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3558" name="Rectangle 25"/>
          <p:cNvSpPr>
            <a:spLocks noChangeArrowheads="1"/>
          </p:cNvSpPr>
          <p:nvPr/>
        </p:nvSpPr>
        <p:spPr bwMode="auto">
          <a:xfrm>
            <a:off x="6161088" y="2789238"/>
            <a:ext cx="992187" cy="498475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3559" name="Text Box 26"/>
          <p:cNvSpPr txBox="1">
            <a:spLocks noChangeArrowheads="1"/>
          </p:cNvSpPr>
          <p:nvPr/>
        </p:nvSpPr>
        <p:spPr bwMode="auto">
          <a:xfrm>
            <a:off x="2136775" y="2900363"/>
            <a:ext cx="12319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Message m</a:t>
            </a:r>
          </a:p>
        </p:txBody>
      </p:sp>
      <p:sp>
        <p:nvSpPr>
          <p:cNvPr id="23560" name="Text Box 27"/>
          <p:cNvSpPr txBox="1">
            <a:spLocks noChangeArrowheads="1"/>
          </p:cNvSpPr>
          <p:nvPr/>
        </p:nvSpPr>
        <p:spPr bwMode="auto">
          <a:xfrm>
            <a:off x="5070475" y="2911475"/>
            <a:ext cx="990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100…000</a:t>
            </a:r>
          </a:p>
        </p:txBody>
      </p:sp>
      <p:sp>
        <p:nvSpPr>
          <p:cNvPr id="23561" name="Text Box 28"/>
          <p:cNvSpPr txBox="1">
            <a:spLocks noChangeArrowheads="1"/>
          </p:cNvSpPr>
          <p:nvPr/>
        </p:nvSpPr>
        <p:spPr bwMode="auto">
          <a:xfrm>
            <a:off x="6278563" y="2900363"/>
            <a:ext cx="6858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length</a:t>
            </a:r>
          </a:p>
        </p:txBody>
      </p:sp>
      <p:sp>
        <p:nvSpPr>
          <p:cNvPr id="23562" name="Text Box 29"/>
          <p:cNvSpPr txBox="1">
            <a:spLocks noChangeArrowheads="1"/>
          </p:cNvSpPr>
          <p:nvPr/>
        </p:nvSpPr>
        <p:spPr bwMode="auto">
          <a:xfrm>
            <a:off x="6138863" y="3663950"/>
            <a:ext cx="1301750" cy="7334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64 bit integer</a:t>
            </a:r>
          </a:p>
          <a:p>
            <a:r>
              <a:rPr lang="en-US" altLang="ko-KR" sz="1600"/>
              <a:t>(bit-length of </a:t>
            </a:r>
          </a:p>
          <a:p>
            <a:r>
              <a:rPr lang="en-US" altLang="ko-KR" sz="1600"/>
              <a:t>message m)</a:t>
            </a:r>
          </a:p>
        </p:txBody>
      </p:sp>
      <p:sp>
        <p:nvSpPr>
          <p:cNvPr id="23563" name="Line 30"/>
          <p:cNvSpPr>
            <a:spLocks noChangeShapeType="1"/>
          </p:cNvSpPr>
          <p:nvPr/>
        </p:nvSpPr>
        <p:spPr bwMode="auto">
          <a:xfrm>
            <a:off x="6191250" y="3494088"/>
            <a:ext cx="9858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3564" name="Text Box 31"/>
          <p:cNvSpPr txBox="1">
            <a:spLocks noChangeArrowheads="1"/>
          </p:cNvSpPr>
          <p:nvPr/>
        </p:nvSpPr>
        <p:spPr bwMode="auto">
          <a:xfrm>
            <a:off x="1354138" y="1244600"/>
            <a:ext cx="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ko-KR" altLang="ko-KR"/>
          </a:p>
        </p:txBody>
      </p:sp>
      <p:sp>
        <p:nvSpPr>
          <p:cNvPr id="23565" name="Text Box 32"/>
          <p:cNvSpPr txBox="1">
            <a:spLocks noChangeArrowheads="1"/>
          </p:cNvSpPr>
          <p:nvPr/>
        </p:nvSpPr>
        <p:spPr bwMode="auto">
          <a:xfrm>
            <a:off x="893763" y="1525588"/>
            <a:ext cx="7483475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altLang="ko-KR"/>
              <a:t>Assume Block size = 512 bits (MD5, SHA1, RMD160, HAS160 …)</a:t>
            </a:r>
          </a:p>
        </p:txBody>
      </p:sp>
      <p:sp>
        <p:nvSpPr>
          <p:cNvPr id="23566" name="Rectangle 34"/>
          <p:cNvSpPr>
            <a:spLocks noChangeArrowheads="1"/>
          </p:cNvSpPr>
          <p:nvPr/>
        </p:nvSpPr>
        <p:spPr bwMode="auto">
          <a:xfrm>
            <a:off x="4489450" y="2790825"/>
            <a:ext cx="454025" cy="498475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3567" name="Text Box 35"/>
          <p:cNvSpPr txBox="1">
            <a:spLocks noChangeArrowheads="1"/>
          </p:cNvSpPr>
          <p:nvPr/>
        </p:nvSpPr>
        <p:spPr bwMode="auto">
          <a:xfrm>
            <a:off x="4811713" y="2197100"/>
            <a:ext cx="1930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Last 512-bit block</a:t>
            </a:r>
          </a:p>
        </p:txBody>
      </p:sp>
      <p:sp>
        <p:nvSpPr>
          <p:cNvPr id="23568" name="Line 36"/>
          <p:cNvSpPr>
            <a:spLocks noChangeShapeType="1"/>
          </p:cNvSpPr>
          <p:nvPr/>
        </p:nvSpPr>
        <p:spPr bwMode="auto">
          <a:xfrm>
            <a:off x="4491038" y="2581275"/>
            <a:ext cx="26527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3569" name="AutoShape 38"/>
          <p:cNvSpPr>
            <a:spLocks noChangeArrowheads="1"/>
          </p:cNvSpPr>
          <p:nvPr/>
        </p:nvSpPr>
        <p:spPr bwMode="auto">
          <a:xfrm flipV="1">
            <a:off x="2335213" y="3633788"/>
            <a:ext cx="3184525" cy="2116137"/>
          </a:xfrm>
          <a:prstGeom prst="wedgeRoundRectCallout">
            <a:avLst>
              <a:gd name="adj1" fmla="val 50694"/>
              <a:gd name="adj2" fmla="val 64852"/>
              <a:gd name="adj3" fmla="val 16667"/>
            </a:avLst>
          </a:prstGeom>
          <a:solidFill>
            <a:srgbClr val="CCFFFF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10800000" lIns="0" tIns="0" rIns="0" bIns="0" anchor="ctr"/>
          <a:lstStyle/>
          <a:p>
            <a:pPr algn="l">
              <a:tabLst>
                <a:tab pos="382588" algn="l"/>
              </a:tabLst>
            </a:pPr>
            <a:r>
              <a:rPr lang="en-US" altLang="ko-KR" sz="1600"/>
              <a:t>Let r = |m| mod 512</a:t>
            </a:r>
          </a:p>
          <a:p>
            <a:pPr algn="l">
              <a:lnSpc>
                <a:spcPct val="70000"/>
              </a:lnSpc>
              <a:tabLst>
                <a:tab pos="382588" algn="l"/>
              </a:tabLst>
            </a:pPr>
            <a:r>
              <a:rPr lang="en-US" altLang="ko-KR" sz="1600"/>
              <a:t> </a:t>
            </a:r>
          </a:p>
          <a:p>
            <a:pPr algn="l">
              <a:tabLst>
                <a:tab pos="382588" algn="l"/>
              </a:tabLst>
            </a:pPr>
            <a:r>
              <a:rPr lang="en-US" altLang="ko-KR" sz="1600"/>
              <a:t>If 512-r </a:t>
            </a:r>
            <a:r>
              <a:rPr lang="en-US" altLang="ko-KR" sz="1600">
                <a:sym typeface="Symbol" pitchFamily="18" charset="2"/>
              </a:rPr>
              <a:t>&gt; </a:t>
            </a:r>
            <a:r>
              <a:rPr lang="en-US" altLang="ko-KR" sz="1600"/>
              <a:t>64</a:t>
            </a:r>
          </a:p>
          <a:p>
            <a:pPr algn="l">
              <a:tabLst>
                <a:tab pos="382588" algn="l"/>
              </a:tabLst>
            </a:pPr>
            <a:r>
              <a:rPr lang="en-US" altLang="ko-KR" sz="1600"/>
              <a:t>	padding = 512-(r+64) bits</a:t>
            </a:r>
          </a:p>
          <a:p>
            <a:pPr algn="l">
              <a:lnSpc>
                <a:spcPct val="70000"/>
              </a:lnSpc>
              <a:tabLst>
                <a:tab pos="382588" algn="l"/>
              </a:tabLst>
            </a:pPr>
            <a:endParaRPr lang="en-US" altLang="ko-KR" sz="1600"/>
          </a:p>
          <a:p>
            <a:pPr algn="l">
              <a:tabLst>
                <a:tab pos="382588" algn="l"/>
              </a:tabLst>
            </a:pPr>
            <a:r>
              <a:rPr lang="en-US" altLang="ko-KR" sz="1600"/>
              <a:t>else</a:t>
            </a:r>
          </a:p>
          <a:p>
            <a:pPr algn="l">
              <a:tabLst>
                <a:tab pos="382588" algn="l"/>
              </a:tabLst>
            </a:pPr>
            <a:r>
              <a:rPr lang="en-US" altLang="ko-KR" sz="1600"/>
              <a:t>	padding = 512-r+448 bits</a:t>
            </a:r>
          </a:p>
          <a:p>
            <a:pPr algn="l">
              <a:tabLst>
                <a:tab pos="382588" algn="l"/>
              </a:tabLst>
            </a:pPr>
            <a:r>
              <a:rPr lang="en-US" altLang="ko-KR" sz="1600"/>
              <a:t>	(two padding blocks)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47AD2-243D-4F86-A5F7-0455B4384EE0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268413" y="1516063"/>
            <a:ext cx="5702300" cy="2991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ko-KR" dirty="0">
                <a:ea typeface="궁서" pitchFamily="18" charset="-127"/>
              </a:rPr>
              <a:t>Introduction - Hash Function vs. MAC</a:t>
            </a:r>
          </a:p>
          <a:p>
            <a:pPr marL="457200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altLang="ko-KR" dirty="0">
              <a:ea typeface="궁서" pitchFamily="18" charset="-127"/>
            </a:endParaRPr>
          </a:p>
          <a:p>
            <a:pPr marL="457200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ko-KR" dirty="0">
                <a:ea typeface="궁서" pitchFamily="18" charset="-127"/>
              </a:rPr>
              <a:t>Hash Functions </a:t>
            </a:r>
          </a:p>
          <a:p>
            <a:pPr marL="839788" lvl="1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Security Requirements </a:t>
            </a:r>
          </a:p>
          <a:p>
            <a:pPr marL="839788" lvl="1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Finding collisions – birthday paradox </a:t>
            </a:r>
          </a:p>
          <a:p>
            <a:pPr marL="839788" lvl="1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Dedicated hash functions </a:t>
            </a:r>
          </a:p>
          <a:p>
            <a:pPr marL="839788" lvl="1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SHA-1 </a:t>
            </a:r>
          </a:p>
          <a:p>
            <a:pPr marL="839788" lvl="1" indent="-457200"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Hash functions based on block ciphers </a:t>
            </a:r>
          </a:p>
          <a:p>
            <a:pPr marL="457200" indent="-457200" algn="l">
              <a:lnSpc>
                <a:spcPct val="120000"/>
              </a:lnSpc>
              <a:buClr>
                <a:schemeClr val="tx1"/>
              </a:buClr>
            </a:pPr>
            <a:endParaRPr lang="en-US" altLang="ko-KR" dirty="0">
              <a:ea typeface="궁서" pitchFamily="18" charset="-127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635250" y="725488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Contents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039AE7-9596-4C4E-A955-38163923A720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Classification of Hash Functions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354138" y="1244600"/>
            <a:ext cx="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ko-KR" altLang="ko-KR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052513" y="1458913"/>
            <a:ext cx="1990725" cy="788987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290638" y="1593850"/>
            <a:ext cx="14478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Dedicated</a:t>
            </a:r>
          </a:p>
          <a:p>
            <a:r>
              <a:rPr lang="en-US" altLang="ko-KR"/>
              <a:t>(Customized)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3741738" y="1460500"/>
            <a:ext cx="1990725" cy="788988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3967163" y="1595438"/>
            <a:ext cx="14732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Based on </a:t>
            </a:r>
          </a:p>
          <a:p>
            <a:r>
              <a:rPr lang="en-US" altLang="ko-KR"/>
              <a:t>block ciphers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6470650" y="1471613"/>
            <a:ext cx="1990725" cy="788987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6657975" y="1606550"/>
            <a:ext cx="15494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Based on </a:t>
            </a:r>
          </a:p>
          <a:p>
            <a:r>
              <a:rPr lang="en-US" altLang="ko-KR"/>
              <a:t>Modular Arith.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1701800" y="2781300"/>
            <a:ext cx="482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MD2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1670050" y="3592513"/>
            <a:ext cx="4826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MD4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714500" y="4492625"/>
            <a:ext cx="482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MD5</a:t>
            </a:r>
          </a:p>
        </p:txBody>
      </p:sp>
      <p:sp>
        <p:nvSpPr>
          <p:cNvPr id="24590" name="Text Box 16"/>
          <p:cNvSpPr txBox="1">
            <a:spLocks noChangeArrowheads="1"/>
          </p:cNvSpPr>
          <p:nvPr/>
        </p:nvSpPr>
        <p:spPr bwMode="auto">
          <a:xfrm>
            <a:off x="3119438" y="4448175"/>
            <a:ext cx="609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SHA0</a:t>
            </a:r>
          </a:p>
        </p:txBody>
      </p:sp>
      <p:sp>
        <p:nvSpPr>
          <p:cNvPr id="24591" name="Text Box 17"/>
          <p:cNvSpPr txBox="1">
            <a:spLocks noChangeArrowheads="1"/>
          </p:cNvSpPr>
          <p:nvPr/>
        </p:nvSpPr>
        <p:spPr bwMode="auto">
          <a:xfrm>
            <a:off x="3022600" y="5332413"/>
            <a:ext cx="711200" cy="306387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/>
              <a:t>SHA1</a:t>
            </a:r>
          </a:p>
        </p:txBody>
      </p: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4468813" y="4470400"/>
            <a:ext cx="13462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RIPEMD-128</a:t>
            </a:r>
          </a:p>
        </p:txBody>
      </p:sp>
      <p:sp>
        <p:nvSpPr>
          <p:cNvPr id="24593" name="Text Box 19"/>
          <p:cNvSpPr txBox="1">
            <a:spLocks noChangeArrowheads="1"/>
          </p:cNvSpPr>
          <p:nvPr/>
        </p:nvSpPr>
        <p:spPr bwMode="auto">
          <a:xfrm>
            <a:off x="4395788" y="5332413"/>
            <a:ext cx="1528762" cy="306387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/>
              <a:t>RIPEMD-160</a:t>
            </a:r>
          </a:p>
        </p:txBody>
      </p:sp>
      <p:sp>
        <p:nvSpPr>
          <p:cNvPr id="24594" name="Text Box 20"/>
          <p:cNvSpPr txBox="1">
            <a:spLocks noChangeArrowheads="1"/>
          </p:cNvSpPr>
          <p:nvPr/>
        </p:nvSpPr>
        <p:spPr bwMode="auto">
          <a:xfrm>
            <a:off x="6781800" y="4430713"/>
            <a:ext cx="1155700" cy="306387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/>
              <a:t>HAS-160</a:t>
            </a:r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4429125" y="2730500"/>
            <a:ext cx="723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MDC-1</a:t>
            </a:r>
          </a:p>
        </p:txBody>
      </p:sp>
      <p:sp>
        <p:nvSpPr>
          <p:cNvPr id="24596" name="Text Box 22"/>
          <p:cNvSpPr txBox="1">
            <a:spLocks noChangeArrowheads="1"/>
          </p:cNvSpPr>
          <p:nvPr/>
        </p:nvSpPr>
        <p:spPr bwMode="auto">
          <a:xfrm>
            <a:off x="4430713" y="3063875"/>
            <a:ext cx="723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MDC-2</a:t>
            </a:r>
          </a:p>
        </p:txBody>
      </p:sp>
      <p:sp>
        <p:nvSpPr>
          <p:cNvPr id="24597" name="Text Box 23"/>
          <p:cNvSpPr txBox="1">
            <a:spLocks noChangeArrowheads="1"/>
          </p:cNvSpPr>
          <p:nvPr/>
        </p:nvSpPr>
        <p:spPr bwMode="auto">
          <a:xfrm>
            <a:off x="4430713" y="3378200"/>
            <a:ext cx="723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MDC-4</a:t>
            </a:r>
          </a:p>
        </p:txBody>
      </p:sp>
      <p:sp>
        <p:nvSpPr>
          <p:cNvPr id="24598" name="Text Box 24"/>
          <p:cNvSpPr txBox="1">
            <a:spLocks noChangeArrowheads="1"/>
          </p:cNvSpPr>
          <p:nvPr/>
        </p:nvSpPr>
        <p:spPr bwMode="auto">
          <a:xfrm>
            <a:off x="7132638" y="2763838"/>
            <a:ext cx="876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MASH-1</a:t>
            </a:r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1946275" y="2292350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1947863" y="3144838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>
            <a:off x="1946275" y="3976688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>
            <a:off x="2209800" y="3697288"/>
            <a:ext cx="1111250" cy="671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3" name="Line 29"/>
          <p:cNvSpPr>
            <a:spLocks noChangeShapeType="1"/>
          </p:cNvSpPr>
          <p:nvPr/>
        </p:nvSpPr>
        <p:spPr bwMode="auto">
          <a:xfrm>
            <a:off x="2209800" y="3697288"/>
            <a:ext cx="2754313" cy="717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4" name="Line 30"/>
          <p:cNvSpPr>
            <a:spLocks noChangeShapeType="1"/>
          </p:cNvSpPr>
          <p:nvPr/>
        </p:nvSpPr>
        <p:spPr bwMode="auto">
          <a:xfrm>
            <a:off x="2198688" y="3686175"/>
            <a:ext cx="5000625" cy="658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5" name="Line 31"/>
          <p:cNvSpPr>
            <a:spLocks noChangeShapeType="1"/>
          </p:cNvSpPr>
          <p:nvPr/>
        </p:nvSpPr>
        <p:spPr bwMode="auto">
          <a:xfrm>
            <a:off x="3392488" y="4799013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6" name="Line 32"/>
          <p:cNvSpPr>
            <a:spLocks noChangeShapeType="1"/>
          </p:cNvSpPr>
          <p:nvPr/>
        </p:nvSpPr>
        <p:spPr bwMode="auto">
          <a:xfrm>
            <a:off x="5037138" y="4810125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7" name="Line 33"/>
          <p:cNvSpPr>
            <a:spLocks noChangeShapeType="1"/>
          </p:cNvSpPr>
          <p:nvPr/>
        </p:nvSpPr>
        <p:spPr bwMode="auto">
          <a:xfrm>
            <a:off x="4735513" y="2293938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8" name="Line 34"/>
          <p:cNvSpPr>
            <a:spLocks noChangeShapeType="1"/>
          </p:cNvSpPr>
          <p:nvPr/>
        </p:nvSpPr>
        <p:spPr bwMode="auto">
          <a:xfrm>
            <a:off x="7526338" y="2308225"/>
            <a:ext cx="0" cy="415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24609" name="Text Box 35"/>
          <p:cNvSpPr txBox="1">
            <a:spLocks noChangeArrowheads="1"/>
          </p:cNvSpPr>
          <p:nvPr/>
        </p:nvSpPr>
        <p:spPr bwMode="auto">
          <a:xfrm>
            <a:off x="2423920" y="2765879"/>
            <a:ext cx="649217" cy="24622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 dirty="0" smtClean="0">
                <a:solidFill>
                  <a:schemeClr val="accent2"/>
                </a:solidFill>
              </a:rPr>
              <a:t>Broken</a:t>
            </a:r>
            <a:endParaRPr lang="en-US" altLang="ko-KR" sz="1600" b="0" dirty="0">
              <a:solidFill>
                <a:schemeClr val="accent2"/>
              </a:solidFill>
            </a:endParaRPr>
          </a:p>
        </p:txBody>
      </p:sp>
      <p:sp>
        <p:nvSpPr>
          <p:cNvPr id="24610" name="Text Box 36"/>
          <p:cNvSpPr txBox="1">
            <a:spLocks noChangeArrowheads="1"/>
          </p:cNvSpPr>
          <p:nvPr/>
        </p:nvSpPr>
        <p:spPr bwMode="auto">
          <a:xfrm>
            <a:off x="918971" y="3629706"/>
            <a:ext cx="649217" cy="24622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 dirty="0" smtClean="0">
                <a:solidFill>
                  <a:schemeClr val="accent2"/>
                </a:solidFill>
              </a:rPr>
              <a:t>Broken</a:t>
            </a:r>
            <a:endParaRPr lang="en-US" altLang="ko-KR" sz="1600" b="0" dirty="0">
              <a:solidFill>
                <a:schemeClr val="accent2"/>
              </a:solidFill>
            </a:endParaRPr>
          </a:p>
        </p:txBody>
      </p:sp>
      <p:sp>
        <p:nvSpPr>
          <p:cNvPr id="24611" name="Text Box 37"/>
          <p:cNvSpPr txBox="1">
            <a:spLocks noChangeArrowheads="1"/>
          </p:cNvSpPr>
          <p:nvPr/>
        </p:nvSpPr>
        <p:spPr bwMode="auto">
          <a:xfrm>
            <a:off x="878602" y="4567238"/>
            <a:ext cx="649217" cy="24622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 dirty="0" smtClean="0">
                <a:solidFill>
                  <a:schemeClr val="accent2"/>
                </a:solidFill>
              </a:rPr>
              <a:t>Broken</a:t>
            </a:r>
            <a:endParaRPr lang="en-US" altLang="ko-KR" sz="1600" b="0" dirty="0">
              <a:solidFill>
                <a:schemeClr val="accent2"/>
              </a:solidFill>
            </a:endParaRPr>
          </a:p>
        </p:txBody>
      </p:sp>
      <p:sp>
        <p:nvSpPr>
          <p:cNvPr id="24612" name="Text Box 38"/>
          <p:cNvSpPr txBox="1">
            <a:spLocks noChangeArrowheads="1"/>
          </p:cNvSpPr>
          <p:nvPr/>
        </p:nvSpPr>
        <p:spPr bwMode="auto">
          <a:xfrm>
            <a:off x="2434240" y="4517348"/>
            <a:ext cx="649217" cy="22159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b="0" dirty="0" smtClean="0">
                <a:solidFill>
                  <a:schemeClr val="accent2"/>
                </a:solidFill>
              </a:rPr>
              <a:t>Broken</a:t>
            </a:r>
            <a:endParaRPr lang="en-US" altLang="ko-KR" sz="1600" b="0" dirty="0">
              <a:solidFill>
                <a:schemeClr val="accent2"/>
              </a:solidFill>
            </a:endParaRPr>
          </a:p>
        </p:txBody>
      </p:sp>
      <p:sp>
        <p:nvSpPr>
          <p:cNvPr id="24613" name="Text Box 39"/>
          <p:cNvSpPr txBox="1">
            <a:spLocks noChangeArrowheads="1"/>
          </p:cNvSpPr>
          <p:nvPr/>
        </p:nvSpPr>
        <p:spPr bwMode="auto">
          <a:xfrm>
            <a:off x="5222875" y="4772025"/>
            <a:ext cx="1387475" cy="4413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chemeClr val="accent2"/>
                </a:solidFill>
              </a:rPr>
              <a:t>Reduced round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chemeClr val="accent2"/>
                </a:solidFill>
              </a:rPr>
              <a:t>Version broken</a:t>
            </a:r>
          </a:p>
        </p:txBody>
      </p:sp>
      <p:sp>
        <p:nvSpPr>
          <p:cNvPr id="24614" name="Text Box 40"/>
          <p:cNvSpPr txBox="1">
            <a:spLocks noChangeArrowheads="1"/>
          </p:cNvSpPr>
          <p:nvPr/>
        </p:nvSpPr>
        <p:spPr bwMode="auto">
          <a:xfrm>
            <a:off x="3021013" y="5986463"/>
            <a:ext cx="711200" cy="306387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/>
              <a:t>SHA2</a:t>
            </a:r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3382963" y="5668963"/>
            <a:ext cx="0" cy="301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1865541" y="5241244"/>
            <a:ext cx="981075" cy="4413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b="0" dirty="0">
                <a:solidFill>
                  <a:schemeClr val="accent2"/>
                </a:solidFill>
              </a:rPr>
              <a:t>Weakness</a:t>
            </a:r>
          </a:p>
          <a:p>
            <a:pPr>
              <a:lnSpc>
                <a:spcPct val="90000"/>
              </a:lnSpc>
            </a:pPr>
            <a:r>
              <a:rPr lang="en-US" altLang="ko-KR" sz="1600" b="0" dirty="0">
                <a:solidFill>
                  <a:schemeClr val="accent2"/>
                </a:solidFill>
              </a:rPr>
              <a:t>discovered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8D45F-B95C-48B9-83C5-7EA451513DA1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74259" y="945243"/>
            <a:ext cx="5395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SHA (Secure Hash Algorithm</a:t>
            </a:r>
            <a:r>
              <a:rPr lang="en-US" altLang="ko-KR" sz="2400" dirty="0" smtClean="0"/>
              <a:t>) (1/2)</a:t>
            </a:r>
            <a:endParaRPr lang="en-US" altLang="ko-KR" sz="2400" dirty="0"/>
          </a:p>
        </p:txBody>
      </p:sp>
      <p:sp>
        <p:nvSpPr>
          <p:cNvPr id="25604" name="Text Box 40"/>
          <p:cNvSpPr txBox="1">
            <a:spLocks noChangeArrowheads="1"/>
          </p:cNvSpPr>
          <p:nvPr/>
        </p:nvSpPr>
        <p:spPr bwMode="auto">
          <a:xfrm>
            <a:off x="819831" y="1953532"/>
            <a:ext cx="7483475" cy="415498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altLang="ko-KR" dirty="0"/>
              <a:t>SHA was designed by NIST (national institute of standards and technology) &amp; NSA (National Security </a:t>
            </a:r>
            <a:r>
              <a:rPr lang="en-US" altLang="ko-KR" dirty="0" smtClean="0"/>
              <a:t>Agency)</a:t>
            </a:r>
          </a:p>
          <a:p>
            <a:pPr marL="290513" indent="-290513" algn="l">
              <a:buFont typeface="Wingdings" pitchFamily="2" charset="2"/>
              <a:buChar char="v"/>
            </a:pPr>
            <a:r>
              <a:rPr kumimoji="0" lang="en-AU" altLang="ko-KR" dirty="0" smtClean="0"/>
              <a:t>US standard for use with DSA signature scheme </a:t>
            </a:r>
          </a:p>
          <a:p>
            <a:pPr marL="290513" indent="-290513" algn="l">
              <a:buFont typeface="Wingdings" pitchFamily="2" charset="2"/>
              <a:buChar char="v"/>
            </a:pPr>
            <a:r>
              <a:rPr kumimoji="0" lang="en-AU" altLang="ko-KR" dirty="0" smtClean="0"/>
              <a:t>The algorithm is SHA, the standard is SHS </a:t>
            </a:r>
          </a:p>
          <a:p>
            <a:pPr marL="290513" indent="-290513" algn="l">
              <a:buFont typeface="Wingdings" pitchFamily="2" charset="2"/>
              <a:buChar char="v"/>
            </a:pPr>
            <a:r>
              <a:rPr kumimoji="0" lang="en-AU" altLang="ko-KR" dirty="0" smtClean="0"/>
              <a:t>Based on the design of MD4 and MD5 by R. </a:t>
            </a:r>
            <a:r>
              <a:rPr kumimoji="0" lang="en-AU" altLang="ko-KR" dirty="0" err="1" smtClean="0"/>
              <a:t>Rivest</a:t>
            </a:r>
            <a:r>
              <a:rPr kumimoji="0" lang="en-AU" altLang="ko-KR" dirty="0" smtClean="0"/>
              <a:t> MIT</a:t>
            </a:r>
          </a:p>
          <a:p>
            <a:pPr marL="290513" indent="-290513" algn="l"/>
            <a:endParaRPr lang="en-US" altLang="ko-KR" dirty="0"/>
          </a:p>
          <a:p>
            <a:pPr marL="481013" lvl="1" algn="l">
              <a:buFont typeface="Wingdings" pitchFamily="2" charset="2"/>
              <a:buChar char="v"/>
            </a:pPr>
            <a:r>
              <a:rPr lang="en-US" altLang="ko-KR" dirty="0" smtClean="0"/>
              <a:t>SHA-0: </a:t>
            </a:r>
            <a:r>
              <a:rPr lang="en-US" altLang="ko-KR" dirty="0"/>
              <a:t>FIPS PUB 180, 1993 </a:t>
            </a:r>
          </a:p>
          <a:p>
            <a:pPr marL="481013" lvl="1" algn="l">
              <a:buFont typeface="Wingdings" pitchFamily="2" charset="2"/>
              <a:buChar char="v"/>
            </a:pPr>
            <a:r>
              <a:rPr lang="en-US" altLang="ko-KR" dirty="0" smtClean="0">
                <a:solidFill>
                  <a:srgbClr val="FF0000"/>
                </a:solidFill>
              </a:rPr>
              <a:t>SHA-1: </a:t>
            </a:r>
            <a:r>
              <a:rPr lang="en-US" altLang="ko-KR" dirty="0">
                <a:solidFill>
                  <a:srgbClr val="FF0000"/>
                </a:solidFill>
              </a:rPr>
              <a:t>FIPS Pub 180-1, </a:t>
            </a:r>
            <a:r>
              <a:rPr lang="en-US" altLang="ko-KR" dirty="0" smtClean="0">
                <a:solidFill>
                  <a:srgbClr val="FF0000"/>
                </a:solidFill>
              </a:rPr>
              <a:t>1995 </a:t>
            </a:r>
          </a:p>
          <a:p>
            <a:pPr marL="938213" lvl="2" algn="l">
              <a:buFont typeface="Wingdings" pitchFamily="2" charset="2"/>
              <a:buChar char="ü"/>
            </a:pPr>
            <a:r>
              <a:rPr lang="en-US" altLang="ko-KR" dirty="0" smtClean="0">
                <a:solidFill>
                  <a:srgbClr val="FF0000"/>
                </a:solidFill>
              </a:rPr>
              <a:t>bitwise rotation of message  schedule of SHA-0 changed</a:t>
            </a:r>
          </a:p>
          <a:p>
            <a:pPr marL="938213" lvl="2" algn="l">
              <a:buFont typeface="Wingdings" pitchFamily="2" charset="2"/>
              <a:buChar char="ü"/>
            </a:pPr>
            <a:r>
              <a:rPr lang="en-US" altLang="ko-KR" dirty="0" smtClean="0">
                <a:solidFill>
                  <a:srgbClr val="FF0000"/>
                </a:solidFill>
              </a:rPr>
              <a:t>widely-used security applications and protocols such as TLS and SSL, PGP, SSH, S/MIME, and </a:t>
            </a:r>
            <a:r>
              <a:rPr lang="en-US" altLang="ko-KR" dirty="0" err="1" smtClean="0">
                <a:solidFill>
                  <a:srgbClr val="FF0000"/>
                </a:solidFill>
              </a:rPr>
              <a:t>IPsec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481013" lvl="1" algn="l">
              <a:buFont typeface="Wingdings" pitchFamily="2" charset="2"/>
              <a:buChar char="v"/>
            </a:pPr>
            <a:r>
              <a:rPr lang="en-US" altLang="ko-KR" dirty="0" smtClean="0"/>
              <a:t>SHA-2: FIPS Pub 180-2, 2001</a:t>
            </a:r>
          </a:p>
          <a:p>
            <a:pPr marL="938213" lvl="2" algn="l">
              <a:buFont typeface="Wingdings" pitchFamily="2" charset="2"/>
              <a:buChar char="ü"/>
            </a:pPr>
            <a:r>
              <a:rPr lang="en-US" altLang="ko-KR" dirty="0" smtClean="0"/>
              <a:t>SHA-224, SHA-256, SHA-384, and SHA-512</a:t>
            </a:r>
          </a:p>
          <a:p>
            <a:pPr marL="938213" lvl="2" algn="l">
              <a:buFont typeface="Wingdings" pitchFamily="2" charset="2"/>
              <a:buChar char="ü"/>
            </a:pPr>
            <a:r>
              <a:rPr lang="en-US" altLang="ko-KR" dirty="0" smtClean="0"/>
              <a:t>Not so popular as SHA-1</a:t>
            </a:r>
            <a:endParaRPr lang="en-US" altLang="ko-KR" dirty="0"/>
          </a:p>
          <a:p>
            <a:pPr marL="290513" indent="-290513" algn="l">
              <a:buFont typeface="Wingdings" pitchFamily="2" charset="2"/>
              <a:buChar char="v"/>
            </a:pPr>
            <a:endParaRPr lang="en-US" altLang="ko-KR" dirty="0"/>
          </a:p>
        </p:txBody>
      </p:sp>
      <p:sp>
        <p:nvSpPr>
          <p:cNvPr id="25605" name="Text Box 41"/>
          <p:cNvSpPr txBox="1">
            <a:spLocks noChangeArrowheads="1"/>
          </p:cNvSpPr>
          <p:nvPr/>
        </p:nvSpPr>
        <p:spPr bwMode="auto">
          <a:xfrm>
            <a:off x="890814" y="6065839"/>
            <a:ext cx="3840163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 dirty="0"/>
              <a:t>* Federal Information Processing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81B18-77CF-4701-9978-705BE213D1E6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77582" y="1828800"/>
          <a:ext cx="8654150" cy="4154714"/>
        </p:xfrm>
        <a:graphic>
          <a:graphicData uri="http://schemas.openxmlformats.org/drawingml/2006/table">
            <a:tbl>
              <a:tblPr/>
              <a:tblGrid>
                <a:gridCol w="865415"/>
                <a:gridCol w="726625"/>
                <a:gridCol w="922564"/>
                <a:gridCol w="840921"/>
                <a:gridCol w="898072"/>
                <a:gridCol w="938893"/>
                <a:gridCol w="865415"/>
                <a:gridCol w="751113"/>
                <a:gridCol w="979717"/>
                <a:gridCol w="865415"/>
              </a:tblGrid>
              <a:tr h="10559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Algorithm and</a:t>
                      </a:r>
                      <a:b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variant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Output 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size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(bits)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Internal 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state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size (bits)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Block 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size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(bits)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Max 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me-</a:t>
                      </a:r>
                    </a:p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ssage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size (bits)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Word 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size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(bits)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Rounds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Operation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>
                          <a:latin typeface="Arial" pitchFamily="34" charset="0"/>
                          <a:cs typeface="Arial" pitchFamily="34" charset="0"/>
                        </a:rPr>
                        <a:t>Collisions </a:t>
                      </a:r>
                      <a:endParaRPr lang="en-US" sz="1400" b="0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found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SHA-0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altLang="ko-KR" sz="1400" b="0" baseline="3000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ko-KR" altLang="en-US" sz="1400" b="0">
                          <a:latin typeface="Arial" pitchFamily="34" charset="0"/>
                          <a:cs typeface="Arial" pitchFamily="34" charset="0"/>
                        </a:rPr>
                        <a:t> − </a:t>
                      </a:r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+,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and,or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xor,rot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SHA-1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altLang="ko-KR" sz="1400" b="0" baseline="300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ko-KR" altLang="en-US" sz="1400" b="0" dirty="0">
                          <a:latin typeface="Arial" pitchFamily="34" charset="0"/>
                          <a:cs typeface="Arial" pitchFamily="34" charset="0"/>
                        </a:rPr>
                        <a:t> − </a:t>
                      </a:r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+,</a:t>
                      </a:r>
                      <a:r>
                        <a:rPr lang="en-US" sz="1400" b="0" dirty="0" err="1">
                          <a:latin typeface="Arial" pitchFamily="34" charset="0"/>
                          <a:cs typeface="Arial" pitchFamily="34" charset="0"/>
                        </a:rPr>
                        <a:t>and,or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xor,rot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(2</a:t>
                      </a:r>
                      <a:r>
                        <a:rPr lang="en-US" sz="1400" b="0" baseline="30000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attack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(*)</a:t>
                      </a:r>
                      <a:r>
                        <a:rPr lang="en-US" sz="1400" b="0" baseline="30000" dirty="0" smtClean="0"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[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Arial" pitchFamily="34" charset="0"/>
                          <a:cs typeface="Arial" pitchFamily="34" charset="0"/>
                        </a:rPr>
                        <a:t>SHA-2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>
                          <a:latin typeface="Arial" pitchFamily="34" charset="0"/>
                          <a:cs typeface="Arial" pitchFamily="34" charset="0"/>
                        </a:rPr>
                        <a:t>SHA-256/224</a:t>
                      </a:r>
                      <a:endParaRPr lang="en-US" sz="1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256/224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altLang="ko-KR" sz="1400" b="0" baseline="300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ko-KR" altLang="en-US" sz="1400" b="0" dirty="0">
                          <a:latin typeface="Arial" pitchFamily="34" charset="0"/>
                          <a:cs typeface="Arial" pitchFamily="34" charset="0"/>
                        </a:rPr>
                        <a:t> − </a:t>
                      </a:r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+,</a:t>
                      </a:r>
                      <a:r>
                        <a:rPr lang="en-US" sz="1400" b="0" dirty="0" err="1">
                          <a:latin typeface="Arial" pitchFamily="34" charset="0"/>
                          <a:cs typeface="Arial" pitchFamily="34" charset="0"/>
                        </a:rPr>
                        <a:t>and,or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xor,shr,rot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>
                          <a:latin typeface="Arial" pitchFamily="34" charset="0"/>
                          <a:cs typeface="Arial" pitchFamily="34" charset="0"/>
                        </a:rPr>
                        <a:t>SHA-512/384</a:t>
                      </a:r>
                      <a:endParaRPr lang="en-US" sz="1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512/384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1024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altLang="ko-KR" sz="1400" b="0" baseline="30000"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r>
                        <a:rPr lang="ko-KR" altLang="en-US" sz="1400" b="0">
                          <a:latin typeface="Arial" pitchFamily="34" charset="0"/>
                          <a:cs typeface="Arial" pitchFamily="34" charset="0"/>
                        </a:rPr>
                        <a:t> − </a:t>
                      </a:r>
                      <a:r>
                        <a:rPr lang="en-US" altLang="ko-KR" sz="1400" b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+,</a:t>
                      </a:r>
                      <a:r>
                        <a:rPr lang="en-US" sz="1400" b="0" dirty="0" err="1">
                          <a:latin typeface="Arial" pitchFamily="34" charset="0"/>
                          <a:cs typeface="Arial" pitchFamily="34" charset="0"/>
                        </a:rPr>
                        <a:t>and,or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xor,shr,rot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None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06917" y="863600"/>
            <a:ext cx="5224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SHA (Secure Hash Algorithm</a:t>
            </a:r>
            <a:r>
              <a:rPr lang="en-US" altLang="ko-KR" sz="2400" dirty="0" smtClean="0"/>
              <a:t>) (2/2)</a:t>
            </a:r>
            <a:endParaRPr lang="en-US" altLang="ko-KR" sz="2400" dirty="0"/>
          </a:p>
        </p:txBody>
      </p:sp>
      <p:sp>
        <p:nvSpPr>
          <p:cNvPr id="5" name="직사각형 4"/>
          <p:cNvSpPr/>
          <p:nvPr/>
        </p:nvSpPr>
        <p:spPr>
          <a:xfrm>
            <a:off x="742949" y="5980837"/>
            <a:ext cx="64497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1000" dirty="0" smtClean="0"/>
              <a:t>* Cameron McDonald, Philip </a:t>
            </a:r>
            <a:r>
              <a:rPr lang="en-US" altLang="ko-KR" sz="1000" dirty="0" err="1" smtClean="0"/>
              <a:t>Hawkes</a:t>
            </a:r>
            <a:r>
              <a:rPr lang="en-US" altLang="ko-KR" sz="1000" dirty="0" smtClean="0"/>
              <a:t> and Josef Pieprzyk, SHA-1 collisions now 2^52, </a:t>
            </a:r>
            <a:r>
              <a:rPr lang="en-US" altLang="ko-KR" sz="1000" dirty="0" err="1" smtClean="0"/>
              <a:t>Eurocrypt</a:t>
            </a:r>
            <a:r>
              <a:rPr lang="en-US" altLang="ko-KR" sz="1000" dirty="0" smtClean="0"/>
              <a:t> 2009 Rump session, http://eurocrypt2009rump.cr.yp.to/ 837a0a8086fa6ca714249409ddfae43d.pdf.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1FBEE-29EF-4FF2-9F78-4964369ED953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279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SHA-1   Overview 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122488" y="2581275"/>
            <a:ext cx="4114800" cy="393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2487613" y="2582863"/>
            <a:ext cx="3597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round 0	    </a:t>
            </a:r>
            <a:r>
              <a:rPr lang="en-US" altLang="ko-KR" b="0" i="1">
                <a:latin typeface="Times New Roman" pitchFamily="18" charset="0"/>
              </a:rPr>
              <a:t>f</a:t>
            </a:r>
            <a:r>
              <a:rPr lang="en-US" altLang="ko-KR" b="0" baseline="-25000">
                <a:latin typeface="Times New Roman" pitchFamily="18" charset="0"/>
              </a:rPr>
              <a:t>1</a:t>
            </a:r>
            <a:r>
              <a:rPr lang="en-US" altLang="ko-KR" b="0">
                <a:latin typeface="Times New Roman" pitchFamily="18" charset="0"/>
              </a:rPr>
              <a:t>, ABCDE, </a:t>
            </a:r>
            <a:r>
              <a:rPr lang="en-US" altLang="ko-KR" b="0" i="1">
                <a:latin typeface="Times New Roman" pitchFamily="18" charset="0"/>
              </a:rPr>
              <a:t>Y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K</a:t>
            </a:r>
            <a:r>
              <a:rPr lang="en-US" altLang="ko-KR" b="0" baseline="-25000">
                <a:latin typeface="Times New Roman" pitchFamily="18" charset="0"/>
              </a:rPr>
              <a:t>0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w</a:t>
            </a:r>
            <a:r>
              <a:rPr lang="en-US" altLang="ko-KR" b="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2122488" y="3292475"/>
            <a:ext cx="4114800" cy="393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2487613" y="3294063"/>
            <a:ext cx="3597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round 1	    </a:t>
            </a:r>
            <a:r>
              <a:rPr lang="en-US" altLang="ko-KR" b="0" i="1">
                <a:latin typeface="Times New Roman" pitchFamily="18" charset="0"/>
              </a:rPr>
              <a:t>f</a:t>
            </a:r>
            <a:r>
              <a:rPr lang="en-US" altLang="ko-KR" b="0" baseline="-25000">
                <a:latin typeface="Times New Roman" pitchFamily="18" charset="0"/>
              </a:rPr>
              <a:t>2</a:t>
            </a:r>
            <a:r>
              <a:rPr lang="en-US" altLang="ko-KR" b="0">
                <a:latin typeface="Times New Roman" pitchFamily="18" charset="0"/>
              </a:rPr>
              <a:t>, ABCDE, </a:t>
            </a:r>
            <a:r>
              <a:rPr lang="en-US" altLang="ko-KR" b="0" i="1">
                <a:latin typeface="Times New Roman" pitchFamily="18" charset="0"/>
              </a:rPr>
              <a:t>Y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K</a:t>
            </a:r>
            <a:r>
              <a:rPr lang="en-US" altLang="ko-KR" b="0" baseline="-25000">
                <a:latin typeface="Times New Roman" pitchFamily="18" charset="0"/>
              </a:rPr>
              <a:t>1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w</a:t>
            </a:r>
            <a:r>
              <a:rPr lang="en-US" altLang="ko-KR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2122488" y="4244975"/>
            <a:ext cx="4114800" cy="393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2487613" y="4246563"/>
            <a:ext cx="374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round 79    </a:t>
            </a:r>
            <a:r>
              <a:rPr lang="en-US" altLang="ko-KR" b="0" i="1">
                <a:latin typeface="Times New Roman" pitchFamily="18" charset="0"/>
              </a:rPr>
              <a:t>f</a:t>
            </a:r>
            <a:r>
              <a:rPr lang="en-US" altLang="ko-KR" b="0" baseline="-25000">
                <a:latin typeface="Times New Roman" pitchFamily="18" charset="0"/>
              </a:rPr>
              <a:t>80</a:t>
            </a:r>
            <a:r>
              <a:rPr lang="en-US" altLang="ko-KR" b="0">
                <a:latin typeface="Times New Roman" pitchFamily="18" charset="0"/>
              </a:rPr>
              <a:t>, ABCDE, </a:t>
            </a:r>
            <a:r>
              <a:rPr lang="en-US" altLang="ko-KR" b="0" i="1">
                <a:latin typeface="Times New Roman" pitchFamily="18" charset="0"/>
              </a:rPr>
              <a:t>Y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K</a:t>
            </a:r>
            <a:r>
              <a:rPr lang="en-US" altLang="ko-KR" b="0" baseline="-25000">
                <a:latin typeface="Times New Roman" pitchFamily="18" charset="0"/>
              </a:rPr>
              <a:t>79</a:t>
            </a:r>
            <a:r>
              <a:rPr lang="en-US" altLang="ko-KR" b="0">
                <a:latin typeface="Times New Roman" pitchFamily="18" charset="0"/>
              </a:rPr>
              <a:t>, </a:t>
            </a:r>
            <a:r>
              <a:rPr lang="en-US" altLang="ko-KR" b="0" i="1">
                <a:latin typeface="Times New Roman" pitchFamily="18" charset="0"/>
              </a:rPr>
              <a:t>w</a:t>
            </a:r>
            <a:r>
              <a:rPr lang="en-US" altLang="ko-KR" b="0" baseline="-25000">
                <a:latin typeface="Times New Roman" pitchFamily="18" charset="0"/>
              </a:rPr>
              <a:t>79</a:t>
            </a: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2535238" y="22383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A</a:t>
            </a:r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3386138" y="2238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B</a:t>
            </a:r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4211638" y="2238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C</a:t>
            </a: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5049838" y="22383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D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5856288" y="22383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E</a:t>
            </a: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2503488" y="227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4167188" y="1946275"/>
            <a:ext cx="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5818188" y="227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2535238" y="38655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A</a:t>
            </a: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3386138" y="3865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B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4211638" y="3865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C</a:t>
            </a:r>
          </a:p>
        </p:txBody>
      </p:sp>
      <p:sp>
        <p:nvSpPr>
          <p:cNvPr id="26645" name="Text Box 22"/>
          <p:cNvSpPr txBox="1">
            <a:spLocks noChangeArrowheads="1"/>
          </p:cNvSpPr>
          <p:nvPr/>
        </p:nvSpPr>
        <p:spPr bwMode="auto">
          <a:xfrm>
            <a:off x="5049838" y="38655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D</a:t>
            </a: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5856288" y="38655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E</a:t>
            </a:r>
          </a:p>
        </p:txBody>
      </p:sp>
      <p:sp>
        <p:nvSpPr>
          <p:cNvPr id="26647" name="Line 24"/>
          <p:cNvSpPr>
            <a:spLocks noChangeShapeType="1"/>
          </p:cNvSpPr>
          <p:nvPr/>
        </p:nvSpPr>
        <p:spPr bwMode="auto">
          <a:xfrm>
            <a:off x="2503488" y="39401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4167188" y="39401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1420813" y="3698875"/>
            <a:ext cx="2603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  <a:sym typeface="MT Extra" pitchFamily="18" charset="2"/>
              </a:rPr>
              <a:t></a:t>
            </a:r>
          </a:p>
          <a:p>
            <a:pPr algn="l">
              <a:lnSpc>
                <a:spcPct val="70000"/>
              </a:lnSpc>
            </a:pPr>
            <a:r>
              <a:rPr lang="en-US" altLang="ko-KR" b="0">
                <a:latin typeface="Times New Roman" pitchFamily="18" charset="0"/>
                <a:sym typeface="MT Extra" pitchFamily="18" charset="2"/>
              </a:rPr>
              <a:t></a:t>
            </a:r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>
            <a:off x="1538288" y="1692275"/>
            <a:ext cx="0" cy="200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1538288" y="2784475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1538288" y="3482975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>
            <a:off x="1538288" y="4448175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1538288" y="4270375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4033838" y="36480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  <a:sym typeface="MT Extra" pitchFamily="18" charset="2"/>
              </a:rPr>
              <a:t></a:t>
            </a:r>
          </a:p>
        </p:txBody>
      </p:sp>
      <p:sp>
        <p:nvSpPr>
          <p:cNvPr id="26656" name="AutoShape 33"/>
          <p:cNvSpPr>
            <a:spLocks noChangeArrowheads="1"/>
          </p:cNvSpPr>
          <p:nvPr/>
        </p:nvSpPr>
        <p:spPr bwMode="auto">
          <a:xfrm>
            <a:off x="2389188" y="4981575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57" name="AutoShape 34"/>
          <p:cNvSpPr>
            <a:spLocks noChangeArrowheads="1"/>
          </p:cNvSpPr>
          <p:nvPr/>
        </p:nvSpPr>
        <p:spPr bwMode="auto">
          <a:xfrm>
            <a:off x="3240088" y="4981575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58" name="AutoShape 35"/>
          <p:cNvSpPr>
            <a:spLocks noChangeArrowheads="1"/>
          </p:cNvSpPr>
          <p:nvPr/>
        </p:nvSpPr>
        <p:spPr bwMode="auto">
          <a:xfrm>
            <a:off x="4065588" y="4981575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59" name="AutoShape 36"/>
          <p:cNvSpPr>
            <a:spLocks noChangeArrowheads="1"/>
          </p:cNvSpPr>
          <p:nvPr/>
        </p:nvSpPr>
        <p:spPr bwMode="auto">
          <a:xfrm>
            <a:off x="4891088" y="4981575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60" name="AutoShape 37"/>
          <p:cNvSpPr>
            <a:spLocks noChangeArrowheads="1"/>
          </p:cNvSpPr>
          <p:nvPr/>
        </p:nvSpPr>
        <p:spPr bwMode="auto">
          <a:xfrm>
            <a:off x="5703888" y="4981575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>
            <a:off x="2198688" y="4638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662" name="AutoShape 39"/>
          <p:cNvCxnSpPr>
            <a:cxnSpLocks noChangeShapeType="1"/>
            <a:stCxn id="26661" idx="1"/>
            <a:endCxn id="26656" idx="2"/>
          </p:cNvCxnSpPr>
          <p:nvPr/>
        </p:nvCxnSpPr>
        <p:spPr bwMode="auto">
          <a:xfrm>
            <a:off x="2198688" y="5095875"/>
            <a:ext cx="1905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63" name="Line 40"/>
          <p:cNvSpPr>
            <a:spLocks noChangeShapeType="1"/>
          </p:cNvSpPr>
          <p:nvPr/>
        </p:nvSpPr>
        <p:spPr bwMode="auto">
          <a:xfrm>
            <a:off x="2503488" y="522287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64" name="Line 41"/>
          <p:cNvSpPr>
            <a:spLocks noChangeShapeType="1"/>
          </p:cNvSpPr>
          <p:nvPr/>
        </p:nvSpPr>
        <p:spPr bwMode="auto">
          <a:xfrm>
            <a:off x="3354388" y="523557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65" name="Line 42"/>
          <p:cNvSpPr>
            <a:spLocks noChangeShapeType="1"/>
          </p:cNvSpPr>
          <p:nvPr/>
        </p:nvSpPr>
        <p:spPr bwMode="auto">
          <a:xfrm>
            <a:off x="4179888" y="522287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66" name="Line 43"/>
          <p:cNvSpPr>
            <a:spLocks noChangeShapeType="1"/>
          </p:cNvSpPr>
          <p:nvPr/>
        </p:nvSpPr>
        <p:spPr bwMode="auto">
          <a:xfrm>
            <a:off x="5005388" y="522287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67" name="Line 44"/>
          <p:cNvSpPr>
            <a:spLocks noChangeShapeType="1"/>
          </p:cNvSpPr>
          <p:nvPr/>
        </p:nvSpPr>
        <p:spPr bwMode="auto">
          <a:xfrm>
            <a:off x="5818188" y="522287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668" name="AutoShape 45"/>
          <p:cNvCxnSpPr>
            <a:cxnSpLocks noChangeShapeType="1"/>
            <a:stCxn id="26663" idx="1"/>
            <a:endCxn id="26667" idx="1"/>
          </p:cNvCxnSpPr>
          <p:nvPr/>
        </p:nvCxnSpPr>
        <p:spPr bwMode="auto">
          <a:xfrm>
            <a:off x="2503488" y="5489575"/>
            <a:ext cx="3314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69" name="Line 46"/>
          <p:cNvSpPr>
            <a:spLocks noChangeShapeType="1"/>
          </p:cNvSpPr>
          <p:nvPr/>
        </p:nvSpPr>
        <p:spPr bwMode="auto">
          <a:xfrm>
            <a:off x="4179888" y="547687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70" name="Line 47"/>
          <p:cNvSpPr>
            <a:spLocks noChangeShapeType="1"/>
          </p:cNvSpPr>
          <p:nvPr/>
        </p:nvSpPr>
        <p:spPr bwMode="auto">
          <a:xfrm flipH="1">
            <a:off x="4090988" y="5603875"/>
            <a:ext cx="177800" cy="10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6671" name="Text Box 48"/>
          <p:cNvSpPr txBox="1">
            <a:spLocks noChangeArrowheads="1"/>
          </p:cNvSpPr>
          <p:nvPr/>
        </p:nvSpPr>
        <p:spPr bwMode="auto">
          <a:xfrm>
            <a:off x="4227513" y="5435600"/>
            <a:ext cx="714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 baseline="-25000">
                <a:latin typeface="Times New Roman" pitchFamily="18" charset="0"/>
              </a:rPr>
              <a:t>160</a:t>
            </a:r>
          </a:p>
          <a:p>
            <a:pPr algn="l"/>
            <a:r>
              <a:rPr lang="en-US" altLang="ko-KR" b="0" i="1">
                <a:latin typeface="Times New Roman" pitchFamily="18" charset="0"/>
              </a:rPr>
              <a:t>CV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r>
              <a:rPr lang="en-US" altLang="ko-KR" b="0" baseline="-25000">
                <a:latin typeface="Times New Roman" pitchFamily="18" charset="0"/>
              </a:rPr>
              <a:t>+1</a:t>
            </a:r>
          </a:p>
        </p:txBody>
      </p:sp>
      <p:sp>
        <p:nvSpPr>
          <p:cNvPr id="26672" name="Text Box 49"/>
          <p:cNvSpPr txBox="1">
            <a:spLocks noChangeArrowheads="1"/>
          </p:cNvSpPr>
          <p:nvPr/>
        </p:nvSpPr>
        <p:spPr bwMode="auto">
          <a:xfrm>
            <a:off x="5627688" y="1565275"/>
            <a:ext cx="63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 i="1">
                <a:latin typeface="Times New Roman" pitchFamily="18" charset="0"/>
              </a:rPr>
              <a:t>CV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endParaRPr lang="en-US" altLang="ko-KR" b="0" baseline="-25000">
              <a:latin typeface="Times New Roman" pitchFamily="18" charset="0"/>
            </a:endParaRPr>
          </a:p>
        </p:txBody>
      </p:sp>
      <p:sp>
        <p:nvSpPr>
          <p:cNvPr id="26673" name="Line 50"/>
          <p:cNvSpPr>
            <a:spLocks noChangeShapeType="1"/>
          </p:cNvSpPr>
          <p:nvPr/>
        </p:nvSpPr>
        <p:spPr bwMode="auto">
          <a:xfrm>
            <a:off x="3024188" y="4638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74" name="Line 51"/>
          <p:cNvSpPr>
            <a:spLocks noChangeShapeType="1"/>
          </p:cNvSpPr>
          <p:nvPr/>
        </p:nvSpPr>
        <p:spPr bwMode="auto">
          <a:xfrm>
            <a:off x="3836988" y="4625975"/>
            <a:ext cx="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75" name="Line 52"/>
          <p:cNvSpPr>
            <a:spLocks noChangeShapeType="1"/>
          </p:cNvSpPr>
          <p:nvPr/>
        </p:nvSpPr>
        <p:spPr bwMode="auto">
          <a:xfrm>
            <a:off x="4675188" y="4625975"/>
            <a:ext cx="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76" name="Line 53"/>
          <p:cNvSpPr>
            <a:spLocks noChangeShapeType="1"/>
          </p:cNvSpPr>
          <p:nvPr/>
        </p:nvSpPr>
        <p:spPr bwMode="auto">
          <a:xfrm>
            <a:off x="5500688" y="4638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677" name="AutoShape 54"/>
          <p:cNvCxnSpPr>
            <a:cxnSpLocks noChangeShapeType="1"/>
            <a:stCxn id="26673" idx="1"/>
            <a:endCxn id="26657" idx="2"/>
          </p:cNvCxnSpPr>
          <p:nvPr/>
        </p:nvCxnSpPr>
        <p:spPr bwMode="auto">
          <a:xfrm>
            <a:off x="3024188" y="5095875"/>
            <a:ext cx="2159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78" name="AutoShape 55"/>
          <p:cNvCxnSpPr>
            <a:cxnSpLocks noChangeShapeType="1"/>
            <a:stCxn id="26674" idx="1"/>
            <a:endCxn id="26658" idx="2"/>
          </p:cNvCxnSpPr>
          <p:nvPr/>
        </p:nvCxnSpPr>
        <p:spPr bwMode="auto">
          <a:xfrm>
            <a:off x="3836988" y="5095875"/>
            <a:ext cx="2286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79" name="AutoShape 56"/>
          <p:cNvCxnSpPr>
            <a:cxnSpLocks noChangeShapeType="1"/>
            <a:stCxn id="26675" idx="1"/>
            <a:endCxn id="26659" idx="2"/>
          </p:cNvCxnSpPr>
          <p:nvPr/>
        </p:nvCxnSpPr>
        <p:spPr bwMode="auto">
          <a:xfrm>
            <a:off x="4675188" y="5095875"/>
            <a:ext cx="2159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80" name="AutoShape 57"/>
          <p:cNvCxnSpPr>
            <a:cxnSpLocks noChangeShapeType="1"/>
            <a:stCxn id="26676" idx="1"/>
            <a:endCxn id="26660" idx="2"/>
          </p:cNvCxnSpPr>
          <p:nvPr/>
        </p:nvCxnSpPr>
        <p:spPr bwMode="auto">
          <a:xfrm>
            <a:off x="5500688" y="5095875"/>
            <a:ext cx="2032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81" name="Line 58"/>
          <p:cNvSpPr>
            <a:spLocks noChangeShapeType="1"/>
          </p:cNvSpPr>
          <p:nvPr/>
        </p:nvSpPr>
        <p:spPr bwMode="auto">
          <a:xfrm>
            <a:off x="4167188" y="1946275"/>
            <a:ext cx="311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6682" name="Line 59"/>
          <p:cNvSpPr>
            <a:spLocks noChangeShapeType="1"/>
          </p:cNvSpPr>
          <p:nvPr/>
        </p:nvSpPr>
        <p:spPr bwMode="auto">
          <a:xfrm flipH="1">
            <a:off x="4078288" y="2033588"/>
            <a:ext cx="177800" cy="10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cxnSp>
        <p:nvCxnSpPr>
          <p:cNvPr id="26683" name="AutoShape 60"/>
          <p:cNvCxnSpPr>
            <a:cxnSpLocks noChangeShapeType="1"/>
            <a:stCxn id="26681" idx="1"/>
            <a:endCxn id="26660" idx="6"/>
          </p:cNvCxnSpPr>
          <p:nvPr/>
        </p:nvCxnSpPr>
        <p:spPr bwMode="auto">
          <a:xfrm rot="5400000">
            <a:off x="5033963" y="2857500"/>
            <a:ext cx="3155950" cy="1333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84" name="Line 61"/>
          <p:cNvSpPr>
            <a:spLocks noChangeShapeType="1"/>
          </p:cNvSpPr>
          <p:nvPr/>
        </p:nvSpPr>
        <p:spPr bwMode="auto">
          <a:xfrm>
            <a:off x="5322888" y="4943475"/>
            <a:ext cx="195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85" name="Line 62"/>
          <p:cNvSpPr>
            <a:spLocks noChangeShapeType="1"/>
          </p:cNvSpPr>
          <p:nvPr/>
        </p:nvSpPr>
        <p:spPr bwMode="auto">
          <a:xfrm>
            <a:off x="4510088" y="4867275"/>
            <a:ext cx="276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86" name="Line 63"/>
          <p:cNvSpPr>
            <a:spLocks noChangeShapeType="1"/>
          </p:cNvSpPr>
          <p:nvPr/>
        </p:nvSpPr>
        <p:spPr bwMode="auto">
          <a:xfrm>
            <a:off x="3671888" y="4791075"/>
            <a:ext cx="360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87" name="Line 64"/>
          <p:cNvSpPr>
            <a:spLocks noChangeShapeType="1"/>
          </p:cNvSpPr>
          <p:nvPr/>
        </p:nvSpPr>
        <p:spPr bwMode="auto">
          <a:xfrm>
            <a:off x="3328988" y="227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88" name="Line 65"/>
          <p:cNvSpPr>
            <a:spLocks noChangeShapeType="1"/>
          </p:cNvSpPr>
          <p:nvPr/>
        </p:nvSpPr>
        <p:spPr bwMode="auto">
          <a:xfrm>
            <a:off x="5005388" y="227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89" name="Text Box 66"/>
          <p:cNvSpPr txBox="1">
            <a:spLocks noChangeArrowheads="1"/>
          </p:cNvSpPr>
          <p:nvPr/>
        </p:nvSpPr>
        <p:spPr bwMode="auto">
          <a:xfrm>
            <a:off x="2535238" y="2949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A</a:t>
            </a:r>
          </a:p>
        </p:txBody>
      </p:sp>
      <p:sp>
        <p:nvSpPr>
          <p:cNvPr id="26690" name="Text Box 67"/>
          <p:cNvSpPr txBox="1">
            <a:spLocks noChangeArrowheads="1"/>
          </p:cNvSpPr>
          <p:nvPr/>
        </p:nvSpPr>
        <p:spPr bwMode="auto">
          <a:xfrm>
            <a:off x="3386138" y="29495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B</a:t>
            </a:r>
          </a:p>
        </p:txBody>
      </p:sp>
      <p:sp>
        <p:nvSpPr>
          <p:cNvPr id="26691" name="Text Box 68"/>
          <p:cNvSpPr txBox="1">
            <a:spLocks noChangeArrowheads="1"/>
          </p:cNvSpPr>
          <p:nvPr/>
        </p:nvSpPr>
        <p:spPr bwMode="auto">
          <a:xfrm>
            <a:off x="4211638" y="29495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C</a:t>
            </a:r>
          </a:p>
        </p:txBody>
      </p:sp>
      <p:sp>
        <p:nvSpPr>
          <p:cNvPr id="26692" name="Text Box 69"/>
          <p:cNvSpPr txBox="1">
            <a:spLocks noChangeArrowheads="1"/>
          </p:cNvSpPr>
          <p:nvPr/>
        </p:nvSpPr>
        <p:spPr bwMode="auto">
          <a:xfrm>
            <a:off x="5049838" y="2949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D</a:t>
            </a:r>
          </a:p>
        </p:txBody>
      </p:sp>
      <p:sp>
        <p:nvSpPr>
          <p:cNvPr id="26693" name="Text Box 70"/>
          <p:cNvSpPr txBox="1">
            <a:spLocks noChangeArrowheads="1"/>
          </p:cNvSpPr>
          <p:nvPr/>
        </p:nvSpPr>
        <p:spPr bwMode="auto">
          <a:xfrm>
            <a:off x="5856288" y="294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E</a:t>
            </a:r>
          </a:p>
        </p:txBody>
      </p:sp>
      <p:sp>
        <p:nvSpPr>
          <p:cNvPr id="26694" name="Line 71"/>
          <p:cNvSpPr>
            <a:spLocks noChangeShapeType="1"/>
          </p:cNvSpPr>
          <p:nvPr/>
        </p:nvSpPr>
        <p:spPr bwMode="auto">
          <a:xfrm>
            <a:off x="2503488" y="2987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95" name="Line 72"/>
          <p:cNvSpPr>
            <a:spLocks noChangeShapeType="1"/>
          </p:cNvSpPr>
          <p:nvPr/>
        </p:nvSpPr>
        <p:spPr bwMode="auto">
          <a:xfrm>
            <a:off x="5818188" y="29749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96" name="Line 73"/>
          <p:cNvSpPr>
            <a:spLocks noChangeShapeType="1"/>
          </p:cNvSpPr>
          <p:nvPr/>
        </p:nvSpPr>
        <p:spPr bwMode="auto">
          <a:xfrm>
            <a:off x="3328988" y="29749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97" name="Line 74"/>
          <p:cNvSpPr>
            <a:spLocks noChangeShapeType="1"/>
          </p:cNvSpPr>
          <p:nvPr/>
        </p:nvSpPr>
        <p:spPr bwMode="auto">
          <a:xfrm>
            <a:off x="5005388" y="2987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698" name="Line 75"/>
          <p:cNvSpPr>
            <a:spLocks noChangeShapeType="1"/>
          </p:cNvSpPr>
          <p:nvPr/>
        </p:nvSpPr>
        <p:spPr bwMode="auto">
          <a:xfrm>
            <a:off x="4141788" y="29749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699" name="AutoShape 76"/>
          <p:cNvCxnSpPr>
            <a:cxnSpLocks noChangeShapeType="1"/>
            <a:stCxn id="26639" idx="0"/>
            <a:endCxn id="26641" idx="0"/>
          </p:cNvCxnSpPr>
          <p:nvPr/>
        </p:nvCxnSpPr>
        <p:spPr bwMode="auto">
          <a:xfrm>
            <a:off x="2503488" y="2276475"/>
            <a:ext cx="3314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700" name="Line 77"/>
          <p:cNvSpPr>
            <a:spLocks noChangeShapeType="1"/>
          </p:cNvSpPr>
          <p:nvPr/>
        </p:nvSpPr>
        <p:spPr bwMode="auto">
          <a:xfrm>
            <a:off x="3328988" y="39401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01" name="Line 78"/>
          <p:cNvSpPr>
            <a:spLocks noChangeShapeType="1"/>
          </p:cNvSpPr>
          <p:nvPr/>
        </p:nvSpPr>
        <p:spPr bwMode="auto">
          <a:xfrm>
            <a:off x="5005388" y="39401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02" name="Line 79"/>
          <p:cNvSpPr>
            <a:spLocks noChangeShapeType="1"/>
          </p:cNvSpPr>
          <p:nvPr/>
        </p:nvSpPr>
        <p:spPr bwMode="auto">
          <a:xfrm>
            <a:off x="5818188" y="394017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03" name="Line 80"/>
          <p:cNvSpPr>
            <a:spLocks noChangeShapeType="1"/>
          </p:cNvSpPr>
          <p:nvPr/>
        </p:nvSpPr>
        <p:spPr bwMode="auto">
          <a:xfrm>
            <a:off x="2833688" y="4714875"/>
            <a:ext cx="444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04" name="Line 81"/>
          <p:cNvSpPr>
            <a:spLocks noChangeShapeType="1"/>
          </p:cNvSpPr>
          <p:nvPr/>
        </p:nvSpPr>
        <p:spPr bwMode="auto">
          <a:xfrm>
            <a:off x="2833688" y="47148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05" name="Line 82"/>
          <p:cNvSpPr>
            <a:spLocks noChangeShapeType="1"/>
          </p:cNvSpPr>
          <p:nvPr/>
        </p:nvSpPr>
        <p:spPr bwMode="auto">
          <a:xfrm>
            <a:off x="3659188" y="47910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706" name="AutoShape 83"/>
          <p:cNvCxnSpPr>
            <a:cxnSpLocks noChangeShapeType="1"/>
            <a:stCxn id="26704" idx="1"/>
            <a:endCxn id="26656" idx="6"/>
          </p:cNvCxnSpPr>
          <p:nvPr/>
        </p:nvCxnSpPr>
        <p:spPr bwMode="auto">
          <a:xfrm flipH="1">
            <a:off x="2630488" y="5095875"/>
            <a:ext cx="2032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707" name="AutoShape 84"/>
          <p:cNvCxnSpPr>
            <a:cxnSpLocks noChangeShapeType="1"/>
            <a:stCxn id="26705" idx="1"/>
            <a:endCxn id="26657" idx="6"/>
          </p:cNvCxnSpPr>
          <p:nvPr/>
        </p:nvCxnSpPr>
        <p:spPr bwMode="auto">
          <a:xfrm flipH="1">
            <a:off x="3481388" y="5095875"/>
            <a:ext cx="1778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08" name="Line 85"/>
          <p:cNvSpPr>
            <a:spLocks noChangeShapeType="1"/>
          </p:cNvSpPr>
          <p:nvPr/>
        </p:nvSpPr>
        <p:spPr bwMode="auto">
          <a:xfrm>
            <a:off x="4510088" y="48672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709" name="AutoShape 86"/>
          <p:cNvCxnSpPr>
            <a:cxnSpLocks noChangeShapeType="1"/>
            <a:stCxn id="26708" idx="1"/>
            <a:endCxn id="26658" idx="6"/>
          </p:cNvCxnSpPr>
          <p:nvPr/>
        </p:nvCxnSpPr>
        <p:spPr bwMode="auto">
          <a:xfrm flipH="1">
            <a:off x="4306888" y="5095875"/>
            <a:ext cx="2032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10" name="Line 87"/>
          <p:cNvSpPr>
            <a:spLocks noChangeShapeType="1"/>
          </p:cNvSpPr>
          <p:nvPr/>
        </p:nvSpPr>
        <p:spPr bwMode="auto">
          <a:xfrm>
            <a:off x="5322888" y="49434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6711" name="AutoShape 88"/>
          <p:cNvCxnSpPr>
            <a:cxnSpLocks noChangeShapeType="1"/>
            <a:stCxn id="26710" idx="1"/>
            <a:endCxn id="26659" idx="6"/>
          </p:cNvCxnSpPr>
          <p:nvPr/>
        </p:nvCxnSpPr>
        <p:spPr bwMode="auto">
          <a:xfrm flipH="1">
            <a:off x="5132388" y="5095875"/>
            <a:ext cx="1905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12" name="Rectangle 89"/>
          <p:cNvSpPr>
            <a:spLocks noChangeArrowheads="1"/>
          </p:cNvSpPr>
          <p:nvPr/>
        </p:nvSpPr>
        <p:spPr bwMode="auto">
          <a:xfrm>
            <a:off x="4224338" y="18780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 baseline="-25000">
                <a:latin typeface="Times New Roman" pitchFamily="18" charset="0"/>
              </a:rPr>
              <a:t>160</a:t>
            </a:r>
          </a:p>
        </p:txBody>
      </p:sp>
      <p:sp>
        <p:nvSpPr>
          <p:cNvPr id="26713" name="Line 90"/>
          <p:cNvSpPr>
            <a:spLocks noChangeShapeType="1"/>
          </p:cNvSpPr>
          <p:nvPr/>
        </p:nvSpPr>
        <p:spPr bwMode="auto">
          <a:xfrm>
            <a:off x="5627688" y="1628775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6714" name="Text Box 91"/>
          <p:cNvSpPr txBox="1">
            <a:spLocks noChangeArrowheads="1"/>
          </p:cNvSpPr>
          <p:nvPr/>
        </p:nvSpPr>
        <p:spPr bwMode="auto">
          <a:xfrm>
            <a:off x="1589088" y="1565275"/>
            <a:ext cx="52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 i="1">
                <a:latin typeface="Times New Roman" pitchFamily="18" charset="0"/>
              </a:rPr>
              <a:t>Y</a:t>
            </a:r>
            <a:r>
              <a:rPr lang="en-US" altLang="ko-KR" b="0" i="1" baseline="-25000">
                <a:latin typeface="Times New Roman" pitchFamily="18" charset="0"/>
              </a:rPr>
              <a:t>q</a:t>
            </a:r>
            <a:endParaRPr lang="en-US" altLang="ko-KR" b="0" baseline="-25000">
              <a:latin typeface="Times New Roman" pitchFamily="18" charset="0"/>
            </a:endParaRPr>
          </a:p>
        </p:txBody>
      </p:sp>
      <p:sp>
        <p:nvSpPr>
          <p:cNvPr id="26715" name="Line 92"/>
          <p:cNvSpPr>
            <a:spLocks noChangeShapeType="1"/>
          </p:cNvSpPr>
          <p:nvPr/>
        </p:nvSpPr>
        <p:spPr bwMode="auto">
          <a:xfrm flipH="1">
            <a:off x="1449388" y="2071688"/>
            <a:ext cx="177800" cy="10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6716" name="Rectangle 93"/>
          <p:cNvSpPr>
            <a:spLocks noChangeArrowheads="1"/>
          </p:cNvSpPr>
          <p:nvPr/>
        </p:nvSpPr>
        <p:spPr bwMode="auto">
          <a:xfrm>
            <a:off x="1633538" y="18780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b="0" baseline="-25000">
                <a:latin typeface="Times New Roman" pitchFamily="18" charset="0"/>
              </a:rPr>
              <a:t>512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7EC11-C2F0-41D9-8270-77DE54427998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366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SHA-1   round function </a:t>
            </a:r>
            <a:r>
              <a:rPr lang="en-US" altLang="ko-KR" sz="2400" i="1"/>
              <a:t> 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5260975" y="20970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E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4170363" y="2097088"/>
            <a:ext cx="1090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D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081338" y="20970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C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1990725" y="2097088"/>
            <a:ext cx="1090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B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901700" y="20970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A</a:t>
            </a:r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901700" y="2097088"/>
            <a:ext cx="5448300" cy="1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901700" y="2465388"/>
            <a:ext cx="5448300" cy="1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901700" y="2097088"/>
            <a:ext cx="1588" cy="368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1990725" y="2097088"/>
            <a:ext cx="15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3081338" y="2097088"/>
            <a:ext cx="15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4170363" y="2097088"/>
            <a:ext cx="15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>
            <a:off x="5260975" y="2097088"/>
            <a:ext cx="15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>
            <a:off x="6350000" y="2097088"/>
            <a:ext cx="1588" cy="368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65" name="Rectangle 16"/>
          <p:cNvSpPr>
            <a:spLocks noChangeArrowheads="1"/>
          </p:cNvSpPr>
          <p:nvPr/>
        </p:nvSpPr>
        <p:spPr bwMode="auto">
          <a:xfrm>
            <a:off x="5260975" y="50561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E</a:t>
            </a:r>
          </a:p>
        </p:txBody>
      </p:sp>
      <p:sp>
        <p:nvSpPr>
          <p:cNvPr id="27666" name="Rectangle 17"/>
          <p:cNvSpPr>
            <a:spLocks noChangeArrowheads="1"/>
          </p:cNvSpPr>
          <p:nvPr/>
        </p:nvSpPr>
        <p:spPr bwMode="auto">
          <a:xfrm>
            <a:off x="4170363" y="5056188"/>
            <a:ext cx="1090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D</a:t>
            </a:r>
          </a:p>
        </p:txBody>
      </p:sp>
      <p:sp>
        <p:nvSpPr>
          <p:cNvPr id="27667" name="Rectangle 18"/>
          <p:cNvSpPr>
            <a:spLocks noChangeArrowheads="1"/>
          </p:cNvSpPr>
          <p:nvPr/>
        </p:nvSpPr>
        <p:spPr bwMode="auto">
          <a:xfrm>
            <a:off x="3081338" y="50561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C</a:t>
            </a:r>
          </a:p>
        </p:txBody>
      </p: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1990725" y="5056188"/>
            <a:ext cx="1090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B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901700" y="5056188"/>
            <a:ext cx="108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altLang="ko-KR" sz="2400" b="0" i="1">
                <a:latin typeface="Times New Roman" pitchFamily="18" charset="0"/>
              </a:rPr>
              <a:t>A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>
            <a:off x="901700" y="5056188"/>
            <a:ext cx="5448300" cy="1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>
            <a:off x="901700" y="5424488"/>
            <a:ext cx="5448300" cy="1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2" name="Line 23"/>
          <p:cNvSpPr>
            <a:spLocks noChangeShapeType="1"/>
          </p:cNvSpPr>
          <p:nvPr/>
        </p:nvSpPr>
        <p:spPr bwMode="auto">
          <a:xfrm>
            <a:off x="901700" y="5056188"/>
            <a:ext cx="1588" cy="368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3" name="Line 24"/>
          <p:cNvSpPr>
            <a:spLocks noChangeShapeType="1"/>
          </p:cNvSpPr>
          <p:nvPr/>
        </p:nvSpPr>
        <p:spPr bwMode="auto">
          <a:xfrm>
            <a:off x="1990725" y="5056188"/>
            <a:ext cx="15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4" name="Line 25"/>
          <p:cNvSpPr>
            <a:spLocks noChangeShapeType="1"/>
          </p:cNvSpPr>
          <p:nvPr/>
        </p:nvSpPr>
        <p:spPr bwMode="auto">
          <a:xfrm>
            <a:off x="3081338" y="5056188"/>
            <a:ext cx="15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5" name="Line 26"/>
          <p:cNvSpPr>
            <a:spLocks noChangeShapeType="1"/>
          </p:cNvSpPr>
          <p:nvPr/>
        </p:nvSpPr>
        <p:spPr bwMode="auto">
          <a:xfrm>
            <a:off x="4170363" y="5056188"/>
            <a:ext cx="1587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6" name="Line 27"/>
          <p:cNvSpPr>
            <a:spLocks noChangeShapeType="1"/>
          </p:cNvSpPr>
          <p:nvPr/>
        </p:nvSpPr>
        <p:spPr bwMode="auto">
          <a:xfrm>
            <a:off x="5260975" y="5056188"/>
            <a:ext cx="15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7" name="Line 28"/>
          <p:cNvSpPr>
            <a:spLocks noChangeShapeType="1"/>
          </p:cNvSpPr>
          <p:nvPr/>
        </p:nvSpPr>
        <p:spPr bwMode="auto">
          <a:xfrm>
            <a:off x="6350000" y="5056188"/>
            <a:ext cx="1588" cy="368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ko-KR" altLang="en-US"/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388100" y="2097088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Input buffer</a:t>
            </a:r>
          </a:p>
        </p:txBody>
      </p: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6388100" y="5030788"/>
            <a:ext cx="143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Output buffer</a:t>
            </a:r>
          </a:p>
        </p:txBody>
      </p:sp>
      <p:sp>
        <p:nvSpPr>
          <p:cNvPr id="27680" name="Oval 31"/>
          <p:cNvSpPr>
            <a:spLocks noChangeArrowheads="1"/>
          </p:cNvSpPr>
          <p:nvPr/>
        </p:nvSpPr>
        <p:spPr bwMode="auto">
          <a:xfrm>
            <a:off x="3429000" y="2706688"/>
            <a:ext cx="368300" cy="368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3471863" y="2706688"/>
            <a:ext cx="300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000" b="0" i="1">
                <a:latin typeface="Times New Roman" pitchFamily="18" charset="0"/>
              </a:rPr>
              <a:t> f</a:t>
            </a:r>
            <a:r>
              <a:rPr lang="en-US" altLang="ko-KR" sz="2000" b="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7682" name="AutoShape 33"/>
          <p:cNvSpPr>
            <a:spLocks noChangeArrowheads="1"/>
          </p:cNvSpPr>
          <p:nvPr/>
        </p:nvSpPr>
        <p:spPr bwMode="auto">
          <a:xfrm>
            <a:off x="5689600" y="3087688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5689600" y="3506788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5689600" y="4002088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7685" name="AutoShape 36"/>
          <p:cNvSpPr>
            <a:spLocks noChangeArrowheads="1"/>
          </p:cNvSpPr>
          <p:nvPr/>
        </p:nvSpPr>
        <p:spPr bwMode="auto">
          <a:xfrm>
            <a:off x="5689600" y="4471988"/>
            <a:ext cx="241300" cy="2413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7686" name="Oval 37"/>
          <p:cNvSpPr>
            <a:spLocks noChangeArrowheads="1"/>
          </p:cNvSpPr>
          <p:nvPr/>
        </p:nvSpPr>
        <p:spPr bwMode="auto">
          <a:xfrm>
            <a:off x="1574800" y="3430588"/>
            <a:ext cx="8001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7687" name="Rectangle 38"/>
          <p:cNvSpPr>
            <a:spLocks noChangeArrowheads="1"/>
          </p:cNvSpPr>
          <p:nvPr/>
        </p:nvSpPr>
        <p:spPr bwMode="auto">
          <a:xfrm>
            <a:off x="1587500" y="3468688"/>
            <a:ext cx="731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000" b="0">
                <a:latin typeface="Times New Roman" pitchFamily="18" charset="0"/>
              </a:rPr>
              <a:t>  CLS</a:t>
            </a:r>
            <a:r>
              <a:rPr lang="en-US" altLang="ko-KR" sz="2000" b="0" baseline="-25000">
                <a:latin typeface="Times New Roman" pitchFamily="18" charset="0"/>
              </a:rPr>
              <a:t>5    </a:t>
            </a:r>
          </a:p>
        </p:txBody>
      </p:sp>
      <p:sp>
        <p:nvSpPr>
          <p:cNvPr id="27688" name="Oval 39"/>
          <p:cNvSpPr>
            <a:spLocks noChangeArrowheads="1"/>
          </p:cNvSpPr>
          <p:nvPr/>
        </p:nvSpPr>
        <p:spPr bwMode="auto">
          <a:xfrm>
            <a:off x="2133600" y="3963988"/>
            <a:ext cx="800100" cy="368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7689" name="Rectangle 40"/>
          <p:cNvSpPr>
            <a:spLocks noChangeArrowheads="1"/>
          </p:cNvSpPr>
          <p:nvPr/>
        </p:nvSpPr>
        <p:spPr bwMode="auto">
          <a:xfrm>
            <a:off x="2163763" y="3976688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000" b="0">
                <a:latin typeface="Times New Roman" pitchFamily="18" charset="0"/>
              </a:rPr>
              <a:t> CLS</a:t>
            </a:r>
            <a:r>
              <a:rPr lang="en-US" altLang="ko-KR" sz="2000" b="0" baseline="-25000">
                <a:latin typeface="Times New Roman" pitchFamily="18" charset="0"/>
              </a:rPr>
              <a:t>30</a:t>
            </a:r>
          </a:p>
        </p:txBody>
      </p:sp>
      <p:cxnSp>
        <p:nvCxnSpPr>
          <p:cNvPr id="27690" name="AutoShape 41"/>
          <p:cNvCxnSpPr>
            <a:cxnSpLocks noChangeShapeType="1"/>
            <a:stCxn id="27656" idx="2"/>
            <a:endCxn id="27668" idx="0"/>
          </p:cNvCxnSpPr>
          <p:nvPr/>
        </p:nvCxnSpPr>
        <p:spPr bwMode="auto">
          <a:xfrm rot="16200000" flipH="1">
            <a:off x="696119" y="3215482"/>
            <a:ext cx="2590800" cy="1090612"/>
          </a:xfrm>
          <a:prstGeom prst="bentConnector3">
            <a:avLst>
              <a:gd name="adj1" fmla="val 8627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6" idx="6"/>
            <a:endCxn id="27683" idx="2"/>
          </p:cNvCxnSpPr>
          <p:nvPr/>
        </p:nvCxnSpPr>
        <p:spPr bwMode="auto">
          <a:xfrm>
            <a:off x="2374900" y="3621088"/>
            <a:ext cx="33147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88" idx="4"/>
            <a:endCxn id="27667" idx="0"/>
          </p:cNvCxnSpPr>
          <p:nvPr/>
        </p:nvCxnSpPr>
        <p:spPr bwMode="auto">
          <a:xfrm rot="16200000" flipH="1">
            <a:off x="2717800" y="4148138"/>
            <a:ext cx="723900" cy="1092200"/>
          </a:xfrm>
          <a:prstGeom prst="bentConnector3">
            <a:avLst>
              <a:gd name="adj1" fmla="val 40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55" idx="2"/>
            <a:endCxn id="27689" idx="0"/>
          </p:cNvCxnSpPr>
          <p:nvPr/>
        </p:nvCxnSpPr>
        <p:spPr bwMode="auto">
          <a:xfrm>
            <a:off x="2536825" y="2465388"/>
            <a:ext cx="0" cy="151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94" name="AutoShape 45"/>
          <p:cNvCxnSpPr>
            <a:cxnSpLocks noChangeShapeType="1"/>
          </p:cNvCxnSpPr>
          <p:nvPr/>
        </p:nvCxnSpPr>
        <p:spPr bwMode="auto">
          <a:xfrm flipH="1">
            <a:off x="3644900" y="2478088"/>
            <a:ext cx="31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5" name="Line 46"/>
          <p:cNvSpPr>
            <a:spLocks noChangeShapeType="1"/>
          </p:cNvSpPr>
          <p:nvPr/>
        </p:nvSpPr>
        <p:spPr bwMode="auto">
          <a:xfrm>
            <a:off x="2984500" y="2554288"/>
            <a:ext cx="66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7696" name="AutoShape 47"/>
          <p:cNvCxnSpPr>
            <a:cxnSpLocks noChangeShapeType="1"/>
            <a:stCxn id="27695" idx="0"/>
            <a:endCxn id="27666" idx="0"/>
          </p:cNvCxnSpPr>
          <p:nvPr/>
        </p:nvCxnSpPr>
        <p:spPr bwMode="auto">
          <a:xfrm rot="5400000" flipV="1">
            <a:off x="2599532" y="2939256"/>
            <a:ext cx="2501900" cy="1731963"/>
          </a:xfrm>
          <a:prstGeom prst="bentConnector3">
            <a:avLst>
              <a:gd name="adj1" fmla="val 75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697" name="Line 48"/>
          <p:cNvSpPr>
            <a:spLocks noChangeShapeType="1"/>
          </p:cNvSpPr>
          <p:nvPr/>
        </p:nvSpPr>
        <p:spPr bwMode="auto">
          <a:xfrm>
            <a:off x="2540000" y="2871788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cxnSp>
        <p:nvCxnSpPr>
          <p:cNvPr id="27698" name="AutoShape 49"/>
          <p:cNvCxnSpPr>
            <a:cxnSpLocks noChangeShapeType="1"/>
            <a:stCxn id="27680" idx="4"/>
            <a:endCxn id="27682" idx="2"/>
          </p:cNvCxnSpPr>
          <p:nvPr/>
        </p:nvCxnSpPr>
        <p:spPr bwMode="auto">
          <a:xfrm rot="16200000" flipH="1">
            <a:off x="4584700" y="2103438"/>
            <a:ext cx="133350" cy="20764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99" name="AutoShape 50"/>
          <p:cNvCxnSpPr>
            <a:cxnSpLocks noChangeShapeType="1"/>
            <a:stCxn id="27682" idx="4"/>
            <a:endCxn id="27683" idx="0"/>
          </p:cNvCxnSpPr>
          <p:nvPr/>
        </p:nvCxnSpPr>
        <p:spPr bwMode="auto">
          <a:xfrm>
            <a:off x="5810250" y="3328988"/>
            <a:ext cx="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00" name="AutoShape 51"/>
          <p:cNvCxnSpPr>
            <a:cxnSpLocks noChangeShapeType="1"/>
            <a:stCxn id="27652" idx="2"/>
            <a:endCxn id="27682" idx="0"/>
          </p:cNvCxnSpPr>
          <p:nvPr/>
        </p:nvCxnSpPr>
        <p:spPr bwMode="auto">
          <a:xfrm>
            <a:off x="5805488" y="2465388"/>
            <a:ext cx="4762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01" name="AutoShape 52"/>
          <p:cNvCxnSpPr>
            <a:cxnSpLocks noChangeShapeType="1"/>
            <a:stCxn id="27683" idx="4"/>
            <a:endCxn id="27684" idx="0"/>
          </p:cNvCxnSpPr>
          <p:nvPr/>
        </p:nvCxnSpPr>
        <p:spPr bwMode="auto">
          <a:xfrm>
            <a:off x="5810250" y="3748088"/>
            <a:ext cx="0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02" name="AutoShape 53"/>
          <p:cNvCxnSpPr>
            <a:cxnSpLocks noChangeShapeType="1"/>
            <a:stCxn id="27684" idx="4"/>
            <a:endCxn id="27685" idx="0"/>
          </p:cNvCxnSpPr>
          <p:nvPr/>
        </p:nvCxnSpPr>
        <p:spPr bwMode="auto">
          <a:xfrm>
            <a:off x="5810250" y="424338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03" name="AutoShape 54"/>
          <p:cNvCxnSpPr>
            <a:cxnSpLocks noChangeShapeType="1"/>
            <a:stCxn id="27685" idx="4"/>
            <a:endCxn id="27669" idx="0"/>
          </p:cNvCxnSpPr>
          <p:nvPr/>
        </p:nvCxnSpPr>
        <p:spPr bwMode="auto">
          <a:xfrm rot="5400000">
            <a:off x="3456782" y="2702719"/>
            <a:ext cx="342900" cy="4364037"/>
          </a:xfrm>
          <a:prstGeom prst="bentConnector3">
            <a:avLst>
              <a:gd name="adj1" fmla="val 314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704" name="Line 55"/>
          <p:cNvSpPr>
            <a:spLocks noChangeShapeType="1"/>
          </p:cNvSpPr>
          <p:nvPr/>
        </p:nvSpPr>
        <p:spPr bwMode="auto">
          <a:xfrm>
            <a:off x="4711700" y="2478088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7705" name="Line 56"/>
          <p:cNvSpPr>
            <a:spLocks noChangeShapeType="1"/>
          </p:cNvSpPr>
          <p:nvPr/>
        </p:nvSpPr>
        <p:spPr bwMode="auto">
          <a:xfrm>
            <a:off x="4711700" y="4002088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cxnSp>
        <p:nvCxnSpPr>
          <p:cNvPr id="27706" name="AutoShape 57"/>
          <p:cNvCxnSpPr>
            <a:cxnSpLocks noChangeShapeType="1"/>
            <a:stCxn id="27705" idx="1"/>
            <a:endCxn id="27665" idx="0"/>
          </p:cNvCxnSpPr>
          <p:nvPr/>
        </p:nvCxnSpPr>
        <p:spPr bwMode="auto">
          <a:xfrm rot="16200000" flipH="1">
            <a:off x="4909344" y="4160044"/>
            <a:ext cx="1054100" cy="738188"/>
          </a:xfrm>
          <a:prstGeom prst="bentConnector3">
            <a:avLst>
              <a:gd name="adj1" fmla="val 86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707" name="Text Box 58"/>
          <p:cNvSpPr txBox="1">
            <a:spLocks noChangeArrowheads="1"/>
          </p:cNvSpPr>
          <p:nvPr/>
        </p:nvSpPr>
        <p:spPr bwMode="auto">
          <a:xfrm>
            <a:off x="6348413" y="3925888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 i="1">
                <a:latin typeface="Times New Roman" pitchFamily="18" charset="0"/>
              </a:rPr>
              <a:t>W</a:t>
            </a:r>
            <a:r>
              <a:rPr lang="en-US" altLang="ko-KR" sz="2000" b="0" i="1" baseline="-25000">
                <a:latin typeface="Times New Roman" pitchFamily="18" charset="0"/>
              </a:rPr>
              <a:t>t</a:t>
            </a:r>
          </a:p>
        </p:txBody>
      </p:sp>
      <p:cxnSp>
        <p:nvCxnSpPr>
          <p:cNvPr id="27708" name="AutoShape 59"/>
          <p:cNvCxnSpPr>
            <a:cxnSpLocks noChangeShapeType="1"/>
            <a:stCxn id="27707" idx="1"/>
            <a:endCxn id="27684" idx="6"/>
          </p:cNvCxnSpPr>
          <p:nvPr/>
        </p:nvCxnSpPr>
        <p:spPr bwMode="auto">
          <a:xfrm flipH="1">
            <a:off x="5930900" y="4110038"/>
            <a:ext cx="417513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709" name="Text Box 60"/>
          <p:cNvSpPr txBox="1">
            <a:spLocks noChangeArrowheads="1"/>
          </p:cNvSpPr>
          <p:nvPr/>
        </p:nvSpPr>
        <p:spPr bwMode="auto">
          <a:xfrm>
            <a:off x="6348413" y="4408488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 i="1">
                <a:latin typeface="Times New Roman" pitchFamily="18" charset="0"/>
              </a:rPr>
              <a:t>K</a:t>
            </a:r>
            <a:r>
              <a:rPr lang="en-US" altLang="ko-KR" sz="2000" b="0" i="1" baseline="-25000">
                <a:latin typeface="Times New Roman" pitchFamily="18" charset="0"/>
              </a:rPr>
              <a:t>t</a:t>
            </a:r>
          </a:p>
        </p:txBody>
      </p:sp>
      <p:cxnSp>
        <p:nvCxnSpPr>
          <p:cNvPr id="27710" name="AutoShape 61"/>
          <p:cNvCxnSpPr>
            <a:cxnSpLocks noChangeShapeType="1"/>
            <a:stCxn id="27709" idx="1"/>
            <a:endCxn id="27685" idx="6"/>
          </p:cNvCxnSpPr>
          <p:nvPr/>
        </p:nvCxnSpPr>
        <p:spPr bwMode="auto">
          <a:xfrm flipH="1">
            <a:off x="5930900" y="459263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711" name="Line 62"/>
          <p:cNvSpPr>
            <a:spLocks noChangeShapeType="1"/>
          </p:cNvSpPr>
          <p:nvPr/>
        </p:nvSpPr>
        <p:spPr bwMode="auto">
          <a:xfrm flipH="1">
            <a:off x="3797300" y="28717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27712" name="Line 63"/>
          <p:cNvSpPr>
            <a:spLocks noChangeShapeType="1"/>
          </p:cNvSpPr>
          <p:nvPr/>
        </p:nvSpPr>
        <p:spPr bwMode="auto">
          <a:xfrm>
            <a:off x="1447800" y="3621088"/>
            <a:ext cx="13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7713" name="Text Box 64"/>
          <p:cNvSpPr txBox="1">
            <a:spLocks noChangeArrowheads="1"/>
          </p:cNvSpPr>
          <p:nvPr/>
        </p:nvSpPr>
        <p:spPr bwMode="auto">
          <a:xfrm>
            <a:off x="6853238" y="441642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Constants </a:t>
            </a:r>
          </a:p>
        </p:txBody>
      </p:sp>
      <p:sp>
        <p:nvSpPr>
          <p:cNvPr id="27714" name="Text Box 65"/>
          <p:cNvSpPr txBox="1">
            <a:spLocks noChangeArrowheads="1"/>
          </p:cNvSpPr>
          <p:nvPr/>
        </p:nvSpPr>
        <p:spPr bwMode="auto">
          <a:xfrm>
            <a:off x="6846888" y="3922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From message</a:t>
            </a:r>
          </a:p>
        </p:txBody>
      </p:sp>
      <p:sp>
        <p:nvSpPr>
          <p:cNvPr id="27715" name="Text Box 66"/>
          <p:cNvSpPr txBox="1">
            <a:spLocks noChangeArrowheads="1"/>
          </p:cNvSpPr>
          <p:nvPr/>
        </p:nvSpPr>
        <p:spPr bwMode="auto">
          <a:xfrm>
            <a:off x="6883400" y="2657475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>
                <a:latin typeface="Times New Roman" pitchFamily="18" charset="0"/>
              </a:rPr>
              <a:t>Boolean</a:t>
            </a:r>
            <a:r>
              <a:rPr lang="en-US" altLang="ko-KR">
                <a:latin typeface="Times New Roman" pitchFamily="18" charset="0"/>
              </a:rPr>
              <a:t> </a:t>
            </a:r>
            <a:r>
              <a:rPr lang="en-US" altLang="ko-KR" b="0">
                <a:latin typeface="Times New Roman" pitchFamily="18" charset="0"/>
              </a:rPr>
              <a:t>function</a:t>
            </a:r>
          </a:p>
        </p:txBody>
      </p:sp>
      <p:sp>
        <p:nvSpPr>
          <p:cNvPr id="27716" name="Text Box 67"/>
          <p:cNvSpPr txBox="1">
            <a:spLocks noChangeArrowheads="1"/>
          </p:cNvSpPr>
          <p:nvPr/>
        </p:nvSpPr>
        <p:spPr bwMode="auto">
          <a:xfrm>
            <a:off x="6856413" y="3386138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 dirty="0">
                <a:latin typeface="Times New Roman" pitchFamily="18" charset="0"/>
              </a:rPr>
              <a:t>Cyclic left shift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6BC520-FFB0-4132-B499-BC09E94A158E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890588" y="692150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SHA-1</a:t>
            </a:r>
            <a:endParaRPr lang="en-US" altLang="ko-KR" sz="2400" i="1"/>
          </a:p>
        </p:txBody>
      </p:sp>
      <p:sp>
        <p:nvSpPr>
          <p:cNvPr id="28676" name="Text Box 71"/>
          <p:cNvSpPr txBox="1">
            <a:spLocks noChangeArrowheads="1"/>
          </p:cNvSpPr>
          <p:nvPr/>
        </p:nvSpPr>
        <p:spPr bwMode="auto">
          <a:xfrm>
            <a:off x="1042988" y="1438275"/>
            <a:ext cx="4837112" cy="32956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b="0"/>
              <a:t>Initial values  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A</a:t>
            </a:r>
            <a:r>
              <a:rPr lang="en-US" altLang="ko-KR" b="0"/>
              <a:t> = 6 7 4 5 2 3 0 1 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B</a:t>
            </a:r>
            <a:r>
              <a:rPr lang="en-US" altLang="ko-KR" b="0"/>
              <a:t> = E F C D A B 8 9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C</a:t>
            </a:r>
            <a:r>
              <a:rPr lang="en-US" altLang="ko-KR" b="0"/>
              <a:t> = 9 8 B A D C F E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D</a:t>
            </a:r>
            <a:r>
              <a:rPr lang="en-US" altLang="ko-KR" b="0"/>
              <a:t> = 1 0 3 2 5 4 7 6 </a:t>
            </a:r>
          </a:p>
          <a:p>
            <a:pPr algn="l"/>
            <a:r>
              <a:rPr lang="en-US" altLang="ko-KR" b="0" i="1"/>
              <a:t>	E</a:t>
            </a:r>
            <a:r>
              <a:rPr lang="en-US" altLang="ko-KR" b="0"/>
              <a:t> = C 3 D 2 E 1 F 0</a:t>
            </a:r>
          </a:p>
          <a:p>
            <a:pPr algn="l"/>
            <a:r>
              <a:rPr lang="en-US" altLang="ko-KR" b="0"/>
              <a:t>Constants </a:t>
            </a:r>
            <a:r>
              <a:rPr lang="en-US" altLang="ko-KR" b="0" i="1"/>
              <a:t>K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endParaRPr lang="en-US" altLang="ko-KR" b="0"/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t</a:t>
            </a:r>
            <a:r>
              <a:rPr lang="en-US" altLang="ko-KR" b="0"/>
              <a:t> = 0 ~ 19	</a:t>
            </a:r>
            <a:r>
              <a:rPr lang="en-US" altLang="ko-KR" b="0" i="1"/>
              <a:t>K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= 5 A 8 2 7 9 9 9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t</a:t>
            </a:r>
            <a:r>
              <a:rPr lang="en-US" altLang="ko-KR" b="0"/>
              <a:t> = 20 ~ 39	</a:t>
            </a:r>
            <a:r>
              <a:rPr lang="en-US" altLang="ko-KR" b="0" i="1"/>
              <a:t>K</a:t>
            </a:r>
            <a:r>
              <a:rPr lang="en-US" altLang="ko-KR" b="0" i="1" baseline="-25000"/>
              <a:t>t </a:t>
            </a:r>
            <a:r>
              <a:rPr lang="en-US" altLang="ko-KR" b="0"/>
              <a:t>= 6 E D 9 E B A 1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t</a:t>
            </a:r>
            <a:r>
              <a:rPr lang="en-US" altLang="ko-KR" b="0"/>
              <a:t> = 40 ~ 59	</a:t>
            </a:r>
            <a:r>
              <a:rPr lang="en-US" altLang="ko-KR" b="0" i="1"/>
              <a:t>K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= 8 F 1 B B C D C</a:t>
            </a:r>
          </a:p>
          <a:p>
            <a:pPr algn="l"/>
            <a:r>
              <a:rPr lang="en-US" altLang="ko-KR" b="0"/>
              <a:t>	</a:t>
            </a:r>
            <a:r>
              <a:rPr lang="en-US" altLang="ko-KR" b="0" i="1"/>
              <a:t>t</a:t>
            </a:r>
            <a:r>
              <a:rPr lang="en-US" altLang="ko-KR" b="0"/>
              <a:t> = 60 ~ 79	</a:t>
            </a:r>
            <a:r>
              <a:rPr lang="en-US" altLang="ko-KR" b="0" i="1"/>
              <a:t>K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= C A 6 2 C 1 D 6</a:t>
            </a:r>
          </a:p>
          <a:p>
            <a:pPr algn="l"/>
            <a:endParaRPr lang="en-US" altLang="ko-KR"/>
          </a:p>
        </p:txBody>
      </p:sp>
      <p:sp>
        <p:nvSpPr>
          <p:cNvPr id="28677" name="Rectangle 72"/>
          <p:cNvSpPr>
            <a:spLocks noChangeArrowheads="1"/>
          </p:cNvSpPr>
          <p:nvPr/>
        </p:nvSpPr>
        <p:spPr bwMode="auto">
          <a:xfrm>
            <a:off x="1019175" y="4565650"/>
            <a:ext cx="7137400" cy="13731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b="0"/>
              <a:t>Boolean function </a:t>
            </a:r>
            <a:r>
              <a:rPr lang="en-US" altLang="ko-KR" b="0" i="1"/>
              <a:t>f</a:t>
            </a:r>
            <a:r>
              <a:rPr lang="en-US" altLang="ko-KR" b="0" i="1" baseline="-25000"/>
              <a:t>t</a:t>
            </a:r>
            <a:r>
              <a:rPr lang="en-US" altLang="ko-KR" b="0"/>
              <a:t>  </a:t>
            </a:r>
          </a:p>
          <a:p>
            <a:pPr algn="l"/>
            <a:r>
              <a:rPr lang="en-US" altLang="ko-KR" b="0" i="1"/>
              <a:t>	t</a:t>
            </a:r>
            <a:r>
              <a:rPr lang="en-US" altLang="ko-KR" b="0"/>
              <a:t> = 0 ~ 19	</a:t>
            </a:r>
            <a:r>
              <a:rPr lang="en-US" altLang="ko-KR" b="0" i="1"/>
              <a:t>f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(</a:t>
            </a:r>
            <a:r>
              <a:rPr lang="en-US" altLang="ko-KR" b="0" i="1"/>
              <a:t>B</a:t>
            </a:r>
            <a:r>
              <a:rPr lang="en-US" altLang="ko-KR" b="0"/>
              <a:t>, </a:t>
            </a:r>
            <a:r>
              <a:rPr lang="en-US" altLang="ko-KR" b="0" i="1"/>
              <a:t>C</a:t>
            </a:r>
            <a:r>
              <a:rPr lang="en-US" altLang="ko-KR" b="0"/>
              <a:t>, </a:t>
            </a:r>
            <a:r>
              <a:rPr lang="en-US" altLang="ko-KR" b="0" i="1"/>
              <a:t>D</a:t>
            </a:r>
            <a:r>
              <a:rPr lang="en-US" altLang="ko-KR" b="0"/>
              <a:t>)</a:t>
            </a:r>
            <a:r>
              <a:rPr lang="en-US" altLang="ko-KR" b="0" i="1"/>
              <a:t> </a:t>
            </a:r>
            <a:r>
              <a:rPr lang="en-US" altLang="ko-KR" b="0"/>
              <a:t>= </a:t>
            </a:r>
            <a:r>
              <a:rPr lang="en-US" altLang="ko-KR" b="0" i="1"/>
              <a:t>B </a:t>
            </a:r>
            <a:r>
              <a:rPr lang="en-US" altLang="ko-KR" b="0">
                <a:sym typeface="Symbol" pitchFamily="18" charset="2"/>
              </a:rPr>
              <a:t>· </a:t>
            </a:r>
            <a:r>
              <a:rPr lang="en-US" altLang="ko-KR" b="0" i="1"/>
              <a:t>C</a:t>
            </a:r>
            <a:r>
              <a:rPr lang="en-US" altLang="ko-KR" b="0"/>
              <a:t> + </a:t>
            </a:r>
            <a:r>
              <a:rPr lang="en-US" altLang="ko-KR" b="0" i="1"/>
              <a:t>B</a:t>
            </a:r>
            <a:r>
              <a:rPr lang="en-US" altLang="ko-KR" b="0"/>
              <a:t> </a:t>
            </a:r>
            <a:r>
              <a:rPr lang="en-US" altLang="ko-KR" b="0">
                <a:sym typeface="Symbol" pitchFamily="18" charset="2"/>
              </a:rPr>
              <a:t>·</a:t>
            </a:r>
            <a:r>
              <a:rPr lang="en-US" altLang="ko-KR" b="0"/>
              <a:t> </a:t>
            </a:r>
            <a:r>
              <a:rPr lang="en-US" altLang="ko-KR" b="0" i="1"/>
              <a:t>D</a:t>
            </a:r>
            <a:r>
              <a:rPr lang="en-US" altLang="ko-KR" b="0"/>
              <a:t> </a:t>
            </a:r>
          </a:p>
          <a:p>
            <a:pPr algn="l"/>
            <a:r>
              <a:rPr lang="en-US" altLang="ko-KR" b="0" i="1"/>
              <a:t>	t</a:t>
            </a:r>
            <a:r>
              <a:rPr lang="en-US" altLang="ko-KR" b="0"/>
              <a:t> = 20 ~ 39	</a:t>
            </a:r>
            <a:r>
              <a:rPr lang="en-US" altLang="ko-KR" b="0" i="1"/>
              <a:t>f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(</a:t>
            </a:r>
            <a:r>
              <a:rPr lang="en-US" altLang="ko-KR" b="0" i="1"/>
              <a:t>B</a:t>
            </a:r>
            <a:r>
              <a:rPr lang="en-US" altLang="ko-KR" b="0"/>
              <a:t>, </a:t>
            </a:r>
            <a:r>
              <a:rPr lang="en-US" altLang="ko-KR" b="0" i="1"/>
              <a:t>C</a:t>
            </a:r>
            <a:r>
              <a:rPr lang="en-US" altLang="ko-KR" b="0"/>
              <a:t>, </a:t>
            </a:r>
            <a:r>
              <a:rPr lang="en-US" altLang="ko-KR" b="0" i="1"/>
              <a:t>D</a:t>
            </a:r>
            <a:r>
              <a:rPr lang="en-US" altLang="ko-KR" b="0"/>
              <a:t>)</a:t>
            </a:r>
            <a:r>
              <a:rPr lang="en-US" altLang="ko-KR" b="0" i="1"/>
              <a:t> </a:t>
            </a:r>
            <a:r>
              <a:rPr lang="en-US" altLang="ko-KR" b="0"/>
              <a:t>= </a:t>
            </a:r>
            <a:r>
              <a:rPr lang="en-US" altLang="ko-KR" b="0" i="1"/>
              <a:t>B </a:t>
            </a:r>
            <a:r>
              <a:rPr lang="en-US" altLang="ko-KR" b="0">
                <a:sym typeface="Symbol" pitchFamily="18" charset="2"/>
              </a:rPr>
              <a:t> </a:t>
            </a:r>
            <a:r>
              <a:rPr lang="en-US" altLang="ko-KR" b="0" i="1"/>
              <a:t>C</a:t>
            </a:r>
            <a:r>
              <a:rPr lang="en-US" altLang="ko-KR" b="0"/>
              <a:t> </a:t>
            </a:r>
            <a:r>
              <a:rPr lang="en-US" altLang="ko-KR" b="0">
                <a:sym typeface="Symbol" pitchFamily="18" charset="2"/>
              </a:rPr>
              <a:t></a:t>
            </a:r>
            <a:r>
              <a:rPr lang="en-US" altLang="ko-KR" b="0"/>
              <a:t> </a:t>
            </a:r>
            <a:r>
              <a:rPr lang="en-US" altLang="ko-KR" b="0" i="1"/>
              <a:t>D</a:t>
            </a:r>
            <a:r>
              <a:rPr lang="en-US" altLang="ko-KR" b="0"/>
              <a:t> </a:t>
            </a:r>
          </a:p>
          <a:p>
            <a:pPr algn="l"/>
            <a:r>
              <a:rPr lang="en-US" altLang="ko-KR" b="0" i="1"/>
              <a:t>	t</a:t>
            </a:r>
            <a:r>
              <a:rPr lang="en-US" altLang="ko-KR" b="0"/>
              <a:t> = 40 ~ 59	</a:t>
            </a:r>
            <a:r>
              <a:rPr lang="en-US" altLang="ko-KR" b="0" i="1"/>
              <a:t>f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(</a:t>
            </a:r>
            <a:r>
              <a:rPr lang="en-US" altLang="ko-KR" b="0" i="1"/>
              <a:t>B</a:t>
            </a:r>
            <a:r>
              <a:rPr lang="en-US" altLang="ko-KR" b="0"/>
              <a:t>, </a:t>
            </a:r>
            <a:r>
              <a:rPr lang="en-US" altLang="ko-KR" b="0" i="1"/>
              <a:t>C</a:t>
            </a:r>
            <a:r>
              <a:rPr lang="en-US" altLang="ko-KR" b="0"/>
              <a:t>, </a:t>
            </a:r>
            <a:r>
              <a:rPr lang="en-US" altLang="ko-KR" b="0" i="1"/>
              <a:t>D</a:t>
            </a:r>
            <a:r>
              <a:rPr lang="en-US" altLang="ko-KR" b="0"/>
              <a:t>)</a:t>
            </a:r>
            <a:r>
              <a:rPr lang="en-US" altLang="ko-KR" b="0" i="1"/>
              <a:t> </a:t>
            </a:r>
            <a:r>
              <a:rPr lang="en-US" altLang="ko-KR" b="0"/>
              <a:t>= </a:t>
            </a:r>
            <a:r>
              <a:rPr lang="en-US" altLang="ko-KR" b="0" i="1"/>
              <a:t>B </a:t>
            </a:r>
            <a:r>
              <a:rPr lang="en-US" altLang="ko-KR" b="0">
                <a:sym typeface="Symbol" pitchFamily="18" charset="2"/>
              </a:rPr>
              <a:t>· </a:t>
            </a:r>
            <a:r>
              <a:rPr lang="en-US" altLang="ko-KR" b="0" i="1"/>
              <a:t>C</a:t>
            </a:r>
            <a:r>
              <a:rPr lang="en-US" altLang="ko-KR" b="0"/>
              <a:t> + </a:t>
            </a:r>
            <a:r>
              <a:rPr lang="en-US" altLang="ko-KR" b="0" i="1"/>
              <a:t>B</a:t>
            </a:r>
            <a:r>
              <a:rPr lang="en-US" altLang="ko-KR" b="0"/>
              <a:t> </a:t>
            </a:r>
            <a:r>
              <a:rPr lang="en-US" altLang="ko-KR" b="0">
                <a:sym typeface="Symbol" pitchFamily="18" charset="2"/>
              </a:rPr>
              <a:t>·</a:t>
            </a:r>
            <a:r>
              <a:rPr lang="en-US" altLang="ko-KR" b="0"/>
              <a:t> </a:t>
            </a:r>
            <a:r>
              <a:rPr lang="en-US" altLang="ko-KR" b="0" i="1"/>
              <a:t>D </a:t>
            </a:r>
            <a:r>
              <a:rPr lang="en-US" altLang="ko-KR" b="0"/>
              <a:t>+ </a:t>
            </a:r>
            <a:r>
              <a:rPr lang="en-US" altLang="ko-KR" b="0" i="1"/>
              <a:t>C</a:t>
            </a:r>
            <a:r>
              <a:rPr lang="en-US" altLang="ko-KR" b="0"/>
              <a:t> </a:t>
            </a:r>
            <a:r>
              <a:rPr lang="en-US" altLang="ko-KR" b="0">
                <a:sym typeface="Symbol" pitchFamily="18" charset="2"/>
              </a:rPr>
              <a:t>·</a:t>
            </a:r>
            <a:r>
              <a:rPr lang="en-US" altLang="ko-KR" b="0"/>
              <a:t> </a:t>
            </a:r>
            <a:r>
              <a:rPr lang="en-US" altLang="ko-KR" b="0" i="1"/>
              <a:t>D</a:t>
            </a:r>
            <a:r>
              <a:rPr lang="en-US" altLang="ko-KR" b="0"/>
              <a:t> </a:t>
            </a:r>
          </a:p>
          <a:p>
            <a:pPr algn="l"/>
            <a:r>
              <a:rPr lang="en-US" altLang="ko-KR" b="0" i="1"/>
              <a:t>	t</a:t>
            </a:r>
            <a:r>
              <a:rPr lang="en-US" altLang="ko-KR" b="0"/>
              <a:t> = 60 ~ 79	</a:t>
            </a:r>
            <a:r>
              <a:rPr lang="en-US" altLang="ko-KR" b="0" i="1"/>
              <a:t>f</a:t>
            </a:r>
            <a:r>
              <a:rPr lang="en-US" altLang="ko-KR" b="0" i="1" baseline="-25000"/>
              <a:t>t</a:t>
            </a:r>
            <a:r>
              <a:rPr lang="en-US" altLang="ko-KR" b="0" i="1"/>
              <a:t> </a:t>
            </a:r>
            <a:r>
              <a:rPr lang="en-US" altLang="ko-KR" b="0"/>
              <a:t>(</a:t>
            </a:r>
            <a:r>
              <a:rPr lang="en-US" altLang="ko-KR" b="0" i="1"/>
              <a:t>B</a:t>
            </a:r>
            <a:r>
              <a:rPr lang="en-US" altLang="ko-KR" b="0"/>
              <a:t>, </a:t>
            </a:r>
            <a:r>
              <a:rPr lang="en-US" altLang="ko-KR" b="0" i="1"/>
              <a:t>C</a:t>
            </a:r>
            <a:r>
              <a:rPr lang="en-US" altLang="ko-KR" b="0"/>
              <a:t>, </a:t>
            </a:r>
            <a:r>
              <a:rPr lang="en-US" altLang="ko-KR" b="0" i="1"/>
              <a:t>D</a:t>
            </a:r>
            <a:r>
              <a:rPr lang="en-US" altLang="ko-KR" b="0"/>
              <a:t>)</a:t>
            </a:r>
            <a:r>
              <a:rPr lang="en-US" altLang="ko-KR" b="0" i="1"/>
              <a:t> </a:t>
            </a:r>
            <a:r>
              <a:rPr lang="en-US" altLang="ko-KR" b="0"/>
              <a:t>= </a:t>
            </a:r>
            <a:r>
              <a:rPr lang="en-US" altLang="ko-KR" b="0" i="1"/>
              <a:t>B </a:t>
            </a:r>
            <a:r>
              <a:rPr lang="en-US" altLang="ko-KR" b="0">
                <a:sym typeface="Symbol" pitchFamily="18" charset="2"/>
              </a:rPr>
              <a:t> </a:t>
            </a:r>
            <a:r>
              <a:rPr lang="en-US" altLang="ko-KR" b="0" i="1"/>
              <a:t>C</a:t>
            </a:r>
            <a:r>
              <a:rPr lang="en-US" altLang="ko-KR" b="0"/>
              <a:t> </a:t>
            </a:r>
            <a:r>
              <a:rPr lang="en-US" altLang="ko-KR" b="0">
                <a:sym typeface="Symbol" pitchFamily="18" charset="2"/>
              </a:rPr>
              <a:t></a:t>
            </a:r>
            <a:r>
              <a:rPr lang="en-US" altLang="ko-KR" b="0"/>
              <a:t> </a:t>
            </a:r>
            <a:r>
              <a:rPr lang="en-US" altLang="ko-KR" b="0" i="1"/>
              <a:t>D</a:t>
            </a:r>
            <a:r>
              <a:rPr lang="en-US" altLang="ko-KR"/>
              <a:t> </a:t>
            </a:r>
          </a:p>
        </p:txBody>
      </p:sp>
      <p:sp>
        <p:nvSpPr>
          <p:cNvPr id="28678" name="Line 73"/>
          <p:cNvSpPr>
            <a:spLocks noChangeShapeType="1"/>
          </p:cNvSpPr>
          <p:nvPr/>
        </p:nvSpPr>
        <p:spPr bwMode="auto">
          <a:xfrm>
            <a:off x="5840413" y="4840288"/>
            <a:ext cx="169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A0C704-E9D0-48BA-8D08-8B5987DDE1F0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890588" y="692150"/>
            <a:ext cx="382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SHA-1    message inputs </a:t>
            </a:r>
            <a:endParaRPr lang="en-US" altLang="ko-KR" sz="2400" i="1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71500" y="3036888"/>
            <a:ext cx="19351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22300" y="2973388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 b="0">
                <a:latin typeface="굴림" charset="-127"/>
              </a:rPr>
              <a:t>   </a:t>
            </a:r>
            <a:r>
              <a:rPr lang="en-US" altLang="ko-KR" sz="2400" b="0" i="1">
                <a:latin typeface="Times New Roman" pitchFamily="18" charset="0"/>
              </a:rPr>
              <a:t>Y</a:t>
            </a:r>
            <a:r>
              <a:rPr lang="en-US" altLang="ko-KR" sz="2400" b="0" i="1" baseline="-25000">
                <a:latin typeface="Times New Roman" pitchFamily="18" charset="0"/>
              </a:rPr>
              <a:t>q</a:t>
            </a:r>
            <a:r>
              <a:rPr lang="en-US" altLang="ko-KR" sz="2400" b="0">
                <a:latin typeface="굴림" charset="-127"/>
              </a:rPr>
              <a:t> 	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571500" y="2503488"/>
            <a:ext cx="0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2501900" y="2503488"/>
            <a:ext cx="0" cy="42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104900" y="25320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2000" b="0">
                <a:latin typeface="Times New Roman" pitchFamily="18" charset="0"/>
                <a:sym typeface="Symbol" pitchFamily="18" charset="2"/>
              </a:rPr>
              <a:t>512-</a:t>
            </a:r>
            <a:r>
              <a:rPr lang="en-US" altLang="ko-KR" sz="2000" b="0">
                <a:latin typeface="굴림" charset="-127"/>
                <a:sym typeface="Symbol" pitchFamily="18" charset="2"/>
              </a:rPr>
              <a:t>bit</a:t>
            </a:r>
            <a:endParaRPr lang="en-US" altLang="ko-KR" sz="2000" b="0">
              <a:latin typeface="굴림" charset="-127"/>
            </a:endParaRP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1600200" y="3690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b="0">
                <a:latin typeface="굴림" charset="-127"/>
                <a:sym typeface="MT Extra" pitchFamily="18" charset="2"/>
              </a:rPr>
              <a:t></a:t>
            </a:r>
            <a:endParaRPr lang="en-US" altLang="ko-KR" sz="2400" b="0">
              <a:latin typeface="굴림" charset="-127"/>
            </a:endParaRPr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820738" y="3560763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32</a:t>
            </a:r>
            <a:endParaRPr lang="en-US" altLang="ko-KR" b="0">
              <a:latin typeface="굴림" charset="-127"/>
            </a:endParaRPr>
          </a:p>
        </p:txBody>
      </p:sp>
      <p:sp>
        <p:nvSpPr>
          <p:cNvPr id="29707" name="Rectangle 13"/>
          <p:cNvSpPr>
            <a:spLocks noChangeArrowheads="1"/>
          </p:cNvSpPr>
          <p:nvPr/>
        </p:nvSpPr>
        <p:spPr bwMode="auto">
          <a:xfrm>
            <a:off x="533400" y="4148138"/>
            <a:ext cx="4746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609600" y="4110038"/>
            <a:ext cx="45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0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 flipH="1">
            <a:off x="668338" y="3614738"/>
            <a:ext cx="2603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571500" y="27289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>
            <a:off x="2090738" y="2728913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744538" y="3424238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1366838" y="3560763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32</a:t>
            </a:r>
            <a:endParaRPr lang="en-US" altLang="ko-KR" b="0">
              <a:latin typeface="굴림" charset="-127"/>
            </a:endParaRPr>
          </a:p>
        </p:txBody>
      </p:sp>
      <p:sp>
        <p:nvSpPr>
          <p:cNvPr id="29714" name="Rectangle 20"/>
          <p:cNvSpPr>
            <a:spLocks noChangeArrowheads="1"/>
          </p:cNvSpPr>
          <p:nvPr/>
        </p:nvSpPr>
        <p:spPr bwMode="auto">
          <a:xfrm>
            <a:off x="1079500" y="4148138"/>
            <a:ext cx="4746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1155700" y="4110038"/>
            <a:ext cx="45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1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 flipH="1">
            <a:off x="1214438" y="3614738"/>
            <a:ext cx="2603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>
            <a:off x="1290638" y="3424238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2344738" y="3560763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32</a:t>
            </a:r>
            <a:endParaRPr lang="en-US" altLang="ko-KR" b="0">
              <a:latin typeface="굴림" charset="-127"/>
            </a:endParaRPr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2057400" y="4148138"/>
            <a:ext cx="4746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2103438" y="4110038"/>
            <a:ext cx="5667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15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 flipH="1">
            <a:off x="2192338" y="3614738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22" name="Line 28"/>
          <p:cNvSpPr>
            <a:spLocks noChangeShapeType="1"/>
          </p:cNvSpPr>
          <p:nvPr/>
        </p:nvSpPr>
        <p:spPr bwMode="auto">
          <a:xfrm>
            <a:off x="2268538" y="3424238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23" name="Rectangle 29"/>
          <p:cNvSpPr>
            <a:spLocks noChangeArrowheads="1"/>
          </p:cNvSpPr>
          <p:nvPr/>
        </p:nvSpPr>
        <p:spPr bwMode="auto">
          <a:xfrm>
            <a:off x="3294063" y="4148138"/>
            <a:ext cx="4746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4" name="Text Box 30"/>
          <p:cNvSpPr txBox="1">
            <a:spLocks noChangeArrowheads="1"/>
          </p:cNvSpPr>
          <p:nvPr/>
        </p:nvSpPr>
        <p:spPr bwMode="auto">
          <a:xfrm>
            <a:off x="3340100" y="4110038"/>
            <a:ext cx="50323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16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25" name="Rectangle 31"/>
          <p:cNvSpPr>
            <a:spLocks noChangeArrowheads="1"/>
          </p:cNvSpPr>
          <p:nvPr/>
        </p:nvSpPr>
        <p:spPr bwMode="auto">
          <a:xfrm>
            <a:off x="5422900" y="4148138"/>
            <a:ext cx="4746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6" name="Text Box 32"/>
          <p:cNvSpPr txBox="1">
            <a:spLocks noChangeArrowheads="1"/>
          </p:cNvSpPr>
          <p:nvPr/>
        </p:nvSpPr>
        <p:spPr bwMode="auto">
          <a:xfrm>
            <a:off x="5511800" y="4110038"/>
            <a:ext cx="45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i="1" baseline="-25000">
                <a:latin typeface="Times New Roman" pitchFamily="18" charset="0"/>
              </a:rPr>
              <a:t>t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27" name="Rectangle 33"/>
          <p:cNvSpPr>
            <a:spLocks noChangeArrowheads="1"/>
          </p:cNvSpPr>
          <p:nvPr/>
        </p:nvSpPr>
        <p:spPr bwMode="auto">
          <a:xfrm>
            <a:off x="7519988" y="4148138"/>
            <a:ext cx="4746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8" name="Text Box 34"/>
          <p:cNvSpPr txBox="1">
            <a:spLocks noChangeArrowheads="1"/>
          </p:cNvSpPr>
          <p:nvPr/>
        </p:nvSpPr>
        <p:spPr bwMode="auto">
          <a:xfrm>
            <a:off x="7583488" y="4110038"/>
            <a:ext cx="5667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79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29" name="Text Box 35"/>
          <p:cNvSpPr txBox="1">
            <a:spLocks noChangeArrowheads="1"/>
          </p:cNvSpPr>
          <p:nvPr/>
        </p:nvSpPr>
        <p:spPr bwMode="auto">
          <a:xfrm>
            <a:off x="4210050" y="4110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b="0">
                <a:latin typeface="굴림" charset="-127"/>
                <a:sym typeface="MT Extra" pitchFamily="18" charset="2"/>
              </a:rPr>
              <a:t></a:t>
            </a:r>
          </a:p>
        </p:txBody>
      </p:sp>
      <p:sp>
        <p:nvSpPr>
          <p:cNvPr id="29730" name="Text Box 36"/>
          <p:cNvSpPr txBox="1">
            <a:spLocks noChangeArrowheads="1"/>
          </p:cNvSpPr>
          <p:nvPr/>
        </p:nvSpPr>
        <p:spPr bwMode="auto">
          <a:xfrm>
            <a:off x="6361113" y="4110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b="0">
                <a:latin typeface="굴림" charset="-127"/>
                <a:sym typeface="MT Extra" pitchFamily="18" charset="2"/>
              </a:rPr>
              <a:t></a:t>
            </a:r>
          </a:p>
        </p:txBody>
      </p:sp>
      <p:sp>
        <p:nvSpPr>
          <p:cNvPr id="29731" name="AutoShape 37"/>
          <p:cNvSpPr>
            <a:spLocks noChangeArrowheads="1"/>
          </p:cNvSpPr>
          <p:nvPr/>
        </p:nvSpPr>
        <p:spPr bwMode="auto">
          <a:xfrm>
            <a:off x="3365500" y="3081338"/>
            <a:ext cx="279400" cy="2794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9732" name="Oval 38"/>
          <p:cNvSpPr>
            <a:spLocks noChangeArrowheads="1"/>
          </p:cNvSpPr>
          <p:nvPr/>
        </p:nvSpPr>
        <p:spPr bwMode="auto">
          <a:xfrm>
            <a:off x="3136900" y="3584575"/>
            <a:ext cx="742950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9733" name="Text Box 39"/>
          <p:cNvSpPr txBox="1">
            <a:spLocks noChangeArrowheads="1"/>
          </p:cNvSpPr>
          <p:nvPr/>
        </p:nvSpPr>
        <p:spPr bwMode="auto">
          <a:xfrm>
            <a:off x="3251200" y="3508375"/>
            <a:ext cx="6985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000" b="0">
                <a:latin typeface="Times New Roman" pitchFamily="18" charset="0"/>
              </a:rPr>
              <a:t>CLS</a:t>
            </a:r>
            <a:r>
              <a:rPr lang="en-US" altLang="ko-KR" sz="2000" b="0" baseline="-25000">
                <a:latin typeface="Times New Roman" pitchFamily="18" charset="0"/>
              </a:rPr>
              <a:t>1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34" name="Text Box 40"/>
          <p:cNvSpPr txBox="1">
            <a:spLocks noChangeArrowheads="1"/>
          </p:cNvSpPr>
          <p:nvPr/>
        </p:nvSpPr>
        <p:spPr bwMode="auto">
          <a:xfrm>
            <a:off x="2692400" y="3043238"/>
            <a:ext cx="31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0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cxnSp>
        <p:nvCxnSpPr>
          <p:cNvPr id="29735" name="AutoShape 41"/>
          <p:cNvCxnSpPr>
            <a:cxnSpLocks noChangeShapeType="1"/>
            <a:stCxn id="29734" idx="3"/>
            <a:endCxn id="29731" idx="2"/>
          </p:cNvCxnSpPr>
          <p:nvPr/>
        </p:nvCxnSpPr>
        <p:spPr bwMode="auto">
          <a:xfrm flipV="1">
            <a:off x="3005138" y="3221038"/>
            <a:ext cx="36036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000500" y="3043238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 w</a:t>
            </a:r>
            <a:r>
              <a:rPr lang="en-US" altLang="ko-KR" sz="2400" b="0" baseline="-25000">
                <a:latin typeface="Times New Roman" pitchFamily="18" charset="0"/>
              </a:rPr>
              <a:t>13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2730500" y="2420938"/>
            <a:ext cx="31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2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3873500" y="2420938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 w</a:t>
            </a:r>
            <a:r>
              <a:rPr lang="en-US" altLang="ko-KR" sz="2400" b="0" baseline="-25000">
                <a:latin typeface="Times New Roman" pitchFamily="18" charset="0"/>
              </a:rPr>
              <a:t>8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cxnSp>
        <p:nvCxnSpPr>
          <p:cNvPr id="29739" name="AutoShape 45"/>
          <p:cNvCxnSpPr>
            <a:cxnSpLocks noChangeShapeType="1"/>
            <a:stCxn id="29736" idx="1"/>
            <a:endCxn id="29731" idx="6"/>
          </p:cNvCxnSpPr>
          <p:nvPr/>
        </p:nvCxnSpPr>
        <p:spPr bwMode="auto">
          <a:xfrm flipH="1" flipV="1">
            <a:off x="3644900" y="3221038"/>
            <a:ext cx="3556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40" name="AutoShape 46"/>
          <p:cNvCxnSpPr>
            <a:cxnSpLocks noChangeShapeType="1"/>
            <a:stCxn id="29737" idx="3"/>
            <a:endCxn id="29731" idx="1"/>
          </p:cNvCxnSpPr>
          <p:nvPr/>
        </p:nvCxnSpPr>
        <p:spPr bwMode="auto">
          <a:xfrm>
            <a:off x="3043238" y="2603500"/>
            <a:ext cx="363537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41" name="AutoShape 47"/>
          <p:cNvCxnSpPr>
            <a:cxnSpLocks noChangeShapeType="1"/>
            <a:stCxn id="29738" idx="1"/>
            <a:endCxn id="29731" idx="7"/>
          </p:cNvCxnSpPr>
          <p:nvPr/>
        </p:nvCxnSpPr>
        <p:spPr bwMode="auto">
          <a:xfrm flipH="1">
            <a:off x="3603625" y="2603500"/>
            <a:ext cx="26987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42" name="Line 48"/>
          <p:cNvSpPr>
            <a:spLocks noChangeShapeType="1"/>
          </p:cNvSpPr>
          <p:nvPr/>
        </p:nvSpPr>
        <p:spPr bwMode="auto">
          <a:xfrm>
            <a:off x="3517900" y="3932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43" name="Line 49"/>
          <p:cNvSpPr>
            <a:spLocks noChangeShapeType="1"/>
          </p:cNvSpPr>
          <p:nvPr/>
        </p:nvSpPr>
        <p:spPr bwMode="auto">
          <a:xfrm>
            <a:off x="3505200" y="3360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44" name="AutoShape 50"/>
          <p:cNvSpPr>
            <a:spLocks noChangeArrowheads="1"/>
          </p:cNvSpPr>
          <p:nvPr/>
        </p:nvSpPr>
        <p:spPr bwMode="auto">
          <a:xfrm>
            <a:off x="5499100" y="3081338"/>
            <a:ext cx="279400" cy="2794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9745" name="Oval 51"/>
          <p:cNvSpPr>
            <a:spLocks noChangeArrowheads="1"/>
          </p:cNvSpPr>
          <p:nvPr/>
        </p:nvSpPr>
        <p:spPr bwMode="auto">
          <a:xfrm>
            <a:off x="5270500" y="3584575"/>
            <a:ext cx="742950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9746" name="Text Box 52"/>
          <p:cNvSpPr txBox="1">
            <a:spLocks noChangeArrowheads="1"/>
          </p:cNvSpPr>
          <p:nvPr/>
        </p:nvSpPr>
        <p:spPr bwMode="auto">
          <a:xfrm>
            <a:off x="5384800" y="3508375"/>
            <a:ext cx="6985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000" b="0">
                <a:latin typeface="Times New Roman" pitchFamily="18" charset="0"/>
              </a:rPr>
              <a:t>CLS</a:t>
            </a:r>
            <a:r>
              <a:rPr lang="en-US" altLang="ko-KR" sz="2000" b="0" baseline="-25000">
                <a:latin typeface="Times New Roman" pitchFamily="18" charset="0"/>
              </a:rPr>
              <a:t>1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47" name="Text Box 53"/>
          <p:cNvSpPr txBox="1">
            <a:spLocks noChangeArrowheads="1"/>
          </p:cNvSpPr>
          <p:nvPr/>
        </p:nvSpPr>
        <p:spPr bwMode="auto">
          <a:xfrm>
            <a:off x="4597400" y="3043238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i="1" baseline="-25000">
                <a:latin typeface="Times New Roman" pitchFamily="18" charset="0"/>
              </a:rPr>
              <a:t>t</a:t>
            </a:r>
            <a:r>
              <a:rPr lang="en-US" altLang="ko-KR" sz="2400" b="0" baseline="-25000">
                <a:latin typeface="Times New Roman" pitchFamily="18" charset="0"/>
                <a:cs typeface="Times New Roman" pitchFamily="18" charset="0"/>
              </a:rPr>
              <a:t>–16</a:t>
            </a:r>
            <a:r>
              <a:rPr lang="en-US" altLang="ko-KR" sz="2400" b="0">
                <a:latin typeface="굴림" charset="-127"/>
              </a:rPr>
              <a:t> </a:t>
            </a:r>
          </a:p>
        </p:txBody>
      </p:sp>
      <p:cxnSp>
        <p:nvCxnSpPr>
          <p:cNvPr id="29748" name="AutoShape 54"/>
          <p:cNvCxnSpPr>
            <a:cxnSpLocks noChangeShapeType="1"/>
            <a:stCxn id="29747" idx="3"/>
            <a:endCxn id="29744" idx="2"/>
          </p:cNvCxnSpPr>
          <p:nvPr/>
        </p:nvCxnSpPr>
        <p:spPr bwMode="auto">
          <a:xfrm flipV="1">
            <a:off x="5207000" y="3221038"/>
            <a:ext cx="2921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49" name="Text Box 55"/>
          <p:cNvSpPr txBox="1">
            <a:spLocks noChangeArrowheads="1"/>
          </p:cNvSpPr>
          <p:nvPr/>
        </p:nvSpPr>
        <p:spPr bwMode="auto">
          <a:xfrm>
            <a:off x="6134100" y="3043238"/>
            <a:ext cx="673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i="1" baseline="-25000">
                <a:latin typeface="Times New Roman" pitchFamily="18" charset="0"/>
              </a:rPr>
              <a:t>t</a:t>
            </a:r>
            <a:r>
              <a:rPr lang="en-US" altLang="ko-KR" sz="2400" b="0" baseline="-250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ko-KR" sz="2400" b="0" baseline="-25000">
                <a:latin typeface="Times New Roman" pitchFamily="18" charset="0"/>
              </a:rPr>
              <a:t>3</a:t>
            </a:r>
            <a:r>
              <a:rPr lang="en-US" altLang="ko-KR" sz="2400" b="0">
                <a:latin typeface="굴림" charset="-127"/>
              </a:rPr>
              <a:t> </a:t>
            </a:r>
          </a:p>
        </p:txBody>
      </p:sp>
      <p:sp>
        <p:nvSpPr>
          <p:cNvPr id="29750" name="Text Box 56"/>
          <p:cNvSpPr txBox="1">
            <a:spLocks noChangeArrowheads="1"/>
          </p:cNvSpPr>
          <p:nvPr/>
        </p:nvSpPr>
        <p:spPr bwMode="auto">
          <a:xfrm>
            <a:off x="4597400" y="2420938"/>
            <a:ext cx="5794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i="1" baseline="-25000">
                <a:latin typeface="Times New Roman" pitchFamily="18" charset="0"/>
              </a:rPr>
              <a:t>t</a:t>
            </a:r>
            <a:r>
              <a:rPr lang="en-US" altLang="ko-KR" sz="2400" b="0" baseline="-25000">
                <a:latin typeface="Times New Roman" pitchFamily="18" charset="0"/>
                <a:cs typeface="Times New Roman" pitchFamily="18" charset="0"/>
              </a:rPr>
              <a:t>–14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51" name="Text Box 57"/>
          <p:cNvSpPr txBox="1">
            <a:spLocks noChangeArrowheads="1"/>
          </p:cNvSpPr>
          <p:nvPr/>
        </p:nvSpPr>
        <p:spPr bwMode="auto">
          <a:xfrm>
            <a:off x="6007100" y="2420938"/>
            <a:ext cx="64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 w</a:t>
            </a:r>
            <a:r>
              <a:rPr lang="en-US" altLang="ko-KR" sz="2400" b="0" i="1" baseline="-25000">
                <a:latin typeface="Times New Roman" pitchFamily="18" charset="0"/>
              </a:rPr>
              <a:t>t</a:t>
            </a:r>
            <a:r>
              <a:rPr lang="en-US" altLang="ko-KR" sz="2400" b="0" baseline="-250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ko-KR" sz="2400" b="0" baseline="-25000">
                <a:latin typeface="Times New Roman" pitchFamily="18" charset="0"/>
              </a:rPr>
              <a:t>8</a:t>
            </a:r>
            <a:r>
              <a:rPr lang="en-US" altLang="ko-KR" sz="2400" b="0">
                <a:latin typeface="굴림" charset="-127"/>
              </a:rPr>
              <a:t> </a:t>
            </a:r>
          </a:p>
        </p:txBody>
      </p:sp>
      <p:cxnSp>
        <p:nvCxnSpPr>
          <p:cNvPr id="29752" name="AutoShape 58"/>
          <p:cNvCxnSpPr>
            <a:cxnSpLocks noChangeShapeType="1"/>
            <a:stCxn id="29749" idx="1"/>
            <a:endCxn id="29744" idx="6"/>
          </p:cNvCxnSpPr>
          <p:nvPr/>
        </p:nvCxnSpPr>
        <p:spPr bwMode="auto">
          <a:xfrm flipH="1" flipV="1">
            <a:off x="5778500" y="3221038"/>
            <a:ext cx="3556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53" name="AutoShape 59"/>
          <p:cNvCxnSpPr>
            <a:cxnSpLocks noChangeShapeType="1"/>
            <a:stCxn id="29750" idx="3"/>
            <a:endCxn id="29744" idx="1"/>
          </p:cNvCxnSpPr>
          <p:nvPr/>
        </p:nvCxnSpPr>
        <p:spPr bwMode="auto">
          <a:xfrm>
            <a:off x="5176838" y="2603500"/>
            <a:ext cx="363537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54" name="AutoShape 60"/>
          <p:cNvCxnSpPr>
            <a:cxnSpLocks noChangeShapeType="1"/>
            <a:stCxn id="29751" idx="1"/>
            <a:endCxn id="29744" idx="7"/>
          </p:cNvCxnSpPr>
          <p:nvPr/>
        </p:nvCxnSpPr>
        <p:spPr bwMode="auto">
          <a:xfrm flipH="1">
            <a:off x="5737225" y="2603500"/>
            <a:ext cx="26987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55" name="Line 61"/>
          <p:cNvSpPr>
            <a:spLocks noChangeShapeType="1"/>
          </p:cNvSpPr>
          <p:nvPr/>
        </p:nvSpPr>
        <p:spPr bwMode="auto">
          <a:xfrm>
            <a:off x="5651500" y="3932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56" name="Line 62"/>
          <p:cNvSpPr>
            <a:spLocks noChangeShapeType="1"/>
          </p:cNvSpPr>
          <p:nvPr/>
        </p:nvSpPr>
        <p:spPr bwMode="auto">
          <a:xfrm>
            <a:off x="5638800" y="3360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57" name="AutoShape 63"/>
          <p:cNvSpPr>
            <a:spLocks noChangeArrowheads="1"/>
          </p:cNvSpPr>
          <p:nvPr/>
        </p:nvSpPr>
        <p:spPr bwMode="auto">
          <a:xfrm>
            <a:off x="7586663" y="3081338"/>
            <a:ext cx="279400" cy="2794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9758" name="Oval 64"/>
          <p:cNvSpPr>
            <a:spLocks noChangeArrowheads="1"/>
          </p:cNvSpPr>
          <p:nvPr/>
        </p:nvSpPr>
        <p:spPr bwMode="auto">
          <a:xfrm>
            <a:off x="7358063" y="3584575"/>
            <a:ext cx="742950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9759" name="Text Box 65"/>
          <p:cNvSpPr txBox="1">
            <a:spLocks noChangeArrowheads="1"/>
          </p:cNvSpPr>
          <p:nvPr/>
        </p:nvSpPr>
        <p:spPr bwMode="auto">
          <a:xfrm>
            <a:off x="7472363" y="3508375"/>
            <a:ext cx="6985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>
            <a:spAutoFit/>
          </a:bodyPr>
          <a:lstStyle/>
          <a:p>
            <a:pPr algn="l"/>
            <a:r>
              <a:rPr lang="en-US" altLang="ko-KR" sz="2000" b="0">
                <a:latin typeface="Times New Roman" pitchFamily="18" charset="0"/>
              </a:rPr>
              <a:t>CLS</a:t>
            </a:r>
            <a:r>
              <a:rPr lang="en-US" altLang="ko-KR" sz="2000" b="0" baseline="-25000">
                <a:latin typeface="Times New Roman" pitchFamily="18" charset="0"/>
              </a:rPr>
              <a:t>1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60" name="Text Box 66"/>
          <p:cNvSpPr txBox="1">
            <a:spLocks noChangeArrowheads="1"/>
          </p:cNvSpPr>
          <p:nvPr/>
        </p:nvSpPr>
        <p:spPr bwMode="auto">
          <a:xfrm>
            <a:off x="6811963" y="3043238"/>
            <a:ext cx="4143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63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cxnSp>
        <p:nvCxnSpPr>
          <p:cNvPr id="29761" name="AutoShape 67"/>
          <p:cNvCxnSpPr>
            <a:cxnSpLocks noChangeShapeType="1"/>
            <a:stCxn id="29760" idx="3"/>
            <a:endCxn id="29757" idx="2"/>
          </p:cNvCxnSpPr>
          <p:nvPr/>
        </p:nvCxnSpPr>
        <p:spPr bwMode="auto">
          <a:xfrm flipV="1">
            <a:off x="7226300" y="3221038"/>
            <a:ext cx="360363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62" name="Text Box 68"/>
          <p:cNvSpPr txBox="1">
            <a:spLocks noChangeArrowheads="1"/>
          </p:cNvSpPr>
          <p:nvPr/>
        </p:nvSpPr>
        <p:spPr bwMode="auto">
          <a:xfrm>
            <a:off x="8221663" y="3043238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 w</a:t>
            </a:r>
            <a:r>
              <a:rPr lang="en-US" altLang="ko-KR" sz="2400" b="0" baseline="-25000">
                <a:latin typeface="Times New Roman" pitchFamily="18" charset="0"/>
              </a:rPr>
              <a:t>76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63" name="Text Box 69"/>
          <p:cNvSpPr txBox="1">
            <a:spLocks noChangeArrowheads="1"/>
          </p:cNvSpPr>
          <p:nvPr/>
        </p:nvSpPr>
        <p:spPr bwMode="auto">
          <a:xfrm>
            <a:off x="6837363" y="2420938"/>
            <a:ext cx="4270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w</a:t>
            </a:r>
            <a:r>
              <a:rPr lang="en-US" altLang="ko-KR" sz="2400" b="0" baseline="-25000">
                <a:latin typeface="Times New Roman" pitchFamily="18" charset="0"/>
              </a:rPr>
              <a:t>65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sp>
        <p:nvSpPr>
          <p:cNvPr id="29764" name="Text Box 70"/>
          <p:cNvSpPr txBox="1">
            <a:spLocks noChangeArrowheads="1"/>
          </p:cNvSpPr>
          <p:nvPr/>
        </p:nvSpPr>
        <p:spPr bwMode="auto">
          <a:xfrm>
            <a:off x="8094663" y="2420938"/>
            <a:ext cx="55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sz="2400" b="0" i="1">
                <a:latin typeface="Times New Roman" pitchFamily="18" charset="0"/>
              </a:rPr>
              <a:t> w</a:t>
            </a:r>
            <a:r>
              <a:rPr lang="en-US" altLang="ko-KR" sz="2400" b="0" baseline="-25000">
                <a:latin typeface="Times New Roman" pitchFamily="18" charset="0"/>
              </a:rPr>
              <a:t>71</a:t>
            </a:r>
            <a:r>
              <a:rPr lang="en-US" altLang="ko-KR" sz="2400" b="0">
                <a:latin typeface="굴림" charset="-127"/>
              </a:rPr>
              <a:t> </a:t>
            </a:r>
            <a:endParaRPr lang="en-US" altLang="ko-KR" sz="2400" b="0" i="1">
              <a:latin typeface="Times New Roman" pitchFamily="18" charset="0"/>
            </a:endParaRPr>
          </a:p>
        </p:txBody>
      </p:sp>
      <p:cxnSp>
        <p:nvCxnSpPr>
          <p:cNvPr id="29765" name="AutoShape 71"/>
          <p:cNvCxnSpPr>
            <a:cxnSpLocks noChangeShapeType="1"/>
            <a:stCxn id="29762" idx="1"/>
            <a:endCxn id="29757" idx="6"/>
          </p:cNvCxnSpPr>
          <p:nvPr/>
        </p:nvCxnSpPr>
        <p:spPr bwMode="auto">
          <a:xfrm flipH="1" flipV="1">
            <a:off x="7866063" y="3221038"/>
            <a:ext cx="3556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66" name="AutoShape 72"/>
          <p:cNvCxnSpPr>
            <a:cxnSpLocks noChangeShapeType="1"/>
            <a:stCxn id="29763" idx="3"/>
            <a:endCxn id="29757" idx="1"/>
          </p:cNvCxnSpPr>
          <p:nvPr/>
        </p:nvCxnSpPr>
        <p:spPr bwMode="auto">
          <a:xfrm>
            <a:off x="7264400" y="2603500"/>
            <a:ext cx="363538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67" name="AutoShape 73"/>
          <p:cNvCxnSpPr>
            <a:cxnSpLocks noChangeShapeType="1"/>
            <a:stCxn id="29764" idx="1"/>
            <a:endCxn id="29757" idx="7"/>
          </p:cNvCxnSpPr>
          <p:nvPr/>
        </p:nvCxnSpPr>
        <p:spPr bwMode="auto">
          <a:xfrm flipH="1">
            <a:off x="7824788" y="2603500"/>
            <a:ext cx="26987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68" name="Line 74"/>
          <p:cNvSpPr>
            <a:spLocks noChangeShapeType="1"/>
          </p:cNvSpPr>
          <p:nvPr/>
        </p:nvSpPr>
        <p:spPr bwMode="auto">
          <a:xfrm>
            <a:off x="7739063" y="3932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9769" name="Line 75"/>
          <p:cNvSpPr>
            <a:spLocks noChangeShapeType="1"/>
          </p:cNvSpPr>
          <p:nvPr/>
        </p:nvSpPr>
        <p:spPr bwMode="auto">
          <a:xfrm>
            <a:off x="7726363" y="3360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75" name="Text Box 67"/>
          <p:cNvSpPr txBox="1">
            <a:spLocks noChangeArrowheads="1"/>
          </p:cNvSpPr>
          <p:nvPr/>
        </p:nvSpPr>
        <p:spPr bwMode="auto">
          <a:xfrm>
            <a:off x="2521177" y="5239431"/>
            <a:ext cx="2281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b="0" dirty="0" smtClean="0">
                <a:latin typeface="Times New Roman" pitchFamily="18" charset="0"/>
              </a:rPr>
              <a:t>CLS: Cyclic Left </a:t>
            </a:r>
            <a:r>
              <a:rPr lang="en-US" altLang="ko-KR" b="0" dirty="0">
                <a:latin typeface="Times New Roman" pitchFamily="18" charset="0"/>
              </a:rPr>
              <a:t>S</a:t>
            </a:r>
            <a:r>
              <a:rPr lang="en-US" altLang="ko-KR" b="0" dirty="0" smtClean="0">
                <a:latin typeface="Times New Roman" pitchFamily="18" charset="0"/>
              </a:rPr>
              <a:t>hift</a:t>
            </a:r>
            <a:endParaRPr lang="en-US" altLang="ko-KR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D614C-64A0-4AD4-AA4E-14E2C067A005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492250" y="679450"/>
            <a:ext cx="484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Step Operations of MD5 &amp; SHA1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1354138" y="1244600"/>
            <a:ext cx="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ko-KR" altLang="ko-KR"/>
          </a:p>
        </p:txBody>
      </p:sp>
      <p:sp>
        <p:nvSpPr>
          <p:cNvPr id="30725" name="Rectangle 84"/>
          <p:cNvSpPr>
            <a:spLocks noChangeArrowheads="1"/>
          </p:cNvSpPr>
          <p:nvPr/>
        </p:nvSpPr>
        <p:spPr bwMode="auto">
          <a:xfrm>
            <a:off x="4883150" y="142081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26" name="Text Box 85"/>
          <p:cNvSpPr txBox="1">
            <a:spLocks noChangeArrowheads="1"/>
          </p:cNvSpPr>
          <p:nvPr/>
        </p:nvSpPr>
        <p:spPr bwMode="auto">
          <a:xfrm>
            <a:off x="5078413" y="150018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0727" name="Rectangle 86"/>
          <p:cNvSpPr>
            <a:spLocks noChangeArrowheads="1"/>
          </p:cNvSpPr>
          <p:nvPr/>
        </p:nvSpPr>
        <p:spPr bwMode="auto">
          <a:xfrm>
            <a:off x="5440363" y="142240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28" name="Text Box 87"/>
          <p:cNvSpPr txBox="1">
            <a:spLocks noChangeArrowheads="1"/>
          </p:cNvSpPr>
          <p:nvPr/>
        </p:nvSpPr>
        <p:spPr bwMode="auto">
          <a:xfrm>
            <a:off x="5635625" y="150177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0729" name="Rectangle 88"/>
          <p:cNvSpPr>
            <a:spLocks noChangeArrowheads="1"/>
          </p:cNvSpPr>
          <p:nvPr/>
        </p:nvSpPr>
        <p:spPr bwMode="auto">
          <a:xfrm>
            <a:off x="5984875" y="142398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30" name="Text Box 89"/>
          <p:cNvSpPr txBox="1">
            <a:spLocks noChangeArrowheads="1"/>
          </p:cNvSpPr>
          <p:nvPr/>
        </p:nvSpPr>
        <p:spPr bwMode="auto">
          <a:xfrm>
            <a:off x="6180138" y="150336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0731" name="Rectangle 90"/>
          <p:cNvSpPr>
            <a:spLocks noChangeArrowheads="1"/>
          </p:cNvSpPr>
          <p:nvPr/>
        </p:nvSpPr>
        <p:spPr bwMode="auto">
          <a:xfrm>
            <a:off x="6540500" y="142398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32" name="Text Box 91"/>
          <p:cNvSpPr txBox="1">
            <a:spLocks noChangeArrowheads="1"/>
          </p:cNvSpPr>
          <p:nvPr/>
        </p:nvSpPr>
        <p:spPr bwMode="auto">
          <a:xfrm>
            <a:off x="6735763" y="150336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0733" name="Rectangle 92"/>
          <p:cNvSpPr>
            <a:spLocks noChangeArrowheads="1"/>
          </p:cNvSpPr>
          <p:nvPr/>
        </p:nvSpPr>
        <p:spPr bwMode="auto">
          <a:xfrm>
            <a:off x="7096125" y="142240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34" name="Text Box 93"/>
          <p:cNvSpPr txBox="1">
            <a:spLocks noChangeArrowheads="1"/>
          </p:cNvSpPr>
          <p:nvPr/>
        </p:nvSpPr>
        <p:spPr bwMode="auto">
          <a:xfrm>
            <a:off x="7297738" y="1501775"/>
            <a:ext cx="152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0735" name="Rectangle 94"/>
          <p:cNvSpPr>
            <a:spLocks noChangeArrowheads="1"/>
          </p:cNvSpPr>
          <p:nvPr/>
        </p:nvSpPr>
        <p:spPr bwMode="auto">
          <a:xfrm>
            <a:off x="4884738" y="529907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36" name="Text Box 95"/>
          <p:cNvSpPr txBox="1">
            <a:spLocks noChangeArrowheads="1"/>
          </p:cNvSpPr>
          <p:nvPr/>
        </p:nvSpPr>
        <p:spPr bwMode="auto">
          <a:xfrm>
            <a:off x="5080000" y="537845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0737" name="Rectangle 96"/>
          <p:cNvSpPr>
            <a:spLocks noChangeArrowheads="1"/>
          </p:cNvSpPr>
          <p:nvPr/>
        </p:nvSpPr>
        <p:spPr bwMode="auto">
          <a:xfrm>
            <a:off x="5441950" y="53006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38" name="Text Box 97"/>
          <p:cNvSpPr txBox="1">
            <a:spLocks noChangeArrowheads="1"/>
          </p:cNvSpPr>
          <p:nvPr/>
        </p:nvSpPr>
        <p:spPr bwMode="auto">
          <a:xfrm>
            <a:off x="5637213" y="538003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0739" name="Rectangle 98"/>
          <p:cNvSpPr>
            <a:spLocks noChangeArrowheads="1"/>
          </p:cNvSpPr>
          <p:nvPr/>
        </p:nvSpPr>
        <p:spPr bwMode="auto">
          <a:xfrm>
            <a:off x="5986463" y="530225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40" name="Text Box 99"/>
          <p:cNvSpPr txBox="1">
            <a:spLocks noChangeArrowheads="1"/>
          </p:cNvSpPr>
          <p:nvPr/>
        </p:nvSpPr>
        <p:spPr bwMode="auto">
          <a:xfrm>
            <a:off x="6181725" y="538162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0741" name="Rectangle 100"/>
          <p:cNvSpPr>
            <a:spLocks noChangeArrowheads="1"/>
          </p:cNvSpPr>
          <p:nvPr/>
        </p:nvSpPr>
        <p:spPr bwMode="auto">
          <a:xfrm>
            <a:off x="6542088" y="530225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42" name="Text Box 101"/>
          <p:cNvSpPr txBox="1">
            <a:spLocks noChangeArrowheads="1"/>
          </p:cNvSpPr>
          <p:nvPr/>
        </p:nvSpPr>
        <p:spPr bwMode="auto">
          <a:xfrm>
            <a:off x="6737350" y="538162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0743" name="Rectangle 102"/>
          <p:cNvSpPr>
            <a:spLocks noChangeArrowheads="1"/>
          </p:cNvSpPr>
          <p:nvPr/>
        </p:nvSpPr>
        <p:spPr bwMode="auto">
          <a:xfrm>
            <a:off x="7097713" y="53006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44" name="Text Box 103"/>
          <p:cNvSpPr txBox="1">
            <a:spLocks noChangeArrowheads="1"/>
          </p:cNvSpPr>
          <p:nvPr/>
        </p:nvSpPr>
        <p:spPr bwMode="auto">
          <a:xfrm>
            <a:off x="7299325" y="5380038"/>
            <a:ext cx="1524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0745" name="Oval 105"/>
          <p:cNvSpPr>
            <a:spLocks noChangeArrowheads="1"/>
          </p:cNvSpPr>
          <p:nvPr/>
        </p:nvSpPr>
        <p:spPr bwMode="auto">
          <a:xfrm>
            <a:off x="6310313" y="2162175"/>
            <a:ext cx="474662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46" name="Text Box 106"/>
          <p:cNvSpPr txBox="1">
            <a:spLocks noChangeArrowheads="1"/>
          </p:cNvSpPr>
          <p:nvPr/>
        </p:nvSpPr>
        <p:spPr bwMode="auto">
          <a:xfrm>
            <a:off x="6442075" y="2208213"/>
            <a:ext cx="211138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f</a:t>
            </a:r>
            <a:r>
              <a:rPr lang="en-US" altLang="ko-KR" sz="2000" baseline="-25000">
                <a:latin typeface="Times New Roman" pitchFamily="18" charset="0"/>
              </a:rPr>
              <a:t>r</a:t>
            </a:r>
          </a:p>
        </p:txBody>
      </p:sp>
      <p:sp>
        <p:nvSpPr>
          <p:cNvPr id="30747" name="Line 107"/>
          <p:cNvSpPr>
            <a:spLocks noChangeShapeType="1"/>
          </p:cNvSpPr>
          <p:nvPr/>
        </p:nvSpPr>
        <p:spPr bwMode="auto">
          <a:xfrm>
            <a:off x="4978400" y="1838325"/>
            <a:ext cx="0" cy="2660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48" name="Oval 110"/>
          <p:cNvSpPr>
            <a:spLocks noChangeArrowheads="1"/>
          </p:cNvSpPr>
          <p:nvPr/>
        </p:nvSpPr>
        <p:spPr bwMode="auto">
          <a:xfrm>
            <a:off x="5422900" y="4259263"/>
            <a:ext cx="579438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49" name="Text Box 104"/>
          <p:cNvSpPr txBox="1">
            <a:spLocks noChangeArrowheads="1"/>
          </p:cNvSpPr>
          <p:nvPr/>
        </p:nvSpPr>
        <p:spPr bwMode="auto">
          <a:xfrm>
            <a:off x="5464175" y="4359275"/>
            <a:ext cx="4635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&lt;&lt;30</a:t>
            </a:r>
          </a:p>
        </p:txBody>
      </p:sp>
      <p:sp>
        <p:nvSpPr>
          <p:cNvPr id="30750" name="Line 111"/>
          <p:cNvSpPr>
            <a:spLocks noChangeShapeType="1"/>
          </p:cNvSpPr>
          <p:nvPr/>
        </p:nvSpPr>
        <p:spPr bwMode="auto">
          <a:xfrm>
            <a:off x="5730875" y="1849438"/>
            <a:ext cx="0" cy="23955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51" name="Oval 114"/>
          <p:cNvSpPr>
            <a:spLocks noChangeArrowheads="1"/>
          </p:cNvSpPr>
          <p:nvPr/>
        </p:nvSpPr>
        <p:spPr bwMode="auto">
          <a:xfrm>
            <a:off x="5062538" y="2836863"/>
            <a:ext cx="579437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52" name="Text Box 115"/>
          <p:cNvSpPr txBox="1">
            <a:spLocks noChangeArrowheads="1"/>
          </p:cNvSpPr>
          <p:nvPr/>
        </p:nvSpPr>
        <p:spPr bwMode="auto">
          <a:xfrm>
            <a:off x="5159375" y="2936875"/>
            <a:ext cx="35083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&lt;&lt;5</a:t>
            </a:r>
          </a:p>
        </p:txBody>
      </p:sp>
      <p:sp>
        <p:nvSpPr>
          <p:cNvPr id="30753" name="Line 116"/>
          <p:cNvSpPr>
            <a:spLocks noChangeShapeType="1"/>
          </p:cNvSpPr>
          <p:nvPr/>
        </p:nvSpPr>
        <p:spPr bwMode="auto">
          <a:xfrm>
            <a:off x="5741988" y="1838325"/>
            <a:ext cx="671512" cy="393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54" name="Line 117"/>
          <p:cNvSpPr>
            <a:spLocks noChangeShapeType="1"/>
          </p:cNvSpPr>
          <p:nvPr/>
        </p:nvSpPr>
        <p:spPr bwMode="auto">
          <a:xfrm>
            <a:off x="6262688" y="1860550"/>
            <a:ext cx="196850" cy="301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55" name="Line 118"/>
          <p:cNvSpPr>
            <a:spLocks noChangeShapeType="1"/>
          </p:cNvSpPr>
          <p:nvPr/>
        </p:nvSpPr>
        <p:spPr bwMode="auto">
          <a:xfrm flipH="1">
            <a:off x="6588125" y="1849438"/>
            <a:ext cx="230188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56" name="Oval 119"/>
          <p:cNvSpPr>
            <a:spLocks noChangeArrowheads="1"/>
          </p:cNvSpPr>
          <p:nvPr/>
        </p:nvSpPr>
        <p:spPr bwMode="auto">
          <a:xfrm>
            <a:off x="7154863" y="2152650"/>
            <a:ext cx="474662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57" name="Text Box 120"/>
          <p:cNvSpPr txBox="1">
            <a:spLocks noChangeArrowheads="1"/>
          </p:cNvSpPr>
          <p:nvPr/>
        </p:nvSpPr>
        <p:spPr bwMode="auto">
          <a:xfrm>
            <a:off x="7308850" y="2190750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758" name="Oval 121"/>
          <p:cNvSpPr>
            <a:spLocks noChangeArrowheads="1"/>
          </p:cNvSpPr>
          <p:nvPr/>
        </p:nvSpPr>
        <p:spPr bwMode="auto">
          <a:xfrm>
            <a:off x="7154863" y="2860675"/>
            <a:ext cx="474662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59" name="Text Box 122"/>
          <p:cNvSpPr txBox="1">
            <a:spLocks noChangeArrowheads="1"/>
          </p:cNvSpPr>
          <p:nvPr/>
        </p:nvSpPr>
        <p:spPr bwMode="auto">
          <a:xfrm>
            <a:off x="7308850" y="289877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760" name="Oval 123"/>
          <p:cNvSpPr>
            <a:spLocks noChangeArrowheads="1"/>
          </p:cNvSpPr>
          <p:nvPr/>
        </p:nvSpPr>
        <p:spPr bwMode="auto">
          <a:xfrm>
            <a:off x="7154863" y="3567113"/>
            <a:ext cx="474662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61" name="Text Box 124"/>
          <p:cNvSpPr txBox="1">
            <a:spLocks noChangeArrowheads="1"/>
          </p:cNvSpPr>
          <p:nvPr/>
        </p:nvSpPr>
        <p:spPr bwMode="auto">
          <a:xfrm>
            <a:off x="7308850" y="3605213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762" name="Oval 125"/>
          <p:cNvSpPr>
            <a:spLocks noChangeArrowheads="1"/>
          </p:cNvSpPr>
          <p:nvPr/>
        </p:nvSpPr>
        <p:spPr bwMode="auto">
          <a:xfrm>
            <a:off x="7154863" y="4259263"/>
            <a:ext cx="474662" cy="4286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63" name="Text Box 126"/>
          <p:cNvSpPr txBox="1">
            <a:spLocks noChangeArrowheads="1"/>
          </p:cNvSpPr>
          <p:nvPr/>
        </p:nvSpPr>
        <p:spPr bwMode="auto">
          <a:xfrm>
            <a:off x="7308850" y="4297363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764" name="Line 127"/>
          <p:cNvSpPr>
            <a:spLocks noChangeShapeType="1"/>
          </p:cNvSpPr>
          <p:nvPr/>
        </p:nvSpPr>
        <p:spPr bwMode="auto">
          <a:xfrm>
            <a:off x="7386638" y="1849438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65" name="Line 128"/>
          <p:cNvSpPr>
            <a:spLocks noChangeShapeType="1"/>
          </p:cNvSpPr>
          <p:nvPr/>
        </p:nvSpPr>
        <p:spPr bwMode="auto">
          <a:xfrm>
            <a:off x="7388225" y="2603500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66" name="Line 129"/>
          <p:cNvSpPr>
            <a:spLocks noChangeShapeType="1"/>
          </p:cNvSpPr>
          <p:nvPr/>
        </p:nvSpPr>
        <p:spPr bwMode="auto">
          <a:xfrm>
            <a:off x="7388225" y="3297238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67" name="Line 130"/>
          <p:cNvSpPr>
            <a:spLocks noChangeShapeType="1"/>
          </p:cNvSpPr>
          <p:nvPr/>
        </p:nvSpPr>
        <p:spPr bwMode="auto">
          <a:xfrm>
            <a:off x="7399338" y="4003675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68" name="Line 132"/>
          <p:cNvSpPr>
            <a:spLocks noChangeShapeType="1"/>
          </p:cNvSpPr>
          <p:nvPr/>
        </p:nvSpPr>
        <p:spPr bwMode="auto">
          <a:xfrm flipH="1">
            <a:off x="5116513" y="4498975"/>
            <a:ext cx="2027237" cy="787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69" name="Line 133"/>
          <p:cNvSpPr>
            <a:spLocks noChangeShapeType="1"/>
          </p:cNvSpPr>
          <p:nvPr/>
        </p:nvSpPr>
        <p:spPr bwMode="auto">
          <a:xfrm>
            <a:off x="6842125" y="1836738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0" name="Line 134"/>
          <p:cNvSpPr>
            <a:spLocks noChangeShapeType="1"/>
          </p:cNvSpPr>
          <p:nvPr/>
        </p:nvSpPr>
        <p:spPr bwMode="auto">
          <a:xfrm>
            <a:off x="6842125" y="4675188"/>
            <a:ext cx="508000" cy="5889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1" name="Line 135"/>
          <p:cNvSpPr>
            <a:spLocks noChangeShapeType="1"/>
          </p:cNvSpPr>
          <p:nvPr/>
        </p:nvSpPr>
        <p:spPr bwMode="auto">
          <a:xfrm>
            <a:off x="6242050" y="1860550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2" name="Line 136"/>
          <p:cNvSpPr>
            <a:spLocks noChangeShapeType="1"/>
          </p:cNvSpPr>
          <p:nvPr/>
        </p:nvSpPr>
        <p:spPr bwMode="auto">
          <a:xfrm>
            <a:off x="6253163" y="4699000"/>
            <a:ext cx="508000" cy="588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3" name="Line 137"/>
          <p:cNvSpPr>
            <a:spLocks noChangeShapeType="1"/>
          </p:cNvSpPr>
          <p:nvPr/>
        </p:nvSpPr>
        <p:spPr bwMode="auto">
          <a:xfrm>
            <a:off x="6794500" y="2382838"/>
            <a:ext cx="336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4" name="Line 138"/>
          <p:cNvSpPr>
            <a:spLocks noChangeShapeType="1"/>
          </p:cNvSpPr>
          <p:nvPr/>
        </p:nvSpPr>
        <p:spPr bwMode="auto">
          <a:xfrm>
            <a:off x="5326063" y="1838325"/>
            <a:ext cx="0" cy="1008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5" name="Line 139"/>
          <p:cNvSpPr>
            <a:spLocks noChangeShapeType="1"/>
          </p:cNvSpPr>
          <p:nvPr/>
        </p:nvSpPr>
        <p:spPr bwMode="auto">
          <a:xfrm>
            <a:off x="5649913" y="3052763"/>
            <a:ext cx="14922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6" name="Line 140"/>
          <p:cNvSpPr>
            <a:spLocks noChangeShapeType="1"/>
          </p:cNvSpPr>
          <p:nvPr/>
        </p:nvSpPr>
        <p:spPr bwMode="auto">
          <a:xfrm>
            <a:off x="5753100" y="4697413"/>
            <a:ext cx="498475" cy="612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7" name="Line 141"/>
          <p:cNvSpPr>
            <a:spLocks noChangeShapeType="1"/>
          </p:cNvSpPr>
          <p:nvPr/>
        </p:nvSpPr>
        <p:spPr bwMode="auto">
          <a:xfrm>
            <a:off x="4965700" y="4465638"/>
            <a:ext cx="717550" cy="844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8" name="Line 142"/>
          <p:cNvSpPr>
            <a:spLocks noChangeShapeType="1"/>
          </p:cNvSpPr>
          <p:nvPr/>
        </p:nvSpPr>
        <p:spPr bwMode="auto">
          <a:xfrm flipH="1">
            <a:off x="7640638" y="3760788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79" name="Line 143"/>
          <p:cNvSpPr>
            <a:spLocks noChangeShapeType="1"/>
          </p:cNvSpPr>
          <p:nvPr/>
        </p:nvSpPr>
        <p:spPr bwMode="auto">
          <a:xfrm flipH="1">
            <a:off x="7640638" y="4481513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80" name="Text Box 144"/>
          <p:cNvSpPr txBox="1">
            <a:spLocks noChangeArrowheads="1"/>
          </p:cNvSpPr>
          <p:nvPr/>
        </p:nvSpPr>
        <p:spPr bwMode="auto">
          <a:xfrm>
            <a:off x="7975600" y="3630613"/>
            <a:ext cx="2333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0781" name="Text Box 145"/>
          <p:cNvSpPr txBox="1">
            <a:spLocks noChangeArrowheads="1"/>
          </p:cNvSpPr>
          <p:nvPr/>
        </p:nvSpPr>
        <p:spPr bwMode="auto">
          <a:xfrm>
            <a:off x="7970838" y="4338638"/>
            <a:ext cx="223837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r</a:t>
            </a:r>
          </a:p>
        </p:txBody>
      </p:sp>
      <p:sp>
        <p:nvSpPr>
          <p:cNvPr id="30782" name="Line 205"/>
          <p:cNvSpPr>
            <a:spLocks noChangeShapeType="1"/>
          </p:cNvSpPr>
          <p:nvPr/>
        </p:nvSpPr>
        <p:spPr bwMode="auto">
          <a:xfrm>
            <a:off x="4895850" y="5868988"/>
            <a:ext cx="27209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83" name="Text Box 207"/>
          <p:cNvSpPr txBox="1">
            <a:spLocks noChangeArrowheads="1"/>
          </p:cNvSpPr>
          <p:nvPr/>
        </p:nvSpPr>
        <p:spPr bwMode="auto">
          <a:xfrm>
            <a:off x="4843463" y="5965825"/>
            <a:ext cx="317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0 1</a:t>
            </a:r>
          </a:p>
        </p:txBody>
      </p:sp>
      <p:sp>
        <p:nvSpPr>
          <p:cNvPr id="30784" name="Text Box 208"/>
          <p:cNvSpPr txBox="1">
            <a:spLocks noChangeArrowheads="1"/>
          </p:cNvSpPr>
          <p:nvPr/>
        </p:nvSpPr>
        <p:spPr bwMode="auto">
          <a:xfrm>
            <a:off x="7396163" y="5965825"/>
            <a:ext cx="254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19</a:t>
            </a:r>
          </a:p>
        </p:txBody>
      </p:sp>
      <p:sp>
        <p:nvSpPr>
          <p:cNvPr id="30785" name="Text Box 212"/>
          <p:cNvSpPr txBox="1">
            <a:spLocks noChangeArrowheads="1"/>
          </p:cNvSpPr>
          <p:nvPr/>
        </p:nvSpPr>
        <p:spPr bwMode="auto">
          <a:xfrm>
            <a:off x="5783263" y="5965825"/>
            <a:ext cx="317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. . .</a:t>
            </a:r>
          </a:p>
        </p:txBody>
      </p:sp>
      <p:sp>
        <p:nvSpPr>
          <p:cNvPr id="30786" name="Line 206"/>
          <p:cNvSpPr>
            <a:spLocks noChangeShapeType="1"/>
          </p:cNvSpPr>
          <p:nvPr/>
        </p:nvSpPr>
        <p:spPr bwMode="auto">
          <a:xfrm flipH="1">
            <a:off x="984250" y="5989638"/>
            <a:ext cx="216535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787" name="Text Box 213"/>
          <p:cNvSpPr txBox="1">
            <a:spLocks noChangeArrowheads="1"/>
          </p:cNvSpPr>
          <p:nvPr/>
        </p:nvSpPr>
        <p:spPr bwMode="auto">
          <a:xfrm flipH="1">
            <a:off x="1528763" y="6116638"/>
            <a:ext cx="31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. . .</a:t>
            </a:r>
          </a:p>
        </p:txBody>
      </p:sp>
      <p:sp>
        <p:nvSpPr>
          <p:cNvPr id="30788" name="Rectangle 150"/>
          <p:cNvSpPr>
            <a:spLocks noChangeArrowheads="1"/>
          </p:cNvSpPr>
          <p:nvPr/>
        </p:nvSpPr>
        <p:spPr bwMode="auto">
          <a:xfrm>
            <a:off x="962025" y="1414463"/>
            <a:ext cx="555625" cy="388937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89" name="Text Box 151"/>
          <p:cNvSpPr txBox="1">
            <a:spLocks noChangeArrowheads="1"/>
          </p:cNvSpPr>
          <p:nvPr/>
        </p:nvSpPr>
        <p:spPr bwMode="auto">
          <a:xfrm>
            <a:off x="1157288" y="1487488"/>
            <a:ext cx="165100" cy="2730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0790" name="Rectangle 152"/>
          <p:cNvSpPr>
            <a:spLocks noChangeArrowheads="1"/>
          </p:cNvSpPr>
          <p:nvPr/>
        </p:nvSpPr>
        <p:spPr bwMode="auto">
          <a:xfrm>
            <a:off x="1506538" y="1416050"/>
            <a:ext cx="555625" cy="3873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91" name="Text Box 153"/>
          <p:cNvSpPr txBox="1">
            <a:spLocks noChangeArrowheads="1"/>
          </p:cNvSpPr>
          <p:nvPr/>
        </p:nvSpPr>
        <p:spPr bwMode="auto">
          <a:xfrm>
            <a:off x="1701800" y="1489075"/>
            <a:ext cx="165100" cy="2730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0792" name="Rectangle 154"/>
          <p:cNvSpPr>
            <a:spLocks noChangeArrowheads="1"/>
          </p:cNvSpPr>
          <p:nvPr/>
        </p:nvSpPr>
        <p:spPr bwMode="auto">
          <a:xfrm>
            <a:off x="2062163" y="1416050"/>
            <a:ext cx="555625" cy="3873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93" name="Text Box 155"/>
          <p:cNvSpPr txBox="1">
            <a:spLocks noChangeArrowheads="1"/>
          </p:cNvSpPr>
          <p:nvPr/>
        </p:nvSpPr>
        <p:spPr bwMode="auto">
          <a:xfrm>
            <a:off x="2257425" y="1489075"/>
            <a:ext cx="165100" cy="2730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0794" name="Rectangle 156"/>
          <p:cNvSpPr>
            <a:spLocks noChangeArrowheads="1"/>
          </p:cNvSpPr>
          <p:nvPr/>
        </p:nvSpPr>
        <p:spPr bwMode="auto">
          <a:xfrm>
            <a:off x="2617788" y="1414463"/>
            <a:ext cx="555625" cy="388937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95" name="Text Box 157"/>
          <p:cNvSpPr txBox="1">
            <a:spLocks noChangeArrowheads="1"/>
          </p:cNvSpPr>
          <p:nvPr/>
        </p:nvSpPr>
        <p:spPr bwMode="auto">
          <a:xfrm>
            <a:off x="2813050" y="1487488"/>
            <a:ext cx="165100" cy="2730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0796" name="Rectangle 160"/>
          <p:cNvSpPr>
            <a:spLocks noChangeArrowheads="1"/>
          </p:cNvSpPr>
          <p:nvPr/>
        </p:nvSpPr>
        <p:spPr bwMode="auto">
          <a:xfrm>
            <a:off x="939800" y="5438775"/>
            <a:ext cx="555625" cy="3873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97" name="Text Box 161"/>
          <p:cNvSpPr txBox="1">
            <a:spLocks noChangeArrowheads="1"/>
          </p:cNvSpPr>
          <p:nvPr/>
        </p:nvSpPr>
        <p:spPr bwMode="auto">
          <a:xfrm>
            <a:off x="1135063" y="551180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0798" name="Rectangle 162"/>
          <p:cNvSpPr>
            <a:spLocks noChangeArrowheads="1"/>
          </p:cNvSpPr>
          <p:nvPr/>
        </p:nvSpPr>
        <p:spPr bwMode="auto">
          <a:xfrm>
            <a:off x="1484313" y="5438775"/>
            <a:ext cx="555625" cy="388938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799" name="Text Box 163"/>
          <p:cNvSpPr txBox="1">
            <a:spLocks noChangeArrowheads="1"/>
          </p:cNvSpPr>
          <p:nvPr/>
        </p:nvSpPr>
        <p:spPr bwMode="auto">
          <a:xfrm>
            <a:off x="1679575" y="551338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0800" name="Rectangle 164"/>
          <p:cNvSpPr>
            <a:spLocks noChangeArrowheads="1"/>
          </p:cNvSpPr>
          <p:nvPr/>
        </p:nvSpPr>
        <p:spPr bwMode="auto">
          <a:xfrm>
            <a:off x="2039938" y="5438775"/>
            <a:ext cx="555625" cy="388938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01" name="Text Box 165"/>
          <p:cNvSpPr txBox="1">
            <a:spLocks noChangeArrowheads="1"/>
          </p:cNvSpPr>
          <p:nvPr/>
        </p:nvSpPr>
        <p:spPr bwMode="auto">
          <a:xfrm>
            <a:off x="2235200" y="551338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0802" name="Rectangle 166"/>
          <p:cNvSpPr>
            <a:spLocks noChangeArrowheads="1"/>
          </p:cNvSpPr>
          <p:nvPr/>
        </p:nvSpPr>
        <p:spPr bwMode="auto">
          <a:xfrm>
            <a:off x="2595563" y="5438775"/>
            <a:ext cx="555625" cy="3873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03" name="Text Box 167"/>
          <p:cNvSpPr txBox="1">
            <a:spLocks noChangeArrowheads="1"/>
          </p:cNvSpPr>
          <p:nvPr/>
        </p:nvSpPr>
        <p:spPr bwMode="auto">
          <a:xfrm>
            <a:off x="2790825" y="551180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0804" name="Oval 168"/>
          <p:cNvSpPr>
            <a:spLocks noChangeArrowheads="1"/>
          </p:cNvSpPr>
          <p:nvPr/>
        </p:nvSpPr>
        <p:spPr bwMode="auto">
          <a:xfrm>
            <a:off x="1831975" y="2101850"/>
            <a:ext cx="474663" cy="398463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05" name="Text Box 169"/>
          <p:cNvSpPr txBox="1">
            <a:spLocks noChangeArrowheads="1"/>
          </p:cNvSpPr>
          <p:nvPr/>
        </p:nvSpPr>
        <p:spPr bwMode="auto">
          <a:xfrm>
            <a:off x="1963738" y="2144713"/>
            <a:ext cx="211137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f</a:t>
            </a:r>
            <a:r>
              <a:rPr lang="en-US" altLang="ko-KR" sz="2000" baseline="-25000">
                <a:latin typeface="Times New Roman" pitchFamily="18" charset="0"/>
              </a:rPr>
              <a:t>r</a:t>
            </a:r>
          </a:p>
        </p:txBody>
      </p:sp>
      <p:sp>
        <p:nvSpPr>
          <p:cNvPr id="30806" name="Line 173"/>
          <p:cNvSpPr>
            <a:spLocks noChangeShapeType="1"/>
          </p:cNvSpPr>
          <p:nvPr/>
        </p:nvSpPr>
        <p:spPr bwMode="auto">
          <a:xfrm>
            <a:off x="1241425" y="1811338"/>
            <a:ext cx="0" cy="2625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07" name="Oval 174"/>
          <p:cNvSpPr>
            <a:spLocks noChangeArrowheads="1"/>
          </p:cNvSpPr>
          <p:nvPr/>
        </p:nvSpPr>
        <p:spPr bwMode="auto">
          <a:xfrm>
            <a:off x="2657475" y="4016375"/>
            <a:ext cx="509588" cy="365125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08" name="Text Box 175"/>
          <p:cNvSpPr txBox="1">
            <a:spLocks noChangeArrowheads="1"/>
          </p:cNvSpPr>
          <p:nvPr/>
        </p:nvSpPr>
        <p:spPr bwMode="auto">
          <a:xfrm>
            <a:off x="2706688" y="4102100"/>
            <a:ext cx="38893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&lt;&lt;s</a:t>
            </a:r>
            <a:r>
              <a:rPr lang="en-US" altLang="ko-KR" sz="1600" baseline="-25000"/>
              <a:t>i</a:t>
            </a:r>
          </a:p>
        </p:txBody>
      </p:sp>
      <p:sp>
        <p:nvSpPr>
          <p:cNvPr id="30809" name="Line 176"/>
          <p:cNvSpPr>
            <a:spLocks noChangeShapeType="1"/>
          </p:cNvSpPr>
          <p:nvPr/>
        </p:nvSpPr>
        <p:spPr bwMode="auto">
          <a:xfrm>
            <a:off x="1263650" y="1801813"/>
            <a:ext cx="671513" cy="365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0" name="Line 177"/>
          <p:cNvSpPr>
            <a:spLocks noChangeShapeType="1"/>
          </p:cNvSpPr>
          <p:nvPr/>
        </p:nvSpPr>
        <p:spPr bwMode="auto">
          <a:xfrm>
            <a:off x="1784350" y="1822450"/>
            <a:ext cx="196850" cy="279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1" name="Line 178"/>
          <p:cNvSpPr>
            <a:spLocks noChangeShapeType="1"/>
          </p:cNvSpPr>
          <p:nvPr/>
        </p:nvSpPr>
        <p:spPr bwMode="auto">
          <a:xfrm flipH="1">
            <a:off x="2109788" y="1811338"/>
            <a:ext cx="230187" cy="268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2" name="Oval 185"/>
          <p:cNvSpPr>
            <a:spLocks noChangeArrowheads="1"/>
          </p:cNvSpPr>
          <p:nvPr/>
        </p:nvSpPr>
        <p:spPr bwMode="auto">
          <a:xfrm>
            <a:off x="2711450" y="2074863"/>
            <a:ext cx="382588" cy="355600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13" name="Text Box 186"/>
          <p:cNvSpPr txBox="1">
            <a:spLocks noChangeArrowheads="1"/>
          </p:cNvSpPr>
          <p:nvPr/>
        </p:nvSpPr>
        <p:spPr bwMode="auto">
          <a:xfrm>
            <a:off x="2809875" y="207327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814" name="Line 187"/>
          <p:cNvSpPr>
            <a:spLocks noChangeShapeType="1"/>
          </p:cNvSpPr>
          <p:nvPr/>
        </p:nvSpPr>
        <p:spPr bwMode="auto">
          <a:xfrm>
            <a:off x="2908300" y="1811338"/>
            <a:ext cx="0" cy="268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5" name="Line 188"/>
          <p:cNvSpPr>
            <a:spLocks noChangeShapeType="1"/>
          </p:cNvSpPr>
          <p:nvPr/>
        </p:nvSpPr>
        <p:spPr bwMode="auto">
          <a:xfrm>
            <a:off x="2909888" y="2457450"/>
            <a:ext cx="0" cy="268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6" name="Line 189"/>
          <p:cNvSpPr>
            <a:spLocks noChangeShapeType="1"/>
          </p:cNvSpPr>
          <p:nvPr/>
        </p:nvSpPr>
        <p:spPr bwMode="auto">
          <a:xfrm>
            <a:off x="2909888" y="3101975"/>
            <a:ext cx="0" cy="268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7" name="Line 190"/>
          <p:cNvSpPr>
            <a:spLocks noChangeShapeType="1"/>
          </p:cNvSpPr>
          <p:nvPr/>
        </p:nvSpPr>
        <p:spPr bwMode="auto">
          <a:xfrm>
            <a:off x="2921000" y="3759200"/>
            <a:ext cx="0" cy="268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8" name="Line 191"/>
          <p:cNvSpPr>
            <a:spLocks noChangeShapeType="1"/>
          </p:cNvSpPr>
          <p:nvPr/>
        </p:nvSpPr>
        <p:spPr bwMode="auto">
          <a:xfrm flipH="1">
            <a:off x="2327275" y="4956175"/>
            <a:ext cx="476250" cy="4476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19" name="Line 192"/>
          <p:cNvSpPr>
            <a:spLocks noChangeShapeType="1"/>
          </p:cNvSpPr>
          <p:nvPr/>
        </p:nvSpPr>
        <p:spPr bwMode="auto">
          <a:xfrm>
            <a:off x="2363788" y="1800225"/>
            <a:ext cx="0" cy="2647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0" name="Line 194"/>
          <p:cNvSpPr>
            <a:spLocks noChangeShapeType="1"/>
          </p:cNvSpPr>
          <p:nvPr/>
        </p:nvSpPr>
        <p:spPr bwMode="auto">
          <a:xfrm>
            <a:off x="1763713" y="1822450"/>
            <a:ext cx="0" cy="2647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1" name="Line 195"/>
          <p:cNvSpPr>
            <a:spLocks noChangeShapeType="1"/>
          </p:cNvSpPr>
          <p:nvPr/>
        </p:nvSpPr>
        <p:spPr bwMode="auto">
          <a:xfrm flipH="1">
            <a:off x="1797050" y="4406900"/>
            <a:ext cx="566738" cy="9890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2" name="Line 196"/>
          <p:cNvSpPr>
            <a:spLocks noChangeShapeType="1"/>
          </p:cNvSpPr>
          <p:nvPr/>
        </p:nvSpPr>
        <p:spPr bwMode="auto">
          <a:xfrm>
            <a:off x="2316163" y="2308225"/>
            <a:ext cx="336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3" name="Line 201"/>
          <p:cNvSpPr>
            <a:spLocks noChangeShapeType="1"/>
          </p:cNvSpPr>
          <p:nvPr/>
        </p:nvSpPr>
        <p:spPr bwMode="auto">
          <a:xfrm flipH="1">
            <a:off x="3173413" y="2941638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4" name="Line 202"/>
          <p:cNvSpPr>
            <a:spLocks noChangeShapeType="1"/>
          </p:cNvSpPr>
          <p:nvPr/>
        </p:nvSpPr>
        <p:spPr bwMode="auto">
          <a:xfrm flipH="1">
            <a:off x="3176588" y="3589338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5" name="Text Box 203"/>
          <p:cNvSpPr txBox="1">
            <a:spLocks noChangeArrowheads="1"/>
          </p:cNvSpPr>
          <p:nvPr/>
        </p:nvSpPr>
        <p:spPr bwMode="auto">
          <a:xfrm>
            <a:off x="3508375" y="2820988"/>
            <a:ext cx="2333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0826" name="Text Box 204"/>
          <p:cNvSpPr txBox="1">
            <a:spLocks noChangeArrowheads="1"/>
          </p:cNvSpPr>
          <p:nvPr/>
        </p:nvSpPr>
        <p:spPr bwMode="auto">
          <a:xfrm>
            <a:off x="3517900" y="3457575"/>
            <a:ext cx="223838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r</a:t>
            </a:r>
          </a:p>
        </p:txBody>
      </p:sp>
      <p:sp>
        <p:nvSpPr>
          <p:cNvPr id="30827" name="Line 217"/>
          <p:cNvSpPr>
            <a:spLocks noChangeShapeType="1"/>
          </p:cNvSpPr>
          <p:nvPr/>
        </p:nvSpPr>
        <p:spPr bwMode="auto">
          <a:xfrm flipH="1">
            <a:off x="1243013" y="4433888"/>
            <a:ext cx="530225" cy="9763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8" name="Line 218"/>
          <p:cNvSpPr>
            <a:spLocks noChangeShapeType="1"/>
          </p:cNvSpPr>
          <p:nvPr/>
        </p:nvSpPr>
        <p:spPr bwMode="auto">
          <a:xfrm>
            <a:off x="1225550" y="4414838"/>
            <a:ext cx="1631950" cy="1000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29" name="Line 221"/>
          <p:cNvSpPr>
            <a:spLocks noChangeShapeType="1"/>
          </p:cNvSpPr>
          <p:nvPr/>
        </p:nvSpPr>
        <p:spPr bwMode="auto">
          <a:xfrm>
            <a:off x="2911475" y="4410075"/>
            <a:ext cx="0" cy="268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30" name="Oval 225"/>
          <p:cNvSpPr>
            <a:spLocks noChangeArrowheads="1"/>
          </p:cNvSpPr>
          <p:nvPr/>
        </p:nvSpPr>
        <p:spPr bwMode="auto">
          <a:xfrm>
            <a:off x="2713038" y="2724150"/>
            <a:ext cx="382587" cy="355600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31" name="Text Box 226"/>
          <p:cNvSpPr txBox="1">
            <a:spLocks noChangeArrowheads="1"/>
          </p:cNvSpPr>
          <p:nvPr/>
        </p:nvSpPr>
        <p:spPr bwMode="auto">
          <a:xfrm>
            <a:off x="2811463" y="2722563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832" name="Oval 228"/>
          <p:cNvSpPr>
            <a:spLocks noChangeArrowheads="1"/>
          </p:cNvSpPr>
          <p:nvPr/>
        </p:nvSpPr>
        <p:spPr bwMode="auto">
          <a:xfrm>
            <a:off x="2714625" y="3384550"/>
            <a:ext cx="382588" cy="355600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33" name="Text Box 229"/>
          <p:cNvSpPr txBox="1">
            <a:spLocks noChangeArrowheads="1"/>
          </p:cNvSpPr>
          <p:nvPr/>
        </p:nvSpPr>
        <p:spPr bwMode="auto">
          <a:xfrm>
            <a:off x="2813050" y="3382963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834" name="Oval 231"/>
          <p:cNvSpPr>
            <a:spLocks noChangeArrowheads="1"/>
          </p:cNvSpPr>
          <p:nvPr/>
        </p:nvSpPr>
        <p:spPr bwMode="auto">
          <a:xfrm>
            <a:off x="2716213" y="4672013"/>
            <a:ext cx="382587" cy="355600"/>
          </a:xfrm>
          <a:prstGeom prst="ellipse">
            <a:avLst/>
          </a:prstGeom>
          <a:solidFill>
            <a:srgbClr val="CCFFFF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0835" name="Text Box 232"/>
          <p:cNvSpPr txBox="1">
            <a:spLocks noChangeArrowheads="1"/>
          </p:cNvSpPr>
          <p:nvPr/>
        </p:nvSpPr>
        <p:spPr bwMode="auto">
          <a:xfrm>
            <a:off x="2814638" y="467042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0836" name="Text Box 233"/>
          <p:cNvSpPr txBox="1">
            <a:spLocks noChangeArrowheads="1"/>
          </p:cNvSpPr>
          <p:nvPr/>
        </p:nvSpPr>
        <p:spPr bwMode="auto">
          <a:xfrm>
            <a:off x="2843213" y="6083300"/>
            <a:ext cx="317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0 1</a:t>
            </a:r>
          </a:p>
        </p:txBody>
      </p:sp>
      <p:sp>
        <p:nvSpPr>
          <p:cNvPr id="30837" name="Text Box 234"/>
          <p:cNvSpPr txBox="1">
            <a:spLocks noChangeArrowheads="1"/>
          </p:cNvSpPr>
          <p:nvPr/>
        </p:nvSpPr>
        <p:spPr bwMode="auto">
          <a:xfrm>
            <a:off x="904875" y="6096000"/>
            <a:ext cx="254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15</a:t>
            </a:r>
          </a:p>
        </p:txBody>
      </p:sp>
      <p:sp>
        <p:nvSpPr>
          <p:cNvPr id="30838" name="Line 235"/>
          <p:cNvSpPr>
            <a:spLocks noChangeShapeType="1"/>
          </p:cNvSpPr>
          <p:nvPr/>
        </p:nvSpPr>
        <p:spPr bwMode="auto">
          <a:xfrm>
            <a:off x="2360613" y="4421188"/>
            <a:ext cx="382587" cy="336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0839" name="Text Box 236"/>
          <p:cNvSpPr txBox="1">
            <a:spLocks noChangeArrowheads="1"/>
          </p:cNvSpPr>
          <p:nvPr/>
        </p:nvSpPr>
        <p:spPr bwMode="auto">
          <a:xfrm>
            <a:off x="7969250" y="5214938"/>
            <a:ext cx="7366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Big </a:t>
            </a:r>
          </a:p>
          <a:p>
            <a:r>
              <a:rPr lang="en-US" altLang="ko-KR" dirty="0" err="1">
                <a:solidFill>
                  <a:srgbClr val="FF0000"/>
                </a:solidFill>
              </a:rPr>
              <a:t>endian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0840" name="Text Box 237"/>
          <p:cNvSpPr txBox="1">
            <a:spLocks noChangeArrowheads="1"/>
          </p:cNvSpPr>
          <p:nvPr/>
        </p:nvSpPr>
        <p:spPr bwMode="auto">
          <a:xfrm>
            <a:off x="3394075" y="5368925"/>
            <a:ext cx="7366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Little</a:t>
            </a:r>
          </a:p>
          <a:p>
            <a:r>
              <a:rPr lang="en-US" altLang="ko-KR" dirty="0" err="1">
                <a:solidFill>
                  <a:srgbClr val="FF0000"/>
                </a:solidFill>
              </a:rPr>
              <a:t>endian</a:t>
            </a:r>
            <a:endParaRPr lang="en-US" altLang="ko-K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27540E-BB0C-41A0-9DF4-F6F77B3B9989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31747" name="Oval 2"/>
          <p:cNvSpPr>
            <a:spLocks noChangeArrowheads="1"/>
          </p:cNvSpPr>
          <p:nvPr/>
        </p:nvSpPr>
        <p:spPr bwMode="auto">
          <a:xfrm flipH="1">
            <a:off x="7032625" y="4249738"/>
            <a:ext cx="579438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492250" y="679450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Step Operations of SHA1 &amp; HAS160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354138" y="1244600"/>
            <a:ext cx="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ko-KR" altLang="ko-KR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715963" y="143192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911225" y="151130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273175" y="143351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468438" y="151288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1817688" y="143510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012950" y="151447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2373313" y="143510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568575" y="151447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2928938" y="143351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130550" y="1512888"/>
            <a:ext cx="1524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717550" y="531018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912813" y="538956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1762" name="Rectangle 17"/>
          <p:cNvSpPr>
            <a:spLocks noChangeArrowheads="1"/>
          </p:cNvSpPr>
          <p:nvPr/>
        </p:nvSpPr>
        <p:spPr bwMode="auto">
          <a:xfrm>
            <a:off x="1274763" y="531177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1470025" y="539115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1819275" y="53133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2014538" y="539273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2374900" y="53133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2570163" y="539273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2930525" y="531177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3132138" y="5391150"/>
            <a:ext cx="152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1770" name="Oval 25"/>
          <p:cNvSpPr>
            <a:spLocks noChangeArrowheads="1"/>
          </p:cNvSpPr>
          <p:nvPr/>
        </p:nvSpPr>
        <p:spPr bwMode="auto">
          <a:xfrm>
            <a:off x="2143125" y="2173288"/>
            <a:ext cx="474663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2274888" y="2219325"/>
            <a:ext cx="211137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f</a:t>
            </a:r>
            <a:r>
              <a:rPr lang="en-US" altLang="ko-KR" sz="2000" baseline="-25000">
                <a:latin typeface="Times New Roman" pitchFamily="18" charset="0"/>
              </a:rPr>
              <a:t>r</a:t>
            </a:r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811213" y="1849438"/>
            <a:ext cx="0" cy="2660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73" name="Oval 28"/>
          <p:cNvSpPr>
            <a:spLocks noChangeArrowheads="1"/>
          </p:cNvSpPr>
          <p:nvPr/>
        </p:nvSpPr>
        <p:spPr bwMode="auto">
          <a:xfrm>
            <a:off x="1255713" y="4270375"/>
            <a:ext cx="579437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1296988" y="4370388"/>
            <a:ext cx="4635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&lt;&lt;30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1563688" y="1860550"/>
            <a:ext cx="0" cy="23955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76" name="Oval 31"/>
          <p:cNvSpPr>
            <a:spLocks noChangeArrowheads="1"/>
          </p:cNvSpPr>
          <p:nvPr/>
        </p:nvSpPr>
        <p:spPr bwMode="auto">
          <a:xfrm>
            <a:off x="895350" y="2847975"/>
            <a:ext cx="579438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992188" y="2947988"/>
            <a:ext cx="35083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&lt;&lt;5</a:t>
            </a:r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1574800" y="1849438"/>
            <a:ext cx="671513" cy="393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>
            <a:off x="2095500" y="1871663"/>
            <a:ext cx="196850" cy="301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 flipH="1">
            <a:off x="2420938" y="1860550"/>
            <a:ext cx="230187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81" name="Oval 36"/>
          <p:cNvSpPr>
            <a:spLocks noChangeArrowheads="1"/>
          </p:cNvSpPr>
          <p:nvPr/>
        </p:nvSpPr>
        <p:spPr bwMode="auto">
          <a:xfrm>
            <a:off x="2987675" y="2163763"/>
            <a:ext cx="474663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3141663" y="2201863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783" name="Oval 38"/>
          <p:cNvSpPr>
            <a:spLocks noChangeArrowheads="1"/>
          </p:cNvSpPr>
          <p:nvPr/>
        </p:nvSpPr>
        <p:spPr bwMode="auto">
          <a:xfrm>
            <a:off x="2987675" y="2871788"/>
            <a:ext cx="474663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84" name="Text Box 39"/>
          <p:cNvSpPr txBox="1">
            <a:spLocks noChangeArrowheads="1"/>
          </p:cNvSpPr>
          <p:nvPr/>
        </p:nvSpPr>
        <p:spPr bwMode="auto">
          <a:xfrm>
            <a:off x="3141663" y="2909888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785" name="Oval 40"/>
          <p:cNvSpPr>
            <a:spLocks noChangeArrowheads="1"/>
          </p:cNvSpPr>
          <p:nvPr/>
        </p:nvSpPr>
        <p:spPr bwMode="auto">
          <a:xfrm>
            <a:off x="2987675" y="3578225"/>
            <a:ext cx="474663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86" name="Text Box 41"/>
          <p:cNvSpPr txBox="1">
            <a:spLocks noChangeArrowheads="1"/>
          </p:cNvSpPr>
          <p:nvPr/>
        </p:nvSpPr>
        <p:spPr bwMode="auto">
          <a:xfrm>
            <a:off x="3141663" y="361632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787" name="Oval 42"/>
          <p:cNvSpPr>
            <a:spLocks noChangeArrowheads="1"/>
          </p:cNvSpPr>
          <p:nvPr/>
        </p:nvSpPr>
        <p:spPr bwMode="auto">
          <a:xfrm>
            <a:off x="2987675" y="4270375"/>
            <a:ext cx="474663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788" name="Text Box 43"/>
          <p:cNvSpPr txBox="1">
            <a:spLocks noChangeArrowheads="1"/>
          </p:cNvSpPr>
          <p:nvPr/>
        </p:nvSpPr>
        <p:spPr bwMode="auto">
          <a:xfrm>
            <a:off x="3141663" y="430847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3219450" y="1860550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0" name="Line 45"/>
          <p:cNvSpPr>
            <a:spLocks noChangeShapeType="1"/>
          </p:cNvSpPr>
          <p:nvPr/>
        </p:nvSpPr>
        <p:spPr bwMode="auto">
          <a:xfrm>
            <a:off x="3221038" y="2614613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1" name="Line 46"/>
          <p:cNvSpPr>
            <a:spLocks noChangeShapeType="1"/>
          </p:cNvSpPr>
          <p:nvPr/>
        </p:nvSpPr>
        <p:spPr bwMode="auto">
          <a:xfrm>
            <a:off x="3221038" y="3308350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2" name="Line 47"/>
          <p:cNvSpPr>
            <a:spLocks noChangeShapeType="1"/>
          </p:cNvSpPr>
          <p:nvPr/>
        </p:nvSpPr>
        <p:spPr bwMode="auto">
          <a:xfrm>
            <a:off x="3232150" y="4014788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3" name="Line 48"/>
          <p:cNvSpPr>
            <a:spLocks noChangeShapeType="1"/>
          </p:cNvSpPr>
          <p:nvPr/>
        </p:nvSpPr>
        <p:spPr bwMode="auto">
          <a:xfrm flipH="1">
            <a:off x="949325" y="4510088"/>
            <a:ext cx="2027238" cy="787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4" name="Line 49"/>
          <p:cNvSpPr>
            <a:spLocks noChangeShapeType="1"/>
          </p:cNvSpPr>
          <p:nvPr/>
        </p:nvSpPr>
        <p:spPr bwMode="auto">
          <a:xfrm>
            <a:off x="2674938" y="1847850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5" name="Line 50"/>
          <p:cNvSpPr>
            <a:spLocks noChangeShapeType="1"/>
          </p:cNvSpPr>
          <p:nvPr/>
        </p:nvSpPr>
        <p:spPr bwMode="auto">
          <a:xfrm>
            <a:off x="2674938" y="4686300"/>
            <a:ext cx="508000" cy="588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6" name="Line 51"/>
          <p:cNvSpPr>
            <a:spLocks noChangeShapeType="1"/>
          </p:cNvSpPr>
          <p:nvPr/>
        </p:nvSpPr>
        <p:spPr bwMode="auto">
          <a:xfrm>
            <a:off x="2074863" y="1871663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7" name="Line 52"/>
          <p:cNvSpPr>
            <a:spLocks noChangeShapeType="1"/>
          </p:cNvSpPr>
          <p:nvPr/>
        </p:nvSpPr>
        <p:spPr bwMode="auto">
          <a:xfrm>
            <a:off x="2085975" y="4710113"/>
            <a:ext cx="508000" cy="5889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8" name="Line 53"/>
          <p:cNvSpPr>
            <a:spLocks noChangeShapeType="1"/>
          </p:cNvSpPr>
          <p:nvPr/>
        </p:nvSpPr>
        <p:spPr bwMode="auto">
          <a:xfrm>
            <a:off x="2627313" y="2393950"/>
            <a:ext cx="336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799" name="Line 54"/>
          <p:cNvSpPr>
            <a:spLocks noChangeShapeType="1"/>
          </p:cNvSpPr>
          <p:nvPr/>
        </p:nvSpPr>
        <p:spPr bwMode="auto">
          <a:xfrm>
            <a:off x="1158875" y="1849438"/>
            <a:ext cx="0" cy="1008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0" name="Line 55"/>
          <p:cNvSpPr>
            <a:spLocks noChangeShapeType="1"/>
          </p:cNvSpPr>
          <p:nvPr/>
        </p:nvSpPr>
        <p:spPr bwMode="auto">
          <a:xfrm>
            <a:off x="1482725" y="3063875"/>
            <a:ext cx="14922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1" name="Line 56"/>
          <p:cNvSpPr>
            <a:spLocks noChangeShapeType="1"/>
          </p:cNvSpPr>
          <p:nvPr/>
        </p:nvSpPr>
        <p:spPr bwMode="auto">
          <a:xfrm>
            <a:off x="1585913" y="4708525"/>
            <a:ext cx="498475" cy="612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2" name="Line 57"/>
          <p:cNvSpPr>
            <a:spLocks noChangeShapeType="1"/>
          </p:cNvSpPr>
          <p:nvPr/>
        </p:nvSpPr>
        <p:spPr bwMode="auto">
          <a:xfrm>
            <a:off x="798513" y="4476750"/>
            <a:ext cx="717550" cy="844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3" name="Line 58"/>
          <p:cNvSpPr>
            <a:spLocks noChangeShapeType="1"/>
          </p:cNvSpPr>
          <p:nvPr/>
        </p:nvSpPr>
        <p:spPr bwMode="auto">
          <a:xfrm flipH="1">
            <a:off x="3473450" y="3771900"/>
            <a:ext cx="3254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4" name="Line 59"/>
          <p:cNvSpPr>
            <a:spLocks noChangeShapeType="1"/>
          </p:cNvSpPr>
          <p:nvPr/>
        </p:nvSpPr>
        <p:spPr bwMode="auto">
          <a:xfrm flipH="1">
            <a:off x="3473450" y="4492625"/>
            <a:ext cx="3254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05" name="Text Box 60"/>
          <p:cNvSpPr txBox="1">
            <a:spLocks noChangeArrowheads="1"/>
          </p:cNvSpPr>
          <p:nvPr/>
        </p:nvSpPr>
        <p:spPr bwMode="auto">
          <a:xfrm>
            <a:off x="3808413" y="3641725"/>
            <a:ext cx="2333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1806" name="Text Box 61"/>
          <p:cNvSpPr txBox="1">
            <a:spLocks noChangeArrowheads="1"/>
          </p:cNvSpPr>
          <p:nvPr/>
        </p:nvSpPr>
        <p:spPr bwMode="auto">
          <a:xfrm>
            <a:off x="3803650" y="4349750"/>
            <a:ext cx="223838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r</a:t>
            </a:r>
          </a:p>
        </p:txBody>
      </p:sp>
      <p:sp>
        <p:nvSpPr>
          <p:cNvPr id="31807" name="Rectangle 62"/>
          <p:cNvSpPr>
            <a:spLocks noChangeArrowheads="1"/>
          </p:cNvSpPr>
          <p:nvPr/>
        </p:nvSpPr>
        <p:spPr bwMode="auto">
          <a:xfrm flipH="1">
            <a:off x="7596188" y="141128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08" name="Text Box 63"/>
          <p:cNvSpPr txBox="1">
            <a:spLocks noChangeArrowheads="1"/>
          </p:cNvSpPr>
          <p:nvPr/>
        </p:nvSpPr>
        <p:spPr bwMode="auto">
          <a:xfrm flipH="1">
            <a:off x="7791450" y="149066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1809" name="Rectangle 64"/>
          <p:cNvSpPr>
            <a:spLocks noChangeArrowheads="1"/>
          </p:cNvSpPr>
          <p:nvPr/>
        </p:nvSpPr>
        <p:spPr bwMode="auto">
          <a:xfrm flipH="1">
            <a:off x="7038975" y="141287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10" name="Text Box 65"/>
          <p:cNvSpPr txBox="1">
            <a:spLocks noChangeArrowheads="1"/>
          </p:cNvSpPr>
          <p:nvPr/>
        </p:nvSpPr>
        <p:spPr bwMode="auto">
          <a:xfrm flipH="1">
            <a:off x="7234238" y="149225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1811" name="Rectangle 66"/>
          <p:cNvSpPr>
            <a:spLocks noChangeArrowheads="1"/>
          </p:cNvSpPr>
          <p:nvPr/>
        </p:nvSpPr>
        <p:spPr bwMode="auto">
          <a:xfrm flipH="1">
            <a:off x="6494463" y="14144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12" name="Text Box 67"/>
          <p:cNvSpPr txBox="1">
            <a:spLocks noChangeArrowheads="1"/>
          </p:cNvSpPr>
          <p:nvPr/>
        </p:nvSpPr>
        <p:spPr bwMode="auto">
          <a:xfrm flipH="1">
            <a:off x="6689725" y="149383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1813" name="Rectangle 68"/>
          <p:cNvSpPr>
            <a:spLocks noChangeArrowheads="1"/>
          </p:cNvSpPr>
          <p:nvPr/>
        </p:nvSpPr>
        <p:spPr bwMode="auto">
          <a:xfrm flipH="1">
            <a:off x="5938838" y="1414463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14" name="Text Box 69"/>
          <p:cNvSpPr txBox="1">
            <a:spLocks noChangeArrowheads="1"/>
          </p:cNvSpPr>
          <p:nvPr/>
        </p:nvSpPr>
        <p:spPr bwMode="auto">
          <a:xfrm flipH="1">
            <a:off x="6134100" y="1493838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1815" name="Rectangle 70"/>
          <p:cNvSpPr>
            <a:spLocks noChangeArrowheads="1"/>
          </p:cNvSpPr>
          <p:nvPr/>
        </p:nvSpPr>
        <p:spPr bwMode="auto">
          <a:xfrm flipH="1">
            <a:off x="5383213" y="141287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16" name="Text Box 71"/>
          <p:cNvSpPr txBox="1">
            <a:spLocks noChangeArrowheads="1"/>
          </p:cNvSpPr>
          <p:nvPr/>
        </p:nvSpPr>
        <p:spPr bwMode="auto">
          <a:xfrm flipH="1">
            <a:off x="5584825" y="1492250"/>
            <a:ext cx="152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1817" name="Rectangle 72"/>
          <p:cNvSpPr>
            <a:spLocks noChangeArrowheads="1"/>
          </p:cNvSpPr>
          <p:nvPr/>
        </p:nvSpPr>
        <p:spPr bwMode="auto">
          <a:xfrm flipH="1">
            <a:off x="7594600" y="5289550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18" name="Text Box 73"/>
          <p:cNvSpPr txBox="1">
            <a:spLocks noChangeArrowheads="1"/>
          </p:cNvSpPr>
          <p:nvPr/>
        </p:nvSpPr>
        <p:spPr bwMode="auto">
          <a:xfrm flipH="1">
            <a:off x="7789863" y="536892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</a:t>
            </a:r>
          </a:p>
        </p:txBody>
      </p:sp>
      <p:sp>
        <p:nvSpPr>
          <p:cNvPr id="31819" name="Rectangle 74"/>
          <p:cNvSpPr>
            <a:spLocks noChangeArrowheads="1"/>
          </p:cNvSpPr>
          <p:nvPr/>
        </p:nvSpPr>
        <p:spPr bwMode="auto">
          <a:xfrm flipH="1">
            <a:off x="7037388" y="529113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20" name="Text Box 75"/>
          <p:cNvSpPr txBox="1">
            <a:spLocks noChangeArrowheads="1"/>
          </p:cNvSpPr>
          <p:nvPr/>
        </p:nvSpPr>
        <p:spPr bwMode="auto">
          <a:xfrm flipH="1">
            <a:off x="7232650" y="537051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</a:t>
            </a:r>
          </a:p>
        </p:txBody>
      </p:sp>
      <p:sp>
        <p:nvSpPr>
          <p:cNvPr id="31821" name="Rectangle 76"/>
          <p:cNvSpPr>
            <a:spLocks noChangeArrowheads="1"/>
          </p:cNvSpPr>
          <p:nvPr/>
        </p:nvSpPr>
        <p:spPr bwMode="auto">
          <a:xfrm flipH="1">
            <a:off x="6492875" y="529272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22" name="Text Box 77"/>
          <p:cNvSpPr txBox="1">
            <a:spLocks noChangeArrowheads="1"/>
          </p:cNvSpPr>
          <p:nvPr/>
        </p:nvSpPr>
        <p:spPr bwMode="auto">
          <a:xfrm flipH="1">
            <a:off x="6688138" y="537210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</a:t>
            </a:r>
          </a:p>
        </p:txBody>
      </p:sp>
      <p:sp>
        <p:nvSpPr>
          <p:cNvPr id="31823" name="Rectangle 78"/>
          <p:cNvSpPr>
            <a:spLocks noChangeArrowheads="1"/>
          </p:cNvSpPr>
          <p:nvPr/>
        </p:nvSpPr>
        <p:spPr bwMode="auto">
          <a:xfrm flipH="1">
            <a:off x="5937250" y="5292725"/>
            <a:ext cx="555625" cy="417513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24" name="Text Box 79"/>
          <p:cNvSpPr txBox="1">
            <a:spLocks noChangeArrowheads="1"/>
          </p:cNvSpPr>
          <p:nvPr/>
        </p:nvSpPr>
        <p:spPr bwMode="auto">
          <a:xfrm flipH="1">
            <a:off x="6132513" y="537210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</a:t>
            </a:r>
          </a:p>
        </p:txBody>
      </p:sp>
      <p:sp>
        <p:nvSpPr>
          <p:cNvPr id="31825" name="Rectangle 80"/>
          <p:cNvSpPr>
            <a:spLocks noChangeArrowheads="1"/>
          </p:cNvSpPr>
          <p:nvPr/>
        </p:nvSpPr>
        <p:spPr bwMode="auto">
          <a:xfrm flipH="1">
            <a:off x="5381625" y="5291138"/>
            <a:ext cx="555625" cy="4175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26" name="Text Box 81"/>
          <p:cNvSpPr txBox="1">
            <a:spLocks noChangeArrowheads="1"/>
          </p:cNvSpPr>
          <p:nvPr/>
        </p:nvSpPr>
        <p:spPr bwMode="auto">
          <a:xfrm flipH="1">
            <a:off x="5583238" y="5370513"/>
            <a:ext cx="1524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</a:t>
            </a:r>
          </a:p>
        </p:txBody>
      </p:sp>
      <p:sp>
        <p:nvSpPr>
          <p:cNvPr id="31827" name="Oval 82"/>
          <p:cNvSpPr>
            <a:spLocks noChangeArrowheads="1"/>
          </p:cNvSpPr>
          <p:nvPr/>
        </p:nvSpPr>
        <p:spPr bwMode="auto">
          <a:xfrm flipH="1">
            <a:off x="6249988" y="2152650"/>
            <a:ext cx="474662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28" name="Text Box 83"/>
          <p:cNvSpPr txBox="1">
            <a:spLocks noChangeArrowheads="1"/>
          </p:cNvSpPr>
          <p:nvPr/>
        </p:nvSpPr>
        <p:spPr bwMode="auto">
          <a:xfrm flipH="1">
            <a:off x="6381750" y="2198688"/>
            <a:ext cx="211138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f</a:t>
            </a:r>
            <a:r>
              <a:rPr lang="en-US" altLang="ko-KR" sz="2000" baseline="-25000">
                <a:latin typeface="Times New Roman" pitchFamily="18" charset="0"/>
              </a:rPr>
              <a:t>r</a:t>
            </a:r>
          </a:p>
        </p:txBody>
      </p:sp>
      <p:sp>
        <p:nvSpPr>
          <p:cNvPr id="31829" name="Line 84"/>
          <p:cNvSpPr>
            <a:spLocks noChangeShapeType="1"/>
          </p:cNvSpPr>
          <p:nvPr/>
        </p:nvSpPr>
        <p:spPr bwMode="auto">
          <a:xfrm flipH="1">
            <a:off x="8056563" y="1828800"/>
            <a:ext cx="0" cy="2660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30" name="Text Box 85"/>
          <p:cNvSpPr txBox="1">
            <a:spLocks noChangeArrowheads="1"/>
          </p:cNvSpPr>
          <p:nvPr/>
        </p:nvSpPr>
        <p:spPr bwMode="auto">
          <a:xfrm flipH="1">
            <a:off x="5437188" y="4349750"/>
            <a:ext cx="40481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&lt;&lt;s</a:t>
            </a:r>
            <a:r>
              <a:rPr lang="en-US" altLang="ko-KR" sz="1600" baseline="-25000"/>
              <a:t>r</a:t>
            </a:r>
          </a:p>
        </p:txBody>
      </p:sp>
      <p:sp>
        <p:nvSpPr>
          <p:cNvPr id="31831" name="Line 86"/>
          <p:cNvSpPr>
            <a:spLocks noChangeShapeType="1"/>
          </p:cNvSpPr>
          <p:nvPr/>
        </p:nvSpPr>
        <p:spPr bwMode="auto">
          <a:xfrm flipH="1">
            <a:off x="7304088" y="1839913"/>
            <a:ext cx="0" cy="23955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32" name="Oval 87"/>
          <p:cNvSpPr>
            <a:spLocks noChangeArrowheads="1"/>
          </p:cNvSpPr>
          <p:nvPr/>
        </p:nvSpPr>
        <p:spPr bwMode="auto">
          <a:xfrm flipH="1">
            <a:off x="7392988" y="2827338"/>
            <a:ext cx="579437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33" name="Text Box 88"/>
          <p:cNvSpPr txBox="1">
            <a:spLocks noChangeArrowheads="1"/>
          </p:cNvSpPr>
          <p:nvPr/>
        </p:nvSpPr>
        <p:spPr bwMode="auto">
          <a:xfrm flipH="1">
            <a:off x="7500938" y="2927350"/>
            <a:ext cx="38893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&lt;&lt;s</a:t>
            </a:r>
            <a:r>
              <a:rPr lang="en-US" altLang="ko-KR" sz="1600" baseline="-25000"/>
              <a:t>i</a:t>
            </a:r>
          </a:p>
        </p:txBody>
      </p:sp>
      <p:sp>
        <p:nvSpPr>
          <p:cNvPr id="31834" name="Line 89"/>
          <p:cNvSpPr>
            <a:spLocks noChangeShapeType="1"/>
          </p:cNvSpPr>
          <p:nvPr/>
        </p:nvSpPr>
        <p:spPr bwMode="auto">
          <a:xfrm flipH="1">
            <a:off x="6621463" y="1828800"/>
            <a:ext cx="671512" cy="393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35" name="Line 90"/>
          <p:cNvSpPr>
            <a:spLocks noChangeShapeType="1"/>
          </p:cNvSpPr>
          <p:nvPr/>
        </p:nvSpPr>
        <p:spPr bwMode="auto">
          <a:xfrm flipH="1">
            <a:off x="6575425" y="1851025"/>
            <a:ext cx="196850" cy="301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36" name="Line 91"/>
          <p:cNvSpPr>
            <a:spLocks noChangeShapeType="1"/>
          </p:cNvSpPr>
          <p:nvPr/>
        </p:nvSpPr>
        <p:spPr bwMode="auto">
          <a:xfrm>
            <a:off x="6216650" y="1839913"/>
            <a:ext cx="230188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37" name="Oval 92"/>
          <p:cNvSpPr>
            <a:spLocks noChangeArrowheads="1"/>
          </p:cNvSpPr>
          <p:nvPr/>
        </p:nvSpPr>
        <p:spPr bwMode="auto">
          <a:xfrm flipH="1">
            <a:off x="5405438" y="2143125"/>
            <a:ext cx="474662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38" name="Text Box 93"/>
          <p:cNvSpPr txBox="1">
            <a:spLocks noChangeArrowheads="1"/>
          </p:cNvSpPr>
          <p:nvPr/>
        </p:nvSpPr>
        <p:spPr bwMode="auto">
          <a:xfrm flipH="1">
            <a:off x="5548313" y="2181225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839" name="Oval 94"/>
          <p:cNvSpPr>
            <a:spLocks noChangeArrowheads="1"/>
          </p:cNvSpPr>
          <p:nvPr/>
        </p:nvSpPr>
        <p:spPr bwMode="auto">
          <a:xfrm flipH="1">
            <a:off x="5405438" y="2851150"/>
            <a:ext cx="474662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40" name="Text Box 95"/>
          <p:cNvSpPr txBox="1">
            <a:spLocks noChangeArrowheads="1"/>
          </p:cNvSpPr>
          <p:nvPr/>
        </p:nvSpPr>
        <p:spPr bwMode="auto">
          <a:xfrm flipH="1">
            <a:off x="5548313" y="2889250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841" name="Oval 96"/>
          <p:cNvSpPr>
            <a:spLocks noChangeArrowheads="1"/>
          </p:cNvSpPr>
          <p:nvPr/>
        </p:nvSpPr>
        <p:spPr bwMode="auto">
          <a:xfrm flipH="1">
            <a:off x="5405438" y="3557588"/>
            <a:ext cx="474662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42" name="Text Box 97"/>
          <p:cNvSpPr txBox="1">
            <a:spLocks noChangeArrowheads="1"/>
          </p:cNvSpPr>
          <p:nvPr/>
        </p:nvSpPr>
        <p:spPr bwMode="auto">
          <a:xfrm flipH="1">
            <a:off x="5548313" y="3595688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843" name="Oval 98"/>
          <p:cNvSpPr>
            <a:spLocks noChangeArrowheads="1"/>
          </p:cNvSpPr>
          <p:nvPr/>
        </p:nvSpPr>
        <p:spPr bwMode="auto">
          <a:xfrm flipH="1">
            <a:off x="5405438" y="4249738"/>
            <a:ext cx="474662" cy="42862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1844" name="Text Box 99"/>
          <p:cNvSpPr txBox="1">
            <a:spLocks noChangeArrowheads="1"/>
          </p:cNvSpPr>
          <p:nvPr/>
        </p:nvSpPr>
        <p:spPr bwMode="auto">
          <a:xfrm flipH="1">
            <a:off x="5548313" y="4287838"/>
            <a:ext cx="1778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+</a:t>
            </a:r>
          </a:p>
        </p:txBody>
      </p:sp>
      <p:sp>
        <p:nvSpPr>
          <p:cNvPr id="31845" name="Line 100"/>
          <p:cNvSpPr>
            <a:spLocks noChangeShapeType="1"/>
          </p:cNvSpPr>
          <p:nvPr/>
        </p:nvSpPr>
        <p:spPr bwMode="auto">
          <a:xfrm flipH="1">
            <a:off x="5648325" y="1839913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46" name="Line 101"/>
          <p:cNvSpPr>
            <a:spLocks noChangeShapeType="1"/>
          </p:cNvSpPr>
          <p:nvPr/>
        </p:nvSpPr>
        <p:spPr bwMode="auto">
          <a:xfrm flipH="1">
            <a:off x="5646738" y="2593975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47" name="Line 102"/>
          <p:cNvSpPr>
            <a:spLocks noChangeShapeType="1"/>
          </p:cNvSpPr>
          <p:nvPr/>
        </p:nvSpPr>
        <p:spPr bwMode="auto">
          <a:xfrm flipH="1">
            <a:off x="5646738" y="3287713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48" name="Line 103"/>
          <p:cNvSpPr>
            <a:spLocks noChangeShapeType="1"/>
          </p:cNvSpPr>
          <p:nvPr/>
        </p:nvSpPr>
        <p:spPr bwMode="auto">
          <a:xfrm flipH="1">
            <a:off x="5635625" y="3994150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49" name="Line 104"/>
          <p:cNvSpPr>
            <a:spLocks noChangeShapeType="1"/>
          </p:cNvSpPr>
          <p:nvPr/>
        </p:nvSpPr>
        <p:spPr bwMode="auto">
          <a:xfrm>
            <a:off x="5891213" y="4489450"/>
            <a:ext cx="2027237" cy="787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0" name="Line 105"/>
          <p:cNvSpPr>
            <a:spLocks noChangeShapeType="1"/>
          </p:cNvSpPr>
          <p:nvPr/>
        </p:nvSpPr>
        <p:spPr bwMode="auto">
          <a:xfrm flipH="1">
            <a:off x="6192838" y="1827213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1" name="Line 106"/>
          <p:cNvSpPr>
            <a:spLocks noChangeShapeType="1"/>
          </p:cNvSpPr>
          <p:nvPr/>
        </p:nvSpPr>
        <p:spPr bwMode="auto">
          <a:xfrm flipH="1">
            <a:off x="5684838" y="4665663"/>
            <a:ext cx="508000" cy="5889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2" name="Line 107"/>
          <p:cNvSpPr>
            <a:spLocks noChangeShapeType="1"/>
          </p:cNvSpPr>
          <p:nvPr/>
        </p:nvSpPr>
        <p:spPr bwMode="auto">
          <a:xfrm flipH="1">
            <a:off x="6792913" y="1851025"/>
            <a:ext cx="0" cy="2847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3" name="Line 108"/>
          <p:cNvSpPr>
            <a:spLocks noChangeShapeType="1"/>
          </p:cNvSpPr>
          <p:nvPr/>
        </p:nvSpPr>
        <p:spPr bwMode="auto">
          <a:xfrm flipH="1">
            <a:off x="6273800" y="4689475"/>
            <a:ext cx="508000" cy="588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4" name="Line 109"/>
          <p:cNvSpPr>
            <a:spLocks noChangeShapeType="1"/>
          </p:cNvSpPr>
          <p:nvPr/>
        </p:nvSpPr>
        <p:spPr bwMode="auto">
          <a:xfrm flipH="1">
            <a:off x="5903913" y="2373313"/>
            <a:ext cx="336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5" name="Line 110"/>
          <p:cNvSpPr>
            <a:spLocks noChangeShapeType="1"/>
          </p:cNvSpPr>
          <p:nvPr/>
        </p:nvSpPr>
        <p:spPr bwMode="auto">
          <a:xfrm flipH="1">
            <a:off x="7708900" y="1828800"/>
            <a:ext cx="0" cy="1008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6" name="Line 111"/>
          <p:cNvSpPr>
            <a:spLocks noChangeShapeType="1"/>
          </p:cNvSpPr>
          <p:nvPr/>
        </p:nvSpPr>
        <p:spPr bwMode="auto">
          <a:xfrm flipH="1">
            <a:off x="5892800" y="3043238"/>
            <a:ext cx="14922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7" name="Line 112"/>
          <p:cNvSpPr>
            <a:spLocks noChangeShapeType="1"/>
          </p:cNvSpPr>
          <p:nvPr/>
        </p:nvSpPr>
        <p:spPr bwMode="auto">
          <a:xfrm flipH="1">
            <a:off x="6783388" y="4687888"/>
            <a:ext cx="498475" cy="6127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8" name="Line 113"/>
          <p:cNvSpPr>
            <a:spLocks noChangeShapeType="1"/>
          </p:cNvSpPr>
          <p:nvPr/>
        </p:nvSpPr>
        <p:spPr bwMode="auto">
          <a:xfrm flipH="1">
            <a:off x="7351713" y="4456113"/>
            <a:ext cx="717550" cy="844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59" name="Line 114"/>
          <p:cNvSpPr>
            <a:spLocks noChangeShapeType="1"/>
          </p:cNvSpPr>
          <p:nvPr/>
        </p:nvSpPr>
        <p:spPr bwMode="auto">
          <a:xfrm>
            <a:off x="5068888" y="3751263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60" name="Line 115"/>
          <p:cNvSpPr>
            <a:spLocks noChangeShapeType="1"/>
          </p:cNvSpPr>
          <p:nvPr/>
        </p:nvSpPr>
        <p:spPr bwMode="auto">
          <a:xfrm>
            <a:off x="5068888" y="4471988"/>
            <a:ext cx="3254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61" name="Text Box 116"/>
          <p:cNvSpPr txBox="1">
            <a:spLocks noChangeArrowheads="1"/>
          </p:cNvSpPr>
          <p:nvPr/>
        </p:nvSpPr>
        <p:spPr bwMode="auto">
          <a:xfrm flipH="1">
            <a:off x="4826000" y="3621088"/>
            <a:ext cx="2333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1862" name="Text Box 117"/>
          <p:cNvSpPr txBox="1">
            <a:spLocks noChangeArrowheads="1"/>
          </p:cNvSpPr>
          <p:nvPr/>
        </p:nvSpPr>
        <p:spPr bwMode="auto">
          <a:xfrm flipH="1">
            <a:off x="4840288" y="4329113"/>
            <a:ext cx="223837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r</a:t>
            </a:r>
          </a:p>
        </p:txBody>
      </p:sp>
      <p:sp>
        <p:nvSpPr>
          <p:cNvPr id="31863" name="Line 118"/>
          <p:cNvSpPr>
            <a:spLocks noChangeShapeType="1"/>
          </p:cNvSpPr>
          <p:nvPr/>
        </p:nvSpPr>
        <p:spPr bwMode="auto">
          <a:xfrm>
            <a:off x="728663" y="5880100"/>
            <a:ext cx="27209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64" name="Line 119"/>
          <p:cNvSpPr>
            <a:spLocks noChangeShapeType="1"/>
          </p:cNvSpPr>
          <p:nvPr/>
        </p:nvSpPr>
        <p:spPr bwMode="auto">
          <a:xfrm flipH="1">
            <a:off x="5407025" y="5883275"/>
            <a:ext cx="27209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1865" name="Text Box 120"/>
          <p:cNvSpPr txBox="1">
            <a:spLocks noChangeArrowheads="1"/>
          </p:cNvSpPr>
          <p:nvPr/>
        </p:nvSpPr>
        <p:spPr bwMode="auto">
          <a:xfrm>
            <a:off x="676275" y="5976938"/>
            <a:ext cx="31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0 1</a:t>
            </a:r>
          </a:p>
        </p:txBody>
      </p:sp>
      <p:sp>
        <p:nvSpPr>
          <p:cNvPr id="31866" name="Text Box 121"/>
          <p:cNvSpPr txBox="1">
            <a:spLocks noChangeArrowheads="1"/>
          </p:cNvSpPr>
          <p:nvPr/>
        </p:nvSpPr>
        <p:spPr bwMode="auto">
          <a:xfrm>
            <a:off x="3228975" y="5976938"/>
            <a:ext cx="254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19</a:t>
            </a:r>
          </a:p>
        </p:txBody>
      </p:sp>
      <p:sp>
        <p:nvSpPr>
          <p:cNvPr id="31867" name="Text Box 122"/>
          <p:cNvSpPr txBox="1">
            <a:spLocks noChangeArrowheads="1"/>
          </p:cNvSpPr>
          <p:nvPr/>
        </p:nvSpPr>
        <p:spPr bwMode="auto">
          <a:xfrm>
            <a:off x="7854950" y="5976938"/>
            <a:ext cx="31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1 0</a:t>
            </a:r>
          </a:p>
        </p:txBody>
      </p:sp>
      <p:sp>
        <p:nvSpPr>
          <p:cNvPr id="31868" name="Text Box 123"/>
          <p:cNvSpPr txBox="1">
            <a:spLocks noChangeArrowheads="1"/>
          </p:cNvSpPr>
          <p:nvPr/>
        </p:nvSpPr>
        <p:spPr bwMode="auto">
          <a:xfrm>
            <a:off x="5340350" y="5976938"/>
            <a:ext cx="254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19</a:t>
            </a:r>
          </a:p>
        </p:txBody>
      </p:sp>
      <p:sp>
        <p:nvSpPr>
          <p:cNvPr id="31869" name="Text Box 124"/>
          <p:cNvSpPr txBox="1">
            <a:spLocks noChangeArrowheads="1"/>
          </p:cNvSpPr>
          <p:nvPr/>
        </p:nvSpPr>
        <p:spPr bwMode="auto">
          <a:xfrm flipH="1">
            <a:off x="7138988" y="4352925"/>
            <a:ext cx="40481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&lt;&lt;s</a:t>
            </a:r>
            <a:r>
              <a:rPr lang="en-US" altLang="ko-KR" sz="1600" baseline="-25000"/>
              <a:t>r</a:t>
            </a:r>
          </a:p>
        </p:txBody>
      </p:sp>
      <p:sp>
        <p:nvSpPr>
          <p:cNvPr id="31870" name="Text Box 125"/>
          <p:cNvSpPr txBox="1">
            <a:spLocks noChangeArrowheads="1"/>
          </p:cNvSpPr>
          <p:nvPr/>
        </p:nvSpPr>
        <p:spPr bwMode="auto">
          <a:xfrm>
            <a:off x="1616075" y="5976938"/>
            <a:ext cx="31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. . .</a:t>
            </a:r>
          </a:p>
        </p:txBody>
      </p:sp>
      <p:sp>
        <p:nvSpPr>
          <p:cNvPr id="31871" name="Text Box 126"/>
          <p:cNvSpPr txBox="1">
            <a:spLocks noChangeArrowheads="1"/>
          </p:cNvSpPr>
          <p:nvPr/>
        </p:nvSpPr>
        <p:spPr bwMode="auto">
          <a:xfrm>
            <a:off x="6710363" y="5976938"/>
            <a:ext cx="317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. . 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6F00E3-0A7B-4236-BAE2-10DE34E693E2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317625" y="865188"/>
            <a:ext cx="591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Comparison of Popular Hash Functions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1354138" y="1244600"/>
            <a:ext cx="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ko-KR" altLang="ko-KR"/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857250" y="1782763"/>
            <a:ext cx="2035175" cy="4508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1425575" y="1873250"/>
            <a:ext cx="1295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Hash Func. </a:t>
            </a:r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2884488" y="1784350"/>
            <a:ext cx="1273175" cy="4508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3276600" y="1873250"/>
            <a:ext cx="482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MD5</a:t>
            </a:r>
          </a:p>
        </p:txBody>
      </p:sp>
      <p:sp>
        <p:nvSpPr>
          <p:cNvPr id="32777" name="Rectangle 13"/>
          <p:cNvSpPr>
            <a:spLocks noChangeArrowheads="1"/>
          </p:cNvSpPr>
          <p:nvPr/>
        </p:nvSpPr>
        <p:spPr bwMode="auto">
          <a:xfrm>
            <a:off x="4159250" y="1785938"/>
            <a:ext cx="1273175" cy="4508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78" name="Text Box 14"/>
          <p:cNvSpPr txBox="1">
            <a:spLocks noChangeArrowheads="1"/>
          </p:cNvSpPr>
          <p:nvPr/>
        </p:nvSpPr>
        <p:spPr bwMode="auto">
          <a:xfrm>
            <a:off x="4487863" y="1874838"/>
            <a:ext cx="6096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SHA1</a:t>
            </a:r>
          </a:p>
        </p:txBody>
      </p:sp>
      <p:sp>
        <p:nvSpPr>
          <p:cNvPr id="32779" name="Rectangle 15"/>
          <p:cNvSpPr>
            <a:spLocks noChangeArrowheads="1"/>
          </p:cNvSpPr>
          <p:nvPr/>
        </p:nvSpPr>
        <p:spPr bwMode="auto">
          <a:xfrm>
            <a:off x="5434013" y="1785938"/>
            <a:ext cx="1273175" cy="4508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80" name="Text Box 16"/>
          <p:cNvSpPr txBox="1">
            <a:spLocks noChangeArrowheads="1"/>
          </p:cNvSpPr>
          <p:nvPr/>
        </p:nvSpPr>
        <p:spPr bwMode="auto">
          <a:xfrm>
            <a:off x="5616575" y="1874838"/>
            <a:ext cx="9017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RMD160</a:t>
            </a:r>
          </a:p>
        </p:txBody>
      </p:sp>
      <p:sp>
        <p:nvSpPr>
          <p:cNvPr id="32781" name="Rectangle 17"/>
          <p:cNvSpPr>
            <a:spLocks noChangeArrowheads="1"/>
          </p:cNvSpPr>
          <p:nvPr/>
        </p:nvSpPr>
        <p:spPr bwMode="auto">
          <a:xfrm>
            <a:off x="6707188" y="1785938"/>
            <a:ext cx="1273175" cy="45085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82" name="Text Box 18"/>
          <p:cNvSpPr txBox="1">
            <a:spLocks noChangeArrowheads="1"/>
          </p:cNvSpPr>
          <p:nvPr/>
        </p:nvSpPr>
        <p:spPr bwMode="auto">
          <a:xfrm>
            <a:off x="6908800" y="1874838"/>
            <a:ext cx="8636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HAS160</a:t>
            </a:r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855663" y="2236788"/>
            <a:ext cx="2027237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84" name="Text Box 20"/>
          <p:cNvSpPr txBox="1">
            <a:spLocks noChangeArrowheads="1"/>
          </p:cNvSpPr>
          <p:nvPr/>
        </p:nvSpPr>
        <p:spPr bwMode="auto">
          <a:xfrm>
            <a:off x="1039813" y="2327275"/>
            <a:ext cx="1816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Digest size(bits) </a:t>
            </a:r>
          </a:p>
        </p:txBody>
      </p:sp>
      <p:sp>
        <p:nvSpPr>
          <p:cNvPr id="32785" name="Rectangle 21"/>
          <p:cNvSpPr>
            <a:spLocks noChangeArrowheads="1"/>
          </p:cNvSpPr>
          <p:nvPr/>
        </p:nvSpPr>
        <p:spPr bwMode="auto">
          <a:xfrm>
            <a:off x="2886075" y="223837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86" name="Text Box 22"/>
          <p:cNvSpPr txBox="1">
            <a:spLocks noChangeArrowheads="1"/>
          </p:cNvSpPr>
          <p:nvPr/>
        </p:nvSpPr>
        <p:spPr bwMode="auto">
          <a:xfrm>
            <a:off x="3328988" y="2327275"/>
            <a:ext cx="3810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128</a:t>
            </a:r>
          </a:p>
        </p:txBody>
      </p:sp>
      <p:sp>
        <p:nvSpPr>
          <p:cNvPr id="32787" name="Rectangle 23"/>
          <p:cNvSpPr>
            <a:spLocks noChangeArrowheads="1"/>
          </p:cNvSpPr>
          <p:nvPr/>
        </p:nvSpPr>
        <p:spPr bwMode="auto">
          <a:xfrm>
            <a:off x="4160838" y="22288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88" name="Text Box 24"/>
          <p:cNvSpPr txBox="1">
            <a:spLocks noChangeArrowheads="1"/>
          </p:cNvSpPr>
          <p:nvPr/>
        </p:nvSpPr>
        <p:spPr bwMode="auto">
          <a:xfrm>
            <a:off x="4603750" y="2328863"/>
            <a:ext cx="381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160</a:t>
            </a:r>
          </a:p>
        </p:txBody>
      </p:sp>
      <p:sp>
        <p:nvSpPr>
          <p:cNvPr id="32789" name="Rectangle 25"/>
          <p:cNvSpPr>
            <a:spLocks noChangeArrowheads="1"/>
          </p:cNvSpPr>
          <p:nvPr/>
        </p:nvSpPr>
        <p:spPr bwMode="auto">
          <a:xfrm>
            <a:off x="5424488" y="22288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90" name="Text Box 26"/>
          <p:cNvSpPr txBox="1">
            <a:spLocks noChangeArrowheads="1"/>
          </p:cNvSpPr>
          <p:nvPr/>
        </p:nvSpPr>
        <p:spPr bwMode="auto">
          <a:xfrm>
            <a:off x="5878513" y="2328863"/>
            <a:ext cx="381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160</a:t>
            </a:r>
          </a:p>
        </p:txBody>
      </p:sp>
      <p:sp>
        <p:nvSpPr>
          <p:cNvPr id="32791" name="Rectangle 27"/>
          <p:cNvSpPr>
            <a:spLocks noChangeArrowheads="1"/>
          </p:cNvSpPr>
          <p:nvPr/>
        </p:nvSpPr>
        <p:spPr bwMode="auto">
          <a:xfrm>
            <a:off x="6697663" y="22288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92" name="Text Box 28"/>
          <p:cNvSpPr txBox="1">
            <a:spLocks noChangeArrowheads="1"/>
          </p:cNvSpPr>
          <p:nvPr/>
        </p:nvSpPr>
        <p:spPr bwMode="auto">
          <a:xfrm>
            <a:off x="7151688" y="2328863"/>
            <a:ext cx="381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160</a:t>
            </a:r>
          </a:p>
        </p:txBody>
      </p:sp>
      <p:sp>
        <p:nvSpPr>
          <p:cNvPr id="32793" name="Rectangle 29"/>
          <p:cNvSpPr>
            <a:spLocks noChangeArrowheads="1"/>
          </p:cNvSpPr>
          <p:nvPr/>
        </p:nvSpPr>
        <p:spPr bwMode="auto">
          <a:xfrm>
            <a:off x="860425" y="2689225"/>
            <a:ext cx="2024063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94" name="Text Box 30"/>
          <p:cNvSpPr txBox="1">
            <a:spLocks noChangeArrowheads="1"/>
          </p:cNvSpPr>
          <p:nvPr/>
        </p:nvSpPr>
        <p:spPr bwMode="auto">
          <a:xfrm>
            <a:off x="1033463" y="2768600"/>
            <a:ext cx="1739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Block size(bits) </a:t>
            </a:r>
          </a:p>
        </p:txBody>
      </p:sp>
      <p:sp>
        <p:nvSpPr>
          <p:cNvPr id="32795" name="Rectangle 31"/>
          <p:cNvSpPr>
            <a:spLocks noChangeArrowheads="1"/>
          </p:cNvSpPr>
          <p:nvPr/>
        </p:nvSpPr>
        <p:spPr bwMode="auto">
          <a:xfrm>
            <a:off x="2876550" y="269081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96" name="Text Box 32"/>
          <p:cNvSpPr txBox="1">
            <a:spLocks noChangeArrowheads="1"/>
          </p:cNvSpPr>
          <p:nvPr/>
        </p:nvSpPr>
        <p:spPr bwMode="auto">
          <a:xfrm>
            <a:off x="3319463" y="2779713"/>
            <a:ext cx="381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512</a:t>
            </a:r>
          </a:p>
        </p:txBody>
      </p:sp>
      <p:sp>
        <p:nvSpPr>
          <p:cNvPr id="32797" name="Rectangle 33"/>
          <p:cNvSpPr>
            <a:spLocks noChangeArrowheads="1"/>
          </p:cNvSpPr>
          <p:nvPr/>
        </p:nvSpPr>
        <p:spPr bwMode="auto">
          <a:xfrm>
            <a:off x="4151313" y="26812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798" name="Text Box 34"/>
          <p:cNvSpPr txBox="1">
            <a:spLocks noChangeArrowheads="1"/>
          </p:cNvSpPr>
          <p:nvPr/>
        </p:nvSpPr>
        <p:spPr bwMode="auto">
          <a:xfrm>
            <a:off x="4594225" y="2781300"/>
            <a:ext cx="3810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512</a:t>
            </a:r>
          </a:p>
        </p:txBody>
      </p:sp>
      <p:sp>
        <p:nvSpPr>
          <p:cNvPr id="32799" name="Rectangle 35"/>
          <p:cNvSpPr>
            <a:spLocks noChangeArrowheads="1"/>
          </p:cNvSpPr>
          <p:nvPr/>
        </p:nvSpPr>
        <p:spPr bwMode="auto">
          <a:xfrm>
            <a:off x="5426075" y="26812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00" name="Text Box 36"/>
          <p:cNvSpPr txBox="1">
            <a:spLocks noChangeArrowheads="1"/>
          </p:cNvSpPr>
          <p:nvPr/>
        </p:nvSpPr>
        <p:spPr bwMode="auto">
          <a:xfrm>
            <a:off x="5868988" y="2781300"/>
            <a:ext cx="3810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512</a:t>
            </a:r>
          </a:p>
        </p:txBody>
      </p:sp>
      <p:sp>
        <p:nvSpPr>
          <p:cNvPr id="32801" name="Rectangle 37"/>
          <p:cNvSpPr>
            <a:spLocks noChangeArrowheads="1"/>
          </p:cNvSpPr>
          <p:nvPr/>
        </p:nvSpPr>
        <p:spPr bwMode="auto">
          <a:xfrm>
            <a:off x="6699250" y="26812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02" name="Text Box 38"/>
          <p:cNvSpPr txBox="1">
            <a:spLocks noChangeArrowheads="1"/>
          </p:cNvSpPr>
          <p:nvPr/>
        </p:nvSpPr>
        <p:spPr bwMode="auto">
          <a:xfrm>
            <a:off x="7142163" y="2781300"/>
            <a:ext cx="3810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512</a:t>
            </a:r>
          </a:p>
        </p:txBody>
      </p:sp>
      <p:sp>
        <p:nvSpPr>
          <p:cNvPr id="32803" name="Rectangle 39"/>
          <p:cNvSpPr>
            <a:spLocks noChangeArrowheads="1"/>
          </p:cNvSpPr>
          <p:nvPr/>
        </p:nvSpPr>
        <p:spPr bwMode="auto">
          <a:xfrm>
            <a:off x="862013" y="3141663"/>
            <a:ext cx="2024062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04" name="Text Box 40"/>
          <p:cNvSpPr txBox="1">
            <a:spLocks noChangeArrowheads="1"/>
          </p:cNvSpPr>
          <p:nvPr/>
        </p:nvSpPr>
        <p:spPr bwMode="auto">
          <a:xfrm>
            <a:off x="1271588" y="3209925"/>
            <a:ext cx="1244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No of steps</a:t>
            </a:r>
          </a:p>
        </p:txBody>
      </p:sp>
      <p:sp>
        <p:nvSpPr>
          <p:cNvPr id="32805" name="Rectangle 41"/>
          <p:cNvSpPr>
            <a:spLocks noChangeArrowheads="1"/>
          </p:cNvSpPr>
          <p:nvPr/>
        </p:nvSpPr>
        <p:spPr bwMode="auto">
          <a:xfrm>
            <a:off x="2878138" y="313213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06" name="Text Box 42"/>
          <p:cNvSpPr txBox="1">
            <a:spLocks noChangeArrowheads="1"/>
          </p:cNvSpPr>
          <p:nvPr/>
        </p:nvSpPr>
        <p:spPr bwMode="auto">
          <a:xfrm>
            <a:off x="3071813" y="3221038"/>
            <a:ext cx="85725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64(</a:t>
            </a:r>
            <a:r>
              <a:rPr lang="en-US" altLang="ko-KR" sz="1600"/>
              <a:t>4x16</a:t>
            </a:r>
            <a:r>
              <a:rPr lang="en-US" altLang="ko-KR"/>
              <a:t>)</a:t>
            </a:r>
          </a:p>
        </p:txBody>
      </p:sp>
      <p:sp>
        <p:nvSpPr>
          <p:cNvPr id="32807" name="Rectangle 43"/>
          <p:cNvSpPr>
            <a:spLocks noChangeArrowheads="1"/>
          </p:cNvSpPr>
          <p:nvPr/>
        </p:nvSpPr>
        <p:spPr bwMode="auto">
          <a:xfrm>
            <a:off x="4152900" y="313372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08" name="Text Box 44"/>
          <p:cNvSpPr txBox="1">
            <a:spLocks noChangeArrowheads="1"/>
          </p:cNvSpPr>
          <p:nvPr/>
        </p:nvSpPr>
        <p:spPr bwMode="auto">
          <a:xfrm>
            <a:off x="4346575" y="3222625"/>
            <a:ext cx="85725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80(</a:t>
            </a:r>
            <a:r>
              <a:rPr lang="en-US" altLang="ko-KR" sz="1600"/>
              <a:t>4x20</a:t>
            </a:r>
            <a:r>
              <a:rPr lang="en-US" altLang="ko-KR"/>
              <a:t>)</a:t>
            </a:r>
          </a:p>
        </p:txBody>
      </p:sp>
      <p:sp>
        <p:nvSpPr>
          <p:cNvPr id="32809" name="Rectangle 45"/>
          <p:cNvSpPr>
            <a:spLocks noChangeArrowheads="1"/>
          </p:cNvSpPr>
          <p:nvPr/>
        </p:nvSpPr>
        <p:spPr bwMode="auto">
          <a:xfrm>
            <a:off x="5427663" y="313372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10" name="Text Box 46"/>
          <p:cNvSpPr txBox="1">
            <a:spLocks noChangeArrowheads="1"/>
          </p:cNvSpPr>
          <p:nvPr/>
        </p:nvSpPr>
        <p:spPr bwMode="auto">
          <a:xfrm>
            <a:off x="5445125" y="3222625"/>
            <a:ext cx="1209675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160(</a:t>
            </a:r>
            <a:r>
              <a:rPr lang="en-US" altLang="ko-KR" sz="1600"/>
              <a:t>5x2x16</a:t>
            </a:r>
            <a:r>
              <a:rPr lang="en-US" altLang="ko-KR"/>
              <a:t>)</a:t>
            </a:r>
          </a:p>
        </p:txBody>
      </p:sp>
      <p:sp>
        <p:nvSpPr>
          <p:cNvPr id="32811" name="Rectangle 47"/>
          <p:cNvSpPr>
            <a:spLocks noChangeArrowheads="1"/>
          </p:cNvSpPr>
          <p:nvPr/>
        </p:nvSpPr>
        <p:spPr bwMode="auto">
          <a:xfrm>
            <a:off x="6700838" y="313372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12" name="Text Box 48"/>
          <p:cNvSpPr txBox="1">
            <a:spLocks noChangeArrowheads="1"/>
          </p:cNvSpPr>
          <p:nvPr/>
        </p:nvSpPr>
        <p:spPr bwMode="auto">
          <a:xfrm>
            <a:off x="6894513" y="3222625"/>
            <a:ext cx="85725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80(</a:t>
            </a:r>
            <a:r>
              <a:rPr lang="en-US" altLang="ko-KR" sz="1600"/>
              <a:t>4x20</a:t>
            </a:r>
            <a:r>
              <a:rPr lang="en-US" altLang="ko-KR"/>
              <a:t>)</a:t>
            </a:r>
          </a:p>
        </p:txBody>
      </p:sp>
      <p:sp>
        <p:nvSpPr>
          <p:cNvPr id="32813" name="Rectangle 49"/>
          <p:cNvSpPr>
            <a:spLocks noChangeArrowheads="1"/>
          </p:cNvSpPr>
          <p:nvPr/>
        </p:nvSpPr>
        <p:spPr bwMode="auto">
          <a:xfrm>
            <a:off x="854075" y="3582988"/>
            <a:ext cx="2024063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14" name="Text Box 50"/>
          <p:cNvSpPr txBox="1">
            <a:spLocks noChangeArrowheads="1"/>
          </p:cNvSpPr>
          <p:nvPr/>
        </p:nvSpPr>
        <p:spPr bwMode="auto">
          <a:xfrm>
            <a:off x="1109663" y="3651250"/>
            <a:ext cx="15748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Boolean func. </a:t>
            </a:r>
          </a:p>
        </p:txBody>
      </p:sp>
      <p:sp>
        <p:nvSpPr>
          <p:cNvPr id="32815" name="Rectangle 51"/>
          <p:cNvSpPr>
            <a:spLocks noChangeArrowheads="1"/>
          </p:cNvSpPr>
          <p:nvPr/>
        </p:nvSpPr>
        <p:spPr bwMode="auto">
          <a:xfrm>
            <a:off x="2881313" y="358457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16" name="Text Box 52"/>
          <p:cNvSpPr txBox="1">
            <a:spLocks noChangeArrowheads="1"/>
          </p:cNvSpPr>
          <p:nvPr/>
        </p:nvSpPr>
        <p:spPr bwMode="auto">
          <a:xfrm>
            <a:off x="3440113" y="3684588"/>
            <a:ext cx="127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4</a:t>
            </a:r>
          </a:p>
        </p:txBody>
      </p:sp>
      <p:sp>
        <p:nvSpPr>
          <p:cNvPr id="32817" name="Rectangle 53"/>
          <p:cNvSpPr>
            <a:spLocks noChangeArrowheads="1"/>
          </p:cNvSpPr>
          <p:nvPr/>
        </p:nvSpPr>
        <p:spPr bwMode="auto">
          <a:xfrm>
            <a:off x="4156075" y="358616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18" name="Text Box 54"/>
          <p:cNvSpPr txBox="1">
            <a:spLocks noChangeArrowheads="1"/>
          </p:cNvSpPr>
          <p:nvPr/>
        </p:nvSpPr>
        <p:spPr bwMode="auto">
          <a:xfrm>
            <a:off x="4575175" y="3675063"/>
            <a:ext cx="4064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4(3)</a:t>
            </a:r>
          </a:p>
        </p:txBody>
      </p:sp>
      <p:sp>
        <p:nvSpPr>
          <p:cNvPr id="32819" name="Rectangle 55"/>
          <p:cNvSpPr>
            <a:spLocks noChangeArrowheads="1"/>
          </p:cNvSpPr>
          <p:nvPr/>
        </p:nvSpPr>
        <p:spPr bwMode="auto">
          <a:xfrm>
            <a:off x="5430838" y="358616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20" name="Text Box 56"/>
          <p:cNvSpPr txBox="1">
            <a:spLocks noChangeArrowheads="1"/>
          </p:cNvSpPr>
          <p:nvPr/>
        </p:nvSpPr>
        <p:spPr bwMode="auto">
          <a:xfrm>
            <a:off x="5989638" y="3675063"/>
            <a:ext cx="127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5</a:t>
            </a:r>
          </a:p>
        </p:txBody>
      </p:sp>
      <p:sp>
        <p:nvSpPr>
          <p:cNvPr id="32821" name="Rectangle 57"/>
          <p:cNvSpPr>
            <a:spLocks noChangeArrowheads="1"/>
          </p:cNvSpPr>
          <p:nvPr/>
        </p:nvSpPr>
        <p:spPr bwMode="auto">
          <a:xfrm>
            <a:off x="6704013" y="358616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22" name="Text Box 58"/>
          <p:cNvSpPr txBox="1">
            <a:spLocks noChangeArrowheads="1"/>
          </p:cNvSpPr>
          <p:nvPr/>
        </p:nvSpPr>
        <p:spPr bwMode="auto">
          <a:xfrm>
            <a:off x="7123113" y="3675063"/>
            <a:ext cx="4064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4(3)</a:t>
            </a:r>
          </a:p>
        </p:txBody>
      </p:sp>
      <p:sp>
        <p:nvSpPr>
          <p:cNvPr id="32823" name="Rectangle 59"/>
          <p:cNvSpPr>
            <a:spLocks noChangeArrowheads="1"/>
          </p:cNvSpPr>
          <p:nvPr/>
        </p:nvSpPr>
        <p:spPr bwMode="auto">
          <a:xfrm>
            <a:off x="854075" y="4037013"/>
            <a:ext cx="2024063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24" name="Text Box 60"/>
          <p:cNvSpPr txBox="1">
            <a:spLocks noChangeArrowheads="1"/>
          </p:cNvSpPr>
          <p:nvPr/>
        </p:nvSpPr>
        <p:spPr bwMode="auto">
          <a:xfrm>
            <a:off x="1306513" y="4105275"/>
            <a:ext cx="1181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Constants </a:t>
            </a:r>
          </a:p>
        </p:txBody>
      </p:sp>
      <p:sp>
        <p:nvSpPr>
          <p:cNvPr id="32825" name="Rectangle 61"/>
          <p:cNvSpPr>
            <a:spLocks noChangeArrowheads="1"/>
          </p:cNvSpPr>
          <p:nvPr/>
        </p:nvSpPr>
        <p:spPr bwMode="auto">
          <a:xfrm>
            <a:off x="2881313" y="403860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26" name="Text Box 62"/>
          <p:cNvSpPr txBox="1">
            <a:spLocks noChangeArrowheads="1"/>
          </p:cNvSpPr>
          <p:nvPr/>
        </p:nvSpPr>
        <p:spPr bwMode="auto">
          <a:xfrm>
            <a:off x="3376613" y="4127500"/>
            <a:ext cx="2540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64</a:t>
            </a:r>
          </a:p>
        </p:txBody>
      </p:sp>
      <p:sp>
        <p:nvSpPr>
          <p:cNvPr id="32827" name="Rectangle 63"/>
          <p:cNvSpPr>
            <a:spLocks noChangeArrowheads="1"/>
          </p:cNvSpPr>
          <p:nvPr/>
        </p:nvSpPr>
        <p:spPr bwMode="auto">
          <a:xfrm>
            <a:off x="4156075" y="40401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28" name="Text Box 64"/>
          <p:cNvSpPr txBox="1">
            <a:spLocks noChangeArrowheads="1"/>
          </p:cNvSpPr>
          <p:nvPr/>
        </p:nvSpPr>
        <p:spPr bwMode="auto">
          <a:xfrm>
            <a:off x="4714875" y="4129088"/>
            <a:ext cx="127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4</a:t>
            </a:r>
          </a:p>
        </p:txBody>
      </p:sp>
      <p:sp>
        <p:nvSpPr>
          <p:cNvPr id="32829" name="Rectangle 65"/>
          <p:cNvSpPr>
            <a:spLocks noChangeArrowheads="1"/>
          </p:cNvSpPr>
          <p:nvPr/>
        </p:nvSpPr>
        <p:spPr bwMode="auto">
          <a:xfrm>
            <a:off x="5430838" y="40401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30" name="Text Box 66"/>
          <p:cNvSpPr txBox="1">
            <a:spLocks noChangeArrowheads="1"/>
          </p:cNvSpPr>
          <p:nvPr/>
        </p:nvSpPr>
        <p:spPr bwMode="auto">
          <a:xfrm>
            <a:off x="5989638" y="4129088"/>
            <a:ext cx="127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9</a:t>
            </a:r>
          </a:p>
        </p:txBody>
      </p:sp>
      <p:sp>
        <p:nvSpPr>
          <p:cNvPr id="32831" name="Rectangle 67"/>
          <p:cNvSpPr>
            <a:spLocks noChangeArrowheads="1"/>
          </p:cNvSpPr>
          <p:nvPr/>
        </p:nvSpPr>
        <p:spPr bwMode="auto">
          <a:xfrm>
            <a:off x="6704013" y="4040188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32" name="Text Box 68"/>
          <p:cNvSpPr txBox="1">
            <a:spLocks noChangeArrowheads="1"/>
          </p:cNvSpPr>
          <p:nvPr/>
        </p:nvSpPr>
        <p:spPr bwMode="auto">
          <a:xfrm>
            <a:off x="7262813" y="4129088"/>
            <a:ext cx="1270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4</a:t>
            </a:r>
          </a:p>
        </p:txBody>
      </p:sp>
      <p:sp>
        <p:nvSpPr>
          <p:cNvPr id="32833" name="Rectangle 69"/>
          <p:cNvSpPr>
            <a:spLocks noChangeArrowheads="1"/>
          </p:cNvSpPr>
          <p:nvPr/>
        </p:nvSpPr>
        <p:spPr bwMode="auto">
          <a:xfrm>
            <a:off x="857250" y="4491038"/>
            <a:ext cx="2024063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34" name="Text Box 70"/>
          <p:cNvSpPr txBox="1">
            <a:spLocks noChangeArrowheads="1"/>
          </p:cNvSpPr>
          <p:nvPr/>
        </p:nvSpPr>
        <p:spPr bwMode="auto">
          <a:xfrm>
            <a:off x="1227138" y="4559300"/>
            <a:ext cx="13462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Endianness </a:t>
            </a:r>
          </a:p>
        </p:txBody>
      </p:sp>
      <p:sp>
        <p:nvSpPr>
          <p:cNvPr id="32835" name="Rectangle 71"/>
          <p:cNvSpPr>
            <a:spLocks noChangeArrowheads="1"/>
          </p:cNvSpPr>
          <p:nvPr/>
        </p:nvSpPr>
        <p:spPr bwMode="auto">
          <a:xfrm>
            <a:off x="2884488" y="4492625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36" name="Text Box 72"/>
          <p:cNvSpPr txBox="1">
            <a:spLocks noChangeArrowheads="1"/>
          </p:cNvSpPr>
          <p:nvPr/>
        </p:nvSpPr>
        <p:spPr bwMode="auto">
          <a:xfrm>
            <a:off x="3233738" y="4581525"/>
            <a:ext cx="5461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Little</a:t>
            </a:r>
          </a:p>
        </p:txBody>
      </p:sp>
      <p:sp>
        <p:nvSpPr>
          <p:cNvPr id="32837" name="Rectangle 73"/>
          <p:cNvSpPr>
            <a:spLocks noChangeArrowheads="1"/>
          </p:cNvSpPr>
          <p:nvPr/>
        </p:nvSpPr>
        <p:spPr bwMode="auto">
          <a:xfrm>
            <a:off x="4159250" y="449421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38" name="Text Box 74"/>
          <p:cNvSpPr txBox="1">
            <a:spLocks noChangeArrowheads="1"/>
          </p:cNvSpPr>
          <p:nvPr/>
        </p:nvSpPr>
        <p:spPr bwMode="auto">
          <a:xfrm>
            <a:off x="4597400" y="4583113"/>
            <a:ext cx="3683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Big</a:t>
            </a:r>
          </a:p>
        </p:txBody>
      </p:sp>
      <p:sp>
        <p:nvSpPr>
          <p:cNvPr id="32839" name="Rectangle 75"/>
          <p:cNvSpPr>
            <a:spLocks noChangeArrowheads="1"/>
          </p:cNvSpPr>
          <p:nvPr/>
        </p:nvSpPr>
        <p:spPr bwMode="auto">
          <a:xfrm>
            <a:off x="5434013" y="449421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40" name="Text Box 76"/>
          <p:cNvSpPr txBox="1">
            <a:spLocks noChangeArrowheads="1"/>
          </p:cNvSpPr>
          <p:nvPr/>
        </p:nvSpPr>
        <p:spPr bwMode="auto">
          <a:xfrm>
            <a:off x="5783263" y="4583113"/>
            <a:ext cx="5461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Little</a:t>
            </a:r>
          </a:p>
        </p:txBody>
      </p:sp>
      <p:sp>
        <p:nvSpPr>
          <p:cNvPr id="32841" name="Rectangle 77"/>
          <p:cNvSpPr>
            <a:spLocks noChangeArrowheads="1"/>
          </p:cNvSpPr>
          <p:nvPr/>
        </p:nvSpPr>
        <p:spPr bwMode="auto">
          <a:xfrm>
            <a:off x="6707188" y="449421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42" name="Text Box 78"/>
          <p:cNvSpPr txBox="1">
            <a:spLocks noChangeArrowheads="1"/>
          </p:cNvSpPr>
          <p:nvPr/>
        </p:nvSpPr>
        <p:spPr bwMode="auto">
          <a:xfrm>
            <a:off x="7056438" y="4583113"/>
            <a:ext cx="5461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Little</a:t>
            </a:r>
          </a:p>
        </p:txBody>
      </p:sp>
      <p:sp>
        <p:nvSpPr>
          <p:cNvPr id="32843" name="Rectangle 79"/>
          <p:cNvSpPr>
            <a:spLocks noChangeArrowheads="1"/>
          </p:cNvSpPr>
          <p:nvPr/>
        </p:nvSpPr>
        <p:spPr bwMode="auto">
          <a:xfrm>
            <a:off x="854075" y="4943475"/>
            <a:ext cx="2024063" cy="450850"/>
          </a:xfrm>
          <a:prstGeom prst="rect">
            <a:avLst/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44" name="Text Box 80"/>
          <p:cNvSpPr txBox="1">
            <a:spLocks noChangeArrowheads="1"/>
          </p:cNvSpPr>
          <p:nvPr/>
        </p:nvSpPr>
        <p:spPr bwMode="auto">
          <a:xfrm>
            <a:off x="1243013" y="5011738"/>
            <a:ext cx="1308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Speed ratio </a:t>
            </a:r>
          </a:p>
        </p:txBody>
      </p:sp>
      <p:sp>
        <p:nvSpPr>
          <p:cNvPr id="32845" name="Rectangle 81"/>
          <p:cNvSpPr>
            <a:spLocks noChangeArrowheads="1"/>
          </p:cNvSpPr>
          <p:nvPr/>
        </p:nvSpPr>
        <p:spPr bwMode="auto">
          <a:xfrm>
            <a:off x="2881313" y="4945063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46" name="Text Box 82"/>
          <p:cNvSpPr txBox="1">
            <a:spLocks noChangeArrowheads="1"/>
          </p:cNvSpPr>
          <p:nvPr/>
        </p:nvSpPr>
        <p:spPr bwMode="auto">
          <a:xfrm>
            <a:off x="3344863" y="5033963"/>
            <a:ext cx="317500" cy="274637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1.0</a:t>
            </a:r>
          </a:p>
        </p:txBody>
      </p:sp>
      <p:sp>
        <p:nvSpPr>
          <p:cNvPr id="32847" name="Rectangle 83"/>
          <p:cNvSpPr>
            <a:spLocks noChangeArrowheads="1"/>
          </p:cNvSpPr>
          <p:nvPr/>
        </p:nvSpPr>
        <p:spPr bwMode="auto">
          <a:xfrm>
            <a:off x="4156075" y="49466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48" name="Text Box 84"/>
          <p:cNvSpPr txBox="1">
            <a:spLocks noChangeArrowheads="1"/>
          </p:cNvSpPr>
          <p:nvPr/>
        </p:nvSpPr>
        <p:spPr bwMode="auto">
          <a:xfrm>
            <a:off x="4556125" y="5035550"/>
            <a:ext cx="4445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0.57</a:t>
            </a:r>
          </a:p>
        </p:txBody>
      </p:sp>
      <p:sp>
        <p:nvSpPr>
          <p:cNvPr id="32849" name="Rectangle 85"/>
          <p:cNvSpPr>
            <a:spLocks noChangeArrowheads="1"/>
          </p:cNvSpPr>
          <p:nvPr/>
        </p:nvSpPr>
        <p:spPr bwMode="auto">
          <a:xfrm>
            <a:off x="5430838" y="49466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50" name="Text Box 86"/>
          <p:cNvSpPr txBox="1">
            <a:spLocks noChangeArrowheads="1"/>
          </p:cNvSpPr>
          <p:nvPr/>
        </p:nvSpPr>
        <p:spPr bwMode="auto">
          <a:xfrm>
            <a:off x="5894388" y="5035550"/>
            <a:ext cx="3175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0.5</a:t>
            </a:r>
          </a:p>
        </p:txBody>
      </p:sp>
      <p:sp>
        <p:nvSpPr>
          <p:cNvPr id="32851" name="Rectangle 87"/>
          <p:cNvSpPr>
            <a:spLocks noChangeArrowheads="1"/>
          </p:cNvSpPr>
          <p:nvPr/>
        </p:nvSpPr>
        <p:spPr bwMode="auto">
          <a:xfrm>
            <a:off x="6704013" y="4946650"/>
            <a:ext cx="1273175" cy="450850"/>
          </a:xfrm>
          <a:prstGeom prst="rect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2852" name="Text Box 88"/>
          <p:cNvSpPr txBox="1">
            <a:spLocks noChangeArrowheads="1"/>
          </p:cNvSpPr>
          <p:nvPr/>
        </p:nvSpPr>
        <p:spPr bwMode="auto">
          <a:xfrm>
            <a:off x="7104063" y="5035550"/>
            <a:ext cx="444500" cy="274638"/>
          </a:xfrm>
          <a:prstGeom prst="rect">
            <a:avLst/>
          </a:prstGeom>
          <a:solidFill>
            <a:srgbClr val="DDDDDD"/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0.94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6FDD09-B6AA-496B-BD13-6BD86AC3F3FF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559050" y="2786063"/>
            <a:ext cx="409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1. Hash Functions vs. MAC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7CF91-EF2A-4618-A6F6-52C1A89A0243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710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Hash Functions Based on Block Ciphers: MDC1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090613" y="1398588"/>
            <a:ext cx="3213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Matyas-Meyer-Oseas Scheme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58813" y="5035550"/>
            <a:ext cx="2566987" cy="977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/>
            <a:r>
              <a:rPr lang="en-US" altLang="ko-KR" sz="1600"/>
              <a:t>g: a function mapping an input H</a:t>
            </a:r>
            <a:r>
              <a:rPr lang="en-US" altLang="ko-KR" sz="1600" baseline="-25000"/>
              <a:t>i</a:t>
            </a:r>
            <a:r>
              <a:rPr lang="en-US" altLang="ko-KR" sz="1600"/>
              <a:t> to a key suitable for E, might be the identity function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419225" y="3887788"/>
            <a:ext cx="1524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Compression </a:t>
            </a:r>
          </a:p>
          <a:p>
            <a:r>
              <a:rPr lang="en-US" altLang="ko-KR"/>
              <a:t>function  </a:t>
            </a:r>
            <a:r>
              <a:rPr lang="en-US" altLang="ko-KR" i="1">
                <a:latin typeface="Times New Roman" pitchFamily="18" charset="0"/>
              </a:rPr>
              <a:t>f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2489200" y="2582863"/>
            <a:ext cx="3332163" cy="2257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3941763" y="3240088"/>
            <a:ext cx="706437" cy="64770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4213225" y="3375025"/>
            <a:ext cx="2032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E</a:t>
            </a:r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4173538" y="4292600"/>
            <a:ext cx="265112" cy="2730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4165600" y="4438650"/>
            <a:ext cx="265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rot="5400000">
            <a:off x="4180682" y="4436269"/>
            <a:ext cx="265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>
            <a:off x="4302125" y="3897313"/>
            <a:ext cx="0" cy="3794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>
            <a:off x="4303713" y="4589463"/>
            <a:ext cx="0" cy="809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4283075" y="2171700"/>
            <a:ext cx="1588" cy="1049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08" name="Oval 15"/>
          <p:cNvSpPr>
            <a:spLocks noChangeArrowheads="1"/>
          </p:cNvSpPr>
          <p:nvPr/>
        </p:nvSpPr>
        <p:spPr bwMode="auto">
          <a:xfrm>
            <a:off x="3043238" y="3324225"/>
            <a:ext cx="552450" cy="561975"/>
          </a:xfrm>
          <a:prstGeom prst="ellipse">
            <a:avLst/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3227388" y="3392488"/>
            <a:ext cx="185737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g</a:t>
            </a:r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3619500" y="3600450"/>
            <a:ext cx="336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11" name="AutoShape 18"/>
          <p:cNvSpPr>
            <a:spLocks noChangeArrowheads="1"/>
          </p:cNvSpPr>
          <p:nvPr/>
        </p:nvSpPr>
        <p:spPr bwMode="auto">
          <a:xfrm rot="5400000">
            <a:off x="3964781" y="3515520"/>
            <a:ext cx="168275" cy="1381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4203700" y="5437188"/>
            <a:ext cx="2079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4167188" y="1838325"/>
            <a:ext cx="2333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3138488" y="1873250"/>
            <a:ext cx="4826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i-1</a:t>
            </a:r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4284663" y="2895600"/>
            <a:ext cx="6524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16" name="Line 23"/>
          <p:cNvSpPr>
            <a:spLocks noChangeShapeType="1"/>
          </p:cNvSpPr>
          <p:nvPr/>
        </p:nvSpPr>
        <p:spPr bwMode="auto">
          <a:xfrm>
            <a:off x="4937125" y="2884488"/>
            <a:ext cx="0" cy="15652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17" name="Line 24"/>
          <p:cNvSpPr>
            <a:spLocks noChangeShapeType="1"/>
          </p:cNvSpPr>
          <p:nvPr/>
        </p:nvSpPr>
        <p:spPr bwMode="auto">
          <a:xfrm flipH="1">
            <a:off x="4446588" y="4427538"/>
            <a:ext cx="4905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>
            <a:off x="3306763" y="2181225"/>
            <a:ext cx="0" cy="1123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19" name="Line 26"/>
          <p:cNvSpPr>
            <a:spLocks noChangeShapeType="1"/>
          </p:cNvSpPr>
          <p:nvPr/>
        </p:nvSpPr>
        <p:spPr bwMode="auto">
          <a:xfrm flipH="1">
            <a:off x="4208463" y="2333625"/>
            <a:ext cx="163512" cy="873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20" name="Text Box 27"/>
          <p:cNvSpPr txBox="1">
            <a:spLocks noChangeArrowheads="1"/>
          </p:cNvSpPr>
          <p:nvPr/>
        </p:nvSpPr>
        <p:spPr bwMode="auto">
          <a:xfrm>
            <a:off x="4459288" y="2238375"/>
            <a:ext cx="89058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block size</a:t>
            </a:r>
          </a:p>
        </p:txBody>
      </p:sp>
      <p:sp>
        <p:nvSpPr>
          <p:cNvPr id="33821" name="Text Box 28"/>
          <p:cNvSpPr txBox="1">
            <a:spLocks noChangeArrowheads="1"/>
          </p:cNvSpPr>
          <p:nvPr/>
        </p:nvSpPr>
        <p:spPr bwMode="auto">
          <a:xfrm>
            <a:off x="4419600" y="4938713"/>
            <a:ext cx="89058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block size</a:t>
            </a:r>
          </a:p>
        </p:txBody>
      </p:sp>
      <p:sp>
        <p:nvSpPr>
          <p:cNvPr id="33822" name="Line 29"/>
          <p:cNvSpPr>
            <a:spLocks noChangeShapeType="1"/>
          </p:cNvSpPr>
          <p:nvPr/>
        </p:nvSpPr>
        <p:spPr bwMode="auto">
          <a:xfrm flipH="1">
            <a:off x="4221163" y="5002213"/>
            <a:ext cx="165100" cy="873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23" name="Text Box 30"/>
          <p:cNvSpPr txBox="1">
            <a:spLocks noChangeArrowheads="1"/>
          </p:cNvSpPr>
          <p:nvPr/>
        </p:nvSpPr>
        <p:spPr bwMode="auto">
          <a:xfrm>
            <a:off x="2266950" y="2239963"/>
            <a:ext cx="89058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block size</a:t>
            </a:r>
          </a:p>
        </p:txBody>
      </p:sp>
      <p:sp>
        <p:nvSpPr>
          <p:cNvPr id="33824" name="Line 31"/>
          <p:cNvSpPr>
            <a:spLocks noChangeShapeType="1"/>
          </p:cNvSpPr>
          <p:nvPr/>
        </p:nvSpPr>
        <p:spPr bwMode="auto">
          <a:xfrm flipH="1">
            <a:off x="3213100" y="2328863"/>
            <a:ext cx="165100" cy="873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33825" name="Text Box 32"/>
          <p:cNvSpPr txBox="1">
            <a:spLocks noChangeArrowheads="1"/>
          </p:cNvSpPr>
          <p:nvPr/>
        </p:nvSpPr>
        <p:spPr bwMode="auto">
          <a:xfrm>
            <a:off x="5949950" y="4122738"/>
            <a:ext cx="2566988" cy="1609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algn="l">
              <a:lnSpc>
                <a:spcPct val="110000"/>
              </a:lnSpc>
              <a:buFontTx/>
              <a:buChar char="•"/>
            </a:pPr>
            <a:r>
              <a:rPr lang="en-US" altLang="ko-KR" sz="1600"/>
              <a:t>Provably Secure under an appropriate black-box model</a:t>
            </a:r>
          </a:p>
          <a:p>
            <a:pPr marL="185738" indent="-185738" algn="l">
              <a:lnSpc>
                <a:spcPct val="110000"/>
              </a:lnSpc>
              <a:buFontTx/>
              <a:buChar char="•"/>
            </a:pPr>
            <a:r>
              <a:rPr lang="en-US" altLang="ko-KR" sz="1600"/>
              <a:t>But produces too short hash codes for use in most applications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9523C2-4D7C-4D8D-8F2E-A3185AF07347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016000" y="644525"/>
            <a:ext cx="710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Hash Functions Based on Block Ciphers: MDC2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515938" y="5691188"/>
            <a:ext cx="1524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Compression </a:t>
            </a:r>
          </a:p>
          <a:p>
            <a:r>
              <a:rPr lang="en-US" altLang="ko-KR"/>
              <a:t>function  </a:t>
            </a:r>
            <a:r>
              <a:rPr lang="en-US" altLang="ko-KR" i="1">
                <a:latin typeface="Times New Roman" pitchFamily="18" charset="0"/>
              </a:rPr>
              <a:t>f</a:t>
            </a:r>
          </a:p>
        </p:txBody>
      </p:sp>
      <p:sp>
        <p:nvSpPr>
          <p:cNvPr id="34821" name="Text Box 20"/>
          <p:cNvSpPr txBox="1">
            <a:spLocks noChangeArrowheads="1"/>
          </p:cNvSpPr>
          <p:nvPr/>
        </p:nvSpPr>
        <p:spPr bwMode="auto">
          <a:xfrm>
            <a:off x="4433888" y="1187450"/>
            <a:ext cx="2333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</a:t>
            </a:r>
            <a:r>
              <a:rPr lang="en-US" altLang="ko-KR" baseline="-25000"/>
              <a:t>i</a:t>
            </a:r>
          </a:p>
        </p:txBody>
      </p:sp>
      <p:sp>
        <p:nvSpPr>
          <p:cNvPr id="34822" name="Text Box 54"/>
          <p:cNvSpPr txBox="1">
            <a:spLocks noChangeArrowheads="1"/>
          </p:cNvSpPr>
          <p:nvPr/>
        </p:nvSpPr>
        <p:spPr bwMode="auto">
          <a:xfrm>
            <a:off x="3475038" y="6048375"/>
            <a:ext cx="20796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181100" y="1411288"/>
            <a:ext cx="6781800" cy="4589462"/>
            <a:chOff x="744" y="889"/>
            <a:chExt cx="4272" cy="2891"/>
          </a:xfrm>
        </p:grpSpPr>
        <p:sp>
          <p:nvSpPr>
            <p:cNvPr id="34825" name="Rectangle 83"/>
            <p:cNvSpPr>
              <a:spLocks noChangeArrowheads="1"/>
            </p:cNvSpPr>
            <p:nvPr/>
          </p:nvSpPr>
          <p:spPr bwMode="auto">
            <a:xfrm>
              <a:off x="1271" y="1014"/>
              <a:ext cx="3229" cy="2573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26" name="Rectangle 7"/>
            <p:cNvSpPr>
              <a:spLocks noChangeArrowheads="1"/>
            </p:cNvSpPr>
            <p:nvPr/>
          </p:nvSpPr>
          <p:spPr bwMode="auto">
            <a:xfrm>
              <a:off x="2001" y="1559"/>
              <a:ext cx="445" cy="40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27" name="Text Box 8"/>
            <p:cNvSpPr txBox="1">
              <a:spLocks noChangeArrowheads="1"/>
            </p:cNvSpPr>
            <p:nvPr/>
          </p:nvSpPr>
          <p:spPr bwMode="auto">
            <a:xfrm>
              <a:off x="2172" y="1644"/>
              <a:ext cx="128" cy="2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/>
                <a:t>E</a:t>
              </a:r>
            </a:p>
          </p:txBody>
        </p:sp>
        <p:sp>
          <p:nvSpPr>
            <p:cNvPr id="34828" name="Oval 9"/>
            <p:cNvSpPr>
              <a:spLocks noChangeArrowheads="1"/>
            </p:cNvSpPr>
            <p:nvPr/>
          </p:nvSpPr>
          <p:spPr bwMode="auto">
            <a:xfrm>
              <a:off x="2147" y="2222"/>
              <a:ext cx="167" cy="1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29" name="Line 10"/>
            <p:cNvSpPr>
              <a:spLocks noChangeShapeType="1"/>
            </p:cNvSpPr>
            <p:nvPr/>
          </p:nvSpPr>
          <p:spPr bwMode="auto">
            <a:xfrm>
              <a:off x="2142" y="2314"/>
              <a:ext cx="1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0" name="Line 11"/>
            <p:cNvSpPr>
              <a:spLocks noChangeShapeType="1"/>
            </p:cNvSpPr>
            <p:nvPr/>
          </p:nvSpPr>
          <p:spPr bwMode="auto">
            <a:xfrm rot="5400000">
              <a:off x="2151" y="2313"/>
              <a:ext cx="1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1" name="Line 12"/>
            <p:cNvSpPr>
              <a:spLocks noChangeShapeType="1"/>
            </p:cNvSpPr>
            <p:nvPr/>
          </p:nvSpPr>
          <p:spPr bwMode="auto">
            <a:xfrm>
              <a:off x="2228" y="1980"/>
              <a:ext cx="0" cy="23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2" name="Line 13"/>
            <p:cNvSpPr>
              <a:spLocks noChangeShapeType="1"/>
            </p:cNvSpPr>
            <p:nvPr/>
          </p:nvSpPr>
          <p:spPr bwMode="auto">
            <a:xfrm>
              <a:off x="2229" y="2387"/>
              <a:ext cx="0" cy="2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3" name="Line 14"/>
            <p:cNvSpPr>
              <a:spLocks noChangeShapeType="1"/>
            </p:cNvSpPr>
            <p:nvPr/>
          </p:nvSpPr>
          <p:spPr bwMode="auto">
            <a:xfrm>
              <a:off x="2215" y="1194"/>
              <a:ext cx="1" cy="35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1435" y="1612"/>
              <a:ext cx="348" cy="354"/>
              <a:chOff x="1917" y="2094"/>
              <a:chExt cx="348" cy="354"/>
            </a:xfrm>
          </p:grpSpPr>
          <p:sp>
            <p:nvSpPr>
              <p:cNvPr id="34889" name="Oval 15"/>
              <p:cNvSpPr>
                <a:spLocks noChangeArrowheads="1"/>
              </p:cNvSpPr>
              <p:nvPr/>
            </p:nvSpPr>
            <p:spPr bwMode="auto">
              <a:xfrm>
                <a:off x="1917" y="2094"/>
                <a:ext cx="348" cy="354"/>
              </a:xfrm>
              <a:prstGeom prst="ellipse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90" name="Text Box 16"/>
              <p:cNvSpPr txBox="1">
                <a:spLocks noChangeArrowheads="1"/>
              </p:cNvSpPr>
              <p:nvPr/>
            </p:nvSpPr>
            <p:spPr bwMode="auto">
              <a:xfrm>
                <a:off x="2033" y="2137"/>
                <a:ext cx="117" cy="230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2400"/>
                  <a:t>g</a:t>
                </a:r>
              </a:p>
            </p:txBody>
          </p:sp>
        </p:grpSp>
        <p:sp>
          <p:nvSpPr>
            <p:cNvPr id="34835" name="Line 17"/>
            <p:cNvSpPr>
              <a:spLocks noChangeShapeType="1"/>
            </p:cNvSpPr>
            <p:nvPr/>
          </p:nvSpPr>
          <p:spPr bwMode="auto">
            <a:xfrm>
              <a:off x="1798" y="1786"/>
              <a:ext cx="21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6" name="AutoShape 18"/>
            <p:cNvSpPr>
              <a:spLocks noChangeArrowheads="1"/>
            </p:cNvSpPr>
            <p:nvPr/>
          </p:nvSpPr>
          <p:spPr bwMode="auto">
            <a:xfrm rot="5400000">
              <a:off x="2016" y="1732"/>
              <a:ext cx="106" cy="8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744" y="1690"/>
              <a:ext cx="3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ko-KR"/>
                <a:t>H</a:t>
              </a:r>
              <a:r>
                <a:rPr lang="en-US" altLang="ko-KR" baseline="-25000"/>
                <a:t>i-1</a:t>
              </a: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2217" y="1342"/>
              <a:ext cx="41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2628" y="1335"/>
              <a:ext cx="0" cy="98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 flipH="1">
              <a:off x="2319" y="2307"/>
              <a:ext cx="30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41" name="Line 33"/>
            <p:cNvSpPr>
              <a:spLocks noChangeShapeType="1"/>
            </p:cNvSpPr>
            <p:nvPr/>
          </p:nvSpPr>
          <p:spPr bwMode="auto">
            <a:xfrm flipV="1">
              <a:off x="1084" y="1780"/>
              <a:ext cx="3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42" name="Rectangle 34"/>
            <p:cNvSpPr>
              <a:spLocks noChangeArrowheads="1"/>
            </p:cNvSpPr>
            <p:nvPr/>
          </p:nvSpPr>
          <p:spPr bwMode="auto">
            <a:xfrm>
              <a:off x="1977" y="2653"/>
              <a:ext cx="255" cy="21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43" name="Rectangle 35"/>
            <p:cNvSpPr>
              <a:spLocks noChangeArrowheads="1"/>
            </p:cNvSpPr>
            <p:nvPr/>
          </p:nvSpPr>
          <p:spPr bwMode="auto">
            <a:xfrm>
              <a:off x="2227" y="2654"/>
              <a:ext cx="255" cy="21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44" name="Text Box 36"/>
            <p:cNvSpPr txBox="1">
              <a:spLocks noChangeArrowheads="1"/>
            </p:cNvSpPr>
            <p:nvPr/>
          </p:nvSpPr>
          <p:spPr bwMode="auto">
            <a:xfrm>
              <a:off x="2047" y="2680"/>
              <a:ext cx="1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A</a:t>
              </a:r>
            </a:p>
          </p:txBody>
        </p:sp>
        <p:sp>
          <p:nvSpPr>
            <p:cNvPr id="34845" name="Text Box 37"/>
            <p:cNvSpPr txBox="1">
              <a:spLocks noChangeArrowheads="1"/>
            </p:cNvSpPr>
            <p:nvPr/>
          </p:nvSpPr>
          <p:spPr bwMode="auto">
            <a:xfrm>
              <a:off x="2311" y="2674"/>
              <a:ext cx="1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B</a:t>
              </a:r>
            </a:p>
          </p:txBody>
        </p:sp>
        <p:sp>
          <p:nvSpPr>
            <p:cNvPr id="34846" name="Rectangle 42"/>
            <p:cNvSpPr>
              <a:spLocks noChangeArrowheads="1"/>
            </p:cNvSpPr>
            <p:nvPr/>
          </p:nvSpPr>
          <p:spPr bwMode="auto">
            <a:xfrm>
              <a:off x="3279" y="1561"/>
              <a:ext cx="445" cy="40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47" name="Text Box 43"/>
            <p:cNvSpPr txBox="1">
              <a:spLocks noChangeArrowheads="1"/>
            </p:cNvSpPr>
            <p:nvPr/>
          </p:nvSpPr>
          <p:spPr bwMode="auto">
            <a:xfrm>
              <a:off x="3436" y="1646"/>
              <a:ext cx="128" cy="2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/>
                <a:t>E</a:t>
              </a:r>
            </a:p>
          </p:txBody>
        </p:sp>
        <p:sp>
          <p:nvSpPr>
            <p:cNvPr id="34848" name="Oval 44"/>
            <p:cNvSpPr>
              <a:spLocks noChangeArrowheads="1"/>
            </p:cNvSpPr>
            <p:nvPr/>
          </p:nvSpPr>
          <p:spPr bwMode="auto">
            <a:xfrm>
              <a:off x="3425" y="2224"/>
              <a:ext cx="167" cy="1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49" name="Line 45"/>
            <p:cNvSpPr>
              <a:spLocks noChangeShapeType="1"/>
            </p:cNvSpPr>
            <p:nvPr/>
          </p:nvSpPr>
          <p:spPr bwMode="auto">
            <a:xfrm>
              <a:off x="3420" y="2316"/>
              <a:ext cx="1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0" name="Line 46"/>
            <p:cNvSpPr>
              <a:spLocks noChangeShapeType="1"/>
            </p:cNvSpPr>
            <p:nvPr/>
          </p:nvSpPr>
          <p:spPr bwMode="auto">
            <a:xfrm rot="5400000">
              <a:off x="3429" y="2315"/>
              <a:ext cx="1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1" name="Line 47"/>
            <p:cNvSpPr>
              <a:spLocks noChangeShapeType="1"/>
            </p:cNvSpPr>
            <p:nvPr/>
          </p:nvSpPr>
          <p:spPr bwMode="auto">
            <a:xfrm>
              <a:off x="3506" y="1975"/>
              <a:ext cx="0" cy="23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2" name="Line 48"/>
            <p:cNvSpPr>
              <a:spLocks noChangeShapeType="1"/>
            </p:cNvSpPr>
            <p:nvPr/>
          </p:nvSpPr>
          <p:spPr bwMode="auto">
            <a:xfrm>
              <a:off x="3507" y="2389"/>
              <a:ext cx="0" cy="2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3" name="Line 49"/>
            <p:cNvSpPr>
              <a:spLocks noChangeShapeType="1"/>
            </p:cNvSpPr>
            <p:nvPr/>
          </p:nvSpPr>
          <p:spPr bwMode="auto">
            <a:xfrm>
              <a:off x="3493" y="1188"/>
              <a:ext cx="1" cy="36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3982" y="1599"/>
              <a:ext cx="348" cy="354"/>
              <a:chOff x="3559" y="2081"/>
              <a:chExt cx="348" cy="354"/>
            </a:xfrm>
          </p:grpSpPr>
          <p:sp>
            <p:nvSpPr>
              <p:cNvPr id="34887" name="Oval 50"/>
              <p:cNvSpPr>
                <a:spLocks noChangeArrowheads="1"/>
              </p:cNvSpPr>
              <p:nvPr/>
            </p:nvSpPr>
            <p:spPr bwMode="auto">
              <a:xfrm>
                <a:off x="3559" y="2081"/>
                <a:ext cx="348" cy="354"/>
              </a:xfrm>
              <a:prstGeom prst="ellipse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88" name="Text Box 51"/>
              <p:cNvSpPr txBox="1">
                <a:spLocks noChangeArrowheads="1"/>
              </p:cNvSpPr>
              <p:nvPr/>
            </p:nvSpPr>
            <p:spPr bwMode="auto">
              <a:xfrm>
                <a:off x="3675" y="2124"/>
                <a:ext cx="117" cy="230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2400"/>
                  <a:t>g</a:t>
                </a:r>
              </a:p>
            </p:txBody>
          </p:sp>
        </p:grpSp>
        <p:sp>
          <p:nvSpPr>
            <p:cNvPr id="34855" name="Line 52"/>
            <p:cNvSpPr>
              <a:spLocks noChangeShapeType="1"/>
            </p:cNvSpPr>
            <p:nvPr/>
          </p:nvSpPr>
          <p:spPr bwMode="auto">
            <a:xfrm flipH="1">
              <a:off x="3740" y="1781"/>
              <a:ext cx="21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6" name="AutoShape 53"/>
            <p:cNvSpPr>
              <a:spLocks noChangeArrowheads="1"/>
            </p:cNvSpPr>
            <p:nvPr/>
          </p:nvSpPr>
          <p:spPr bwMode="auto">
            <a:xfrm rot="16200000" flipH="1">
              <a:off x="3608" y="1727"/>
              <a:ext cx="106" cy="8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57" name="Line 55"/>
            <p:cNvSpPr>
              <a:spLocks noChangeShapeType="1"/>
            </p:cNvSpPr>
            <p:nvPr/>
          </p:nvSpPr>
          <p:spPr bwMode="auto">
            <a:xfrm>
              <a:off x="3086" y="1344"/>
              <a:ext cx="41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8" name="Line 56"/>
            <p:cNvSpPr>
              <a:spLocks noChangeShapeType="1"/>
            </p:cNvSpPr>
            <p:nvPr/>
          </p:nvSpPr>
          <p:spPr bwMode="auto">
            <a:xfrm>
              <a:off x="3089" y="1344"/>
              <a:ext cx="0" cy="98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59" name="Line 57"/>
            <p:cNvSpPr>
              <a:spLocks noChangeShapeType="1"/>
            </p:cNvSpPr>
            <p:nvPr/>
          </p:nvSpPr>
          <p:spPr bwMode="auto">
            <a:xfrm>
              <a:off x="3101" y="2317"/>
              <a:ext cx="30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60" name="Rectangle 59"/>
            <p:cNvSpPr>
              <a:spLocks noChangeArrowheads="1"/>
            </p:cNvSpPr>
            <p:nvPr/>
          </p:nvSpPr>
          <p:spPr bwMode="auto">
            <a:xfrm>
              <a:off x="3255" y="2655"/>
              <a:ext cx="255" cy="21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61" name="Rectangle 60"/>
            <p:cNvSpPr>
              <a:spLocks noChangeArrowheads="1"/>
            </p:cNvSpPr>
            <p:nvPr/>
          </p:nvSpPr>
          <p:spPr bwMode="auto">
            <a:xfrm>
              <a:off x="3505" y="2656"/>
              <a:ext cx="255" cy="218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34862" name="Text Box 61"/>
            <p:cNvSpPr txBox="1">
              <a:spLocks noChangeArrowheads="1"/>
            </p:cNvSpPr>
            <p:nvPr/>
          </p:nvSpPr>
          <p:spPr bwMode="auto">
            <a:xfrm>
              <a:off x="3325" y="2682"/>
              <a:ext cx="1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C</a:t>
              </a:r>
            </a:p>
          </p:txBody>
        </p:sp>
        <p:sp>
          <p:nvSpPr>
            <p:cNvPr id="34863" name="Text Box 62"/>
            <p:cNvSpPr txBox="1">
              <a:spLocks noChangeArrowheads="1"/>
            </p:cNvSpPr>
            <p:nvPr/>
          </p:nvSpPr>
          <p:spPr bwMode="auto">
            <a:xfrm>
              <a:off x="3589" y="2676"/>
              <a:ext cx="1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D</a:t>
              </a:r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985" y="3238"/>
              <a:ext cx="1783" cy="221"/>
              <a:chOff x="1985" y="3268"/>
              <a:chExt cx="1783" cy="221"/>
            </a:xfrm>
          </p:grpSpPr>
          <p:sp>
            <p:nvSpPr>
              <p:cNvPr id="34879" name="Rectangle 38"/>
              <p:cNvSpPr>
                <a:spLocks noChangeArrowheads="1"/>
              </p:cNvSpPr>
              <p:nvPr/>
            </p:nvSpPr>
            <p:spPr bwMode="auto">
              <a:xfrm>
                <a:off x="1985" y="3268"/>
                <a:ext cx="255" cy="218"/>
              </a:xfrm>
              <a:prstGeom prst="rect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80" name="Rectangle 39"/>
              <p:cNvSpPr>
                <a:spLocks noChangeArrowheads="1"/>
              </p:cNvSpPr>
              <p:nvPr/>
            </p:nvSpPr>
            <p:spPr bwMode="auto">
              <a:xfrm>
                <a:off x="2235" y="3269"/>
                <a:ext cx="255" cy="218"/>
              </a:xfrm>
              <a:prstGeom prst="rect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81" name="Text Box 40"/>
              <p:cNvSpPr txBox="1">
                <a:spLocks noChangeArrowheads="1"/>
              </p:cNvSpPr>
              <p:nvPr/>
            </p:nvSpPr>
            <p:spPr bwMode="auto">
              <a:xfrm>
                <a:off x="2055" y="3295"/>
                <a:ext cx="104" cy="173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/>
                  <a:t>A</a:t>
                </a:r>
              </a:p>
            </p:txBody>
          </p:sp>
          <p:sp>
            <p:nvSpPr>
              <p:cNvPr id="34882" name="Text Box 41"/>
              <p:cNvSpPr txBox="1">
                <a:spLocks noChangeArrowheads="1"/>
              </p:cNvSpPr>
              <p:nvPr/>
            </p:nvSpPr>
            <p:spPr bwMode="auto">
              <a:xfrm>
                <a:off x="2319" y="3289"/>
                <a:ext cx="104" cy="173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/>
                  <a:t>D</a:t>
                </a:r>
              </a:p>
            </p:txBody>
          </p:sp>
          <p:sp>
            <p:nvSpPr>
              <p:cNvPr id="34883" name="Rectangle 63"/>
              <p:cNvSpPr>
                <a:spLocks noChangeArrowheads="1"/>
              </p:cNvSpPr>
              <p:nvPr/>
            </p:nvSpPr>
            <p:spPr bwMode="auto">
              <a:xfrm>
                <a:off x="3263" y="3270"/>
                <a:ext cx="255" cy="218"/>
              </a:xfrm>
              <a:prstGeom prst="rect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84" name="Rectangle 64"/>
              <p:cNvSpPr>
                <a:spLocks noChangeArrowheads="1"/>
              </p:cNvSpPr>
              <p:nvPr/>
            </p:nvSpPr>
            <p:spPr bwMode="auto">
              <a:xfrm>
                <a:off x="3513" y="3270"/>
                <a:ext cx="255" cy="219"/>
              </a:xfrm>
              <a:prstGeom prst="rect">
                <a:avLst/>
              </a:prstGeom>
              <a:solidFill>
                <a:srgbClr val="FFFF99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ko-KR" altLang="en-US"/>
              </a:p>
            </p:txBody>
          </p:sp>
          <p:sp>
            <p:nvSpPr>
              <p:cNvPr id="34885" name="Text Box 65"/>
              <p:cNvSpPr txBox="1">
                <a:spLocks noChangeArrowheads="1"/>
              </p:cNvSpPr>
              <p:nvPr/>
            </p:nvSpPr>
            <p:spPr bwMode="auto">
              <a:xfrm>
                <a:off x="3333" y="3297"/>
                <a:ext cx="104" cy="173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/>
                  <a:t>C</a:t>
                </a:r>
              </a:p>
            </p:txBody>
          </p:sp>
          <p:sp>
            <p:nvSpPr>
              <p:cNvPr id="34886" name="Text Box 66"/>
              <p:cNvSpPr txBox="1">
                <a:spLocks noChangeArrowheads="1"/>
              </p:cNvSpPr>
              <p:nvPr/>
            </p:nvSpPr>
            <p:spPr bwMode="auto">
              <a:xfrm>
                <a:off x="3597" y="3291"/>
                <a:ext cx="104" cy="173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/>
                  <a:t>B</a:t>
                </a:r>
              </a:p>
            </p:txBody>
          </p:sp>
        </p:grpSp>
        <p:sp>
          <p:nvSpPr>
            <p:cNvPr id="34865" name="Line 69"/>
            <p:cNvSpPr>
              <a:spLocks noChangeShapeType="1"/>
            </p:cNvSpPr>
            <p:nvPr/>
          </p:nvSpPr>
          <p:spPr bwMode="auto">
            <a:xfrm flipH="1" flipV="1">
              <a:off x="4330" y="1789"/>
              <a:ext cx="34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66" name="Line 70"/>
            <p:cNvSpPr>
              <a:spLocks noChangeShapeType="1"/>
            </p:cNvSpPr>
            <p:nvPr/>
          </p:nvSpPr>
          <p:spPr bwMode="auto">
            <a:xfrm>
              <a:off x="2334" y="2981"/>
              <a:ext cx="131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67" name="Line 71"/>
            <p:cNvSpPr>
              <a:spLocks noChangeShapeType="1"/>
            </p:cNvSpPr>
            <p:nvPr/>
          </p:nvSpPr>
          <p:spPr bwMode="auto">
            <a:xfrm>
              <a:off x="3639" y="2981"/>
              <a:ext cx="0" cy="2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68" name="Line 72"/>
            <p:cNvSpPr>
              <a:spLocks noChangeShapeType="1"/>
            </p:cNvSpPr>
            <p:nvPr/>
          </p:nvSpPr>
          <p:spPr bwMode="auto">
            <a:xfrm>
              <a:off x="2349" y="3062"/>
              <a:ext cx="135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69" name="Line 74"/>
            <p:cNvSpPr>
              <a:spLocks noChangeShapeType="1"/>
            </p:cNvSpPr>
            <p:nvPr/>
          </p:nvSpPr>
          <p:spPr bwMode="auto">
            <a:xfrm>
              <a:off x="2340" y="2880"/>
              <a:ext cx="0" cy="1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0" name="Line 75"/>
            <p:cNvSpPr>
              <a:spLocks noChangeShapeType="1"/>
            </p:cNvSpPr>
            <p:nvPr/>
          </p:nvSpPr>
          <p:spPr bwMode="auto">
            <a:xfrm>
              <a:off x="3689" y="2880"/>
              <a:ext cx="0" cy="1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1" name="Line 76"/>
            <p:cNvSpPr>
              <a:spLocks noChangeShapeType="1"/>
            </p:cNvSpPr>
            <p:nvPr/>
          </p:nvSpPr>
          <p:spPr bwMode="auto">
            <a:xfrm>
              <a:off x="2340" y="3054"/>
              <a:ext cx="0" cy="17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2" name="Line 77"/>
            <p:cNvSpPr>
              <a:spLocks noChangeShapeType="1"/>
            </p:cNvSpPr>
            <p:nvPr/>
          </p:nvSpPr>
          <p:spPr bwMode="auto">
            <a:xfrm>
              <a:off x="2085" y="2887"/>
              <a:ext cx="0" cy="33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3" name="Line 78"/>
            <p:cNvSpPr>
              <a:spLocks noChangeShapeType="1"/>
            </p:cNvSpPr>
            <p:nvPr/>
          </p:nvSpPr>
          <p:spPr bwMode="auto">
            <a:xfrm>
              <a:off x="3384" y="2882"/>
              <a:ext cx="0" cy="33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4" name="Line 79"/>
            <p:cNvSpPr>
              <a:spLocks noChangeShapeType="1"/>
            </p:cNvSpPr>
            <p:nvPr/>
          </p:nvSpPr>
          <p:spPr bwMode="auto">
            <a:xfrm>
              <a:off x="2240" y="3466"/>
              <a:ext cx="0" cy="31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5" name="Line 80"/>
            <p:cNvSpPr>
              <a:spLocks noChangeShapeType="1"/>
            </p:cNvSpPr>
            <p:nvPr/>
          </p:nvSpPr>
          <p:spPr bwMode="auto">
            <a:xfrm>
              <a:off x="3513" y="3461"/>
              <a:ext cx="0" cy="30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6" name="Line 81"/>
            <p:cNvSpPr>
              <a:spLocks noChangeShapeType="1"/>
            </p:cNvSpPr>
            <p:nvPr/>
          </p:nvSpPr>
          <p:spPr bwMode="auto">
            <a:xfrm>
              <a:off x="2209" y="1196"/>
              <a:ext cx="129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7" name="Line 82"/>
            <p:cNvSpPr>
              <a:spLocks noChangeShapeType="1"/>
            </p:cNvSpPr>
            <p:nvPr/>
          </p:nvSpPr>
          <p:spPr bwMode="auto">
            <a:xfrm>
              <a:off x="2858" y="889"/>
              <a:ext cx="0" cy="2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34878" name="Text Box 84"/>
            <p:cNvSpPr txBox="1">
              <a:spLocks noChangeArrowheads="1"/>
            </p:cNvSpPr>
            <p:nvPr/>
          </p:nvSpPr>
          <p:spPr bwMode="auto">
            <a:xfrm>
              <a:off x="4712" y="1706"/>
              <a:ext cx="304" cy="17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ko-KR"/>
                <a:t>H</a:t>
              </a:r>
              <a:r>
                <a:rPr lang="en-US" altLang="ko-KR" baseline="-25000"/>
                <a:t>i-1</a:t>
              </a:r>
              <a:r>
                <a:rPr lang="en-US" altLang="ko-KR" baseline="30000">
                  <a:sym typeface="Symbol" pitchFamily="18" charset="2"/>
                </a:rPr>
                <a:t></a:t>
              </a:r>
              <a:endParaRPr lang="en-US" altLang="ko-KR" baseline="30000"/>
            </a:p>
          </p:txBody>
        </p:sp>
      </p:grpSp>
      <p:sp>
        <p:nvSpPr>
          <p:cNvPr id="34824" name="Text Box 86"/>
          <p:cNvSpPr txBox="1">
            <a:spLocks noChangeArrowheads="1"/>
          </p:cNvSpPr>
          <p:nvPr/>
        </p:nvSpPr>
        <p:spPr bwMode="auto">
          <a:xfrm>
            <a:off x="5472113" y="6015038"/>
            <a:ext cx="24606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</a:t>
            </a:r>
            <a:r>
              <a:rPr lang="en-US" altLang="ko-KR" baseline="-25000"/>
              <a:t>i</a:t>
            </a:r>
            <a:r>
              <a:rPr lang="en-US" altLang="ko-KR" baseline="30000">
                <a:sym typeface="Symbol" pitchFamily="18" charset="2"/>
              </a:rPr>
              <a:t>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036" y="495074"/>
            <a:ext cx="8229600" cy="1143000"/>
          </a:xfrm>
        </p:spPr>
        <p:txBody>
          <a:bodyPr/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Ex. of MD5 Collisions</a:t>
            </a:r>
            <a:endParaRPr lang="ko-KR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C299A-617C-4B04-BF9E-935642BBABB6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421" y="3992337"/>
            <a:ext cx="4178614" cy="233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5913" y="1570943"/>
            <a:ext cx="3682094" cy="255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320" y="1551895"/>
            <a:ext cx="3567793" cy="262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00037" y="1183821"/>
            <a:ext cx="1356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Collision1.bin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542793" y="1197428"/>
            <a:ext cx="1356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Collision2.bin</a:t>
            </a:r>
            <a:endParaRPr lang="ko-KR" altLang="en-US" sz="1400" dirty="0"/>
          </a:p>
        </p:txBody>
      </p:sp>
      <p:cxnSp>
        <p:nvCxnSpPr>
          <p:cNvPr id="11" name="직선 화살표 연결선 10"/>
          <p:cNvCxnSpPr>
            <a:stCxn id="12" idx="1"/>
          </p:cNvCxnSpPr>
          <p:nvPr/>
        </p:nvCxnSpPr>
        <p:spPr bwMode="auto">
          <a:xfrm rot="10800000" flipV="1">
            <a:off x="5568050" y="5172202"/>
            <a:ext cx="983771" cy="420332"/>
          </a:xfrm>
          <a:prstGeom prst="straightConnector1">
            <a:avLst/>
          </a:prstGeom>
          <a:solidFill>
            <a:srgbClr val="FFFF99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551820" y="5018313"/>
            <a:ext cx="2473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Same MD5 Hashed Value !!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400" y="483278"/>
            <a:ext cx="8190593" cy="871991"/>
          </a:xfrm>
        </p:spPr>
        <p:txBody>
          <a:bodyPr/>
          <a:lstStyle/>
          <a:p>
            <a:r>
              <a:rPr lang="en-US" altLang="zh-CN" sz="4000" dirty="0" smtClean="0">
                <a:latin typeface="Arial" pitchFamily="34" charset="0"/>
                <a:cs typeface="Arial" pitchFamily="34" charset="0"/>
              </a:rPr>
              <a:t>Practical Collision Attacks (MD5)</a:t>
            </a:r>
            <a:endParaRPr lang="ko-KR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Colliding valid X.509 certificates</a:t>
            </a:r>
          </a:p>
          <a:p>
            <a:pPr lvl="1">
              <a:spcBef>
                <a:spcPct val="35000"/>
              </a:spcBef>
            </a:pPr>
            <a:r>
              <a:rPr lang="en-US" altLang="zh-CN" sz="2400" dirty="0" err="1" smtClean="0">
                <a:latin typeface="Arial" pitchFamily="34" charset="0"/>
                <a:cs typeface="Arial" pitchFamily="34" charset="0"/>
              </a:rPr>
              <a:t>Lenstra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, Wang, </a:t>
            </a:r>
            <a:r>
              <a:rPr lang="en-US" altLang="zh-CN" sz="2400" dirty="0" err="1" smtClean="0">
                <a:latin typeface="Arial" pitchFamily="34" charset="0"/>
                <a:cs typeface="Arial" pitchFamily="34" charset="0"/>
              </a:rPr>
              <a:t>Weger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, forged X.509 certificates</a:t>
            </a:r>
            <a:r>
              <a:rPr lang="zh-CN" altLang="en-US" sz="2400" dirty="0" smtClean="0">
                <a:latin typeface="Arial" pitchFamily="34" charset="0"/>
                <a:cs typeface="Arial" pitchFamily="34" charset="0"/>
              </a:rPr>
              <a:t>，     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http://eprint.iacr.org/2005/067.pdf</a:t>
            </a:r>
          </a:p>
          <a:p>
            <a:pPr lvl="1">
              <a:spcBef>
                <a:spcPct val="35000"/>
              </a:spcBef>
              <a:buFontTx/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Same owner with different public keys (2048 bits)</a:t>
            </a:r>
          </a:p>
          <a:p>
            <a:pPr lvl="1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Stevens, </a:t>
            </a:r>
            <a:r>
              <a:rPr lang="en-US" altLang="zh-CN" sz="2400" dirty="0" err="1" smtClean="0">
                <a:latin typeface="Arial" pitchFamily="34" charset="0"/>
                <a:cs typeface="Arial" pitchFamily="34" charset="0"/>
              </a:rPr>
              <a:t>Lenstra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2400" dirty="0" err="1" smtClean="0">
                <a:latin typeface="Arial" pitchFamily="34" charset="0"/>
                <a:cs typeface="Arial" pitchFamily="34" charset="0"/>
              </a:rPr>
              <a:t>Weger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2400" dirty="0" err="1" smtClean="0">
                <a:latin typeface="Arial" pitchFamily="34" charset="0"/>
                <a:cs typeface="Arial" pitchFamily="34" charset="0"/>
              </a:rPr>
              <a:t>Eurocrypt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2007</a:t>
            </a:r>
          </a:p>
          <a:p>
            <a:pPr lvl="1">
              <a:buFontTx/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8192-bit public key (8-block collision)</a:t>
            </a:r>
          </a:p>
          <a:p>
            <a:pPr lvl="1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Stevens </a:t>
            </a:r>
            <a:r>
              <a:rPr lang="en-US" altLang="zh-CN" sz="2400" i="1" dirty="0" smtClean="0">
                <a:latin typeface="Arial" pitchFamily="34" charset="0"/>
                <a:cs typeface="Arial" pitchFamily="34" charset="0"/>
              </a:rPr>
              <a:t>etc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. Crypto 2009</a:t>
            </a:r>
          </a:p>
          <a:p>
            <a:pPr lvl="1">
              <a:buFontTx/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Pass the browser authentication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different owners,      different public keys (See next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page.\)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C299A-617C-4B04-BF9E-935642BBABB6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95074"/>
            <a:ext cx="8229600" cy="1143000"/>
          </a:xfrm>
        </p:spPr>
        <p:txBody>
          <a:bodyPr/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X.509v3 Real and Fake Certificates</a:t>
            </a:r>
            <a:endParaRPr lang="ko-KR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C299A-617C-4B04-BF9E-935642BBABB6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1" y="1298121"/>
            <a:ext cx="7315200" cy="486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5364" y="3399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SHA-3 Project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4238" y="6388100"/>
            <a:ext cx="56356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buNone/>
            </a:pPr>
            <a:fld id="{604A0EF7-FBCD-4D7B-9D1B-B777B73E7DA8}" type="slidenum">
              <a:rPr lang="en-US" altLang="ko-KR" smtClean="0"/>
              <a:pPr>
                <a:buNone/>
              </a:pPr>
              <a:t>35</a:t>
            </a:fld>
            <a:endParaRPr lang="en-US" altLang="ko-KR" dirty="0" smtClean="0"/>
          </a:p>
        </p:txBody>
      </p:sp>
      <p:pic>
        <p:nvPicPr>
          <p:cNvPr id="4506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0750" y="1343025"/>
            <a:ext cx="7718425" cy="4768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49345-52DE-4290-91E5-018A3A862A61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08013" y="1482725"/>
            <a:ext cx="5702300" cy="4662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Hash Function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Generate a fixed length “</a:t>
            </a:r>
            <a:r>
              <a:rPr lang="en-US" altLang="ko-KR" sz="1600">
                <a:solidFill>
                  <a:srgbClr val="FF0000"/>
                </a:solidFill>
              </a:rPr>
              <a:t>Fingerprint</a:t>
            </a:r>
            <a:r>
              <a:rPr lang="en-US" altLang="ko-KR" sz="1600"/>
              <a:t>” for an arbitrary length message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>
                <a:solidFill>
                  <a:srgbClr val="FF0000"/>
                </a:solidFill>
              </a:rPr>
              <a:t>No Key</a:t>
            </a:r>
            <a:r>
              <a:rPr lang="en-US" altLang="ko-KR" sz="1600"/>
              <a:t> involved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Must be at least One-way to be useful</a:t>
            </a:r>
          </a:p>
          <a:p>
            <a:pPr marL="569913" lvl="1" indent="-187325" algn="l">
              <a:lnSpc>
                <a:spcPct val="9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Applications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Keyed hash: MAC/ICV generation 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Unkeyed hash: digital signature, password file, key stream / pseudo-random number generator</a:t>
            </a:r>
          </a:p>
          <a:p>
            <a:pPr marL="569913" lvl="1" indent="-187325" algn="l">
              <a:lnSpc>
                <a:spcPct val="9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 algn="l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Constructions</a:t>
            </a:r>
            <a:endParaRPr lang="en-US" altLang="ko-KR" sz="1600"/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Iterated hash functions (MD4-family hash functions): MD5, SHA1, SHA2, RMD160, HAS160</a:t>
            </a:r>
          </a:p>
          <a:p>
            <a:pPr marL="569913" lvl="1" indent="-187325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Hash functions based on block ciphers: MDC(Manipulation Detection Code)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4238" y="4278313"/>
            <a:ext cx="584200" cy="893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993775" y="714375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Hash Functions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8650" y="1554163"/>
            <a:ext cx="1058863" cy="1185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6916738" y="2994025"/>
            <a:ext cx="1214437" cy="666750"/>
          </a:xfrm>
          <a:custGeom>
            <a:avLst/>
            <a:gdLst>
              <a:gd name="T0" fmla="*/ 2147483647 w 21600"/>
              <a:gd name="T1" fmla="*/ 317651809 h 21600"/>
              <a:gd name="T2" fmla="*/ 1919497947 w 21600"/>
              <a:gd name="T3" fmla="*/ 635303618 h 21600"/>
              <a:gd name="T4" fmla="*/ 479875386 w 21600"/>
              <a:gd name="T5" fmla="*/ 317651809 h 21600"/>
              <a:gd name="T6" fmla="*/ 19194979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7526338" y="2736850"/>
            <a:ext cx="0" cy="2476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7462838" y="3143250"/>
            <a:ext cx="1651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>
            <a:off x="7529513" y="3676650"/>
            <a:ext cx="0" cy="5461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6816725" y="1211263"/>
            <a:ext cx="10842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 M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6634163" y="5218113"/>
            <a:ext cx="1738312" cy="587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 Digest D</a:t>
            </a:r>
          </a:p>
          <a:p>
            <a:pPr>
              <a:lnSpc>
                <a:spcPct val="40000"/>
              </a:lnSpc>
            </a:pPr>
            <a:endParaRPr lang="en-US" altLang="ko-KR" sz="1600"/>
          </a:p>
          <a:p>
            <a:r>
              <a:rPr lang="en-US" altLang="ko-KR" sz="1600"/>
              <a:t>D = H(M)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E191E0-06C2-4E27-ACEA-B8555C992CAF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723900" y="1590675"/>
            <a:ext cx="4621213" cy="4184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MAC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Generate a fixed length MAC for an arbitrary length message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A keyed hash function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Message origin authentication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Message integrity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Entity authentication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Transaction authentication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Constructions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Keyed hash: HMAC, KMAC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Block cipher: CBC-MAC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600"/>
              <a:t>Dedicated MAC: MAA, UMAC</a:t>
            </a:r>
          </a:p>
          <a:p>
            <a:pPr marL="661988" lvl="1" indent="-204788" algn="l">
              <a:lnSpc>
                <a:spcPct val="120000"/>
              </a:lnSpc>
              <a:buFont typeface="Wingdings" pitchFamily="2" charset="2"/>
              <a:buChar char="ü"/>
            </a:pPr>
            <a:endParaRPr lang="en-US" altLang="ko-KR" sz="1600"/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993775" y="714375"/>
            <a:ext cx="585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Message Authentication Codes (MACs)</a:t>
            </a:r>
          </a:p>
        </p:txBody>
      </p:sp>
      <p:pic>
        <p:nvPicPr>
          <p:cNvPr id="922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9738" y="1655763"/>
            <a:ext cx="754062" cy="84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9222" name="AutoShape 15"/>
          <p:cNvSpPr>
            <a:spLocks noChangeArrowheads="1"/>
          </p:cNvSpPr>
          <p:nvPr/>
        </p:nvSpPr>
        <p:spPr bwMode="auto">
          <a:xfrm>
            <a:off x="5902325" y="2917825"/>
            <a:ext cx="919163" cy="485775"/>
          </a:xfrm>
          <a:custGeom>
            <a:avLst/>
            <a:gdLst>
              <a:gd name="T0" fmla="*/ 1456391459 w 21600"/>
              <a:gd name="T1" fmla="*/ 122848180 h 21600"/>
              <a:gd name="T2" fmla="*/ 832224518 w 21600"/>
              <a:gd name="T3" fmla="*/ 245695820 h 21600"/>
              <a:gd name="T4" fmla="*/ 208055108 w 21600"/>
              <a:gd name="T5" fmla="*/ 122848180 h 21600"/>
              <a:gd name="T6" fmla="*/ 83222451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223" name="Rectangle 16"/>
          <p:cNvSpPr>
            <a:spLocks noChangeArrowheads="1"/>
          </p:cNvSpPr>
          <p:nvPr/>
        </p:nvSpPr>
        <p:spPr bwMode="auto">
          <a:xfrm>
            <a:off x="5970588" y="3636963"/>
            <a:ext cx="750887" cy="2587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400"/>
              <a:t>MAC</a:t>
            </a:r>
            <a:endParaRPr lang="en-US" altLang="ko-KR" sz="1400">
              <a:latin typeface="Times New Roman" pitchFamily="18" charset="0"/>
            </a:endParaRPr>
          </a:p>
        </p:txBody>
      </p:sp>
      <p:pic>
        <p:nvPicPr>
          <p:cNvPr id="9224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6350" y="2005013"/>
            <a:ext cx="228600" cy="2238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9225" name="AutoShape 18"/>
          <p:cNvSpPr>
            <a:spLocks/>
          </p:cNvSpPr>
          <p:nvPr/>
        </p:nvSpPr>
        <p:spPr bwMode="auto">
          <a:xfrm rot="-5400000">
            <a:off x="6297612" y="2265363"/>
            <a:ext cx="123825" cy="704850"/>
          </a:xfrm>
          <a:prstGeom prst="leftBrace">
            <a:avLst>
              <a:gd name="adj1" fmla="val 4743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226" name="Line 19"/>
          <p:cNvSpPr>
            <a:spLocks noChangeShapeType="1"/>
          </p:cNvSpPr>
          <p:nvPr/>
        </p:nvSpPr>
        <p:spPr bwMode="auto">
          <a:xfrm flipV="1">
            <a:off x="6359525" y="2660650"/>
            <a:ext cx="0" cy="2381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med" len="med"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227" name="Line 20"/>
          <p:cNvSpPr>
            <a:spLocks noChangeShapeType="1"/>
          </p:cNvSpPr>
          <p:nvPr/>
        </p:nvSpPr>
        <p:spPr bwMode="auto">
          <a:xfrm flipV="1">
            <a:off x="6359525" y="3384550"/>
            <a:ext cx="0" cy="2381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stealth" w="med" len="med"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228" name="AutoShape 21"/>
          <p:cNvSpPr>
            <a:spLocks noChangeArrowheads="1"/>
          </p:cNvSpPr>
          <p:nvPr/>
        </p:nvSpPr>
        <p:spPr bwMode="auto">
          <a:xfrm rot="5400000">
            <a:off x="5892800" y="4408488"/>
            <a:ext cx="1042988" cy="385762"/>
          </a:xfrm>
          <a:custGeom>
            <a:avLst/>
            <a:gdLst>
              <a:gd name="T0" fmla="*/ 1823860095 w 21600"/>
              <a:gd name="T1" fmla="*/ 0 h 21600"/>
              <a:gd name="T2" fmla="*/ 0 w 21600"/>
              <a:gd name="T3" fmla="*/ 61520641 h 21600"/>
              <a:gd name="T4" fmla="*/ 1823860095 w 21600"/>
              <a:gd name="T5" fmla="*/ 123041210 h 21600"/>
              <a:gd name="T6" fmla="*/ 2147483647 w 21600"/>
              <a:gd name="T7" fmla="*/ 6152064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200">
                <a:solidFill>
                  <a:schemeClr val="accent2"/>
                </a:solidFill>
              </a:rPr>
              <a:t>SEND</a:t>
            </a:r>
          </a:p>
        </p:txBody>
      </p:sp>
      <p:pic>
        <p:nvPicPr>
          <p:cNvPr id="922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0525" y="4624388"/>
            <a:ext cx="754063" cy="84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6753225" y="5775325"/>
            <a:ext cx="750888" cy="2587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400"/>
              <a:t>MAC</a:t>
            </a:r>
            <a:endParaRPr lang="en-US" altLang="ko-KR" sz="1400">
              <a:latin typeface="Times New Roman" pitchFamily="18" charset="0"/>
            </a:endParaRPr>
          </a:p>
        </p:txBody>
      </p:sp>
      <p:pic>
        <p:nvPicPr>
          <p:cNvPr id="9231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5163" y="5486400"/>
            <a:ext cx="228600" cy="2238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9232" name="Text Box 25"/>
          <p:cNvSpPr txBox="1">
            <a:spLocks noChangeArrowheads="1"/>
          </p:cNvSpPr>
          <p:nvPr/>
        </p:nvSpPr>
        <p:spPr bwMode="auto">
          <a:xfrm>
            <a:off x="6169025" y="2982913"/>
            <a:ext cx="4619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>
                <a:solidFill>
                  <a:schemeClr val="bg1"/>
                </a:solidFill>
              </a:rPr>
              <a:t>MAC</a:t>
            </a:r>
          </a:p>
        </p:txBody>
      </p:sp>
      <p:grpSp>
        <p:nvGrpSpPr>
          <p:cNvPr id="9233" name="Group 26"/>
          <p:cNvGrpSpPr>
            <a:grpSpLocks/>
          </p:cNvGrpSpPr>
          <p:nvPr/>
        </p:nvGrpSpPr>
        <p:grpSpPr bwMode="auto">
          <a:xfrm rot="5400000">
            <a:off x="6385719" y="1945481"/>
            <a:ext cx="649288" cy="339725"/>
            <a:chOff x="3523" y="1335"/>
            <a:chExt cx="505" cy="244"/>
          </a:xfrm>
        </p:grpSpPr>
        <p:sp>
          <p:nvSpPr>
            <p:cNvPr id="9235" name="Freeform 27"/>
            <p:cNvSpPr>
              <a:spLocks/>
            </p:cNvSpPr>
            <p:nvPr/>
          </p:nvSpPr>
          <p:spPr bwMode="auto">
            <a:xfrm>
              <a:off x="3523" y="1341"/>
              <a:ext cx="499" cy="238"/>
            </a:xfrm>
            <a:custGeom>
              <a:avLst/>
              <a:gdLst>
                <a:gd name="T0" fmla="*/ 0 w 378"/>
                <a:gd name="T1" fmla="*/ 177 h 206"/>
                <a:gd name="T2" fmla="*/ 0 w 378"/>
                <a:gd name="T3" fmla="*/ 94 h 206"/>
                <a:gd name="T4" fmla="*/ 24 w 378"/>
                <a:gd name="T5" fmla="*/ 110 h 206"/>
                <a:gd name="T6" fmla="*/ 24 w 378"/>
                <a:gd name="T7" fmla="*/ 157 h 206"/>
                <a:gd name="T8" fmla="*/ 65 w 378"/>
                <a:gd name="T9" fmla="*/ 174 h 206"/>
                <a:gd name="T10" fmla="*/ 65 w 378"/>
                <a:gd name="T11" fmla="*/ 92 h 206"/>
                <a:gd name="T12" fmla="*/ 24 w 378"/>
                <a:gd name="T13" fmla="*/ 110 h 206"/>
                <a:gd name="T14" fmla="*/ 0 w 378"/>
                <a:gd name="T15" fmla="*/ 94 h 206"/>
                <a:gd name="T16" fmla="*/ 61 w 378"/>
                <a:gd name="T17" fmla="*/ 64 h 206"/>
                <a:gd name="T18" fmla="*/ 63 w 378"/>
                <a:gd name="T19" fmla="*/ 50 h 206"/>
                <a:gd name="T20" fmla="*/ 83 w 378"/>
                <a:gd name="T21" fmla="*/ 44 h 206"/>
                <a:gd name="T22" fmla="*/ 83 w 378"/>
                <a:gd name="T23" fmla="*/ 18 h 206"/>
                <a:gd name="T24" fmla="*/ 99 w 378"/>
                <a:gd name="T25" fmla="*/ 18 h 206"/>
                <a:gd name="T26" fmla="*/ 99 w 378"/>
                <a:gd name="T27" fmla="*/ 9 h 206"/>
                <a:gd name="T28" fmla="*/ 99 w 378"/>
                <a:gd name="T29" fmla="*/ 0 h 206"/>
                <a:gd name="T30" fmla="*/ 191 w 378"/>
                <a:gd name="T31" fmla="*/ 0 h 206"/>
                <a:gd name="T32" fmla="*/ 191 w 378"/>
                <a:gd name="T33" fmla="*/ 18 h 206"/>
                <a:gd name="T34" fmla="*/ 211 w 378"/>
                <a:gd name="T35" fmla="*/ 18 h 206"/>
                <a:gd name="T36" fmla="*/ 211 w 378"/>
                <a:gd name="T37" fmla="*/ 43 h 206"/>
                <a:gd name="T38" fmla="*/ 234 w 378"/>
                <a:gd name="T39" fmla="*/ 50 h 206"/>
                <a:gd name="T40" fmla="*/ 234 w 378"/>
                <a:gd name="T41" fmla="*/ 61 h 206"/>
                <a:gd name="T42" fmla="*/ 281 w 378"/>
                <a:gd name="T43" fmla="*/ 62 h 206"/>
                <a:gd name="T44" fmla="*/ 281 w 378"/>
                <a:gd name="T45" fmla="*/ 70 h 206"/>
                <a:gd name="T46" fmla="*/ 288 w 378"/>
                <a:gd name="T47" fmla="*/ 75 h 206"/>
                <a:gd name="T48" fmla="*/ 334 w 378"/>
                <a:gd name="T49" fmla="*/ 75 h 206"/>
                <a:gd name="T50" fmla="*/ 334 w 378"/>
                <a:gd name="T51" fmla="*/ 89 h 206"/>
                <a:gd name="T52" fmla="*/ 614 w 378"/>
                <a:gd name="T53" fmla="*/ 88 h 206"/>
                <a:gd name="T54" fmla="*/ 657 w 378"/>
                <a:gd name="T55" fmla="*/ 126 h 206"/>
                <a:gd name="T56" fmla="*/ 609 w 378"/>
                <a:gd name="T57" fmla="*/ 172 h 206"/>
                <a:gd name="T58" fmla="*/ 594 w 378"/>
                <a:gd name="T59" fmla="*/ 155 h 206"/>
                <a:gd name="T60" fmla="*/ 577 w 378"/>
                <a:gd name="T61" fmla="*/ 155 h 206"/>
                <a:gd name="T62" fmla="*/ 562 w 378"/>
                <a:gd name="T63" fmla="*/ 172 h 206"/>
                <a:gd name="T64" fmla="*/ 550 w 378"/>
                <a:gd name="T65" fmla="*/ 155 h 206"/>
                <a:gd name="T66" fmla="*/ 545 w 378"/>
                <a:gd name="T67" fmla="*/ 157 h 206"/>
                <a:gd name="T68" fmla="*/ 533 w 378"/>
                <a:gd name="T69" fmla="*/ 172 h 206"/>
                <a:gd name="T70" fmla="*/ 499 w 378"/>
                <a:gd name="T71" fmla="*/ 174 h 206"/>
                <a:gd name="T72" fmla="*/ 495 w 378"/>
                <a:gd name="T73" fmla="*/ 177 h 206"/>
                <a:gd name="T74" fmla="*/ 474 w 378"/>
                <a:gd name="T75" fmla="*/ 155 h 206"/>
                <a:gd name="T76" fmla="*/ 455 w 378"/>
                <a:gd name="T77" fmla="*/ 155 h 206"/>
                <a:gd name="T78" fmla="*/ 434 w 378"/>
                <a:gd name="T79" fmla="*/ 172 h 206"/>
                <a:gd name="T80" fmla="*/ 415 w 378"/>
                <a:gd name="T81" fmla="*/ 155 h 206"/>
                <a:gd name="T82" fmla="*/ 396 w 378"/>
                <a:gd name="T83" fmla="*/ 155 h 206"/>
                <a:gd name="T84" fmla="*/ 371 w 378"/>
                <a:gd name="T85" fmla="*/ 172 h 206"/>
                <a:gd name="T86" fmla="*/ 331 w 378"/>
                <a:gd name="T87" fmla="*/ 174 h 206"/>
                <a:gd name="T88" fmla="*/ 331 w 378"/>
                <a:gd name="T89" fmla="*/ 195 h 206"/>
                <a:gd name="T90" fmla="*/ 279 w 378"/>
                <a:gd name="T91" fmla="*/ 195 h 206"/>
                <a:gd name="T92" fmla="*/ 279 w 378"/>
                <a:gd name="T93" fmla="*/ 207 h 206"/>
                <a:gd name="T94" fmla="*/ 232 w 378"/>
                <a:gd name="T95" fmla="*/ 207 h 206"/>
                <a:gd name="T96" fmla="*/ 232 w 378"/>
                <a:gd name="T97" fmla="*/ 221 h 206"/>
                <a:gd name="T98" fmla="*/ 209 w 378"/>
                <a:gd name="T99" fmla="*/ 226 h 206"/>
                <a:gd name="T100" fmla="*/ 209 w 378"/>
                <a:gd name="T101" fmla="*/ 254 h 206"/>
                <a:gd name="T102" fmla="*/ 190 w 378"/>
                <a:gd name="T103" fmla="*/ 254 h 206"/>
                <a:gd name="T104" fmla="*/ 190 w 378"/>
                <a:gd name="T105" fmla="*/ 274 h 206"/>
                <a:gd name="T106" fmla="*/ 96 w 378"/>
                <a:gd name="T107" fmla="*/ 274 h 206"/>
                <a:gd name="T108" fmla="*/ 96 w 378"/>
                <a:gd name="T109" fmla="*/ 254 h 206"/>
                <a:gd name="T110" fmla="*/ 83 w 378"/>
                <a:gd name="T111" fmla="*/ 254 h 206"/>
                <a:gd name="T112" fmla="*/ 83 w 378"/>
                <a:gd name="T113" fmla="*/ 231 h 206"/>
                <a:gd name="T114" fmla="*/ 77 w 378"/>
                <a:gd name="T115" fmla="*/ 225 h 206"/>
                <a:gd name="T116" fmla="*/ 63 w 378"/>
                <a:gd name="T117" fmla="*/ 221 h 206"/>
                <a:gd name="T118" fmla="*/ 63 w 378"/>
                <a:gd name="T119" fmla="*/ 207 h 206"/>
                <a:gd name="T120" fmla="*/ 0 w 378"/>
                <a:gd name="T121" fmla="*/ 177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"/>
                <a:gd name="T184" fmla="*/ 0 h 206"/>
                <a:gd name="T185" fmla="*/ 378 w 378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" h="206">
                  <a:moveTo>
                    <a:pt x="0" y="132"/>
                  </a:moveTo>
                  <a:lnTo>
                    <a:pt x="0" y="70"/>
                  </a:lnTo>
                  <a:lnTo>
                    <a:pt x="14" y="82"/>
                  </a:lnTo>
                  <a:lnTo>
                    <a:pt x="14" y="118"/>
                  </a:lnTo>
                  <a:lnTo>
                    <a:pt x="37" y="131"/>
                  </a:lnTo>
                  <a:lnTo>
                    <a:pt x="37" y="69"/>
                  </a:lnTo>
                  <a:lnTo>
                    <a:pt x="14" y="82"/>
                  </a:lnTo>
                  <a:lnTo>
                    <a:pt x="0" y="70"/>
                  </a:lnTo>
                  <a:lnTo>
                    <a:pt x="35" y="48"/>
                  </a:lnTo>
                  <a:lnTo>
                    <a:pt x="36" y="37"/>
                  </a:lnTo>
                  <a:lnTo>
                    <a:pt x="48" y="33"/>
                  </a:lnTo>
                  <a:lnTo>
                    <a:pt x="48" y="14"/>
                  </a:lnTo>
                  <a:lnTo>
                    <a:pt x="57" y="14"/>
                  </a:lnTo>
                  <a:lnTo>
                    <a:pt x="57" y="7"/>
                  </a:lnTo>
                  <a:lnTo>
                    <a:pt x="57" y="0"/>
                  </a:lnTo>
                  <a:lnTo>
                    <a:pt x="110" y="0"/>
                  </a:lnTo>
                  <a:lnTo>
                    <a:pt x="110" y="14"/>
                  </a:lnTo>
                  <a:lnTo>
                    <a:pt x="121" y="14"/>
                  </a:lnTo>
                  <a:lnTo>
                    <a:pt x="121" y="32"/>
                  </a:lnTo>
                  <a:lnTo>
                    <a:pt x="134" y="37"/>
                  </a:lnTo>
                  <a:lnTo>
                    <a:pt x="134" y="46"/>
                  </a:lnTo>
                  <a:lnTo>
                    <a:pt x="161" y="47"/>
                  </a:lnTo>
                  <a:lnTo>
                    <a:pt x="161" y="53"/>
                  </a:lnTo>
                  <a:lnTo>
                    <a:pt x="165" y="56"/>
                  </a:lnTo>
                  <a:lnTo>
                    <a:pt x="192" y="56"/>
                  </a:lnTo>
                  <a:lnTo>
                    <a:pt x="192" y="67"/>
                  </a:lnTo>
                  <a:lnTo>
                    <a:pt x="352" y="66"/>
                  </a:lnTo>
                  <a:lnTo>
                    <a:pt x="377" y="94"/>
                  </a:lnTo>
                  <a:lnTo>
                    <a:pt x="349" y="129"/>
                  </a:lnTo>
                  <a:lnTo>
                    <a:pt x="341" y="116"/>
                  </a:lnTo>
                  <a:lnTo>
                    <a:pt x="331" y="116"/>
                  </a:lnTo>
                  <a:lnTo>
                    <a:pt x="323" y="129"/>
                  </a:lnTo>
                  <a:lnTo>
                    <a:pt x="316" y="116"/>
                  </a:lnTo>
                  <a:lnTo>
                    <a:pt x="313" y="118"/>
                  </a:lnTo>
                  <a:lnTo>
                    <a:pt x="306" y="129"/>
                  </a:lnTo>
                  <a:lnTo>
                    <a:pt x="286" y="131"/>
                  </a:lnTo>
                  <a:lnTo>
                    <a:pt x="284" y="132"/>
                  </a:lnTo>
                  <a:lnTo>
                    <a:pt x="272" y="116"/>
                  </a:lnTo>
                  <a:lnTo>
                    <a:pt x="261" y="116"/>
                  </a:lnTo>
                  <a:lnTo>
                    <a:pt x="249" y="129"/>
                  </a:lnTo>
                  <a:lnTo>
                    <a:pt x="238" y="116"/>
                  </a:lnTo>
                  <a:lnTo>
                    <a:pt x="227" y="116"/>
                  </a:lnTo>
                  <a:lnTo>
                    <a:pt x="213" y="129"/>
                  </a:lnTo>
                  <a:lnTo>
                    <a:pt x="190" y="131"/>
                  </a:lnTo>
                  <a:lnTo>
                    <a:pt x="190" y="146"/>
                  </a:lnTo>
                  <a:lnTo>
                    <a:pt x="160" y="146"/>
                  </a:lnTo>
                  <a:lnTo>
                    <a:pt x="160" y="155"/>
                  </a:lnTo>
                  <a:lnTo>
                    <a:pt x="133" y="155"/>
                  </a:lnTo>
                  <a:lnTo>
                    <a:pt x="133" y="165"/>
                  </a:lnTo>
                  <a:lnTo>
                    <a:pt x="120" y="170"/>
                  </a:lnTo>
                  <a:lnTo>
                    <a:pt x="120" y="190"/>
                  </a:lnTo>
                  <a:lnTo>
                    <a:pt x="109" y="190"/>
                  </a:lnTo>
                  <a:lnTo>
                    <a:pt x="109" y="205"/>
                  </a:lnTo>
                  <a:lnTo>
                    <a:pt x="55" y="205"/>
                  </a:lnTo>
                  <a:lnTo>
                    <a:pt x="55" y="190"/>
                  </a:lnTo>
                  <a:lnTo>
                    <a:pt x="48" y="190"/>
                  </a:lnTo>
                  <a:lnTo>
                    <a:pt x="48" y="173"/>
                  </a:lnTo>
                  <a:lnTo>
                    <a:pt x="44" y="169"/>
                  </a:lnTo>
                  <a:lnTo>
                    <a:pt x="36" y="165"/>
                  </a:lnTo>
                  <a:lnTo>
                    <a:pt x="36" y="155"/>
                  </a:lnTo>
                  <a:lnTo>
                    <a:pt x="0" y="132"/>
                  </a:lnTo>
                </a:path>
              </a:pathLst>
            </a:custGeom>
            <a:solidFill>
              <a:srgbClr val="FF99CC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9236" name="Group 28"/>
            <p:cNvGrpSpPr>
              <a:grpSpLocks/>
            </p:cNvGrpSpPr>
            <p:nvPr/>
          </p:nvGrpSpPr>
          <p:grpSpPr bwMode="auto">
            <a:xfrm>
              <a:off x="3670" y="1343"/>
              <a:ext cx="354" cy="204"/>
              <a:chOff x="3132" y="986"/>
              <a:chExt cx="268" cy="176"/>
            </a:xfrm>
          </p:grpSpPr>
          <p:sp>
            <p:nvSpPr>
              <p:cNvPr id="9246" name="Rectangle 29"/>
              <p:cNvSpPr>
                <a:spLocks noChangeArrowheads="1"/>
              </p:cNvSpPr>
              <p:nvPr/>
            </p:nvSpPr>
            <p:spPr bwMode="auto">
              <a:xfrm>
                <a:off x="3132" y="986"/>
                <a:ext cx="18" cy="176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47" name="Rectangle 30"/>
              <p:cNvSpPr>
                <a:spLocks noChangeArrowheads="1"/>
              </p:cNvSpPr>
              <p:nvPr/>
            </p:nvSpPr>
            <p:spPr bwMode="auto">
              <a:xfrm>
                <a:off x="3157" y="1018"/>
                <a:ext cx="19" cy="108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48" name="Freeform 31"/>
              <p:cNvSpPr>
                <a:spLocks/>
              </p:cNvSpPr>
              <p:nvPr/>
            </p:nvSpPr>
            <p:spPr bwMode="auto">
              <a:xfrm>
                <a:off x="3190" y="1052"/>
                <a:ext cx="210" cy="18"/>
              </a:xfrm>
              <a:custGeom>
                <a:avLst/>
                <a:gdLst>
                  <a:gd name="T0" fmla="*/ 0 w 210"/>
                  <a:gd name="T1" fmla="*/ 0 h 18"/>
                  <a:gd name="T2" fmla="*/ 13 w 210"/>
                  <a:gd name="T3" fmla="*/ 4 h 18"/>
                  <a:gd name="T4" fmla="*/ 25 w 210"/>
                  <a:gd name="T5" fmla="*/ 10 h 18"/>
                  <a:gd name="T6" fmla="*/ 205 w 210"/>
                  <a:gd name="T7" fmla="*/ 10 h 18"/>
                  <a:gd name="T8" fmla="*/ 209 w 210"/>
                  <a:gd name="T9" fmla="*/ 16 h 18"/>
                  <a:gd name="T10" fmla="*/ 21 w 210"/>
                  <a:gd name="T11" fmla="*/ 17 h 18"/>
                  <a:gd name="T12" fmla="*/ 0 w 210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0"/>
                  <a:gd name="T22" fmla="*/ 0 h 18"/>
                  <a:gd name="T23" fmla="*/ 210 w 210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0" h="18">
                    <a:moveTo>
                      <a:pt x="0" y="0"/>
                    </a:moveTo>
                    <a:lnTo>
                      <a:pt x="13" y="4"/>
                    </a:lnTo>
                    <a:lnTo>
                      <a:pt x="25" y="10"/>
                    </a:lnTo>
                    <a:lnTo>
                      <a:pt x="205" y="10"/>
                    </a:lnTo>
                    <a:lnTo>
                      <a:pt x="209" y="16"/>
                    </a:lnTo>
                    <a:lnTo>
                      <a:pt x="21" y="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0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249" name="Freeform 32"/>
              <p:cNvSpPr>
                <a:spLocks/>
              </p:cNvSpPr>
              <p:nvPr/>
            </p:nvSpPr>
            <p:spPr bwMode="auto">
              <a:xfrm>
                <a:off x="3183" y="1023"/>
                <a:ext cx="33" cy="95"/>
              </a:xfrm>
              <a:custGeom>
                <a:avLst/>
                <a:gdLst>
                  <a:gd name="T0" fmla="*/ 32 w 33"/>
                  <a:gd name="T1" fmla="*/ 78 h 95"/>
                  <a:gd name="T2" fmla="*/ 25 w 33"/>
                  <a:gd name="T3" fmla="*/ 84 h 95"/>
                  <a:gd name="T4" fmla="*/ 4 w 33"/>
                  <a:gd name="T5" fmla="*/ 84 h 95"/>
                  <a:gd name="T6" fmla="*/ 4 w 33"/>
                  <a:gd name="T7" fmla="*/ 94 h 95"/>
                  <a:gd name="T8" fmla="*/ 0 w 33"/>
                  <a:gd name="T9" fmla="*/ 94 h 95"/>
                  <a:gd name="T10" fmla="*/ 0 w 33"/>
                  <a:gd name="T11" fmla="*/ 0 h 95"/>
                  <a:gd name="T12" fmla="*/ 4 w 33"/>
                  <a:gd name="T13" fmla="*/ 3 h 95"/>
                  <a:gd name="T14" fmla="*/ 4 w 33"/>
                  <a:gd name="T15" fmla="*/ 53 h 95"/>
                  <a:gd name="T16" fmla="*/ 10 w 33"/>
                  <a:gd name="T17" fmla="*/ 57 h 95"/>
                  <a:gd name="T18" fmla="*/ 10 w 33"/>
                  <a:gd name="T19" fmla="*/ 76 h 95"/>
                  <a:gd name="T20" fmla="*/ 32 w 33"/>
                  <a:gd name="T21" fmla="*/ 78 h 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95"/>
                  <a:gd name="T35" fmla="*/ 33 w 33"/>
                  <a:gd name="T36" fmla="*/ 95 h 9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95">
                    <a:moveTo>
                      <a:pt x="32" y="78"/>
                    </a:moveTo>
                    <a:lnTo>
                      <a:pt x="25" y="84"/>
                    </a:lnTo>
                    <a:lnTo>
                      <a:pt x="4" y="84"/>
                    </a:lnTo>
                    <a:lnTo>
                      <a:pt x="4" y="94"/>
                    </a:lnTo>
                    <a:lnTo>
                      <a:pt x="0" y="9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4" y="53"/>
                    </a:lnTo>
                    <a:lnTo>
                      <a:pt x="10" y="57"/>
                    </a:lnTo>
                    <a:lnTo>
                      <a:pt x="10" y="76"/>
                    </a:lnTo>
                    <a:lnTo>
                      <a:pt x="32" y="78"/>
                    </a:lnTo>
                  </a:path>
                </a:pathLst>
              </a:custGeom>
              <a:solidFill>
                <a:srgbClr val="800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250" name="Freeform 33"/>
              <p:cNvSpPr>
                <a:spLocks/>
              </p:cNvSpPr>
              <p:nvPr/>
            </p:nvSpPr>
            <p:spPr bwMode="auto">
              <a:xfrm>
                <a:off x="3141" y="1001"/>
                <a:ext cx="20" cy="140"/>
              </a:xfrm>
              <a:custGeom>
                <a:avLst/>
                <a:gdLst>
                  <a:gd name="T0" fmla="*/ 1 w 20"/>
                  <a:gd name="T1" fmla="*/ 139 h 140"/>
                  <a:gd name="T2" fmla="*/ 0 w 20"/>
                  <a:gd name="T3" fmla="*/ 0 h 140"/>
                  <a:gd name="T4" fmla="*/ 18 w 20"/>
                  <a:gd name="T5" fmla="*/ 2 h 140"/>
                  <a:gd name="T6" fmla="*/ 19 w 20"/>
                  <a:gd name="T7" fmla="*/ 138 h 140"/>
                  <a:gd name="T8" fmla="*/ 1 w 20"/>
                  <a:gd name="T9" fmla="*/ 139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40"/>
                  <a:gd name="T17" fmla="*/ 20 w 2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40">
                    <a:moveTo>
                      <a:pt x="1" y="139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19" y="138"/>
                    </a:lnTo>
                    <a:lnTo>
                      <a:pt x="1" y="139"/>
                    </a:lnTo>
                  </a:path>
                </a:pathLst>
              </a:custGeom>
              <a:solidFill>
                <a:srgbClr val="800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9237" name="Freeform 34"/>
            <p:cNvSpPr>
              <a:spLocks/>
            </p:cNvSpPr>
            <p:nvPr/>
          </p:nvSpPr>
          <p:spPr bwMode="auto">
            <a:xfrm>
              <a:off x="3529" y="1335"/>
              <a:ext cx="499" cy="238"/>
            </a:xfrm>
            <a:custGeom>
              <a:avLst/>
              <a:gdLst>
                <a:gd name="T0" fmla="*/ 0 w 378"/>
                <a:gd name="T1" fmla="*/ 177 h 206"/>
                <a:gd name="T2" fmla="*/ 0 w 378"/>
                <a:gd name="T3" fmla="*/ 94 h 206"/>
                <a:gd name="T4" fmla="*/ 24 w 378"/>
                <a:gd name="T5" fmla="*/ 110 h 206"/>
                <a:gd name="T6" fmla="*/ 24 w 378"/>
                <a:gd name="T7" fmla="*/ 157 h 206"/>
                <a:gd name="T8" fmla="*/ 65 w 378"/>
                <a:gd name="T9" fmla="*/ 174 h 206"/>
                <a:gd name="T10" fmla="*/ 65 w 378"/>
                <a:gd name="T11" fmla="*/ 92 h 206"/>
                <a:gd name="T12" fmla="*/ 24 w 378"/>
                <a:gd name="T13" fmla="*/ 110 h 206"/>
                <a:gd name="T14" fmla="*/ 0 w 378"/>
                <a:gd name="T15" fmla="*/ 94 h 206"/>
                <a:gd name="T16" fmla="*/ 61 w 378"/>
                <a:gd name="T17" fmla="*/ 64 h 206"/>
                <a:gd name="T18" fmla="*/ 63 w 378"/>
                <a:gd name="T19" fmla="*/ 50 h 206"/>
                <a:gd name="T20" fmla="*/ 83 w 378"/>
                <a:gd name="T21" fmla="*/ 44 h 206"/>
                <a:gd name="T22" fmla="*/ 83 w 378"/>
                <a:gd name="T23" fmla="*/ 18 h 206"/>
                <a:gd name="T24" fmla="*/ 99 w 378"/>
                <a:gd name="T25" fmla="*/ 18 h 206"/>
                <a:gd name="T26" fmla="*/ 99 w 378"/>
                <a:gd name="T27" fmla="*/ 9 h 206"/>
                <a:gd name="T28" fmla="*/ 99 w 378"/>
                <a:gd name="T29" fmla="*/ 0 h 206"/>
                <a:gd name="T30" fmla="*/ 191 w 378"/>
                <a:gd name="T31" fmla="*/ 0 h 206"/>
                <a:gd name="T32" fmla="*/ 191 w 378"/>
                <a:gd name="T33" fmla="*/ 18 h 206"/>
                <a:gd name="T34" fmla="*/ 211 w 378"/>
                <a:gd name="T35" fmla="*/ 18 h 206"/>
                <a:gd name="T36" fmla="*/ 211 w 378"/>
                <a:gd name="T37" fmla="*/ 43 h 206"/>
                <a:gd name="T38" fmla="*/ 234 w 378"/>
                <a:gd name="T39" fmla="*/ 50 h 206"/>
                <a:gd name="T40" fmla="*/ 234 w 378"/>
                <a:gd name="T41" fmla="*/ 61 h 206"/>
                <a:gd name="T42" fmla="*/ 281 w 378"/>
                <a:gd name="T43" fmla="*/ 62 h 206"/>
                <a:gd name="T44" fmla="*/ 281 w 378"/>
                <a:gd name="T45" fmla="*/ 70 h 206"/>
                <a:gd name="T46" fmla="*/ 288 w 378"/>
                <a:gd name="T47" fmla="*/ 75 h 206"/>
                <a:gd name="T48" fmla="*/ 334 w 378"/>
                <a:gd name="T49" fmla="*/ 75 h 206"/>
                <a:gd name="T50" fmla="*/ 334 w 378"/>
                <a:gd name="T51" fmla="*/ 89 h 206"/>
                <a:gd name="T52" fmla="*/ 614 w 378"/>
                <a:gd name="T53" fmla="*/ 88 h 206"/>
                <a:gd name="T54" fmla="*/ 657 w 378"/>
                <a:gd name="T55" fmla="*/ 126 h 206"/>
                <a:gd name="T56" fmla="*/ 609 w 378"/>
                <a:gd name="T57" fmla="*/ 172 h 206"/>
                <a:gd name="T58" fmla="*/ 594 w 378"/>
                <a:gd name="T59" fmla="*/ 155 h 206"/>
                <a:gd name="T60" fmla="*/ 577 w 378"/>
                <a:gd name="T61" fmla="*/ 155 h 206"/>
                <a:gd name="T62" fmla="*/ 562 w 378"/>
                <a:gd name="T63" fmla="*/ 172 h 206"/>
                <a:gd name="T64" fmla="*/ 550 w 378"/>
                <a:gd name="T65" fmla="*/ 155 h 206"/>
                <a:gd name="T66" fmla="*/ 545 w 378"/>
                <a:gd name="T67" fmla="*/ 157 h 206"/>
                <a:gd name="T68" fmla="*/ 533 w 378"/>
                <a:gd name="T69" fmla="*/ 172 h 206"/>
                <a:gd name="T70" fmla="*/ 499 w 378"/>
                <a:gd name="T71" fmla="*/ 174 h 206"/>
                <a:gd name="T72" fmla="*/ 495 w 378"/>
                <a:gd name="T73" fmla="*/ 177 h 206"/>
                <a:gd name="T74" fmla="*/ 474 w 378"/>
                <a:gd name="T75" fmla="*/ 155 h 206"/>
                <a:gd name="T76" fmla="*/ 455 w 378"/>
                <a:gd name="T77" fmla="*/ 155 h 206"/>
                <a:gd name="T78" fmla="*/ 434 w 378"/>
                <a:gd name="T79" fmla="*/ 172 h 206"/>
                <a:gd name="T80" fmla="*/ 415 w 378"/>
                <a:gd name="T81" fmla="*/ 155 h 206"/>
                <a:gd name="T82" fmla="*/ 396 w 378"/>
                <a:gd name="T83" fmla="*/ 155 h 206"/>
                <a:gd name="T84" fmla="*/ 371 w 378"/>
                <a:gd name="T85" fmla="*/ 172 h 206"/>
                <a:gd name="T86" fmla="*/ 331 w 378"/>
                <a:gd name="T87" fmla="*/ 174 h 206"/>
                <a:gd name="T88" fmla="*/ 331 w 378"/>
                <a:gd name="T89" fmla="*/ 195 h 206"/>
                <a:gd name="T90" fmla="*/ 279 w 378"/>
                <a:gd name="T91" fmla="*/ 195 h 206"/>
                <a:gd name="T92" fmla="*/ 279 w 378"/>
                <a:gd name="T93" fmla="*/ 207 h 206"/>
                <a:gd name="T94" fmla="*/ 232 w 378"/>
                <a:gd name="T95" fmla="*/ 207 h 206"/>
                <a:gd name="T96" fmla="*/ 232 w 378"/>
                <a:gd name="T97" fmla="*/ 221 h 206"/>
                <a:gd name="T98" fmla="*/ 209 w 378"/>
                <a:gd name="T99" fmla="*/ 226 h 206"/>
                <a:gd name="T100" fmla="*/ 209 w 378"/>
                <a:gd name="T101" fmla="*/ 254 h 206"/>
                <a:gd name="T102" fmla="*/ 190 w 378"/>
                <a:gd name="T103" fmla="*/ 254 h 206"/>
                <a:gd name="T104" fmla="*/ 190 w 378"/>
                <a:gd name="T105" fmla="*/ 274 h 206"/>
                <a:gd name="T106" fmla="*/ 96 w 378"/>
                <a:gd name="T107" fmla="*/ 274 h 206"/>
                <a:gd name="T108" fmla="*/ 96 w 378"/>
                <a:gd name="T109" fmla="*/ 254 h 206"/>
                <a:gd name="T110" fmla="*/ 83 w 378"/>
                <a:gd name="T111" fmla="*/ 254 h 206"/>
                <a:gd name="T112" fmla="*/ 83 w 378"/>
                <a:gd name="T113" fmla="*/ 231 h 206"/>
                <a:gd name="T114" fmla="*/ 77 w 378"/>
                <a:gd name="T115" fmla="*/ 225 h 206"/>
                <a:gd name="T116" fmla="*/ 63 w 378"/>
                <a:gd name="T117" fmla="*/ 221 h 206"/>
                <a:gd name="T118" fmla="*/ 63 w 378"/>
                <a:gd name="T119" fmla="*/ 207 h 206"/>
                <a:gd name="T120" fmla="*/ 0 w 378"/>
                <a:gd name="T121" fmla="*/ 177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"/>
                <a:gd name="T184" fmla="*/ 0 h 206"/>
                <a:gd name="T185" fmla="*/ 378 w 378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" h="206">
                  <a:moveTo>
                    <a:pt x="0" y="132"/>
                  </a:moveTo>
                  <a:lnTo>
                    <a:pt x="0" y="70"/>
                  </a:lnTo>
                  <a:lnTo>
                    <a:pt x="14" y="82"/>
                  </a:lnTo>
                  <a:lnTo>
                    <a:pt x="14" y="118"/>
                  </a:lnTo>
                  <a:lnTo>
                    <a:pt x="37" y="131"/>
                  </a:lnTo>
                  <a:lnTo>
                    <a:pt x="37" y="69"/>
                  </a:lnTo>
                  <a:lnTo>
                    <a:pt x="14" y="82"/>
                  </a:lnTo>
                  <a:lnTo>
                    <a:pt x="0" y="70"/>
                  </a:lnTo>
                  <a:lnTo>
                    <a:pt x="35" y="48"/>
                  </a:lnTo>
                  <a:lnTo>
                    <a:pt x="36" y="37"/>
                  </a:lnTo>
                  <a:lnTo>
                    <a:pt x="48" y="33"/>
                  </a:lnTo>
                  <a:lnTo>
                    <a:pt x="48" y="14"/>
                  </a:lnTo>
                  <a:lnTo>
                    <a:pt x="57" y="14"/>
                  </a:lnTo>
                  <a:lnTo>
                    <a:pt x="57" y="7"/>
                  </a:lnTo>
                  <a:lnTo>
                    <a:pt x="57" y="0"/>
                  </a:lnTo>
                  <a:lnTo>
                    <a:pt x="110" y="0"/>
                  </a:lnTo>
                  <a:lnTo>
                    <a:pt x="110" y="14"/>
                  </a:lnTo>
                  <a:lnTo>
                    <a:pt x="121" y="14"/>
                  </a:lnTo>
                  <a:lnTo>
                    <a:pt x="121" y="32"/>
                  </a:lnTo>
                  <a:lnTo>
                    <a:pt x="134" y="37"/>
                  </a:lnTo>
                  <a:lnTo>
                    <a:pt x="134" y="46"/>
                  </a:lnTo>
                  <a:lnTo>
                    <a:pt x="161" y="47"/>
                  </a:lnTo>
                  <a:lnTo>
                    <a:pt x="161" y="53"/>
                  </a:lnTo>
                  <a:lnTo>
                    <a:pt x="165" y="56"/>
                  </a:lnTo>
                  <a:lnTo>
                    <a:pt x="192" y="56"/>
                  </a:lnTo>
                  <a:lnTo>
                    <a:pt x="192" y="67"/>
                  </a:lnTo>
                  <a:lnTo>
                    <a:pt x="352" y="66"/>
                  </a:lnTo>
                  <a:lnTo>
                    <a:pt x="377" y="94"/>
                  </a:lnTo>
                  <a:lnTo>
                    <a:pt x="349" y="129"/>
                  </a:lnTo>
                  <a:lnTo>
                    <a:pt x="341" y="116"/>
                  </a:lnTo>
                  <a:lnTo>
                    <a:pt x="331" y="116"/>
                  </a:lnTo>
                  <a:lnTo>
                    <a:pt x="323" y="129"/>
                  </a:lnTo>
                  <a:lnTo>
                    <a:pt x="316" y="116"/>
                  </a:lnTo>
                  <a:lnTo>
                    <a:pt x="313" y="118"/>
                  </a:lnTo>
                  <a:lnTo>
                    <a:pt x="306" y="129"/>
                  </a:lnTo>
                  <a:lnTo>
                    <a:pt x="286" y="131"/>
                  </a:lnTo>
                  <a:lnTo>
                    <a:pt x="284" y="132"/>
                  </a:lnTo>
                  <a:lnTo>
                    <a:pt x="272" y="116"/>
                  </a:lnTo>
                  <a:lnTo>
                    <a:pt x="261" y="116"/>
                  </a:lnTo>
                  <a:lnTo>
                    <a:pt x="249" y="129"/>
                  </a:lnTo>
                  <a:lnTo>
                    <a:pt x="238" y="116"/>
                  </a:lnTo>
                  <a:lnTo>
                    <a:pt x="227" y="116"/>
                  </a:lnTo>
                  <a:lnTo>
                    <a:pt x="213" y="129"/>
                  </a:lnTo>
                  <a:lnTo>
                    <a:pt x="190" y="131"/>
                  </a:lnTo>
                  <a:lnTo>
                    <a:pt x="190" y="146"/>
                  </a:lnTo>
                  <a:lnTo>
                    <a:pt x="160" y="146"/>
                  </a:lnTo>
                  <a:lnTo>
                    <a:pt x="160" y="155"/>
                  </a:lnTo>
                  <a:lnTo>
                    <a:pt x="133" y="155"/>
                  </a:lnTo>
                  <a:lnTo>
                    <a:pt x="133" y="165"/>
                  </a:lnTo>
                  <a:lnTo>
                    <a:pt x="120" y="170"/>
                  </a:lnTo>
                  <a:lnTo>
                    <a:pt x="120" y="190"/>
                  </a:lnTo>
                  <a:lnTo>
                    <a:pt x="109" y="190"/>
                  </a:lnTo>
                  <a:lnTo>
                    <a:pt x="109" y="205"/>
                  </a:lnTo>
                  <a:lnTo>
                    <a:pt x="55" y="205"/>
                  </a:lnTo>
                  <a:lnTo>
                    <a:pt x="55" y="190"/>
                  </a:lnTo>
                  <a:lnTo>
                    <a:pt x="48" y="190"/>
                  </a:lnTo>
                  <a:lnTo>
                    <a:pt x="48" y="173"/>
                  </a:lnTo>
                  <a:lnTo>
                    <a:pt x="44" y="169"/>
                  </a:lnTo>
                  <a:lnTo>
                    <a:pt x="36" y="165"/>
                  </a:lnTo>
                  <a:lnTo>
                    <a:pt x="36" y="155"/>
                  </a:lnTo>
                  <a:lnTo>
                    <a:pt x="0" y="132"/>
                  </a:lnTo>
                </a:path>
              </a:pathLst>
            </a:custGeom>
            <a:solidFill>
              <a:srgbClr val="8000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9238" name="Group 35"/>
            <p:cNvGrpSpPr>
              <a:grpSpLocks/>
            </p:cNvGrpSpPr>
            <p:nvPr/>
          </p:nvGrpSpPr>
          <p:grpSpPr bwMode="auto">
            <a:xfrm>
              <a:off x="3611" y="1358"/>
              <a:ext cx="59" cy="182"/>
              <a:chOff x="3083" y="991"/>
              <a:chExt cx="45" cy="157"/>
            </a:xfrm>
          </p:grpSpPr>
          <p:sp>
            <p:nvSpPr>
              <p:cNvPr id="9244" name="Freeform 36"/>
              <p:cNvSpPr>
                <a:spLocks/>
              </p:cNvSpPr>
              <p:nvPr/>
            </p:nvSpPr>
            <p:spPr bwMode="auto">
              <a:xfrm>
                <a:off x="3083" y="1002"/>
                <a:ext cx="45" cy="146"/>
              </a:xfrm>
              <a:custGeom>
                <a:avLst/>
                <a:gdLst>
                  <a:gd name="T0" fmla="*/ 23 w 45"/>
                  <a:gd name="T1" fmla="*/ 145 h 146"/>
                  <a:gd name="T2" fmla="*/ 0 w 45"/>
                  <a:gd name="T3" fmla="*/ 133 h 146"/>
                  <a:gd name="T4" fmla="*/ 0 w 45"/>
                  <a:gd name="T5" fmla="*/ 0 h 146"/>
                  <a:gd name="T6" fmla="*/ 2 w 45"/>
                  <a:gd name="T7" fmla="*/ 2 h 146"/>
                  <a:gd name="T8" fmla="*/ 2 w 45"/>
                  <a:gd name="T9" fmla="*/ 131 h 146"/>
                  <a:gd name="T10" fmla="*/ 23 w 45"/>
                  <a:gd name="T11" fmla="*/ 143 h 146"/>
                  <a:gd name="T12" fmla="*/ 43 w 45"/>
                  <a:gd name="T13" fmla="*/ 132 h 146"/>
                  <a:gd name="T14" fmla="*/ 44 w 45"/>
                  <a:gd name="T15" fmla="*/ 134 h 146"/>
                  <a:gd name="T16" fmla="*/ 23 w 45"/>
                  <a:gd name="T17" fmla="*/ 145 h 1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146"/>
                  <a:gd name="T29" fmla="*/ 45 w 45"/>
                  <a:gd name="T30" fmla="*/ 146 h 1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146">
                    <a:moveTo>
                      <a:pt x="23" y="145"/>
                    </a:moveTo>
                    <a:lnTo>
                      <a:pt x="0" y="133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131"/>
                    </a:lnTo>
                    <a:lnTo>
                      <a:pt x="23" y="143"/>
                    </a:lnTo>
                    <a:lnTo>
                      <a:pt x="43" y="132"/>
                    </a:lnTo>
                    <a:lnTo>
                      <a:pt x="44" y="134"/>
                    </a:lnTo>
                    <a:lnTo>
                      <a:pt x="23" y="145"/>
                    </a:lnTo>
                  </a:path>
                </a:pathLst>
              </a:custGeom>
              <a:solidFill>
                <a:srgbClr val="FF99CC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245" name="Freeform 37"/>
              <p:cNvSpPr>
                <a:spLocks/>
              </p:cNvSpPr>
              <p:nvPr/>
            </p:nvSpPr>
            <p:spPr bwMode="auto">
              <a:xfrm>
                <a:off x="3083" y="991"/>
                <a:ext cx="44" cy="146"/>
              </a:xfrm>
              <a:custGeom>
                <a:avLst/>
                <a:gdLst>
                  <a:gd name="T0" fmla="*/ 20 w 44"/>
                  <a:gd name="T1" fmla="*/ 0 h 146"/>
                  <a:gd name="T2" fmla="*/ 43 w 44"/>
                  <a:gd name="T3" fmla="*/ 13 h 146"/>
                  <a:gd name="T4" fmla="*/ 43 w 44"/>
                  <a:gd name="T5" fmla="*/ 145 h 146"/>
                  <a:gd name="T6" fmla="*/ 41 w 44"/>
                  <a:gd name="T7" fmla="*/ 144 h 146"/>
                  <a:gd name="T8" fmla="*/ 41 w 44"/>
                  <a:gd name="T9" fmla="*/ 15 h 146"/>
                  <a:gd name="T10" fmla="*/ 20 w 44"/>
                  <a:gd name="T11" fmla="*/ 3 h 146"/>
                  <a:gd name="T12" fmla="*/ 1 w 44"/>
                  <a:gd name="T13" fmla="*/ 14 h 146"/>
                  <a:gd name="T14" fmla="*/ 0 w 44"/>
                  <a:gd name="T15" fmla="*/ 12 h 146"/>
                  <a:gd name="T16" fmla="*/ 20 w 44"/>
                  <a:gd name="T17" fmla="*/ 0 h 1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"/>
                  <a:gd name="T28" fmla="*/ 0 h 146"/>
                  <a:gd name="T29" fmla="*/ 44 w 44"/>
                  <a:gd name="T30" fmla="*/ 146 h 1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" h="146">
                    <a:moveTo>
                      <a:pt x="20" y="0"/>
                    </a:moveTo>
                    <a:lnTo>
                      <a:pt x="43" y="13"/>
                    </a:lnTo>
                    <a:lnTo>
                      <a:pt x="43" y="145"/>
                    </a:lnTo>
                    <a:lnTo>
                      <a:pt x="41" y="144"/>
                    </a:lnTo>
                    <a:lnTo>
                      <a:pt x="41" y="15"/>
                    </a:lnTo>
                    <a:lnTo>
                      <a:pt x="20" y="3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99CC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9239" name="Freeform 38"/>
            <p:cNvSpPr>
              <a:spLocks/>
            </p:cNvSpPr>
            <p:nvPr/>
          </p:nvSpPr>
          <p:spPr bwMode="auto">
            <a:xfrm>
              <a:off x="3737" y="1450"/>
              <a:ext cx="275" cy="19"/>
            </a:xfrm>
            <a:custGeom>
              <a:avLst/>
              <a:gdLst>
                <a:gd name="T0" fmla="*/ 0 w 208"/>
                <a:gd name="T1" fmla="*/ 0 h 17"/>
                <a:gd name="T2" fmla="*/ 362 w 208"/>
                <a:gd name="T3" fmla="*/ 1 h 17"/>
                <a:gd name="T4" fmla="*/ 357 w 208"/>
                <a:gd name="T5" fmla="*/ 18 h 17"/>
                <a:gd name="T6" fmla="*/ 12 w 208"/>
                <a:gd name="T7" fmla="*/ 20 h 17"/>
                <a:gd name="T8" fmla="*/ 0 w 20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"/>
                <a:gd name="T16" fmla="*/ 0 h 17"/>
                <a:gd name="T17" fmla="*/ 208 w 20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" h="17">
                  <a:moveTo>
                    <a:pt x="0" y="0"/>
                  </a:moveTo>
                  <a:lnTo>
                    <a:pt x="207" y="1"/>
                  </a:lnTo>
                  <a:lnTo>
                    <a:pt x="204" y="14"/>
                  </a:ln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40" name="Freeform 39"/>
            <p:cNvSpPr>
              <a:spLocks/>
            </p:cNvSpPr>
            <p:nvPr/>
          </p:nvSpPr>
          <p:spPr bwMode="auto">
            <a:xfrm>
              <a:off x="3745" y="1417"/>
              <a:ext cx="267" cy="21"/>
            </a:xfrm>
            <a:custGeom>
              <a:avLst/>
              <a:gdLst>
                <a:gd name="T0" fmla="*/ 0 w 202"/>
                <a:gd name="T1" fmla="*/ 3 h 18"/>
                <a:gd name="T2" fmla="*/ 346 w 202"/>
                <a:gd name="T3" fmla="*/ 0 h 18"/>
                <a:gd name="T4" fmla="*/ 352 w 202"/>
                <a:gd name="T5" fmla="*/ 20 h 18"/>
                <a:gd name="T6" fmla="*/ 29 w 202"/>
                <a:gd name="T7" fmla="*/ 23 h 18"/>
                <a:gd name="T8" fmla="*/ 0 w 202"/>
                <a:gd name="T9" fmla="*/ 3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"/>
                <a:gd name="T16" fmla="*/ 0 h 18"/>
                <a:gd name="T17" fmla="*/ 202 w 20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" h="18">
                  <a:moveTo>
                    <a:pt x="0" y="3"/>
                  </a:moveTo>
                  <a:lnTo>
                    <a:pt x="198" y="0"/>
                  </a:lnTo>
                  <a:lnTo>
                    <a:pt x="201" y="15"/>
                  </a:lnTo>
                  <a:lnTo>
                    <a:pt x="17" y="17"/>
                  </a:lnTo>
                  <a:lnTo>
                    <a:pt x="0" y="3"/>
                  </a:lnTo>
                </a:path>
              </a:pathLst>
            </a:custGeom>
            <a:solidFill>
              <a:srgbClr val="FF99CC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9241" name="Group 40"/>
            <p:cNvGrpSpPr>
              <a:grpSpLocks/>
            </p:cNvGrpSpPr>
            <p:nvPr/>
          </p:nvGrpSpPr>
          <p:grpSpPr bwMode="auto">
            <a:xfrm>
              <a:off x="3592" y="1356"/>
              <a:ext cx="45" cy="203"/>
              <a:chOff x="1987" y="891"/>
              <a:chExt cx="45" cy="203"/>
            </a:xfrm>
          </p:grpSpPr>
          <p:sp>
            <p:nvSpPr>
              <p:cNvPr id="9242" name="Rectangle 41"/>
              <p:cNvSpPr>
                <a:spLocks noChangeArrowheads="1"/>
              </p:cNvSpPr>
              <p:nvPr/>
            </p:nvSpPr>
            <p:spPr bwMode="auto">
              <a:xfrm>
                <a:off x="1987" y="913"/>
                <a:ext cx="24" cy="156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43" name="Rectangle 42"/>
              <p:cNvSpPr>
                <a:spLocks noChangeArrowheads="1"/>
              </p:cNvSpPr>
              <p:nvPr/>
            </p:nvSpPr>
            <p:spPr bwMode="auto">
              <a:xfrm>
                <a:off x="2007" y="891"/>
                <a:ext cx="25" cy="203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9234" name="AutoShape 43"/>
          <p:cNvSpPr>
            <a:spLocks noChangeArrowheads="1"/>
          </p:cNvSpPr>
          <p:nvPr/>
        </p:nvSpPr>
        <p:spPr bwMode="auto">
          <a:xfrm>
            <a:off x="7064375" y="1622425"/>
            <a:ext cx="1352550" cy="542925"/>
          </a:xfrm>
          <a:prstGeom prst="cloudCallout">
            <a:avLst>
              <a:gd name="adj1" fmla="val -64319"/>
              <a:gd name="adj2" fmla="val 90060"/>
            </a:avLst>
          </a:prstGeom>
          <a:noFill/>
          <a:ln w="25400">
            <a:solidFill>
              <a:srgbClr val="CC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ko-KR" sz="1200">
                <a:solidFill>
                  <a:srgbClr val="CC00CC"/>
                </a:solidFill>
              </a:rPr>
              <a:t>Shared Secret  Key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62C11-B58C-434E-BD1D-84668A540796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0243" name="Rectangle 44"/>
          <p:cNvSpPr>
            <a:spLocks noChangeArrowheads="1"/>
          </p:cNvSpPr>
          <p:nvPr/>
        </p:nvSpPr>
        <p:spPr bwMode="auto">
          <a:xfrm>
            <a:off x="1635125" y="2038350"/>
            <a:ext cx="2047875" cy="3587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44" name="Text Box 45"/>
          <p:cNvSpPr txBox="1">
            <a:spLocks noChangeArrowheads="1"/>
          </p:cNvSpPr>
          <p:nvPr/>
        </p:nvSpPr>
        <p:spPr bwMode="auto">
          <a:xfrm>
            <a:off x="993775" y="714375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Comparison of Hash Function &amp; MAC</a:t>
            </a:r>
          </a:p>
        </p:txBody>
      </p:sp>
      <p:sp>
        <p:nvSpPr>
          <p:cNvPr id="10245" name="Rectangle 46"/>
          <p:cNvSpPr>
            <a:spLocks noChangeArrowheads="1"/>
          </p:cNvSpPr>
          <p:nvPr/>
        </p:nvSpPr>
        <p:spPr bwMode="auto">
          <a:xfrm>
            <a:off x="2298700" y="3970338"/>
            <a:ext cx="938213" cy="381000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46" name="AutoShape 47"/>
          <p:cNvSpPr>
            <a:spLocks noChangeArrowheads="1"/>
          </p:cNvSpPr>
          <p:nvPr/>
        </p:nvSpPr>
        <p:spPr bwMode="auto">
          <a:xfrm>
            <a:off x="2062163" y="2820988"/>
            <a:ext cx="1376362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47" name="Text Box 48"/>
          <p:cNvSpPr txBox="1">
            <a:spLocks noChangeArrowheads="1"/>
          </p:cNvSpPr>
          <p:nvPr/>
        </p:nvSpPr>
        <p:spPr bwMode="auto">
          <a:xfrm>
            <a:off x="2271713" y="2878138"/>
            <a:ext cx="1001712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Hash </a:t>
            </a:r>
          </a:p>
          <a:p>
            <a:r>
              <a:rPr lang="en-US" altLang="ko-KR" sz="2000"/>
              <a:t>function</a:t>
            </a:r>
          </a:p>
        </p:txBody>
      </p:sp>
      <p:sp>
        <p:nvSpPr>
          <p:cNvPr id="10248" name="Line 49"/>
          <p:cNvSpPr>
            <a:spLocks noChangeShapeType="1"/>
          </p:cNvSpPr>
          <p:nvPr/>
        </p:nvSpPr>
        <p:spPr bwMode="auto">
          <a:xfrm>
            <a:off x="2724150" y="2428875"/>
            <a:ext cx="0" cy="347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49" name="Line 50"/>
          <p:cNvSpPr>
            <a:spLocks noChangeShapeType="1"/>
          </p:cNvSpPr>
          <p:nvPr/>
        </p:nvSpPr>
        <p:spPr bwMode="auto">
          <a:xfrm>
            <a:off x="2755900" y="3565525"/>
            <a:ext cx="0" cy="395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50" name="Text Box 51"/>
          <p:cNvSpPr txBox="1">
            <a:spLocks noChangeArrowheads="1"/>
          </p:cNvSpPr>
          <p:nvPr/>
        </p:nvSpPr>
        <p:spPr bwMode="auto">
          <a:xfrm>
            <a:off x="1874838" y="1700213"/>
            <a:ext cx="152558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Arbitrary length</a:t>
            </a:r>
          </a:p>
        </p:txBody>
      </p:sp>
      <p:sp>
        <p:nvSpPr>
          <p:cNvPr id="10251" name="Text Box 52"/>
          <p:cNvSpPr txBox="1">
            <a:spLocks noChangeArrowheads="1"/>
          </p:cNvSpPr>
          <p:nvPr/>
        </p:nvSpPr>
        <p:spPr bwMode="auto">
          <a:xfrm>
            <a:off x="2214563" y="2076450"/>
            <a:ext cx="977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message</a:t>
            </a:r>
          </a:p>
        </p:txBody>
      </p:sp>
      <p:sp>
        <p:nvSpPr>
          <p:cNvPr id="10252" name="Text Box 53"/>
          <p:cNvSpPr txBox="1">
            <a:spLocks noChangeArrowheads="1"/>
          </p:cNvSpPr>
          <p:nvPr/>
        </p:nvSpPr>
        <p:spPr bwMode="auto">
          <a:xfrm>
            <a:off x="2527300" y="4049713"/>
            <a:ext cx="5524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Hash </a:t>
            </a:r>
          </a:p>
        </p:txBody>
      </p:sp>
      <p:sp>
        <p:nvSpPr>
          <p:cNvPr id="10253" name="Text Box 54"/>
          <p:cNvSpPr txBox="1">
            <a:spLocks noChangeArrowheads="1"/>
          </p:cNvSpPr>
          <p:nvPr/>
        </p:nvSpPr>
        <p:spPr bwMode="auto">
          <a:xfrm>
            <a:off x="2132013" y="4446588"/>
            <a:ext cx="114141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fixed length</a:t>
            </a:r>
          </a:p>
        </p:txBody>
      </p:sp>
      <p:sp>
        <p:nvSpPr>
          <p:cNvPr id="10254" name="Rectangle 55"/>
          <p:cNvSpPr>
            <a:spLocks noChangeArrowheads="1"/>
          </p:cNvSpPr>
          <p:nvPr/>
        </p:nvSpPr>
        <p:spPr bwMode="auto">
          <a:xfrm>
            <a:off x="5567363" y="2062163"/>
            <a:ext cx="2047875" cy="3587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55" name="Rectangle 56"/>
          <p:cNvSpPr>
            <a:spLocks noChangeArrowheads="1"/>
          </p:cNvSpPr>
          <p:nvPr/>
        </p:nvSpPr>
        <p:spPr bwMode="auto">
          <a:xfrm>
            <a:off x="6230938" y="3994150"/>
            <a:ext cx="938212" cy="381000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56" name="AutoShape 57"/>
          <p:cNvSpPr>
            <a:spLocks noChangeArrowheads="1"/>
          </p:cNvSpPr>
          <p:nvPr/>
        </p:nvSpPr>
        <p:spPr bwMode="auto">
          <a:xfrm>
            <a:off x="5994400" y="2844800"/>
            <a:ext cx="1376363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0257" name="Text Box 58"/>
          <p:cNvSpPr txBox="1">
            <a:spLocks noChangeArrowheads="1"/>
          </p:cNvSpPr>
          <p:nvPr/>
        </p:nvSpPr>
        <p:spPr bwMode="auto">
          <a:xfrm>
            <a:off x="6226175" y="2960688"/>
            <a:ext cx="9017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MAC</a:t>
            </a:r>
          </a:p>
          <a:p>
            <a:r>
              <a:rPr lang="en-US" altLang="ko-KR"/>
              <a:t>function</a:t>
            </a:r>
          </a:p>
        </p:txBody>
      </p:sp>
      <p:sp>
        <p:nvSpPr>
          <p:cNvPr id="10258" name="Line 59"/>
          <p:cNvSpPr>
            <a:spLocks noChangeShapeType="1"/>
          </p:cNvSpPr>
          <p:nvPr/>
        </p:nvSpPr>
        <p:spPr bwMode="auto">
          <a:xfrm>
            <a:off x="6656388" y="2452688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59" name="Line 60"/>
          <p:cNvSpPr>
            <a:spLocks noChangeShapeType="1"/>
          </p:cNvSpPr>
          <p:nvPr/>
        </p:nvSpPr>
        <p:spPr bwMode="auto">
          <a:xfrm>
            <a:off x="6688138" y="3589338"/>
            <a:ext cx="0" cy="395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60" name="Text Box 61"/>
          <p:cNvSpPr txBox="1">
            <a:spLocks noChangeArrowheads="1"/>
          </p:cNvSpPr>
          <p:nvPr/>
        </p:nvSpPr>
        <p:spPr bwMode="auto">
          <a:xfrm>
            <a:off x="5807075" y="1724025"/>
            <a:ext cx="152558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Arbitrary length</a:t>
            </a:r>
          </a:p>
        </p:txBody>
      </p:sp>
      <p:sp>
        <p:nvSpPr>
          <p:cNvPr id="10261" name="Text Box 62"/>
          <p:cNvSpPr txBox="1">
            <a:spLocks noChangeArrowheads="1"/>
          </p:cNvSpPr>
          <p:nvPr/>
        </p:nvSpPr>
        <p:spPr bwMode="auto">
          <a:xfrm>
            <a:off x="6146800" y="2100263"/>
            <a:ext cx="9779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message</a:t>
            </a:r>
          </a:p>
        </p:txBody>
      </p:sp>
      <p:sp>
        <p:nvSpPr>
          <p:cNvPr id="10262" name="Text Box 63"/>
          <p:cNvSpPr txBox="1">
            <a:spLocks noChangeArrowheads="1"/>
          </p:cNvSpPr>
          <p:nvPr/>
        </p:nvSpPr>
        <p:spPr bwMode="auto">
          <a:xfrm>
            <a:off x="6477000" y="4071938"/>
            <a:ext cx="5207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MAC</a:t>
            </a:r>
          </a:p>
        </p:txBody>
      </p:sp>
      <p:sp>
        <p:nvSpPr>
          <p:cNvPr id="10263" name="Text Box 64"/>
          <p:cNvSpPr txBox="1">
            <a:spLocks noChangeArrowheads="1"/>
          </p:cNvSpPr>
          <p:nvPr/>
        </p:nvSpPr>
        <p:spPr bwMode="auto">
          <a:xfrm>
            <a:off x="6175375" y="4492625"/>
            <a:ext cx="1141413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fixed length</a:t>
            </a:r>
          </a:p>
        </p:txBody>
      </p:sp>
      <p:sp>
        <p:nvSpPr>
          <p:cNvPr id="10264" name="Line 65"/>
          <p:cNvSpPr>
            <a:spLocks noChangeShapeType="1"/>
          </p:cNvSpPr>
          <p:nvPr/>
        </p:nvSpPr>
        <p:spPr bwMode="auto">
          <a:xfrm>
            <a:off x="5470525" y="3181350"/>
            <a:ext cx="498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65" name="Line 66"/>
          <p:cNvSpPr>
            <a:spLocks noChangeShapeType="1"/>
          </p:cNvSpPr>
          <p:nvPr/>
        </p:nvSpPr>
        <p:spPr bwMode="auto">
          <a:xfrm>
            <a:off x="5475288" y="3170238"/>
            <a:ext cx="0" cy="5794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0266" name="Text Box 67"/>
          <p:cNvSpPr txBox="1">
            <a:spLocks noChangeArrowheads="1"/>
          </p:cNvSpPr>
          <p:nvPr/>
        </p:nvSpPr>
        <p:spPr bwMode="auto">
          <a:xfrm>
            <a:off x="4949825" y="3810000"/>
            <a:ext cx="101600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rgbClr val="FF0000"/>
                </a:solidFill>
              </a:rPr>
              <a:t>Secret key</a:t>
            </a:r>
          </a:p>
        </p:txBody>
      </p:sp>
      <p:sp>
        <p:nvSpPr>
          <p:cNvPr id="10267" name="Text Box 68"/>
          <p:cNvSpPr txBox="1">
            <a:spLocks noChangeArrowheads="1"/>
          </p:cNvSpPr>
          <p:nvPr/>
        </p:nvSpPr>
        <p:spPr bwMode="auto">
          <a:xfrm>
            <a:off x="1512888" y="5067300"/>
            <a:ext cx="6761162" cy="823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/>
              <a:t> Easy to compute 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ko-KR"/>
              <a:t> Compression: arbitrary length input to fixed length output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ko-KR"/>
              <a:t> Unkeyed function vs. Keyed function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8E7091-2AE2-48FF-8B10-D7AF3B95F764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1267" name="Rectangle 167"/>
          <p:cNvSpPr>
            <a:spLocks noChangeArrowheads="1"/>
          </p:cNvSpPr>
          <p:nvPr/>
        </p:nvSpPr>
        <p:spPr bwMode="auto">
          <a:xfrm>
            <a:off x="769938" y="588963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400">
                <a:solidFill>
                  <a:schemeClr val="tx2"/>
                </a:solidFill>
              </a:rPr>
              <a:t>Symmetric Authentication (MAC)</a:t>
            </a:r>
          </a:p>
        </p:txBody>
      </p:sp>
      <p:sp>
        <p:nvSpPr>
          <p:cNvPr id="11268" name="Rectangle 217"/>
          <p:cNvSpPr>
            <a:spLocks noChangeArrowheads="1"/>
          </p:cNvSpPr>
          <p:nvPr/>
        </p:nvSpPr>
        <p:spPr bwMode="auto">
          <a:xfrm>
            <a:off x="1817688" y="2290763"/>
            <a:ext cx="1481137" cy="28892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69" name="Rectangle 218"/>
          <p:cNvSpPr>
            <a:spLocks noChangeArrowheads="1"/>
          </p:cNvSpPr>
          <p:nvPr/>
        </p:nvSpPr>
        <p:spPr bwMode="auto">
          <a:xfrm>
            <a:off x="3565525" y="2279650"/>
            <a:ext cx="371475" cy="288925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70" name="AutoShape 219"/>
          <p:cNvSpPr>
            <a:spLocks noChangeArrowheads="1"/>
          </p:cNvSpPr>
          <p:nvPr/>
        </p:nvSpPr>
        <p:spPr bwMode="auto">
          <a:xfrm>
            <a:off x="1889125" y="3213100"/>
            <a:ext cx="1376363" cy="869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71" name="Text Box 220"/>
          <p:cNvSpPr txBox="1">
            <a:spLocks noChangeArrowheads="1"/>
          </p:cNvSpPr>
          <p:nvPr/>
        </p:nvSpPr>
        <p:spPr bwMode="auto">
          <a:xfrm>
            <a:off x="2011363" y="3376613"/>
            <a:ext cx="1143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Secret key</a:t>
            </a:r>
          </a:p>
          <a:p>
            <a:r>
              <a:rPr lang="en-US" altLang="ko-KR"/>
              <a:t>algorithm</a:t>
            </a:r>
          </a:p>
        </p:txBody>
      </p:sp>
      <p:sp>
        <p:nvSpPr>
          <p:cNvPr id="11272" name="Line 222"/>
          <p:cNvSpPr>
            <a:spLocks noChangeShapeType="1"/>
          </p:cNvSpPr>
          <p:nvPr/>
        </p:nvSpPr>
        <p:spPr bwMode="auto">
          <a:xfrm>
            <a:off x="1389063" y="3643313"/>
            <a:ext cx="498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73" name="Text Box 223"/>
          <p:cNvSpPr txBox="1">
            <a:spLocks noChangeArrowheads="1"/>
          </p:cNvSpPr>
          <p:nvPr/>
        </p:nvSpPr>
        <p:spPr bwMode="auto">
          <a:xfrm>
            <a:off x="942975" y="3490913"/>
            <a:ext cx="384175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AB</a:t>
            </a:r>
          </a:p>
        </p:txBody>
      </p:sp>
      <p:sp>
        <p:nvSpPr>
          <p:cNvPr id="11274" name="Text Box 224"/>
          <p:cNvSpPr txBox="1">
            <a:spLocks noChangeArrowheads="1"/>
          </p:cNvSpPr>
          <p:nvPr/>
        </p:nvSpPr>
        <p:spPr bwMode="auto">
          <a:xfrm>
            <a:off x="515938" y="3919538"/>
            <a:ext cx="1354137" cy="977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Shared </a:t>
            </a:r>
          </a:p>
          <a:p>
            <a:r>
              <a:rPr lang="en-US" altLang="ko-KR" sz="1600"/>
              <a:t>Secret key </a:t>
            </a:r>
          </a:p>
          <a:p>
            <a:r>
              <a:rPr lang="en-US" altLang="ko-KR" sz="1600"/>
              <a:t>between</a:t>
            </a:r>
          </a:p>
          <a:p>
            <a:r>
              <a:rPr lang="en-US" altLang="ko-KR" sz="1600"/>
              <a:t>Alice and Bob</a:t>
            </a:r>
          </a:p>
        </p:txBody>
      </p:sp>
      <p:sp>
        <p:nvSpPr>
          <p:cNvPr id="11275" name="Line 225"/>
          <p:cNvSpPr>
            <a:spLocks noChangeShapeType="1"/>
          </p:cNvSpPr>
          <p:nvPr/>
        </p:nvSpPr>
        <p:spPr bwMode="auto">
          <a:xfrm>
            <a:off x="2570163" y="2579688"/>
            <a:ext cx="0" cy="601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76" name="Line 226"/>
          <p:cNvSpPr>
            <a:spLocks noChangeShapeType="1"/>
          </p:cNvSpPr>
          <p:nvPr/>
        </p:nvSpPr>
        <p:spPr bwMode="auto">
          <a:xfrm>
            <a:off x="2582863" y="4097338"/>
            <a:ext cx="0" cy="601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77" name="Line 227"/>
          <p:cNvSpPr>
            <a:spLocks noChangeShapeType="1"/>
          </p:cNvSpPr>
          <p:nvPr/>
        </p:nvSpPr>
        <p:spPr bwMode="auto">
          <a:xfrm>
            <a:off x="2571750" y="4684713"/>
            <a:ext cx="12033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78" name="Line 228"/>
          <p:cNvSpPr>
            <a:spLocks noChangeShapeType="1"/>
          </p:cNvSpPr>
          <p:nvPr/>
        </p:nvSpPr>
        <p:spPr bwMode="auto">
          <a:xfrm flipV="1">
            <a:off x="3752850" y="2613025"/>
            <a:ext cx="0" cy="20716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79" name="Rectangle 229"/>
          <p:cNvSpPr>
            <a:spLocks noChangeArrowheads="1"/>
          </p:cNvSpPr>
          <p:nvPr/>
        </p:nvSpPr>
        <p:spPr bwMode="auto">
          <a:xfrm>
            <a:off x="6194425" y="2279650"/>
            <a:ext cx="1481138" cy="28892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80" name="Rectangle 230"/>
          <p:cNvSpPr>
            <a:spLocks noChangeArrowheads="1"/>
          </p:cNvSpPr>
          <p:nvPr/>
        </p:nvSpPr>
        <p:spPr bwMode="auto">
          <a:xfrm>
            <a:off x="7942263" y="2268538"/>
            <a:ext cx="371475" cy="288925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81" name="AutoShape 231"/>
          <p:cNvSpPr>
            <a:spLocks noChangeArrowheads="1"/>
          </p:cNvSpPr>
          <p:nvPr/>
        </p:nvSpPr>
        <p:spPr bwMode="auto">
          <a:xfrm>
            <a:off x="6265863" y="3201988"/>
            <a:ext cx="1376362" cy="869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82" name="Text Box 232"/>
          <p:cNvSpPr txBox="1">
            <a:spLocks noChangeArrowheads="1"/>
          </p:cNvSpPr>
          <p:nvPr/>
        </p:nvSpPr>
        <p:spPr bwMode="auto">
          <a:xfrm>
            <a:off x="6388100" y="3365500"/>
            <a:ext cx="1143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Secret key</a:t>
            </a:r>
          </a:p>
          <a:p>
            <a:r>
              <a:rPr lang="en-US" altLang="ko-KR"/>
              <a:t>algorithm</a:t>
            </a:r>
          </a:p>
        </p:txBody>
      </p:sp>
      <p:sp>
        <p:nvSpPr>
          <p:cNvPr id="11283" name="Line 233"/>
          <p:cNvSpPr>
            <a:spLocks noChangeShapeType="1"/>
          </p:cNvSpPr>
          <p:nvPr/>
        </p:nvSpPr>
        <p:spPr bwMode="auto">
          <a:xfrm>
            <a:off x="5765800" y="3632200"/>
            <a:ext cx="498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84" name="Text Box 234"/>
          <p:cNvSpPr txBox="1">
            <a:spLocks noChangeArrowheads="1"/>
          </p:cNvSpPr>
          <p:nvPr/>
        </p:nvSpPr>
        <p:spPr bwMode="auto">
          <a:xfrm>
            <a:off x="5319713" y="3479800"/>
            <a:ext cx="384175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  <a:r>
              <a:rPr lang="en-US" altLang="ko-KR" baseline="-25000"/>
              <a:t>AB</a:t>
            </a:r>
          </a:p>
        </p:txBody>
      </p:sp>
      <p:sp>
        <p:nvSpPr>
          <p:cNvPr id="11285" name="Line 236"/>
          <p:cNvSpPr>
            <a:spLocks noChangeShapeType="1"/>
          </p:cNvSpPr>
          <p:nvPr/>
        </p:nvSpPr>
        <p:spPr bwMode="auto">
          <a:xfrm>
            <a:off x="6946900" y="2568575"/>
            <a:ext cx="0" cy="601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86" name="Line 237"/>
          <p:cNvSpPr>
            <a:spLocks noChangeShapeType="1"/>
          </p:cNvSpPr>
          <p:nvPr/>
        </p:nvSpPr>
        <p:spPr bwMode="auto">
          <a:xfrm>
            <a:off x="6959600" y="4086225"/>
            <a:ext cx="0" cy="601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87" name="Line 239"/>
          <p:cNvSpPr>
            <a:spLocks noChangeShapeType="1"/>
          </p:cNvSpPr>
          <p:nvPr/>
        </p:nvSpPr>
        <p:spPr bwMode="auto">
          <a:xfrm flipV="1">
            <a:off x="8129588" y="2568575"/>
            <a:ext cx="0" cy="35067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88" name="Rectangle 240"/>
          <p:cNvSpPr>
            <a:spLocks noChangeArrowheads="1"/>
          </p:cNvSpPr>
          <p:nvPr/>
        </p:nvSpPr>
        <p:spPr bwMode="auto">
          <a:xfrm>
            <a:off x="6786563" y="4713288"/>
            <a:ext cx="371475" cy="288925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89" name="AutoShape 241"/>
          <p:cNvSpPr>
            <a:spLocks noChangeArrowheads="1"/>
          </p:cNvSpPr>
          <p:nvPr/>
        </p:nvSpPr>
        <p:spPr bwMode="auto">
          <a:xfrm>
            <a:off x="6656388" y="5356225"/>
            <a:ext cx="669925" cy="393700"/>
          </a:xfrm>
          <a:prstGeom prst="diamond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1290" name="Line 242"/>
          <p:cNvSpPr>
            <a:spLocks noChangeShapeType="1"/>
          </p:cNvSpPr>
          <p:nvPr/>
        </p:nvSpPr>
        <p:spPr bwMode="auto">
          <a:xfrm>
            <a:off x="7018338" y="6076950"/>
            <a:ext cx="11350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1" name="Line 244"/>
          <p:cNvSpPr>
            <a:spLocks noChangeShapeType="1"/>
          </p:cNvSpPr>
          <p:nvPr/>
        </p:nvSpPr>
        <p:spPr bwMode="auto">
          <a:xfrm>
            <a:off x="6983413" y="5014913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2" name="Line 246"/>
          <p:cNvSpPr>
            <a:spLocks noChangeShapeType="1"/>
          </p:cNvSpPr>
          <p:nvPr/>
        </p:nvSpPr>
        <p:spPr bwMode="auto">
          <a:xfrm flipV="1">
            <a:off x="6997700" y="5746750"/>
            <a:ext cx="0" cy="347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3" name="Line 247"/>
          <p:cNvSpPr>
            <a:spLocks noChangeShapeType="1"/>
          </p:cNvSpPr>
          <p:nvPr/>
        </p:nvSpPr>
        <p:spPr bwMode="auto">
          <a:xfrm>
            <a:off x="6354763" y="5554663"/>
            <a:ext cx="301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4" name="Line 248"/>
          <p:cNvSpPr>
            <a:spLocks noChangeShapeType="1"/>
          </p:cNvSpPr>
          <p:nvPr/>
        </p:nvSpPr>
        <p:spPr bwMode="auto">
          <a:xfrm>
            <a:off x="7353300" y="5557838"/>
            <a:ext cx="301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5" name="Line 249"/>
          <p:cNvSpPr>
            <a:spLocks noChangeShapeType="1"/>
          </p:cNvSpPr>
          <p:nvPr/>
        </p:nvSpPr>
        <p:spPr bwMode="auto">
          <a:xfrm>
            <a:off x="6348413" y="5538788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6" name="Line 250"/>
          <p:cNvSpPr>
            <a:spLocks noChangeShapeType="1"/>
          </p:cNvSpPr>
          <p:nvPr/>
        </p:nvSpPr>
        <p:spPr bwMode="auto">
          <a:xfrm>
            <a:off x="7646988" y="5541963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297" name="Text Box 251"/>
          <p:cNvSpPr txBox="1">
            <a:spLocks noChangeArrowheads="1"/>
          </p:cNvSpPr>
          <p:nvPr/>
        </p:nvSpPr>
        <p:spPr bwMode="auto">
          <a:xfrm>
            <a:off x="5875338" y="5576888"/>
            <a:ext cx="381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yes</a:t>
            </a:r>
          </a:p>
        </p:txBody>
      </p:sp>
      <p:sp>
        <p:nvSpPr>
          <p:cNvPr id="11298" name="Text Box 252"/>
          <p:cNvSpPr txBox="1">
            <a:spLocks noChangeArrowheads="1"/>
          </p:cNvSpPr>
          <p:nvPr/>
        </p:nvSpPr>
        <p:spPr bwMode="auto">
          <a:xfrm>
            <a:off x="7745413" y="5565775"/>
            <a:ext cx="279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no</a:t>
            </a:r>
          </a:p>
        </p:txBody>
      </p:sp>
      <p:sp>
        <p:nvSpPr>
          <p:cNvPr id="11299" name="Text Box 253"/>
          <p:cNvSpPr txBox="1">
            <a:spLocks noChangeArrowheads="1"/>
          </p:cNvSpPr>
          <p:nvPr/>
        </p:nvSpPr>
        <p:spPr bwMode="auto">
          <a:xfrm>
            <a:off x="2144713" y="1941513"/>
            <a:ext cx="8572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</a:t>
            </a:r>
          </a:p>
        </p:txBody>
      </p:sp>
      <p:sp>
        <p:nvSpPr>
          <p:cNvPr id="11300" name="Text Box 254"/>
          <p:cNvSpPr txBox="1">
            <a:spLocks noChangeArrowheads="1"/>
          </p:cNvSpPr>
          <p:nvPr/>
        </p:nvSpPr>
        <p:spPr bwMode="auto">
          <a:xfrm>
            <a:off x="3529013" y="1966913"/>
            <a:ext cx="46196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MAC</a:t>
            </a:r>
          </a:p>
        </p:txBody>
      </p:sp>
      <p:sp>
        <p:nvSpPr>
          <p:cNvPr id="11301" name="Line 255"/>
          <p:cNvSpPr>
            <a:spLocks noChangeShapeType="1"/>
          </p:cNvSpPr>
          <p:nvPr/>
        </p:nvSpPr>
        <p:spPr bwMode="auto">
          <a:xfrm>
            <a:off x="4211638" y="2417763"/>
            <a:ext cx="17843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1302" name="Text Box 256"/>
          <p:cNvSpPr txBox="1">
            <a:spLocks noChangeArrowheads="1"/>
          </p:cNvSpPr>
          <p:nvPr/>
        </p:nvSpPr>
        <p:spPr bwMode="auto">
          <a:xfrm>
            <a:off x="4630738" y="2057400"/>
            <a:ext cx="9017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transmit</a:t>
            </a:r>
          </a:p>
        </p:txBody>
      </p:sp>
      <p:sp>
        <p:nvSpPr>
          <p:cNvPr id="11303" name="Text Box 257"/>
          <p:cNvSpPr txBox="1">
            <a:spLocks noChangeArrowheads="1"/>
          </p:cNvSpPr>
          <p:nvPr/>
        </p:nvSpPr>
        <p:spPr bwMode="auto">
          <a:xfrm>
            <a:off x="6475413" y="1944688"/>
            <a:ext cx="8572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</a:t>
            </a:r>
          </a:p>
        </p:txBody>
      </p:sp>
      <p:sp>
        <p:nvSpPr>
          <p:cNvPr id="11304" name="Text Box 258"/>
          <p:cNvSpPr txBox="1">
            <a:spLocks noChangeArrowheads="1"/>
          </p:cNvSpPr>
          <p:nvPr/>
        </p:nvSpPr>
        <p:spPr bwMode="auto">
          <a:xfrm>
            <a:off x="7859713" y="1970088"/>
            <a:ext cx="46196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MAC</a:t>
            </a:r>
          </a:p>
        </p:txBody>
      </p:sp>
      <p:sp>
        <p:nvSpPr>
          <p:cNvPr id="11305" name="Text Box 259"/>
          <p:cNvSpPr txBox="1">
            <a:spLocks noChangeArrowheads="1"/>
          </p:cNvSpPr>
          <p:nvPr/>
        </p:nvSpPr>
        <p:spPr bwMode="auto">
          <a:xfrm>
            <a:off x="7246938" y="4722813"/>
            <a:ext cx="51276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MAC</a:t>
            </a:r>
            <a:r>
              <a:rPr lang="en-US" altLang="ko-KR" sz="1600">
                <a:sym typeface="Symbol" pitchFamily="18" charset="2"/>
              </a:rPr>
              <a:t></a:t>
            </a:r>
            <a:endParaRPr lang="en-US" altLang="ko-KR" sz="1600"/>
          </a:p>
        </p:txBody>
      </p:sp>
      <p:sp>
        <p:nvSpPr>
          <p:cNvPr id="11306" name="Text Box 260"/>
          <p:cNvSpPr txBox="1">
            <a:spLocks noChangeArrowheads="1"/>
          </p:cNvSpPr>
          <p:nvPr/>
        </p:nvSpPr>
        <p:spPr bwMode="auto">
          <a:xfrm>
            <a:off x="1706563" y="1408113"/>
            <a:ext cx="546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0000FF"/>
                </a:solidFill>
              </a:rPr>
              <a:t>Alice</a:t>
            </a:r>
          </a:p>
        </p:txBody>
      </p:sp>
      <p:sp>
        <p:nvSpPr>
          <p:cNvPr id="11307" name="Text Box 261"/>
          <p:cNvSpPr txBox="1">
            <a:spLocks noChangeArrowheads="1"/>
          </p:cNvSpPr>
          <p:nvPr/>
        </p:nvSpPr>
        <p:spPr bwMode="auto">
          <a:xfrm>
            <a:off x="7545388" y="1352550"/>
            <a:ext cx="444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0000FF"/>
                </a:solidFill>
              </a:rPr>
              <a:t>Bob</a:t>
            </a:r>
          </a:p>
        </p:txBody>
      </p:sp>
      <p:sp>
        <p:nvSpPr>
          <p:cNvPr id="11308" name="Text Box 262"/>
          <p:cNvSpPr txBox="1">
            <a:spLocks noChangeArrowheads="1"/>
          </p:cNvSpPr>
          <p:nvPr/>
        </p:nvSpPr>
        <p:spPr bwMode="auto">
          <a:xfrm>
            <a:off x="4786313" y="3892550"/>
            <a:ext cx="1354137" cy="977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Shared </a:t>
            </a:r>
          </a:p>
          <a:p>
            <a:r>
              <a:rPr lang="en-US" altLang="ko-KR" sz="1600"/>
              <a:t>Secret key </a:t>
            </a:r>
          </a:p>
          <a:p>
            <a:r>
              <a:rPr lang="en-US" altLang="ko-KR" sz="1600"/>
              <a:t>between</a:t>
            </a:r>
          </a:p>
          <a:p>
            <a:r>
              <a:rPr lang="en-US" altLang="ko-KR" sz="1600"/>
              <a:t>Alice and Bob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3BFE3-0582-4665-BF10-1E4D091F3170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69938" y="588963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400">
                <a:solidFill>
                  <a:schemeClr val="tx2"/>
                </a:solidFill>
              </a:rPr>
              <a:t>Digital Signature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308100" y="1908175"/>
            <a:ext cx="1481138" cy="28892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055938" y="1897063"/>
            <a:ext cx="371475" cy="288925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1398588" y="2552700"/>
            <a:ext cx="1376362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641475" y="2657475"/>
            <a:ext cx="9017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Hash</a:t>
            </a:r>
          </a:p>
          <a:p>
            <a:r>
              <a:rPr lang="en-US" altLang="ko-KR"/>
              <a:t>function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060575" y="2197100"/>
            <a:ext cx="0" cy="347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2092325" y="3297238"/>
            <a:ext cx="0" cy="395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2786063" y="4732338"/>
            <a:ext cx="4730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3243263" y="2230438"/>
            <a:ext cx="0" cy="2489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5534025" y="1909763"/>
            <a:ext cx="1481138" cy="28892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7281863" y="1898650"/>
            <a:ext cx="371475" cy="288925"/>
          </a:xfrm>
          <a:prstGeom prst="rect">
            <a:avLst/>
          </a:prstGeom>
          <a:solidFill>
            <a:srgbClr val="FF99CC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7964488" y="4370388"/>
            <a:ext cx="1004887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Alice’s </a:t>
            </a:r>
          </a:p>
          <a:p>
            <a:r>
              <a:rPr lang="en-US" altLang="ko-KR" sz="1600"/>
              <a:t>Public key</a:t>
            </a:r>
          </a:p>
        </p:txBody>
      </p:sp>
      <p:sp>
        <p:nvSpPr>
          <p:cNvPr id="12303" name="Line 23"/>
          <p:cNvSpPr>
            <a:spLocks noChangeShapeType="1"/>
          </p:cNvSpPr>
          <p:nvPr/>
        </p:nvSpPr>
        <p:spPr bwMode="auto">
          <a:xfrm flipV="1">
            <a:off x="7467600" y="2198688"/>
            <a:ext cx="1588" cy="31019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4" name="AutoShape 25"/>
          <p:cNvSpPr>
            <a:spLocks noChangeArrowheads="1"/>
          </p:cNvSpPr>
          <p:nvPr/>
        </p:nvSpPr>
        <p:spPr bwMode="auto">
          <a:xfrm>
            <a:off x="5995988" y="4384675"/>
            <a:ext cx="669925" cy="393700"/>
          </a:xfrm>
          <a:prstGeom prst="diamond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05" name="Line 26"/>
          <p:cNvSpPr>
            <a:spLocks noChangeShapeType="1"/>
          </p:cNvSpPr>
          <p:nvPr/>
        </p:nvSpPr>
        <p:spPr bwMode="auto">
          <a:xfrm>
            <a:off x="6346825" y="5738813"/>
            <a:ext cx="428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6" name="Line 28"/>
          <p:cNvSpPr>
            <a:spLocks noChangeShapeType="1"/>
          </p:cNvSpPr>
          <p:nvPr/>
        </p:nvSpPr>
        <p:spPr bwMode="auto">
          <a:xfrm flipV="1">
            <a:off x="6326188" y="4787900"/>
            <a:ext cx="0" cy="347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7" name="Line 29"/>
          <p:cNvSpPr>
            <a:spLocks noChangeShapeType="1"/>
          </p:cNvSpPr>
          <p:nvPr/>
        </p:nvSpPr>
        <p:spPr bwMode="auto">
          <a:xfrm>
            <a:off x="5694363" y="4583113"/>
            <a:ext cx="301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8" name="Line 31"/>
          <p:cNvSpPr>
            <a:spLocks noChangeShapeType="1"/>
          </p:cNvSpPr>
          <p:nvPr/>
        </p:nvSpPr>
        <p:spPr bwMode="auto">
          <a:xfrm>
            <a:off x="5688013" y="4567238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09" name="Line 32"/>
          <p:cNvSpPr>
            <a:spLocks noChangeShapeType="1"/>
          </p:cNvSpPr>
          <p:nvPr/>
        </p:nvSpPr>
        <p:spPr bwMode="auto">
          <a:xfrm>
            <a:off x="6986588" y="4570413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10" name="Text Box 33"/>
          <p:cNvSpPr txBox="1">
            <a:spLocks noChangeArrowheads="1"/>
          </p:cNvSpPr>
          <p:nvPr/>
        </p:nvSpPr>
        <p:spPr bwMode="auto">
          <a:xfrm>
            <a:off x="5214938" y="4605338"/>
            <a:ext cx="381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yes</a:t>
            </a:r>
          </a:p>
        </p:txBody>
      </p:sp>
      <p:sp>
        <p:nvSpPr>
          <p:cNvPr id="12311" name="Text Box 34"/>
          <p:cNvSpPr txBox="1">
            <a:spLocks noChangeArrowheads="1"/>
          </p:cNvSpPr>
          <p:nvPr/>
        </p:nvSpPr>
        <p:spPr bwMode="auto">
          <a:xfrm>
            <a:off x="7085013" y="4594225"/>
            <a:ext cx="2794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no</a:t>
            </a:r>
          </a:p>
        </p:txBody>
      </p:sp>
      <p:sp>
        <p:nvSpPr>
          <p:cNvPr id="12312" name="Text Box 35"/>
          <p:cNvSpPr txBox="1">
            <a:spLocks noChangeArrowheads="1"/>
          </p:cNvSpPr>
          <p:nvPr/>
        </p:nvSpPr>
        <p:spPr bwMode="auto">
          <a:xfrm>
            <a:off x="1635125" y="1558925"/>
            <a:ext cx="8572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</a:t>
            </a:r>
          </a:p>
        </p:txBody>
      </p:sp>
      <p:sp>
        <p:nvSpPr>
          <p:cNvPr id="12313" name="Text Box 36"/>
          <p:cNvSpPr txBox="1">
            <a:spLocks noChangeArrowheads="1"/>
          </p:cNvSpPr>
          <p:nvPr/>
        </p:nvSpPr>
        <p:spPr bwMode="auto">
          <a:xfrm>
            <a:off x="2784475" y="1584325"/>
            <a:ext cx="93662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Signature</a:t>
            </a:r>
          </a:p>
        </p:txBody>
      </p:sp>
      <p:sp>
        <p:nvSpPr>
          <p:cNvPr id="12314" name="Line 37"/>
          <p:cNvSpPr>
            <a:spLocks noChangeShapeType="1"/>
          </p:cNvSpPr>
          <p:nvPr/>
        </p:nvSpPr>
        <p:spPr bwMode="auto">
          <a:xfrm>
            <a:off x="3630613" y="2009775"/>
            <a:ext cx="17843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15" name="Text Box 38"/>
          <p:cNvSpPr txBox="1">
            <a:spLocks noChangeArrowheads="1"/>
          </p:cNvSpPr>
          <p:nvPr/>
        </p:nvSpPr>
        <p:spPr bwMode="auto">
          <a:xfrm>
            <a:off x="4138613" y="1673225"/>
            <a:ext cx="72390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 b="0"/>
              <a:t>transmit</a:t>
            </a:r>
          </a:p>
        </p:txBody>
      </p:sp>
      <p:sp>
        <p:nvSpPr>
          <p:cNvPr id="12316" name="Text Box 39"/>
          <p:cNvSpPr txBox="1">
            <a:spLocks noChangeArrowheads="1"/>
          </p:cNvSpPr>
          <p:nvPr/>
        </p:nvSpPr>
        <p:spPr bwMode="auto">
          <a:xfrm>
            <a:off x="5815013" y="1574800"/>
            <a:ext cx="8572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</a:t>
            </a:r>
          </a:p>
        </p:txBody>
      </p:sp>
      <p:sp>
        <p:nvSpPr>
          <p:cNvPr id="12317" name="Text Box 40"/>
          <p:cNvSpPr txBox="1">
            <a:spLocks noChangeArrowheads="1"/>
          </p:cNvSpPr>
          <p:nvPr/>
        </p:nvSpPr>
        <p:spPr bwMode="auto">
          <a:xfrm>
            <a:off x="6964363" y="1600200"/>
            <a:ext cx="93662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Signature</a:t>
            </a:r>
          </a:p>
        </p:txBody>
      </p:sp>
      <p:sp>
        <p:nvSpPr>
          <p:cNvPr id="12318" name="Text Box 42"/>
          <p:cNvSpPr txBox="1">
            <a:spLocks noChangeArrowheads="1"/>
          </p:cNvSpPr>
          <p:nvPr/>
        </p:nvSpPr>
        <p:spPr bwMode="auto">
          <a:xfrm>
            <a:off x="1358900" y="1163638"/>
            <a:ext cx="546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0000FF"/>
                </a:solidFill>
              </a:rPr>
              <a:t>Alice</a:t>
            </a:r>
          </a:p>
        </p:txBody>
      </p:sp>
      <p:sp>
        <p:nvSpPr>
          <p:cNvPr id="12319" name="Text Box 43"/>
          <p:cNvSpPr txBox="1">
            <a:spLocks noChangeArrowheads="1"/>
          </p:cNvSpPr>
          <p:nvPr/>
        </p:nvSpPr>
        <p:spPr bwMode="auto">
          <a:xfrm>
            <a:off x="7046913" y="1120775"/>
            <a:ext cx="444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0000FF"/>
                </a:solidFill>
              </a:rPr>
              <a:t>Bob</a:t>
            </a:r>
          </a:p>
        </p:txBody>
      </p:sp>
      <p:sp>
        <p:nvSpPr>
          <p:cNvPr id="12320" name="AutoShape 44"/>
          <p:cNvSpPr>
            <a:spLocks noChangeArrowheads="1"/>
          </p:cNvSpPr>
          <p:nvPr/>
        </p:nvSpPr>
        <p:spPr bwMode="auto">
          <a:xfrm>
            <a:off x="1398588" y="4395788"/>
            <a:ext cx="1376362" cy="742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21" name="Text Box 45"/>
          <p:cNvSpPr txBox="1">
            <a:spLocks noChangeArrowheads="1"/>
          </p:cNvSpPr>
          <p:nvPr/>
        </p:nvSpPr>
        <p:spPr bwMode="auto">
          <a:xfrm>
            <a:off x="1514475" y="4489450"/>
            <a:ext cx="11303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Public key</a:t>
            </a:r>
          </a:p>
          <a:p>
            <a:r>
              <a:rPr lang="en-US" altLang="ko-KR"/>
              <a:t>algorithm</a:t>
            </a:r>
          </a:p>
        </p:txBody>
      </p:sp>
      <p:sp>
        <p:nvSpPr>
          <p:cNvPr id="12322" name="Line 46"/>
          <p:cNvSpPr>
            <a:spLocks noChangeShapeType="1"/>
          </p:cNvSpPr>
          <p:nvPr/>
        </p:nvSpPr>
        <p:spPr bwMode="auto">
          <a:xfrm>
            <a:off x="898525" y="4765675"/>
            <a:ext cx="498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23" name="Text Box 48"/>
          <p:cNvSpPr txBox="1">
            <a:spLocks noChangeArrowheads="1"/>
          </p:cNvSpPr>
          <p:nvPr/>
        </p:nvSpPr>
        <p:spPr bwMode="auto">
          <a:xfrm>
            <a:off x="538163" y="5368925"/>
            <a:ext cx="1073150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Alice’s </a:t>
            </a:r>
          </a:p>
          <a:p>
            <a:r>
              <a:rPr lang="en-US" altLang="ko-KR" sz="1600"/>
              <a:t>Private key</a:t>
            </a:r>
          </a:p>
        </p:txBody>
      </p:sp>
      <p:sp>
        <p:nvSpPr>
          <p:cNvPr id="12324" name="Rectangle 51"/>
          <p:cNvSpPr>
            <a:spLocks noChangeArrowheads="1"/>
          </p:cNvSpPr>
          <p:nvPr/>
        </p:nvSpPr>
        <p:spPr bwMode="auto">
          <a:xfrm>
            <a:off x="1912938" y="3681413"/>
            <a:ext cx="371475" cy="288925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25" name="Text Box 52"/>
          <p:cNvSpPr txBox="1">
            <a:spLocks noChangeArrowheads="1"/>
          </p:cNvSpPr>
          <p:nvPr/>
        </p:nvSpPr>
        <p:spPr bwMode="auto">
          <a:xfrm>
            <a:off x="735013" y="3714750"/>
            <a:ext cx="1071562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Hash value</a:t>
            </a:r>
          </a:p>
        </p:txBody>
      </p:sp>
      <p:sp>
        <p:nvSpPr>
          <p:cNvPr id="12326" name="Line 53"/>
          <p:cNvSpPr>
            <a:spLocks noChangeShapeType="1"/>
          </p:cNvSpPr>
          <p:nvPr/>
        </p:nvSpPr>
        <p:spPr bwMode="auto">
          <a:xfrm>
            <a:off x="2093913" y="3994150"/>
            <a:ext cx="0" cy="395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27" name="AutoShape 54"/>
          <p:cNvSpPr>
            <a:spLocks noChangeArrowheads="1"/>
          </p:cNvSpPr>
          <p:nvPr/>
        </p:nvSpPr>
        <p:spPr bwMode="auto">
          <a:xfrm>
            <a:off x="5635625" y="2566988"/>
            <a:ext cx="1376363" cy="7302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28" name="Text Box 55"/>
          <p:cNvSpPr txBox="1">
            <a:spLocks noChangeArrowheads="1"/>
          </p:cNvSpPr>
          <p:nvPr/>
        </p:nvSpPr>
        <p:spPr bwMode="auto">
          <a:xfrm>
            <a:off x="5878513" y="2671763"/>
            <a:ext cx="9017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Hash</a:t>
            </a:r>
          </a:p>
          <a:p>
            <a:r>
              <a:rPr lang="en-US" altLang="ko-KR"/>
              <a:t>function</a:t>
            </a:r>
          </a:p>
        </p:txBody>
      </p:sp>
      <p:sp>
        <p:nvSpPr>
          <p:cNvPr id="12329" name="Line 56"/>
          <p:cNvSpPr>
            <a:spLocks noChangeShapeType="1"/>
          </p:cNvSpPr>
          <p:nvPr/>
        </p:nvSpPr>
        <p:spPr bwMode="auto">
          <a:xfrm>
            <a:off x="6297613" y="2211388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30" name="Line 57"/>
          <p:cNvSpPr>
            <a:spLocks noChangeShapeType="1"/>
          </p:cNvSpPr>
          <p:nvPr/>
        </p:nvSpPr>
        <p:spPr bwMode="auto">
          <a:xfrm>
            <a:off x="6329363" y="3311525"/>
            <a:ext cx="0" cy="395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31" name="Rectangle 58"/>
          <p:cNvSpPr>
            <a:spLocks noChangeArrowheads="1"/>
          </p:cNvSpPr>
          <p:nvPr/>
        </p:nvSpPr>
        <p:spPr bwMode="auto">
          <a:xfrm>
            <a:off x="6149975" y="3695700"/>
            <a:ext cx="371475" cy="288925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32" name="Text Box 59"/>
          <p:cNvSpPr txBox="1">
            <a:spLocks noChangeArrowheads="1"/>
          </p:cNvSpPr>
          <p:nvPr/>
        </p:nvSpPr>
        <p:spPr bwMode="auto">
          <a:xfrm>
            <a:off x="4832350" y="3729038"/>
            <a:ext cx="124142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Hash value 1</a:t>
            </a:r>
          </a:p>
        </p:txBody>
      </p:sp>
      <p:sp>
        <p:nvSpPr>
          <p:cNvPr id="12333" name="Line 60"/>
          <p:cNvSpPr>
            <a:spLocks noChangeShapeType="1"/>
          </p:cNvSpPr>
          <p:nvPr/>
        </p:nvSpPr>
        <p:spPr bwMode="auto">
          <a:xfrm>
            <a:off x="6330950" y="4008438"/>
            <a:ext cx="0" cy="395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34" name="Line 61"/>
          <p:cNvSpPr>
            <a:spLocks noChangeShapeType="1"/>
          </p:cNvSpPr>
          <p:nvPr/>
        </p:nvSpPr>
        <p:spPr bwMode="auto">
          <a:xfrm>
            <a:off x="6680200" y="4584700"/>
            <a:ext cx="3016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35" name="AutoShape 62"/>
          <p:cNvSpPr>
            <a:spLocks noChangeArrowheads="1"/>
          </p:cNvSpPr>
          <p:nvPr/>
        </p:nvSpPr>
        <p:spPr bwMode="auto">
          <a:xfrm>
            <a:off x="6781800" y="5334000"/>
            <a:ext cx="1376363" cy="7429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36" name="Text Box 63"/>
          <p:cNvSpPr txBox="1">
            <a:spLocks noChangeArrowheads="1"/>
          </p:cNvSpPr>
          <p:nvPr/>
        </p:nvSpPr>
        <p:spPr bwMode="auto">
          <a:xfrm>
            <a:off x="6886575" y="5427663"/>
            <a:ext cx="11303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Public key</a:t>
            </a:r>
          </a:p>
          <a:p>
            <a:r>
              <a:rPr lang="en-US" altLang="ko-KR"/>
              <a:t>algorithm</a:t>
            </a:r>
          </a:p>
        </p:txBody>
      </p:sp>
      <p:sp>
        <p:nvSpPr>
          <p:cNvPr id="12337" name="Rectangle 64"/>
          <p:cNvSpPr>
            <a:spLocks noChangeArrowheads="1"/>
          </p:cNvSpPr>
          <p:nvPr/>
        </p:nvSpPr>
        <p:spPr bwMode="auto">
          <a:xfrm>
            <a:off x="6140450" y="5145088"/>
            <a:ext cx="371475" cy="288925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2338" name="Text Box 65"/>
          <p:cNvSpPr txBox="1">
            <a:spLocks noChangeArrowheads="1"/>
          </p:cNvSpPr>
          <p:nvPr/>
        </p:nvSpPr>
        <p:spPr bwMode="auto">
          <a:xfrm>
            <a:off x="4822825" y="5178425"/>
            <a:ext cx="1241425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Hash value 2</a:t>
            </a:r>
          </a:p>
        </p:txBody>
      </p:sp>
      <p:sp>
        <p:nvSpPr>
          <p:cNvPr id="12339" name="Line 66"/>
          <p:cNvSpPr>
            <a:spLocks noChangeShapeType="1"/>
          </p:cNvSpPr>
          <p:nvPr/>
        </p:nvSpPr>
        <p:spPr bwMode="auto">
          <a:xfrm flipV="1">
            <a:off x="6316663" y="5414963"/>
            <a:ext cx="0" cy="347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40" name="Line 67"/>
          <p:cNvSpPr>
            <a:spLocks noChangeShapeType="1"/>
          </p:cNvSpPr>
          <p:nvPr/>
        </p:nvSpPr>
        <p:spPr bwMode="auto">
          <a:xfrm>
            <a:off x="8543925" y="4924425"/>
            <a:ext cx="0" cy="788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41" name="Line 68"/>
          <p:cNvSpPr>
            <a:spLocks noChangeShapeType="1"/>
          </p:cNvSpPr>
          <p:nvPr/>
        </p:nvSpPr>
        <p:spPr bwMode="auto">
          <a:xfrm rot="5400000" flipH="1">
            <a:off x="8355807" y="5503069"/>
            <a:ext cx="0" cy="3952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2342" name="Line 69"/>
          <p:cNvSpPr>
            <a:spLocks noChangeShapeType="1"/>
          </p:cNvSpPr>
          <p:nvPr/>
        </p:nvSpPr>
        <p:spPr bwMode="auto">
          <a:xfrm>
            <a:off x="903288" y="4754563"/>
            <a:ext cx="0" cy="5794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915C4-6256-4B4F-AA70-2F146AA67DF4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36600" y="1357313"/>
            <a:ext cx="7607300" cy="4676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MAC (Message Authentication Code)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/>
              <a:t>Generated and verified by a </a:t>
            </a:r>
            <a:r>
              <a:rPr lang="en-US" altLang="ko-KR" sz="1600">
                <a:solidFill>
                  <a:srgbClr val="FF0000"/>
                </a:solidFill>
              </a:rPr>
              <a:t>secret key</a:t>
            </a:r>
            <a:r>
              <a:rPr lang="en-US" altLang="ko-KR" sz="1600"/>
              <a:t> algorithm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/>
              <a:t>Message origin authentication &amp; Message integrity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>
                <a:ea typeface="궁서" pitchFamily="18" charset="-127"/>
              </a:rPr>
              <a:t>Schemes</a:t>
            </a:r>
          </a:p>
          <a:p>
            <a:pPr marL="1049338" lvl="2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 Keyed hash: HMAC</a:t>
            </a:r>
          </a:p>
          <a:p>
            <a:pPr marL="1049338" lvl="2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 Block cipher: CBC-MAC, XCBC-MAC</a:t>
            </a:r>
          </a:p>
          <a:p>
            <a:pPr marL="1049338" lvl="2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 Dedicated MAC: UMAC 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en-US" altLang="ko-KR" sz="1600"/>
          </a:p>
          <a:p>
            <a:pPr marL="290513" indent="-290513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Digital Signature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/>
              <a:t>Generated and verified by a </a:t>
            </a:r>
            <a:r>
              <a:rPr lang="en-US" altLang="ko-KR" sz="1600">
                <a:solidFill>
                  <a:srgbClr val="FF0000"/>
                </a:solidFill>
              </a:rPr>
              <a:t>public key</a:t>
            </a:r>
            <a:r>
              <a:rPr lang="en-US" altLang="ko-KR" sz="1600"/>
              <a:t> algorithm and a </a:t>
            </a:r>
            <a:r>
              <a:rPr lang="en-US" altLang="ko-KR" sz="1600">
                <a:solidFill>
                  <a:srgbClr val="FF0000"/>
                </a:solidFill>
              </a:rPr>
              <a:t>hash</a:t>
            </a:r>
            <a:r>
              <a:rPr lang="en-US" altLang="ko-KR" sz="1600"/>
              <a:t> function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/>
              <a:t>Message origin authentication &amp; Message integrity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>
                <a:solidFill>
                  <a:srgbClr val="9900CC"/>
                </a:solidFill>
              </a:rPr>
              <a:t>Non-repudiation</a:t>
            </a:r>
          </a:p>
          <a:p>
            <a:pPr marL="766763" lvl="1" indent="-285750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ko-KR" sz="1600"/>
              <a:t>Schemes</a:t>
            </a:r>
          </a:p>
          <a:p>
            <a:pPr marL="1049338" lvl="2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Hash + Digital signature algorithm</a:t>
            </a:r>
            <a:endParaRPr lang="en-US" altLang="ko-KR" sz="1600">
              <a:solidFill>
                <a:schemeClr val="accent2"/>
              </a:solidFill>
            </a:endParaRPr>
          </a:p>
          <a:p>
            <a:pPr marL="1049338" lvl="2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RSA; DSA, KCDSA; ECDSA, EC-KCDSA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993775" y="714375"/>
            <a:ext cx="400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MAC and Digital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13368</TotalTime>
  <Words>1785</Words>
  <Application>Microsoft Office PowerPoint</Application>
  <PresentationFormat>화면 슬라이드 쇼(4:3)</PresentationFormat>
  <Paragraphs>726</Paragraphs>
  <Slides>35</Slides>
  <Notes>30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7" baseType="lpstr">
      <vt:lpstr>기본 디자인</vt:lpstr>
      <vt:lpstr>Equation</vt:lpstr>
      <vt:lpstr>  Lect. 16- 17: Hash Functions and MAC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Ex. of MD5 Collisions</vt:lpstr>
      <vt:lpstr>Practical Collision Attacks (MD5)</vt:lpstr>
      <vt:lpstr>X.509v3 Real and Fake Certificates</vt:lpstr>
      <vt:lpstr>SHA-3 Project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1157</cp:revision>
  <cp:lastPrinted>2001-03-15T06:44:45Z</cp:lastPrinted>
  <dcterms:created xsi:type="dcterms:W3CDTF">2000-05-25T12:25:41Z</dcterms:created>
  <dcterms:modified xsi:type="dcterms:W3CDTF">2010-03-24T13:29:22Z</dcterms:modified>
</cp:coreProperties>
</file>