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64" r:id="rId2"/>
    <p:sldId id="607" r:id="rId3"/>
    <p:sldId id="610" r:id="rId4"/>
    <p:sldId id="608" r:id="rId5"/>
    <p:sldId id="600" r:id="rId6"/>
    <p:sldId id="612" r:id="rId7"/>
    <p:sldId id="518" r:id="rId8"/>
    <p:sldId id="510" r:id="rId9"/>
    <p:sldId id="459" r:id="rId10"/>
    <p:sldId id="524" r:id="rId11"/>
    <p:sldId id="516" r:id="rId12"/>
    <p:sldId id="609" r:id="rId13"/>
    <p:sldId id="611" r:id="rId14"/>
  </p:sldIdLst>
  <p:sldSz cx="9144000" cy="6858000" type="screen4x3"/>
  <p:notesSz cx="7099300" cy="102362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FF"/>
    <a:srgbClr val="FF0000"/>
    <a:srgbClr val="00CC99"/>
    <a:srgbClr val="9900CC"/>
    <a:srgbClr val="0066FF"/>
    <a:srgbClr val="9900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3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420" y="-90"/>
      </p:cViewPr>
      <p:guideLst>
        <p:guide orient="horz" pos="4282"/>
        <p:guide pos="3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3A6ED103-6E40-46BD-A4D0-F2D2AF6B97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9700"/>
            <a:ext cx="606425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81738" y="139700"/>
            <a:ext cx="817562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98513"/>
            <a:ext cx="5105400" cy="3830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661352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015538"/>
            <a:ext cx="60642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5BF61CA2-A660-4CD6-8C6F-17DCF146BBA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190D3C07-E00A-4FAB-8EEC-1C451824CE0C}" type="slidenum">
              <a:rPr lang="en-US" altLang="ko-KR" sz="1300" b="0">
                <a:latin typeface="Times New Roman" pitchFamily="18" charset="0"/>
              </a:rPr>
              <a:pPr algn="r" defTabSz="952500"/>
              <a:t>1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3649F-9127-4DCC-8AE0-65B1018ED55D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D4D1B-357C-47C1-8693-7DFF0F333C64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61458D-18B7-4BCE-8A8A-1070412DC176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  <p:sp>
        <p:nvSpPr>
          <p:cNvPr id="172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7203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720E-D091-424F-9CC3-1DE9FC7C7A54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  <p:sp>
        <p:nvSpPr>
          <p:cNvPr id="173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730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D72734F0-E2D9-46D1-A86A-EE47D38011E8}" type="slidenum">
              <a:rPr lang="en-US" altLang="ko-KR" sz="1300" b="0">
                <a:latin typeface="Times New Roman" pitchFamily="18" charset="0"/>
              </a:rPr>
              <a:pPr algn="r" defTabSz="952500"/>
              <a:t>2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FC9B51BA-D740-4DD8-84E1-BF3E3053F95D}" type="slidenum">
              <a:rPr lang="en-US" altLang="ko-KR" sz="1300" b="0">
                <a:latin typeface="Times New Roman" pitchFamily="18" charset="0"/>
              </a:rPr>
              <a:pPr algn="r" defTabSz="952500"/>
              <a:t>3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6932613" y="10015538"/>
            <a:ext cx="166687" cy="200025"/>
          </a:xfrm>
          <a:noFill/>
        </p:spPr>
        <p:txBody>
          <a:bodyPr/>
          <a:lstStyle/>
          <a:p>
            <a:fld id="{9322F3E9-A2C4-417A-B25C-EB873528B6B4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5013"/>
            <a:ext cx="0" cy="185737"/>
          </a:xfrm>
          <a:noFill/>
          <a:ln w="9525"/>
        </p:spPr>
        <p:txBody>
          <a:bodyPr/>
          <a:lstStyle/>
          <a:p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365734C2-F321-40A4-A49A-FC971B4A8ED1}" type="slidenum">
              <a:rPr lang="en-US" altLang="ko-KR" sz="1300" b="0">
                <a:latin typeface="Times New Roman" pitchFamily="18" charset="0"/>
              </a:rPr>
              <a:pPr algn="r" defTabSz="952500"/>
              <a:t>5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9D531EA0-19F2-49B7-ACE2-7B3BF83617AD}" type="slidenum">
              <a:rPr lang="en-US" altLang="ko-KR" sz="1300" b="0">
                <a:latin typeface="Times New Roman" pitchFamily="18" charset="0"/>
              </a:rPr>
              <a:pPr algn="r" defTabSz="952500"/>
              <a:t>6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12A5C-D4C7-4B6A-A15C-7282D890DB0F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9350A-DFAC-4926-BC23-D5F590D938B0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60EDD-AEDC-458A-805C-DC1E63168412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15C1-64D1-481C-8744-D243110C94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39AC-4D74-4C1C-9817-B8B16516EA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A562C-B7EF-444E-B639-A047CE2830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E0C61-D05B-4AFE-8286-8B7B756B0D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2B01-DE85-4623-B5F5-0C2996FD09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DE36-643D-4190-8C27-1FEAD1EC96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71BCF-203C-4844-A0FB-8930F64298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D52DF-E0D4-40F0-8160-033E5298155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EE769-8319-4003-A979-ED9EDAAB77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0AC4-5861-4720-B447-97CFD17E62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C0F5E-73D2-45C9-B421-D35A406B56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  <a:ea typeface="굴림" pitchFamily="50" charset="-127"/>
              </a:defRPr>
            </a:lvl1pPr>
          </a:lstStyle>
          <a:p>
            <a:pPr>
              <a:defRPr/>
            </a:pPr>
            <a:fld id="{574BF161-493D-4286-9C24-5860F6D3BB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10" Type="http://schemas.openxmlformats.org/officeDocument/2006/relationships/image" Target="../media/image8.gif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A8D069B-FBC7-4AEF-8FA9-127479EA204B}" type="slidenum">
              <a:rPr kumimoji="0" lang="en-US" altLang="ko-KR" sz="1200" b="0">
                <a:latin typeface="+mn-ea"/>
              </a:rPr>
              <a:pPr algn="r">
                <a:defRPr/>
              </a:pPr>
              <a:t>1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213414" y="2554288"/>
            <a:ext cx="44726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 dirty="0" smtClean="0"/>
              <a:t>Lect. </a:t>
            </a:r>
            <a:r>
              <a:rPr lang="en-US" altLang="ko-KR" sz="2400" dirty="0" smtClean="0"/>
              <a:t>15 </a:t>
            </a:r>
            <a:r>
              <a:rPr lang="en-US" altLang="ko-KR" sz="2400" dirty="0" smtClean="0"/>
              <a:t>:  </a:t>
            </a:r>
            <a:r>
              <a:rPr lang="en-US" altLang="ko-KR" sz="2400" dirty="0"/>
              <a:t>Digital Signatures  </a:t>
            </a:r>
          </a:p>
          <a:p>
            <a:endParaRPr lang="en-US" altLang="ko-KR" sz="2400" dirty="0"/>
          </a:p>
          <a:p>
            <a:r>
              <a:rPr lang="en-US" altLang="ko-KR" dirty="0"/>
              <a:t>RSA, </a:t>
            </a:r>
            <a:r>
              <a:rPr lang="en-US" altLang="ko-KR" dirty="0" err="1"/>
              <a:t>ElGamal</a:t>
            </a:r>
            <a:r>
              <a:rPr lang="en-US" altLang="ko-KR" dirty="0"/>
              <a:t>, DSA, KCDSA, </a:t>
            </a:r>
            <a:r>
              <a:rPr lang="en-US" altLang="ko-KR" dirty="0" err="1"/>
              <a:t>Schnorr</a:t>
            </a:r>
            <a:endParaRPr lang="en-US" altLang="ko-KR" dirty="0"/>
          </a:p>
          <a:p>
            <a:endParaRPr lang="en-US" altLang="ko-K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C1CCFB-AAB4-40DE-A45A-CE5F3BA36F51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94211" name="Rectangle 1026"/>
          <p:cNvSpPr>
            <a:spLocks noChangeArrowheads="1"/>
          </p:cNvSpPr>
          <p:nvPr/>
        </p:nvSpPr>
        <p:spPr bwMode="auto">
          <a:xfrm>
            <a:off x="2041525" y="1462088"/>
            <a:ext cx="2244725" cy="1300162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4212" name="Text Box 1027"/>
          <p:cNvSpPr txBox="1">
            <a:spLocks noChangeArrowheads="1"/>
          </p:cNvSpPr>
          <p:nvPr/>
        </p:nvSpPr>
        <p:spPr bwMode="auto">
          <a:xfrm>
            <a:off x="738188" y="704850"/>
            <a:ext cx="7688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000"/>
              <a:t>Korean Certificate-based Digital Signature Algorithm (KCDSA)</a:t>
            </a:r>
          </a:p>
        </p:txBody>
      </p:sp>
      <p:pic>
        <p:nvPicPr>
          <p:cNvPr id="94213" name="Picture 1028" descr="Click To P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438" y="1381125"/>
            <a:ext cx="8651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Text Box 1029"/>
          <p:cNvSpPr txBox="1">
            <a:spLocks noChangeArrowheads="1"/>
          </p:cNvSpPr>
          <p:nvPr/>
        </p:nvSpPr>
        <p:spPr bwMode="auto">
          <a:xfrm>
            <a:off x="2171700" y="1571625"/>
            <a:ext cx="1919288" cy="665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fontAlgn="ctr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rgbClr val="0000FF"/>
                </a:solidFill>
                <a:latin typeface="Arial" charset="0"/>
              </a:rPr>
              <a:t>Private </a:t>
            </a:r>
            <a:r>
              <a:rPr lang="en-US" altLang="ko-KR" sz="160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ko-KR" sz="16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endParaRPr lang="en-US" altLang="ko-KR" sz="1600" baseline="-250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l" fontAlgn="ctr">
              <a:lnSpc>
                <a:spcPct val="90000"/>
              </a:lnSpc>
              <a:defRPr/>
            </a:pPr>
            <a:r>
              <a:rPr lang="en-US" altLang="ko-KR" sz="1600" dirty="0">
                <a:solidFill>
                  <a:srgbClr val="0000FF"/>
                </a:solidFill>
                <a:latin typeface="Arial" charset="0"/>
              </a:rPr>
              <a:t>Public</a:t>
            </a:r>
            <a:r>
              <a:rPr lang="en-US" altLang="ko-KR" sz="1600" dirty="0">
                <a:solidFill>
                  <a:srgbClr val="0000FF"/>
                </a:solidFill>
                <a:latin typeface="Times New Roman" pitchFamily="18" charset="0"/>
              </a:rPr>
              <a:t> : </a:t>
            </a:r>
            <a:r>
              <a:rPr lang="en-US" altLang="ko-KR" sz="1600" i="1" dirty="0">
                <a:solidFill>
                  <a:srgbClr val="0000FF"/>
                </a:solidFill>
                <a:latin typeface="Times New Roman" pitchFamily="18" charset="0"/>
              </a:rPr>
              <a:t>p, q, g, y</a:t>
            </a:r>
          </a:p>
          <a:p>
            <a:pPr algn="l" fontAlgn="ctr">
              <a:lnSpc>
                <a:spcPct val="90000"/>
              </a:lnSpc>
              <a:defRPr/>
            </a:pPr>
            <a:r>
              <a:rPr lang="en-US" altLang="ko-KR" sz="1600" i="1" dirty="0">
                <a:solidFill>
                  <a:schemeClr val="accent2"/>
                </a:solidFill>
                <a:latin typeface="+mj-lt"/>
              </a:rPr>
              <a:t>          z=h(</a:t>
            </a:r>
            <a:r>
              <a:rPr lang="en-US" altLang="ko-KR" sz="1600" i="1" dirty="0" err="1">
                <a:solidFill>
                  <a:schemeClr val="accent2"/>
                </a:solidFill>
                <a:latin typeface="+mj-lt"/>
              </a:rPr>
              <a:t>Cert_Data</a:t>
            </a:r>
            <a:r>
              <a:rPr lang="en-US" altLang="ko-KR" sz="1600" i="1" dirty="0">
                <a:solidFill>
                  <a:schemeClr val="accent2"/>
                </a:solidFill>
                <a:latin typeface="+mj-lt"/>
              </a:rPr>
              <a:t>)</a:t>
            </a:r>
            <a:endParaRPr lang="en-US" altLang="ko-KR" sz="1600" baseline="-25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4215" name="Rectangle 1030"/>
          <p:cNvSpPr>
            <a:spLocks noChangeArrowheads="1"/>
          </p:cNvSpPr>
          <p:nvPr/>
        </p:nvSpPr>
        <p:spPr bwMode="auto">
          <a:xfrm>
            <a:off x="4591050" y="1443038"/>
            <a:ext cx="3563938" cy="1331912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4216" name="Text Box 1031"/>
          <p:cNvSpPr txBox="1">
            <a:spLocks noChangeArrowheads="1"/>
          </p:cNvSpPr>
          <p:nvPr/>
        </p:nvSpPr>
        <p:spPr bwMode="auto">
          <a:xfrm>
            <a:off x="4752975" y="1493838"/>
            <a:ext cx="3419475" cy="122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fontAlgn="ctr"/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p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768+256k (k=0 ~ 5) bit prime</a:t>
            </a:r>
          </a:p>
          <a:p>
            <a:pPr algn="l" fontAlgn="ctr"/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q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160+32k (k=0~3) bit prime,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|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-1</a:t>
            </a:r>
          </a:p>
          <a:p>
            <a:pPr algn="l" fontAlgn="ctr"/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g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generator of order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q</a:t>
            </a:r>
          </a:p>
          <a:p>
            <a:pPr algn="l" fontAlgn="ctr"/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x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0 &lt;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&lt;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q</a:t>
            </a:r>
          </a:p>
          <a:p>
            <a:pPr algn="l" fontAlgn="ctr"/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y = g</a:t>
            </a:r>
            <a:r>
              <a:rPr lang="en-US" altLang="ko-KR" sz="1600" i="1" baseline="300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ko-KR" sz="1600" i="1" baseline="300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mod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p, x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= x</a:t>
            </a:r>
            <a:r>
              <a:rPr lang="en-US" altLang="ko-KR" sz="1600" i="1" baseline="30000">
                <a:solidFill>
                  <a:srgbClr val="0000FF"/>
                </a:solidFill>
                <a:latin typeface="Times New Roman" pitchFamily="18" charset="0"/>
              </a:rPr>
              <a:t>-1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mod q</a:t>
            </a:r>
          </a:p>
        </p:txBody>
      </p:sp>
      <p:sp>
        <p:nvSpPr>
          <p:cNvPr id="94217" name="Text Box 1032"/>
          <p:cNvSpPr txBox="1">
            <a:spLocks noChangeArrowheads="1"/>
          </p:cNvSpPr>
          <p:nvPr/>
        </p:nvSpPr>
        <p:spPr bwMode="auto">
          <a:xfrm>
            <a:off x="835025" y="2987675"/>
            <a:ext cx="39465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Signing</a:t>
            </a:r>
            <a:endParaRPr lang="en-US" altLang="ko-KR" b="0">
              <a:solidFill>
                <a:srgbClr val="0000FF"/>
              </a:solidFill>
              <a:latin typeface="Comic Sans MS" pitchFamily="66" charset="0"/>
              <a:ea typeface="궁서" pitchFamily="18" charset="-127"/>
            </a:endParaRPr>
          </a:p>
        </p:txBody>
      </p:sp>
      <p:sp>
        <p:nvSpPr>
          <p:cNvPr id="94218" name="Text Box 1033"/>
          <p:cNvSpPr txBox="1">
            <a:spLocks noChangeArrowheads="1"/>
          </p:cNvSpPr>
          <p:nvPr/>
        </p:nvSpPr>
        <p:spPr bwMode="auto">
          <a:xfrm>
            <a:off x="1841500" y="3692525"/>
            <a:ext cx="2424113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2000" i="1">
                <a:latin typeface="Times New Roman" pitchFamily="18" charset="0"/>
              </a:rPr>
              <a:t>r </a:t>
            </a:r>
            <a:r>
              <a:rPr lang="en-US" altLang="ko-KR" sz="2000">
                <a:latin typeface="Times New Roman" pitchFamily="18" charset="0"/>
              </a:rPr>
              <a:t>= HAS160(</a:t>
            </a:r>
            <a:r>
              <a:rPr lang="en-US" altLang="ko-KR" sz="2000" i="1">
                <a:latin typeface="Times New Roman" pitchFamily="18" charset="0"/>
              </a:rPr>
              <a:t>g</a:t>
            </a:r>
            <a:r>
              <a:rPr lang="en-US" altLang="ko-KR" sz="2000" i="1" baseline="30000">
                <a:latin typeface="Times New Roman" pitchFamily="18" charset="0"/>
              </a:rPr>
              <a:t>k</a:t>
            </a:r>
            <a:r>
              <a:rPr lang="en-US" altLang="ko-KR" sz="2000" i="1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</a:rPr>
              <a:t>mod</a:t>
            </a:r>
            <a:r>
              <a:rPr lang="en-US" altLang="ko-KR" sz="2000" i="1">
                <a:latin typeface="Times New Roman" pitchFamily="18" charset="0"/>
              </a:rPr>
              <a:t> p</a:t>
            </a:r>
            <a:r>
              <a:rPr lang="en-US" altLang="ko-KR" sz="2000">
                <a:latin typeface="Times New Roman" pitchFamily="18" charset="0"/>
              </a:rPr>
              <a:t>)</a:t>
            </a:r>
          </a:p>
          <a:p>
            <a:pPr algn="l" fontAlgn="ctr"/>
            <a:r>
              <a:rPr lang="en-US" altLang="ko-KR" sz="2000" i="1">
                <a:latin typeface="Times New Roman" pitchFamily="18" charset="0"/>
              </a:rPr>
              <a:t>e</a:t>
            </a:r>
            <a:r>
              <a:rPr lang="en-US" altLang="ko-KR" sz="2000">
                <a:latin typeface="Times New Roman" pitchFamily="18" charset="0"/>
              </a:rPr>
              <a:t> = </a:t>
            </a:r>
            <a:r>
              <a:rPr lang="en-US" altLang="ko-KR" sz="2000" i="1">
                <a:latin typeface="Times New Roman" pitchFamily="18" charset="0"/>
              </a:rPr>
              <a:t>r</a:t>
            </a:r>
            <a:r>
              <a:rPr lang="en-US" altLang="ko-KR" sz="2000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 </a:t>
            </a:r>
            <a:r>
              <a:rPr lang="en-US" altLang="ko-KR" sz="2000">
                <a:latin typeface="Times New Roman" pitchFamily="18" charset="0"/>
              </a:rPr>
              <a:t>HAS160(</a:t>
            </a:r>
            <a:r>
              <a:rPr lang="en-US" altLang="ko-KR" sz="2000" i="1">
                <a:latin typeface="Times New Roman" pitchFamily="18" charset="0"/>
              </a:rPr>
              <a:t>z</a:t>
            </a:r>
            <a:r>
              <a:rPr lang="en-US" altLang="ko-KR" sz="2000">
                <a:latin typeface="Times New Roman" pitchFamily="18" charset="0"/>
              </a:rPr>
              <a:t> || m)</a:t>
            </a:r>
          </a:p>
          <a:p>
            <a:pPr algn="l" fontAlgn="ctr"/>
            <a:r>
              <a:rPr lang="en-US" altLang="ko-KR" sz="2000" i="1">
                <a:latin typeface="Times New Roman" pitchFamily="18" charset="0"/>
              </a:rPr>
              <a:t>s</a:t>
            </a:r>
            <a:r>
              <a:rPr lang="en-US" altLang="ko-KR" sz="2000">
                <a:latin typeface="Times New Roman" pitchFamily="18" charset="0"/>
              </a:rPr>
              <a:t> = </a:t>
            </a:r>
            <a:r>
              <a:rPr lang="en-US" altLang="ko-KR" sz="2000" i="1">
                <a:latin typeface="Times New Roman" pitchFamily="18" charset="0"/>
              </a:rPr>
              <a:t>x</a:t>
            </a:r>
            <a:r>
              <a:rPr lang="en-US" altLang="ko-KR" sz="2000">
                <a:latin typeface="Times New Roman" pitchFamily="18" charset="0"/>
              </a:rPr>
              <a:t>(</a:t>
            </a:r>
            <a:r>
              <a:rPr lang="en-US" altLang="ko-KR" sz="2000" i="1">
                <a:latin typeface="Times New Roman" pitchFamily="18" charset="0"/>
              </a:rPr>
              <a:t>k </a:t>
            </a:r>
            <a:r>
              <a:rPr lang="en-US" altLang="ko-KR" sz="2000">
                <a:latin typeface="Times New Roman" pitchFamily="18" charset="0"/>
              </a:rPr>
              <a:t>- </a:t>
            </a:r>
            <a:r>
              <a:rPr lang="en-US" altLang="ko-KR" sz="2000" i="1">
                <a:latin typeface="Times New Roman" pitchFamily="18" charset="0"/>
              </a:rPr>
              <a:t>e</a:t>
            </a:r>
            <a:r>
              <a:rPr lang="en-US" altLang="ko-KR" sz="2000">
                <a:latin typeface="Times New Roman" pitchFamily="18" charset="0"/>
              </a:rPr>
              <a:t>) mod </a:t>
            </a:r>
            <a:r>
              <a:rPr lang="en-US" altLang="ko-KR" sz="2000" i="1">
                <a:latin typeface="Times New Roman" pitchFamily="18" charset="0"/>
              </a:rPr>
              <a:t>q</a:t>
            </a:r>
            <a:endParaRPr lang="en-US" altLang="ko-KR" sz="2000" i="1" baseline="-25000">
              <a:latin typeface="Times New Roman" pitchFamily="18" charset="0"/>
            </a:endParaRPr>
          </a:p>
        </p:txBody>
      </p:sp>
      <p:sp>
        <p:nvSpPr>
          <p:cNvPr id="94219" name="Text Box 1034"/>
          <p:cNvSpPr txBox="1">
            <a:spLocks noChangeArrowheads="1"/>
          </p:cNvSpPr>
          <p:nvPr/>
        </p:nvSpPr>
        <p:spPr bwMode="auto">
          <a:xfrm>
            <a:off x="815975" y="4692650"/>
            <a:ext cx="39465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Verifying</a:t>
            </a:r>
            <a:endParaRPr lang="en-US" altLang="ko-KR" b="0">
              <a:solidFill>
                <a:srgbClr val="0000FF"/>
              </a:solidFill>
              <a:latin typeface="Comic Sans MS" pitchFamily="66" charset="0"/>
              <a:ea typeface="궁서" pitchFamily="18" charset="-127"/>
            </a:endParaRPr>
          </a:p>
        </p:txBody>
      </p:sp>
      <p:sp>
        <p:nvSpPr>
          <p:cNvPr id="94220" name="AutoShape 1035"/>
          <p:cNvSpPr>
            <a:spLocks noChangeArrowheads="1"/>
          </p:cNvSpPr>
          <p:nvPr/>
        </p:nvSpPr>
        <p:spPr bwMode="auto">
          <a:xfrm>
            <a:off x="6019800" y="3860800"/>
            <a:ext cx="976313" cy="209550"/>
          </a:xfrm>
          <a:prstGeom prst="rightArrow">
            <a:avLst>
              <a:gd name="adj1" fmla="val 40907"/>
              <a:gd name="adj2" fmla="val 9848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4221" name="Text Box 1036"/>
          <p:cNvSpPr txBox="1">
            <a:spLocks noChangeArrowheads="1"/>
          </p:cNvSpPr>
          <p:nvPr/>
        </p:nvSpPr>
        <p:spPr bwMode="auto">
          <a:xfrm>
            <a:off x="6032500" y="3559175"/>
            <a:ext cx="752475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2000" i="1">
                <a:latin typeface="Times New Roman" pitchFamily="18" charset="0"/>
              </a:rPr>
              <a:t>m, </a:t>
            </a:r>
            <a:r>
              <a:rPr lang="en-US" altLang="ko-KR" sz="2000">
                <a:latin typeface="Times New Roman" pitchFamily="18" charset="0"/>
              </a:rPr>
              <a:t>(</a:t>
            </a:r>
            <a:r>
              <a:rPr lang="en-US" altLang="ko-KR" sz="2000" i="1">
                <a:latin typeface="Times New Roman" pitchFamily="18" charset="0"/>
              </a:rPr>
              <a:t>r,s</a:t>
            </a:r>
            <a:r>
              <a:rPr lang="en-US" altLang="ko-KR" sz="2000">
                <a:latin typeface="Times New Roman" pitchFamily="18" charset="0"/>
              </a:rPr>
              <a:t>)</a:t>
            </a:r>
            <a:endParaRPr lang="en-US" altLang="ko-KR" sz="2000" baseline="-25000">
              <a:latin typeface="Times New Roman" pitchFamily="18" charset="0"/>
            </a:endParaRPr>
          </a:p>
        </p:txBody>
      </p:sp>
      <p:sp>
        <p:nvSpPr>
          <p:cNvPr id="94222" name="Text Box 1037"/>
          <p:cNvSpPr txBox="1">
            <a:spLocks noChangeArrowheads="1"/>
          </p:cNvSpPr>
          <p:nvPr/>
        </p:nvSpPr>
        <p:spPr bwMode="auto">
          <a:xfrm>
            <a:off x="1441450" y="3349625"/>
            <a:ext cx="369887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None/>
              <a:tabLst>
                <a:tab pos="481013" algn="l"/>
              </a:tabLst>
            </a:pPr>
            <a:r>
              <a:rPr lang="en-US" altLang="ko-KR">
                <a:ea typeface="궁서" pitchFamily="18" charset="-127"/>
              </a:rPr>
              <a:t>Pick a random </a:t>
            </a:r>
            <a:r>
              <a:rPr lang="en-US" altLang="ko-KR" i="1">
                <a:latin typeface="Times New Roman" pitchFamily="18" charset="0"/>
                <a:ea typeface="궁서" pitchFamily="18" charset="-127"/>
              </a:rPr>
              <a:t>k</a:t>
            </a:r>
            <a:r>
              <a:rPr lang="en-US" altLang="ko-KR">
                <a:ea typeface="궁서" pitchFamily="18" charset="-127"/>
              </a:rPr>
              <a:t> s.t. </a:t>
            </a:r>
            <a:r>
              <a:rPr lang="en-US" altLang="ko-KR">
                <a:latin typeface="Times New Roman" pitchFamily="18" charset="0"/>
                <a:ea typeface="궁서" pitchFamily="18" charset="-127"/>
              </a:rPr>
              <a:t>0 &lt; </a:t>
            </a:r>
            <a:r>
              <a:rPr lang="en-US" altLang="ko-KR" i="1">
                <a:latin typeface="Times New Roman" pitchFamily="18" charset="0"/>
                <a:ea typeface="궁서" pitchFamily="18" charset="-127"/>
              </a:rPr>
              <a:t>k</a:t>
            </a:r>
            <a:r>
              <a:rPr lang="en-US" altLang="ko-KR">
                <a:latin typeface="Times New Roman" pitchFamily="18" charset="0"/>
                <a:ea typeface="궁서" pitchFamily="18" charset="-127"/>
              </a:rPr>
              <a:t> &lt; </a:t>
            </a:r>
            <a:r>
              <a:rPr lang="en-US" altLang="ko-KR" i="1">
                <a:latin typeface="Times New Roman" pitchFamily="18" charset="0"/>
                <a:ea typeface="궁서" pitchFamily="18" charset="-127"/>
              </a:rPr>
              <a:t>q</a:t>
            </a:r>
            <a:endParaRPr lang="en-US" altLang="ko-KR">
              <a:ea typeface="궁서" pitchFamily="18" charset="-127"/>
            </a:endParaRPr>
          </a:p>
        </p:txBody>
      </p:sp>
      <p:sp>
        <p:nvSpPr>
          <p:cNvPr id="94223" name="Text Box 1038"/>
          <p:cNvSpPr txBox="1">
            <a:spLocks noChangeArrowheads="1"/>
          </p:cNvSpPr>
          <p:nvPr/>
        </p:nvSpPr>
        <p:spPr bwMode="auto">
          <a:xfrm>
            <a:off x="3468688" y="5070475"/>
            <a:ext cx="2487612" cy="914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2000" i="1">
                <a:latin typeface="Times New Roman" pitchFamily="18" charset="0"/>
              </a:rPr>
              <a:t>e</a:t>
            </a:r>
            <a:r>
              <a:rPr lang="en-US" altLang="ko-KR" sz="2000">
                <a:latin typeface="Times New Roman" pitchFamily="18" charset="0"/>
              </a:rPr>
              <a:t> = </a:t>
            </a:r>
            <a:r>
              <a:rPr lang="en-US" altLang="ko-KR" sz="2000" i="1">
                <a:latin typeface="Times New Roman" pitchFamily="18" charset="0"/>
              </a:rPr>
              <a:t>r</a:t>
            </a:r>
            <a:r>
              <a:rPr lang="en-US" altLang="ko-KR" sz="2000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 </a:t>
            </a:r>
            <a:r>
              <a:rPr lang="en-US" altLang="ko-KR" sz="2000">
                <a:latin typeface="Times New Roman" pitchFamily="18" charset="0"/>
              </a:rPr>
              <a:t>HAS160(</a:t>
            </a:r>
            <a:r>
              <a:rPr lang="en-US" altLang="ko-KR" sz="2000" i="1">
                <a:latin typeface="Times New Roman" pitchFamily="18" charset="0"/>
              </a:rPr>
              <a:t>z</a:t>
            </a:r>
            <a:r>
              <a:rPr lang="en-US" altLang="ko-KR" sz="2000">
                <a:latin typeface="Times New Roman" pitchFamily="18" charset="0"/>
              </a:rPr>
              <a:t> || m)</a:t>
            </a:r>
            <a:r>
              <a:rPr lang="en-US" altLang="ko-KR" sz="2000" i="1">
                <a:latin typeface="Times New Roman" pitchFamily="18" charset="0"/>
              </a:rPr>
              <a:t> </a:t>
            </a:r>
          </a:p>
          <a:p>
            <a:pPr algn="l" fontAlgn="ctr"/>
            <a:r>
              <a:rPr lang="en-US" altLang="ko-KR" sz="2000" i="1">
                <a:latin typeface="Times New Roman" pitchFamily="18" charset="0"/>
              </a:rPr>
              <a:t>v </a:t>
            </a:r>
            <a:r>
              <a:rPr lang="en-US" altLang="ko-KR" sz="2000">
                <a:latin typeface="Times New Roman" pitchFamily="18" charset="0"/>
              </a:rPr>
              <a:t>= </a:t>
            </a:r>
            <a:r>
              <a:rPr lang="en-US" altLang="ko-KR" sz="2000" i="1">
                <a:latin typeface="Times New Roman" pitchFamily="18" charset="0"/>
              </a:rPr>
              <a:t>y</a:t>
            </a:r>
            <a:r>
              <a:rPr lang="en-US" altLang="ko-KR" sz="2000" i="1" baseline="30000">
                <a:latin typeface="Times New Roman" pitchFamily="18" charset="0"/>
              </a:rPr>
              <a:t>s</a:t>
            </a:r>
            <a:r>
              <a:rPr lang="en-US" altLang="ko-KR" sz="2000" i="1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ko-KR" sz="2000" i="1">
                <a:latin typeface="Times New Roman" pitchFamily="18" charset="0"/>
              </a:rPr>
              <a:t> g</a:t>
            </a:r>
            <a:r>
              <a:rPr lang="en-US" altLang="ko-KR" sz="2000" i="1" baseline="30000">
                <a:latin typeface="Times New Roman" pitchFamily="18" charset="0"/>
              </a:rPr>
              <a:t>e</a:t>
            </a:r>
            <a:r>
              <a:rPr lang="en-US" altLang="ko-KR" sz="2000" i="1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</a:rPr>
              <a:t>mod</a:t>
            </a:r>
            <a:r>
              <a:rPr lang="en-US" altLang="ko-KR" sz="2000" i="1">
                <a:latin typeface="Times New Roman" pitchFamily="18" charset="0"/>
              </a:rPr>
              <a:t> p</a:t>
            </a:r>
            <a:endParaRPr lang="en-US" altLang="ko-KR" sz="2000">
              <a:latin typeface="Times New Roman" pitchFamily="18" charset="0"/>
            </a:endParaRPr>
          </a:p>
          <a:p>
            <a:pPr algn="l" fontAlgn="ctr"/>
            <a:r>
              <a:rPr lang="en-US" altLang="ko-KR" sz="2000">
                <a:latin typeface="Times New Roman" pitchFamily="18" charset="0"/>
              </a:rPr>
              <a:t>HAS160(</a:t>
            </a:r>
            <a:r>
              <a:rPr lang="en-US" altLang="ko-KR" sz="2000" i="1">
                <a:latin typeface="Times New Roman" pitchFamily="18" charset="0"/>
              </a:rPr>
              <a:t>v</a:t>
            </a:r>
            <a:r>
              <a:rPr lang="en-US" altLang="ko-KR" sz="2000">
                <a:latin typeface="Times New Roman" pitchFamily="18" charset="0"/>
              </a:rPr>
              <a:t>)</a:t>
            </a:r>
            <a:r>
              <a:rPr lang="en-US" altLang="ko-KR" sz="2000" i="1">
                <a:latin typeface="Times New Roman" pitchFamily="18" charset="0"/>
              </a:rPr>
              <a:t> =</a:t>
            </a:r>
            <a:r>
              <a:rPr lang="en-US" altLang="ko-KR" sz="2000">
                <a:latin typeface="Times New Roman" pitchFamily="18" charset="0"/>
              </a:rPr>
              <a:t>?</a:t>
            </a:r>
            <a:r>
              <a:rPr lang="en-US" altLang="ko-KR" sz="2000" i="1">
                <a:latin typeface="Times New Roman" pitchFamily="18" charset="0"/>
              </a:rPr>
              <a:t> r</a:t>
            </a:r>
          </a:p>
        </p:txBody>
      </p:sp>
      <p:sp>
        <p:nvSpPr>
          <p:cNvPr id="94224" name="AutoShape 1039"/>
          <p:cNvSpPr>
            <a:spLocks noChangeArrowheads="1"/>
          </p:cNvSpPr>
          <p:nvPr/>
        </p:nvSpPr>
        <p:spPr bwMode="auto">
          <a:xfrm>
            <a:off x="1436688" y="5643563"/>
            <a:ext cx="976312" cy="209550"/>
          </a:xfrm>
          <a:prstGeom prst="rightArrow">
            <a:avLst>
              <a:gd name="adj1" fmla="val 40907"/>
              <a:gd name="adj2" fmla="val 9848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4225" name="Text Box 1040"/>
          <p:cNvSpPr txBox="1">
            <a:spLocks noChangeArrowheads="1"/>
          </p:cNvSpPr>
          <p:nvPr/>
        </p:nvSpPr>
        <p:spPr bwMode="auto">
          <a:xfrm>
            <a:off x="1458913" y="5343525"/>
            <a:ext cx="752475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2000" i="1">
                <a:latin typeface="Times New Roman" pitchFamily="18" charset="0"/>
              </a:rPr>
              <a:t>m, </a:t>
            </a:r>
            <a:r>
              <a:rPr lang="en-US" altLang="ko-KR" sz="2000">
                <a:latin typeface="Times New Roman" pitchFamily="18" charset="0"/>
              </a:rPr>
              <a:t>(</a:t>
            </a:r>
            <a:r>
              <a:rPr lang="en-US" altLang="ko-KR" sz="2000" i="1">
                <a:latin typeface="Times New Roman" pitchFamily="18" charset="0"/>
              </a:rPr>
              <a:t>r,s</a:t>
            </a:r>
            <a:r>
              <a:rPr lang="en-US" altLang="ko-KR" sz="2000">
                <a:latin typeface="Times New Roman" pitchFamily="18" charset="0"/>
              </a:rPr>
              <a:t>)</a:t>
            </a:r>
            <a:endParaRPr lang="en-US" altLang="ko-KR" sz="2000" baseline="-25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C0E4B-C54A-4574-BF63-9F1E27893103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95235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409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Schnorr Signature Scheme</a:t>
            </a:r>
          </a:p>
        </p:txBody>
      </p:sp>
      <p:sp>
        <p:nvSpPr>
          <p:cNvPr id="95236" name="Text Box 1027"/>
          <p:cNvSpPr txBox="1">
            <a:spLocks noChangeArrowheads="1"/>
          </p:cNvSpPr>
          <p:nvPr/>
        </p:nvSpPr>
        <p:spPr bwMode="auto">
          <a:xfrm>
            <a:off x="785813" y="1455738"/>
            <a:ext cx="7361237" cy="4943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Domain parameters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p = a large prime (~ size 1024 bit), q = a prime (~size 160 bit)</a:t>
            </a:r>
            <a:endParaRPr lang="en-US" altLang="ko-KR">
              <a:sym typeface="Symbol" pitchFamily="18" charset="2"/>
            </a:endParaRP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q = a large prime divisor of p-1 (q | p-1)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g = an element of Z</a:t>
            </a:r>
            <a:r>
              <a:rPr lang="en-US" altLang="ko-KR" baseline="-25000">
                <a:ea typeface="궁서" pitchFamily="18" charset="-127"/>
              </a:rPr>
              <a:t>p</a:t>
            </a:r>
            <a:r>
              <a:rPr lang="en-US" altLang="ko-KR">
                <a:ea typeface="궁서" pitchFamily="18" charset="-127"/>
              </a:rPr>
              <a:t> of order q, i.e., g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 </a:t>
            </a:r>
            <a:r>
              <a:rPr lang="en-US" altLang="ko-KR">
                <a:ea typeface="궁서" pitchFamily="18" charset="-127"/>
              </a:rPr>
              <a:t>1 &amp; g</a:t>
            </a:r>
            <a:r>
              <a:rPr lang="en-US" altLang="ko-KR" baseline="30000">
                <a:ea typeface="궁서" pitchFamily="18" charset="-127"/>
              </a:rPr>
              <a:t>q</a:t>
            </a:r>
            <a:r>
              <a:rPr lang="en-US" altLang="ko-KR">
                <a:ea typeface="궁서" pitchFamily="18" charset="-127"/>
              </a:rPr>
              <a:t> = 1 mod p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Considered in a subgroup of order q in modulo p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 Keys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Private key x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 baseline="-25000"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 [1, q-1]</a:t>
            </a:r>
            <a:r>
              <a:rPr lang="en-US" altLang="ko-KR"/>
              <a:t> : a random integer 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Public key y = </a:t>
            </a:r>
            <a:r>
              <a:rPr lang="en-US" altLang="ko-KR">
                <a:sym typeface="Symbol" pitchFamily="18" charset="2"/>
              </a:rPr>
              <a:t>g</a:t>
            </a:r>
            <a:r>
              <a:rPr lang="en-US" altLang="ko-KR" baseline="30000">
                <a:sym typeface="Symbol" pitchFamily="18" charset="2"/>
              </a:rPr>
              <a:t>x</a:t>
            </a:r>
            <a:r>
              <a:rPr lang="en-US" altLang="ko-KR">
                <a:sym typeface="Symbol" pitchFamily="18" charset="2"/>
              </a:rPr>
              <a:t> mod p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Signature generation</a:t>
            </a:r>
            <a:r>
              <a:rPr lang="en-US" altLang="ko-KR">
                <a:ea typeface="궁서" pitchFamily="18" charset="-127"/>
              </a:rPr>
              <a:t>: (</a:t>
            </a:r>
            <a:r>
              <a:rPr lang="en-US" altLang="ko-KR">
                <a:sym typeface="Symbol" pitchFamily="18" charset="2"/>
              </a:rPr>
              <a:t>r</a:t>
            </a:r>
            <a:r>
              <a:rPr lang="en-US" altLang="ko-KR">
                <a:ea typeface="궁서" pitchFamily="18" charset="-127"/>
              </a:rPr>
              <a:t>, </a:t>
            </a:r>
            <a:r>
              <a:rPr lang="en-US" altLang="ko-KR">
                <a:sym typeface="Symbol" pitchFamily="18" charset="2"/>
              </a:rPr>
              <a:t>s</a:t>
            </a:r>
            <a:r>
              <a:rPr lang="en-US" altLang="ko-KR">
                <a:ea typeface="궁서" pitchFamily="18" charset="-127"/>
              </a:rPr>
              <a:t>)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Pick a random integer k 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 baseline="-25000"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 [1, q-1]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Compute r = h(g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sym typeface="Symbol" pitchFamily="18" charset="2"/>
              </a:rPr>
              <a:t> mod p, m)</a:t>
            </a:r>
            <a:endParaRPr lang="en-US" altLang="ko-KR">
              <a:ea typeface="궁서" pitchFamily="18" charset="-127"/>
            </a:endParaRP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Compute </a:t>
            </a:r>
            <a:r>
              <a:rPr lang="en-US" altLang="ko-KR">
                <a:sym typeface="Symbol" pitchFamily="18" charset="2"/>
              </a:rPr>
              <a:t>s </a:t>
            </a:r>
            <a:r>
              <a:rPr lang="en-US" altLang="ko-KR">
                <a:ea typeface="궁서" pitchFamily="18" charset="-127"/>
              </a:rPr>
              <a:t>= k – xr mod q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Signature verification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r =? h(y</a:t>
            </a:r>
            <a:r>
              <a:rPr lang="en-US" altLang="ko-KR" baseline="30000">
                <a:ea typeface="궁서" pitchFamily="18" charset="-127"/>
              </a:rPr>
              <a:t>r</a:t>
            </a:r>
            <a:r>
              <a:rPr lang="en-US" altLang="ko-KR">
                <a:ea typeface="궁서" pitchFamily="18" charset="-127"/>
              </a:rPr>
              <a:t>g</a:t>
            </a:r>
            <a:r>
              <a:rPr lang="en-US" altLang="ko-KR" baseline="30000">
                <a:ea typeface="궁서" pitchFamily="18" charset="-127"/>
              </a:rPr>
              <a:t>s</a:t>
            </a:r>
            <a:r>
              <a:rPr lang="en-US" altLang="ko-KR">
                <a:ea typeface="궁서" pitchFamily="18" charset="-127"/>
              </a:rPr>
              <a:t> mod p, m)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CA792E-6D3B-4B89-882E-38BB7EC4EE64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96259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574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Security of Digital Signature Schemes</a:t>
            </a:r>
          </a:p>
        </p:txBody>
      </p:sp>
      <p:sp>
        <p:nvSpPr>
          <p:cNvPr id="96260" name="Text Box 1027"/>
          <p:cNvSpPr txBox="1">
            <a:spLocks noChangeArrowheads="1"/>
          </p:cNvSpPr>
          <p:nvPr/>
        </p:nvSpPr>
        <p:spPr bwMode="auto">
          <a:xfrm>
            <a:off x="785813" y="1455738"/>
            <a:ext cx="7361237" cy="221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Security goals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</a:rPr>
              <a:t>Total break</a:t>
            </a:r>
            <a:r>
              <a:rPr lang="en-US" altLang="ko-KR"/>
              <a:t>: adversary is able to find the secret for signing, so he can forge then any signature on any message.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</a:rPr>
              <a:t>Selective forgery</a:t>
            </a:r>
            <a:r>
              <a:rPr lang="en-US" altLang="ko-KR"/>
              <a:t>: adversary is able to create valid signatures on a message chosen by someone else, with a significant probability.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</a:rPr>
              <a:t>Existential forgery</a:t>
            </a:r>
            <a:r>
              <a:rPr lang="en-US" altLang="ko-KR"/>
              <a:t>: adversary can create a pair (message, signature), s.t. the signature of the message is valid.</a:t>
            </a:r>
            <a:endParaRPr lang="en-US" altLang="ko-KR"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46473-3DD4-4BCB-8AF5-65CA9DC535E8}" type="slidenum">
              <a:rPr lang="en-US" altLang="ko-KR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97283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574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Security of Digital Signature Schemes</a:t>
            </a:r>
          </a:p>
        </p:txBody>
      </p:sp>
      <p:sp>
        <p:nvSpPr>
          <p:cNvPr id="97284" name="Text Box 1027"/>
          <p:cNvSpPr txBox="1">
            <a:spLocks noChangeArrowheads="1"/>
          </p:cNvSpPr>
          <p:nvPr/>
        </p:nvSpPr>
        <p:spPr bwMode="auto">
          <a:xfrm>
            <a:off x="785813" y="1455738"/>
            <a:ext cx="7361237" cy="221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Attack models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</a:rPr>
              <a:t>Key-only attack</a:t>
            </a:r>
            <a:r>
              <a:rPr lang="en-US" altLang="ko-KR"/>
              <a:t>: Adversary knows only the verification function (which is supposed to be public).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</a:rPr>
              <a:t>Known message attack</a:t>
            </a:r>
            <a:r>
              <a:rPr lang="en-US" altLang="ko-KR"/>
              <a:t>: Adversary knows a list of messages previously signed by Alice.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</a:rPr>
              <a:t>Chosen message attack</a:t>
            </a:r>
            <a:r>
              <a:rPr lang="en-US" altLang="ko-KR"/>
              <a:t>: Adversary can choose what messages wants Alice to sign, and he knows both the messages and the corresponding signatures.</a:t>
            </a:r>
            <a:endParaRPr lang="en-US" altLang="ko-KR"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C8F1477-8C77-45E6-990F-511B88A1E211}" type="slidenum">
              <a:rPr kumimoji="0" lang="en-US" altLang="ko-KR" sz="1200" b="0">
                <a:latin typeface="+mn-ea"/>
              </a:rPr>
              <a:pPr algn="r">
                <a:defRPr/>
              </a:pPr>
              <a:t>2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262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Digital Signature</a:t>
            </a:r>
          </a:p>
        </p:txBody>
      </p:sp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773113" y="1500188"/>
            <a:ext cx="7140575" cy="2768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sz="2000">
                <a:ea typeface="궁서" pitchFamily="18" charset="-127"/>
              </a:rPr>
              <a:t>Digital Signature 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2000">
                <a:ea typeface="궁서" pitchFamily="18" charset="-127"/>
              </a:rPr>
              <a:t>Electronic version of handwritten signature on electronic document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2000">
                <a:ea typeface="궁서" pitchFamily="18" charset="-127"/>
              </a:rPr>
              <a:t>Signing using private key (only by the signer)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2000">
                <a:ea typeface="궁서" pitchFamily="18" charset="-127"/>
              </a:rPr>
              <a:t>Verification using public key (by everyone)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 sz="2000">
              <a:ea typeface="궁서" pitchFamily="18" charset="-127"/>
            </a:endParaRPr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sz="2000">
                <a:ea typeface="궁서" pitchFamily="18" charset="-127"/>
              </a:rPr>
              <a:t>Hash then sign: sig(h(m))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sz="2000">
                <a:ea typeface="궁서" pitchFamily="18" charset="-127"/>
              </a:rPr>
              <a:t>Efficiency in computation and communication 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v"/>
            </a:pPr>
            <a:endParaRPr lang="en-US" altLang="ko-KR" sz="2000"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392DEE0-ED12-4119-83C8-E8BECE4CF868}" type="slidenum">
              <a:rPr kumimoji="0" lang="en-US" altLang="ko-KR" sz="1200" b="0">
                <a:latin typeface="+mn-ea"/>
              </a:rPr>
              <a:pPr algn="r">
                <a:defRPr/>
              </a:pPr>
              <a:t>3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262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Digital Signature</a:t>
            </a:r>
          </a:p>
        </p:txBody>
      </p:sp>
      <p:sp>
        <p:nvSpPr>
          <p:cNvPr id="87044" name="Text Box 3"/>
          <p:cNvSpPr txBox="1">
            <a:spLocks noChangeArrowheads="1"/>
          </p:cNvSpPr>
          <p:nvPr/>
        </p:nvSpPr>
        <p:spPr bwMode="auto">
          <a:xfrm>
            <a:off x="773113" y="1500188"/>
            <a:ext cx="7140575" cy="3692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indent="-4572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sz="2000">
                <a:ea typeface="궁서" pitchFamily="18" charset="-127"/>
              </a:rPr>
              <a:t>Security requirements for digital signature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2000">
                <a:ea typeface="궁서" pitchFamily="18" charset="-127"/>
              </a:rPr>
              <a:t>U</a:t>
            </a:r>
            <a:r>
              <a:rPr lang="en-US" altLang="ko-KR" sz="2000"/>
              <a:t>nforgeability (</a:t>
            </a:r>
            <a:r>
              <a:rPr lang="ko-KR" altLang="en-US" sz="2000"/>
              <a:t>위조</a:t>
            </a:r>
            <a:r>
              <a:rPr lang="en-US" altLang="ko-KR" sz="2000"/>
              <a:t> </a:t>
            </a:r>
            <a:r>
              <a:rPr lang="ko-KR" altLang="en-US" sz="2000"/>
              <a:t>방지</a:t>
            </a:r>
            <a:r>
              <a:rPr lang="en-US" altLang="ko-KR" sz="2000"/>
              <a:t>) 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2000"/>
              <a:t>User authentication (</a:t>
            </a:r>
            <a:r>
              <a:rPr lang="ko-KR" altLang="en-US" sz="2000"/>
              <a:t>사용자 인증</a:t>
            </a:r>
            <a:r>
              <a:rPr lang="en-US" altLang="ko-KR" sz="2000"/>
              <a:t>)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2000"/>
              <a:t>Non-repudiation (</a:t>
            </a:r>
            <a:r>
              <a:rPr lang="ko-KR" altLang="en-US" sz="2000"/>
              <a:t>부인 방지</a:t>
            </a:r>
            <a:r>
              <a:rPr lang="en-US" altLang="ko-KR" sz="2000"/>
              <a:t>)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2000"/>
              <a:t>Unalterability (</a:t>
            </a:r>
            <a:r>
              <a:rPr lang="ko-KR" altLang="en-US" sz="2000"/>
              <a:t>변조 방지</a:t>
            </a:r>
            <a:r>
              <a:rPr lang="en-US" altLang="ko-KR" sz="2000"/>
              <a:t>)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sz="2000"/>
              <a:t>Non-reusability (</a:t>
            </a:r>
            <a:r>
              <a:rPr lang="ko-KR" altLang="en-US" sz="2000"/>
              <a:t>재사용 방지</a:t>
            </a:r>
            <a:r>
              <a:rPr lang="en-US" altLang="ko-KR" sz="2000"/>
              <a:t>)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 sz="2000"/>
          </a:p>
          <a:p>
            <a:pPr marL="457200" indent="-4572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sz="2000"/>
              <a:t>Services provided by digital signature 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sz="2000"/>
              <a:t>Authentication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sz="2000"/>
              <a:t>Data integrity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sz="2000"/>
              <a:t>Non-Repudiation</a:t>
            </a:r>
          </a:p>
          <a:p>
            <a:pPr marL="914400" lvl="1" indent="-457200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CBCE6-3AFD-4C65-AB87-CE05E54385F8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5438775" y="2743200"/>
            <a:ext cx="3038475" cy="3476625"/>
          </a:xfrm>
          <a:prstGeom prst="rect">
            <a:avLst/>
          </a:prstGeom>
          <a:solidFill>
            <a:srgbClr val="CCFFCC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8068" name="Rectangle 3"/>
          <p:cNvSpPr>
            <a:spLocks noChangeArrowheads="1"/>
          </p:cNvSpPr>
          <p:nvPr/>
        </p:nvSpPr>
        <p:spPr bwMode="auto">
          <a:xfrm>
            <a:off x="742950" y="2724150"/>
            <a:ext cx="2743200" cy="3495675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8069" name="Text Box 4"/>
          <p:cNvSpPr txBox="1">
            <a:spLocks noChangeArrowheads="1"/>
          </p:cNvSpPr>
          <p:nvPr/>
        </p:nvSpPr>
        <p:spPr bwMode="auto">
          <a:xfrm>
            <a:off x="904875" y="1260475"/>
            <a:ext cx="6184900" cy="12271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Digital Signature</a:t>
            </a:r>
          </a:p>
          <a:p>
            <a:pPr lvl="1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Combine Hash with Digital Signature and use PKC</a:t>
            </a:r>
          </a:p>
          <a:p>
            <a:pPr lvl="1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Provide </a:t>
            </a:r>
            <a:r>
              <a:rPr lang="en-US" altLang="ko-KR" sz="1600">
                <a:solidFill>
                  <a:schemeClr val="accent2"/>
                </a:solidFill>
              </a:rPr>
              <a:t>Authentication</a:t>
            </a:r>
            <a:r>
              <a:rPr lang="en-US" altLang="ko-KR" sz="1600"/>
              <a:t> and </a:t>
            </a:r>
            <a:r>
              <a:rPr lang="en-US" altLang="ko-KR" sz="1600">
                <a:solidFill>
                  <a:schemeClr val="accent2"/>
                </a:solidFill>
              </a:rPr>
              <a:t>Non-Repudiation</a:t>
            </a:r>
          </a:p>
          <a:p>
            <a:pPr lvl="1" algn="l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481013" algn="l"/>
              </a:tabLst>
            </a:pPr>
            <a:r>
              <a:rPr lang="en-US" altLang="ko-KR" sz="1600"/>
              <a:t> RSA; DSA, KCDSA, ECDSA, EC-KCDSA</a:t>
            </a:r>
          </a:p>
        </p:txBody>
      </p:sp>
      <p:sp>
        <p:nvSpPr>
          <p:cNvPr id="88070" name="Text Box 5"/>
          <p:cNvSpPr txBox="1">
            <a:spLocks noChangeArrowheads="1"/>
          </p:cNvSpPr>
          <p:nvPr/>
        </p:nvSpPr>
        <p:spPr bwMode="auto">
          <a:xfrm>
            <a:off x="993775" y="714375"/>
            <a:ext cx="260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Digital Signature</a:t>
            </a:r>
          </a:p>
        </p:txBody>
      </p:sp>
      <p:pic>
        <p:nvPicPr>
          <p:cNvPr id="65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688" y="2811463"/>
            <a:ext cx="630237" cy="706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656391" name="Rectangle 7"/>
          <p:cNvSpPr>
            <a:spLocks noChangeArrowheads="1"/>
          </p:cNvSpPr>
          <p:nvPr/>
        </p:nvSpPr>
        <p:spPr bwMode="auto">
          <a:xfrm>
            <a:off x="2116138" y="5881688"/>
            <a:ext cx="874712" cy="258762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400">
                <a:solidFill>
                  <a:srgbClr val="FFFF00"/>
                </a:solidFill>
              </a:rPr>
              <a:t>Signature</a:t>
            </a:r>
          </a:p>
        </p:txBody>
      </p:sp>
      <p:sp>
        <p:nvSpPr>
          <p:cNvPr id="656392" name="AutoShape 8"/>
          <p:cNvSpPr>
            <a:spLocks noChangeArrowheads="1"/>
          </p:cNvSpPr>
          <p:nvPr/>
        </p:nvSpPr>
        <p:spPr bwMode="auto">
          <a:xfrm>
            <a:off x="857250" y="4152900"/>
            <a:ext cx="1028700" cy="809625"/>
          </a:xfrm>
          <a:prstGeom prst="cloudCallout">
            <a:avLst>
              <a:gd name="adj1" fmla="val 62963"/>
              <a:gd name="adj2" fmla="val 67449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ko-KR" sz="1200">
                <a:solidFill>
                  <a:srgbClr val="FF0000"/>
                </a:solidFill>
              </a:rPr>
              <a:t>Sender’s Private  Key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71675" y="3476625"/>
            <a:ext cx="1135063" cy="1273175"/>
            <a:chOff x="1242" y="2256"/>
            <a:chExt cx="715" cy="802"/>
          </a:xfrm>
        </p:grpSpPr>
        <p:sp>
          <p:nvSpPr>
            <p:cNvPr id="88140" name="AutoShape 10"/>
            <p:cNvSpPr>
              <a:spLocks noChangeArrowheads="1"/>
            </p:cNvSpPr>
            <p:nvPr/>
          </p:nvSpPr>
          <p:spPr bwMode="auto">
            <a:xfrm>
              <a:off x="1314" y="2424"/>
              <a:ext cx="579" cy="30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4 w 21600"/>
                <a:gd name="T13" fmla="*/ 4518 h 21600"/>
                <a:gd name="T14" fmla="*/ 17086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8141" name="Line 11"/>
            <p:cNvSpPr>
              <a:spLocks noChangeShapeType="1"/>
            </p:cNvSpPr>
            <p:nvPr/>
          </p:nvSpPr>
          <p:spPr bwMode="auto">
            <a:xfrm flipV="1">
              <a:off x="1602" y="2748"/>
              <a:ext cx="0" cy="1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8142" name="Text Box 12"/>
            <p:cNvSpPr txBox="1">
              <a:spLocks noChangeArrowheads="1"/>
            </p:cNvSpPr>
            <p:nvPr/>
          </p:nvSpPr>
          <p:spPr bwMode="auto">
            <a:xfrm>
              <a:off x="1242" y="2528"/>
              <a:ext cx="715" cy="115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ko-KR" sz="1200">
                  <a:solidFill>
                    <a:schemeClr val="accent2"/>
                  </a:solidFill>
                </a:rPr>
                <a:t>Hash Algorithm</a:t>
              </a:r>
            </a:p>
          </p:txBody>
        </p:sp>
        <p:sp>
          <p:nvSpPr>
            <p:cNvPr id="88143" name="Rectangle 13"/>
            <p:cNvSpPr>
              <a:spLocks noChangeArrowheads="1"/>
            </p:cNvSpPr>
            <p:nvPr/>
          </p:nvSpPr>
          <p:spPr bwMode="auto">
            <a:xfrm>
              <a:off x="1363" y="2895"/>
              <a:ext cx="473" cy="163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400"/>
                <a:t>Hash</a:t>
              </a:r>
              <a:endParaRPr lang="en-US" altLang="ko-KR" sz="1400">
                <a:latin typeface="Times New Roman" pitchFamily="18" charset="0"/>
              </a:endParaRPr>
            </a:p>
          </p:txBody>
        </p:sp>
        <p:sp>
          <p:nvSpPr>
            <p:cNvPr id="88144" name="Line 14"/>
            <p:cNvSpPr>
              <a:spLocks noChangeShapeType="1"/>
            </p:cNvSpPr>
            <p:nvPr/>
          </p:nvSpPr>
          <p:spPr bwMode="auto">
            <a:xfrm flipV="1">
              <a:off x="1590" y="2256"/>
              <a:ext cx="0" cy="1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</p:grpSp>
      <p:pic>
        <p:nvPicPr>
          <p:cNvPr id="88075" name="Picture 16" descr="Click To Previ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9638" y="2606675"/>
            <a:ext cx="8651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6" name="Picture 17" descr="Click To Previe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0863" y="2586038"/>
            <a:ext cx="912812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6402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2938" y="3449638"/>
            <a:ext cx="630237" cy="706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495925" y="4114800"/>
            <a:ext cx="1135063" cy="1273175"/>
            <a:chOff x="3462" y="2658"/>
            <a:chExt cx="715" cy="802"/>
          </a:xfrm>
        </p:grpSpPr>
        <p:sp>
          <p:nvSpPr>
            <p:cNvPr id="88135" name="AutoShape 20"/>
            <p:cNvSpPr>
              <a:spLocks noChangeArrowheads="1"/>
            </p:cNvSpPr>
            <p:nvPr/>
          </p:nvSpPr>
          <p:spPr bwMode="auto">
            <a:xfrm>
              <a:off x="3534" y="2826"/>
              <a:ext cx="579" cy="30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4 w 21600"/>
                <a:gd name="T13" fmla="*/ 4518 h 21600"/>
                <a:gd name="T14" fmla="*/ 17086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8136" name="Line 21"/>
            <p:cNvSpPr>
              <a:spLocks noChangeShapeType="1"/>
            </p:cNvSpPr>
            <p:nvPr/>
          </p:nvSpPr>
          <p:spPr bwMode="auto">
            <a:xfrm flipV="1">
              <a:off x="3822" y="3150"/>
              <a:ext cx="0" cy="1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88137" name="Text Box 22"/>
            <p:cNvSpPr txBox="1">
              <a:spLocks noChangeArrowheads="1"/>
            </p:cNvSpPr>
            <p:nvPr/>
          </p:nvSpPr>
          <p:spPr bwMode="auto">
            <a:xfrm>
              <a:off x="3462" y="2930"/>
              <a:ext cx="715" cy="115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altLang="ko-KR" sz="1200">
                  <a:solidFill>
                    <a:schemeClr val="accent2"/>
                  </a:solidFill>
                </a:rPr>
                <a:t>Hash Algorithm</a:t>
              </a:r>
            </a:p>
          </p:txBody>
        </p:sp>
        <p:sp>
          <p:nvSpPr>
            <p:cNvPr id="88138" name="Rectangle 23"/>
            <p:cNvSpPr>
              <a:spLocks noChangeArrowheads="1"/>
            </p:cNvSpPr>
            <p:nvPr/>
          </p:nvSpPr>
          <p:spPr bwMode="auto">
            <a:xfrm>
              <a:off x="3583" y="3297"/>
              <a:ext cx="473" cy="163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400"/>
                <a:t>Hash1</a:t>
              </a:r>
              <a:endParaRPr lang="en-US" altLang="ko-KR" sz="1400">
                <a:latin typeface="Times New Roman" pitchFamily="18" charset="0"/>
              </a:endParaRPr>
            </a:p>
          </p:txBody>
        </p:sp>
        <p:sp>
          <p:nvSpPr>
            <p:cNvPr id="88139" name="Line 24"/>
            <p:cNvSpPr>
              <a:spLocks noChangeShapeType="1"/>
            </p:cNvSpPr>
            <p:nvPr/>
          </p:nvSpPr>
          <p:spPr bwMode="auto">
            <a:xfrm flipV="1">
              <a:off x="3810" y="2658"/>
              <a:ext cx="0" cy="1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656409" name="Rectangle 25"/>
          <p:cNvSpPr>
            <a:spLocks noChangeArrowheads="1"/>
          </p:cNvSpPr>
          <p:nvPr/>
        </p:nvSpPr>
        <p:spPr bwMode="auto">
          <a:xfrm>
            <a:off x="7507288" y="5119688"/>
            <a:ext cx="750887" cy="25876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400"/>
              <a:t>Hash2</a:t>
            </a:r>
            <a:endParaRPr lang="en-US" altLang="ko-KR" sz="1400">
              <a:latin typeface="Times New Roman" pitchFamily="18" charset="0"/>
            </a:endParaRPr>
          </a:p>
        </p:txBody>
      </p:sp>
      <p:sp>
        <p:nvSpPr>
          <p:cNvPr id="656410" name="AutoShape 26"/>
          <p:cNvSpPr>
            <a:spLocks noChangeArrowheads="1"/>
          </p:cNvSpPr>
          <p:nvPr/>
        </p:nvSpPr>
        <p:spPr bwMode="auto">
          <a:xfrm>
            <a:off x="6429375" y="3352800"/>
            <a:ext cx="1019175" cy="781050"/>
          </a:xfrm>
          <a:prstGeom prst="cloudCallout">
            <a:avLst>
              <a:gd name="adj1" fmla="val 43458"/>
              <a:gd name="adj2" fmla="val 6931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r>
              <a:rPr lang="en-US" altLang="ko-KR" sz="1200">
                <a:solidFill>
                  <a:schemeClr val="accent2"/>
                </a:solidFill>
              </a:rPr>
              <a:t>Sender’s Public Key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675063" y="3906838"/>
            <a:ext cx="1652587" cy="1671637"/>
            <a:chOff x="2315" y="2527"/>
            <a:chExt cx="1041" cy="1053"/>
          </a:xfrm>
        </p:grpSpPr>
        <p:sp>
          <p:nvSpPr>
            <p:cNvPr id="88131" name="AutoShape 28"/>
            <p:cNvSpPr>
              <a:spLocks noChangeArrowheads="1"/>
            </p:cNvSpPr>
            <p:nvPr/>
          </p:nvSpPr>
          <p:spPr bwMode="auto">
            <a:xfrm>
              <a:off x="2315" y="3337"/>
              <a:ext cx="1041" cy="2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2 w 21600"/>
                <a:gd name="T13" fmla="*/ 5422 h 21600"/>
                <a:gd name="T14" fmla="*/ 18903 w 21600"/>
                <a:gd name="T15" fmla="*/ 161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</a:rPr>
                <a:t>SEND</a:t>
              </a:r>
            </a:p>
          </p:txBody>
        </p:sp>
        <p:pic>
          <p:nvPicPr>
            <p:cNvPr id="88132" name="Picture 2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28" y="3001"/>
              <a:ext cx="144" cy="1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pic>
          <p:nvPicPr>
            <p:cNvPr id="88133" name="Picture 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03" y="2527"/>
              <a:ext cx="397" cy="4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88134" name="Rectangle 31"/>
            <p:cNvSpPr>
              <a:spLocks noChangeArrowheads="1"/>
            </p:cNvSpPr>
            <p:nvPr/>
          </p:nvSpPr>
          <p:spPr bwMode="auto">
            <a:xfrm>
              <a:off x="2527" y="3177"/>
              <a:ext cx="551" cy="163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altLang="ko-KR" sz="1400">
                  <a:solidFill>
                    <a:srgbClr val="FFFF00"/>
                  </a:solidFill>
                </a:rPr>
                <a:t>Signature</a:t>
              </a:r>
            </a:p>
          </p:txBody>
        </p:sp>
      </p:grpSp>
      <p:sp>
        <p:nvSpPr>
          <p:cNvPr id="656416" name="Rectangle 32"/>
          <p:cNvSpPr>
            <a:spLocks noChangeArrowheads="1"/>
          </p:cNvSpPr>
          <p:nvPr/>
        </p:nvSpPr>
        <p:spPr bwMode="auto">
          <a:xfrm>
            <a:off x="7440613" y="3729038"/>
            <a:ext cx="874712" cy="258762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400">
                <a:solidFill>
                  <a:srgbClr val="FFFF00"/>
                </a:solidFill>
              </a:rPr>
              <a:t>Signature</a:t>
            </a:r>
          </a:p>
        </p:txBody>
      </p:sp>
      <p:sp>
        <p:nvSpPr>
          <p:cNvPr id="656417" name="AutoShape 33"/>
          <p:cNvSpPr>
            <a:spLocks noChangeArrowheads="1"/>
          </p:cNvSpPr>
          <p:nvPr/>
        </p:nvSpPr>
        <p:spPr bwMode="auto">
          <a:xfrm>
            <a:off x="6477000" y="5153025"/>
            <a:ext cx="976313" cy="219075"/>
          </a:xfrm>
          <a:prstGeom prst="leftRightArrow">
            <a:avLst>
              <a:gd name="adj1" fmla="val 40583"/>
              <a:gd name="adj2" fmla="val 71738"/>
            </a:avLst>
          </a:prstGeom>
          <a:solidFill>
            <a:srgbClr val="FF99CC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pic>
        <p:nvPicPr>
          <p:cNvPr id="656418" name="Picture 3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88138" y="5095875"/>
            <a:ext cx="628650" cy="496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070600" y="5559425"/>
            <a:ext cx="758825" cy="606425"/>
            <a:chOff x="3824" y="3568"/>
            <a:chExt cx="478" cy="382"/>
          </a:xfrm>
        </p:grpSpPr>
        <p:pic>
          <p:nvPicPr>
            <p:cNvPr id="88129" name="Picture 3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24" y="3568"/>
              <a:ext cx="323" cy="3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88130" name="Line 37"/>
            <p:cNvSpPr>
              <a:spLocks noChangeShapeType="1"/>
            </p:cNvSpPr>
            <p:nvPr/>
          </p:nvSpPr>
          <p:spPr bwMode="auto">
            <a:xfrm flipH="1">
              <a:off x="4194" y="3594"/>
              <a:ext cx="108" cy="1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7115175" y="5600700"/>
            <a:ext cx="741363" cy="520700"/>
            <a:chOff x="4482" y="3594"/>
            <a:chExt cx="467" cy="328"/>
          </a:xfrm>
        </p:grpSpPr>
        <p:pic>
          <p:nvPicPr>
            <p:cNvPr id="88127" name="Picture 3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61" y="3639"/>
              <a:ext cx="288" cy="28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88128" name="Line 40"/>
            <p:cNvSpPr>
              <a:spLocks noChangeShapeType="1"/>
            </p:cNvSpPr>
            <p:nvPr/>
          </p:nvSpPr>
          <p:spPr bwMode="auto">
            <a:xfrm>
              <a:off x="4482" y="3594"/>
              <a:ext cx="108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ko-KR" altLang="en-US"/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2090738" y="4792663"/>
            <a:ext cx="1074737" cy="1071562"/>
            <a:chOff x="1317" y="3085"/>
            <a:chExt cx="677" cy="675"/>
          </a:xfrm>
        </p:grpSpPr>
        <p:pic>
          <p:nvPicPr>
            <p:cNvPr id="88108" name="Picture 4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712" y="3197"/>
              <a:ext cx="282" cy="3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88109" name="AutoShape 43"/>
            <p:cNvSpPr>
              <a:spLocks noChangeArrowheads="1"/>
            </p:cNvSpPr>
            <p:nvPr/>
          </p:nvSpPr>
          <p:spPr bwMode="auto">
            <a:xfrm rot="5400000">
              <a:off x="1265" y="3301"/>
              <a:ext cx="675" cy="2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22 h 21600"/>
                <a:gd name="T14" fmla="*/ 18912 w 21600"/>
                <a:gd name="T15" fmla="*/ 161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</a:rPr>
                <a:t>Signing</a:t>
              </a:r>
            </a:p>
          </p:txBody>
        </p:sp>
        <p:grpSp>
          <p:nvGrpSpPr>
            <p:cNvPr id="88110" name="Group 44"/>
            <p:cNvGrpSpPr>
              <a:grpSpLocks/>
            </p:cNvGrpSpPr>
            <p:nvPr/>
          </p:nvGrpSpPr>
          <p:grpSpPr bwMode="auto">
            <a:xfrm rot="5400000">
              <a:off x="1231" y="3282"/>
              <a:ext cx="349" cy="178"/>
              <a:chOff x="1294" y="849"/>
              <a:chExt cx="499" cy="238"/>
            </a:xfrm>
          </p:grpSpPr>
          <p:sp>
            <p:nvSpPr>
              <p:cNvPr id="88111" name="Freeform 45"/>
              <p:cNvSpPr>
                <a:spLocks/>
              </p:cNvSpPr>
              <p:nvPr/>
            </p:nvSpPr>
            <p:spPr bwMode="auto">
              <a:xfrm>
                <a:off x="1294" y="849"/>
                <a:ext cx="499" cy="238"/>
              </a:xfrm>
              <a:custGeom>
                <a:avLst/>
                <a:gdLst>
                  <a:gd name="T0" fmla="*/ 0 w 378"/>
                  <a:gd name="T1" fmla="*/ 273 h 206"/>
                  <a:gd name="T2" fmla="*/ 0 w 378"/>
                  <a:gd name="T3" fmla="*/ 146 h 206"/>
                  <a:gd name="T4" fmla="*/ 55 w 378"/>
                  <a:gd name="T5" fmla="*/ 170 h 206"/>
                  <a:gd name="T6" fmla="*/ 55 w 378"/>
                  <a:gd name="T7" fmla="*/ 241 h 206"/>
                  <a:gd name="T8" fmla="*/ 150 w 378"/>
                  <a:gd name="T9" fmla="*/ 268 h 206"/>
                  <a:gd name="T10" fmla="*/ 150 w 378"/>
                  <a:gd name="T11" fmla="*/ 141 h 206"/>
                  <a:gd name="T12" fmla="*/ 55 w 378"/>
                  <a:gd name="T13" fmla="*/ 170 h 206"/>
                  <a:gd name="T14" fmla="*/ 0 w 378"/>
                  <a:gd name="T15" fmla="*/ 146 h 206"/>
                  <a:gd name="T16" fmla="*/ 141 w 378"/>
                  <a:gd name="T17" fmla="*/ 98 h 206"/>
                  <a:gd name="T18" fmla="*/ 145 w 378"/>
                  <a:gd name="T19" fmla="*/ 77 h 206"/>
                  <a:gd name="T20" fmla="*/ 191 w 378"/>
                  <a:gd name="T21" fmla="*/ 68 h 206"/>
                  <a:gd name="T22" fmla="*/ 191 w 378"/>
                  <a:gd name="T23" fmla="*/ 28 h 206"/>
                  <a:gd name="T24" fmla="*/ 228 w 378"/>
                  <a:gd name="T25" fmla="*/ 28 h 206"/>
                  <a:gd name="T26" fmla="*/ 228 w 378"/>
                  <a:gd name="T27" fmla="*/ 14 h 206"/>
                  <a:gd name="T28" fmla="*/ 228 w 378"/>
                  <a:gd name="T29" fmla="*/ 0 h 206"/>
                  <a:gd name="T30" fmla="*/ 440 w 378"/>
                  <a:gd name="T31" fmla="*/ 0 h 206"/>
                  <a:gd name="T32" fmla="*/ 440 w 378"/>
                  <a:gd name="T33" fmla="*/ 28 h 206"/>
                  <a:gd name="T34" fmla="*/ 486 w 378"/>
                  <a:gd name="T35" fmla="*/ 28 h 206"/>
                  <a:gd name="T36" fmla="*/ 486 w 378"/>
                  <a:gd name="T37" fmla="*/ 67 h 206"/>
                  <a:gd name="T38" fmla="*/ 539 w 378"/>
                  <a:gd name="T39" fmla="*/ 77 h 206"/>
                  <a:gd name="T40" fmla="*/ 539 w 378"/>
                  <a:gd name="T41" fmla="*/ 94 h 206"/>
                  <a:gd name="T42" fmla="*/ 647 w 378"/>
                  <a:gd name="T43" fmla="*/ 96 h 206"/>
                  <a:gd name="T44" fmla="*/ 647 w 378"/>
                  <a:gd name="T45" fmla="*/ 109 h 206"/>
                  <a:gd name="T46" fmla="*/ 663 w 378"/>
                  <a:gd name="T47" fmla="*/ 117 h 206"/>
                  <a:gd name="T48" fmla="*/ 768 w 378"/>
                  <a:gd name="T49" fmla="*/ 117 h 206"/>
                  <a:gd name="T50" fmla="*/ 768 w 378"/>
                  <a:gd name="T51" fmla="*/ 137 h 206"/>
                  <a:gd name="T52" fmla="*/ 1414 w 378"/>
                  <a:gd name="T53" fmla="*/ 136 h 206"/>
                  <a:gd name="T54" fmla="*/ 1512 w 378"/>
                  <a:gd name="T55" fmla="*/ 195 h 206"/>
                  <a:gd name="T56" fmla="*/ 1401 w 378"/>
                  <a:gd name="T57" fmla="*/ 266 h 206"/>
                  <a:gd name="T58" fmla="*/ 1366 w 378"/>
                  <a:gd name="T59" fmla="*/ 239 h 206"/>
                  <a:gd name="T60" fmla="*/ 1328 w 378"/>
                  <a:gd name="T61" fmla="*/ 239 h 206"/>
                  <a:gd name="T62" fmla="*/ 1294 w 378"/>
                  <a:gd name="T63" fmla="*/ 266 h 206"/>
                  <a:gd name="T64" fmla="*/ 1265 w 378"/>
                  <a:gd name="T65" fmla="*/ 239 h 206"/>
                  <a:gd name="T66" fmla="*/ 1253 w 378"/>
                  <a:gd name="T67" fmla="*/ 241 h 206"/>
                  <a:gd name="T68" fmla="*/ 1226 w 378"/>
                  <a:gd name="T69" fmla="*/ 266 h 206"/>
                  <a:gd name="T70" fmla="*/ 1148 w 378"/>
                  <a:gd name="T71" fmla="*/ 268 h 206"/>
                  <a:gd name="T72" fmla="*/ 1138 w 378"/>
                  <a:gd name="T73" fmla="*/ 273 h 206"/>
                  <a:gd name="T74" fmla="*/ 1090 w 378"/>
                  <a:gd name="T75" fmla="*/ 239 h 206"/>
                  <a:gd name="T76" fmla="*/ 1047 w 378"/>
                  <a:gd name="T77" fmla="*/ 239 h 206"/>
                  <a:gd name="T78" fmla="*/ 998 w 378"/>
                  <a:gd name="T79" fmla="*/ 266 h 206"/>
                  <a:gd name="T80" fmla="*/ 954 w 378"/>
                  <a:gd name="T81" fmla="*/ 239 h 206"/>
                  <a:gd name="T82" fmla="*/ 911 w 378"/>
                  <a:gd name="T83" fmla="*/ 239 h 206"/>
                  <a:gd name="T84" fmla="*/ 854 w 378"/>
                  <a:gd name="T85" fmla="*/ 266 h 206"/>
                  <a:gd name="T86" fmla="*/ 762 w 378"/>
                  <a:gd name="T87" fmla="*/ 268 h 206"/>
                  <a:gd name="T88" fmla="*/ 762 w 378"/>
                  <a:gd name="T89" fmla="*/ 300 h 206"/>
                  <a:gd name="T90" fmla="*/ 642 w 378"/>
                  <a:gd name="T91" fmla="*/ 300 h 206"/>
                  <a:gd name="T92" fmla="*/ 642 w 378"/>
                  <a:gd name="T93" fmla="*/ 319 h 206"/>
                  <a:gd name="T94" fmla="*/ 533 w 378"/>
                  <a:gd name="T95" fmla="*/ 319 h 206"/>
                  <a:gd name="T96" fmla="*/ 533 w 378"/>
                  <a:gd name="T97" fmla="*/ 341 h 206"/>
                  <a:gd name="T98" fmla="*/ 481 w 378"/>
                  <a:gd name="T99" fmla="*/ 349 h 206"/>
                  <a:gd name="T100" fmla="*/ 481 w 378"/>
                  <a:gd name="T101" fmla="*/ 392 h 206"/>
                  <a:gd name="T102" fmla="*/ 437 w 378"/>
                  <a:gd name="T103" fmla="*/ 392 h 206"/>
                  <a:gd name="T104" fmla="*/ 437 w 378"/>
                  <a:gd name="T105" fmla="*/ 423 h 206"/>
                  <a:gd name="T106" fmla="*/ 222 w 378"/>
                  <a:gd name="T107" fmla="*/ 423 h 206"/>
                  <a:gd name="T108" fmla="*/ 222 w 378"/>
                  <a:gd name="T109" fmla="*/ 392 h 206"/>
                  <a:gd name="T110" fmla="*/ 191 w 378"/>
                  <a:gd name="T111" fmla="*/ 392 h 206"/>
                  <a:gd name="T112" fmla="*/ 191 w 378"/>
                  <a:gd name="T113" fmla="*/ 356 h 206"/>
                  <a:gd name="T114" fmla="*/ 178 w 378"/>
                  <a:gd name="T115" fmla="*/ 347 h 206"/>
                  <a:gd name="T116" fmla="*/ 145 w 378"/>
                  <a:gd name="T117" fmla="*/ 341 h 206"/>
                  <a:gd name="T118" fmla="*/ 145 w 378"/>
                  <a:gd name="T119" fmla="*/ 319 h 206"/>
                  <a:gd name="T120" fmla="*/ 0 w 378"/>
                  <a:gd name="T121" fmla="*/ 273 h 2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78"/>
                  <a:gd name="T184" fmla="*/ 0 h 206"/>
                  <a:gd name="T185" fmla="*/ 378 w 378"/>
                  <a:gd name="T186" fmla="*/ 206 h 20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78" h="206">
                    <a:moveTo>
                      <a:pt x="0" y="132"/>
                    </a:moveTo>
                    <a:lnTo>
                      <a:pt x="0" y="70"/>
                    </a:lnTo>
                    <a:lnTo>
                      <a:pt x="14" y="82"/>
                    </a:lnTo>
                    <a:lnTo>
                      <a:pt x="14" y="118"/>
                    </a:lnTo>
                    <a:lnTo>
                      <a:pt x="37" y="131"/>
                    </a:lnTo>
                    <a:lnTo>
                      <a:pt x="37" y="69"/>
                    </a:lnTo>
                    <a:lnTo>
                      <a:pt x="14" y="82"/>
                    </a:lnTo>
                    <a:lnTo>
                      <a:pt x="0" y="70"/>
                    </a:lnTo>
                    <a:lnTo>
                      <a:pt x="35" y="48"/>
                    </a:lnTo>
                    <a:lnTo>
                      <a:pt x="36" y="37"/>
                    </a:lnTo>
                    <a:lnTo>
                      <a:pt x="48" y="33"/>
                    </a:lnTo>
                    <a:lnTo>
                      <a:pt x="48" y="14"/>
                    </a:lnTo>
                    <a:lnTo>
                      <a:pt x="57" y="14"/>
                    </a:lnTo>
                    <a:lnTo>
                      <a:pt x="57" y="7"/>
                    </a:lnTo>
                    <a:lnTo>
                      <a:pt x="57" y="0"/>
                    </a:lnTo>
                    <a:lnTo>
                      <a:pt x="110" y="0"/>
                    </a:lnTo>
                    <a:lnTo>
                      <a:pt x="110" y="14"/>
                    </a:lnTo>
                    <a:lnTo>
                      <a:pt x="121" y="14"/>
                    </a:lnTo>
                    <a:lnTo>
                      <a:pt x="121" y="32"/>
                    </a:lnTo>
                    <a:lnTo>
                      <a:pt x="134" y="37"/>
                    </a:lnTo>
                    <a:lnTo>
                      <a:pt x="134" y="46"/>
                    </a:lnTo>
                    <a:lnTo>
                      <a:pt x="161" y="47"/>
                    </a:lnTo>
                    <a:lnTo>
                      <a:pt x="161" y="53"/>
                    </a:lnTo>
                    <a:lnTo>
                      <a:pt x="165" y="56"/>
                    </a:lnTo>
                    <a:lnTo>
                      <a:pt x="192" y="56"/>
                    </a:lnTo>
                    <a:lnTo>
                      <a:pt x="192" y="67"/>
                    </a:lnTo>
                    <a:lnTo>
                      <a:pt x="352" y="66"/>
                    </a:lnTo>
                    <a:lnTo>
                      <a:pt x="377" y="94"/>
                    </a:lnTo>
                    <a:lnTo>
                      <a:pt x="349" y="129"/>
                    </a:lnTo>
                    <a:lnTo>
                      <a:pt x="341" y="116"/>
                    </a:lnTo>
                    <a:lnTo>
                      <a:pt x="331" y="116"/>
                    </a:lnTo>
                    <a:lnTo>
                      <a:pt x="323" y="129"/>
                    </a:lnTo>
                    <a:lnTo>
                      <a:pt x="316" y="116"/>
                    </a:lnTo>
                    <a:lnTo>
                      <a:pt x="313" y="118"/>
                    </a:lnTo>
                    <a:lnTo>
                      <a:pt x="306" y="129"/>
                    </a:lnTo>
                    <a:lnTo>
                      <a:pt x="286" y="131"/>
                    </a:lnTo>
                    <a:lnTo>
                      <a:pt x="284" y="132"/>
                    </a:lnTo>
                    <a:lnTo>
                      <a:pt x="272" y="116"/>
                    </a:lnTo>
                    <a:lnTo>
                      <a:pt x="261" y="116"/>
                    </a:lnTo>
                    <a:lnTo>
                      <a:pt x="249" y="129"/>
                    </a:lnTo>
                    <a:lnTo>
                      <a:pt x="238" y="116"/>
                    </a:lnTo>
                    <a:lnTo>
                      <a:pt x="227" y="116"/>
                    </a:lnTo>
                    <a:lnTo>
                      <a:pt x="213" y="129"/>
                    </a:lnTo>
                    <a:lnTo>
                      <a:pt x="190" y="131"/>
                    </a:lnTo>
                    <a:lnTo>
                      <a:pt x="190" y="146"/>
                    </a:lnTo>
                    <a:lnTo>
                      <a:pt x="160" y="146"/>
                    </a:lnTo>
                    <a:lnTo>
                      <a:pt x="160" y="155"/>
                    </a:lnTo>
                    <a:lnTo>
                      <a:pt x="133" y="155"/>
                    </a:lnTo>
                    <a:lnTo>
                      <a:pt x="133" y="165"/>
                    </a:lnTo>
                    <a:lnTo>
                      <a:pt x="120" y="170"/>
                    </a:lnTo>
                    <a:lnTo>
                      <a:pt x="120" y="190"/>
                    </a:lnTo>
                    <a:lnTo>
                      <a:pt x="109" y="190"/>
                    </a:lnTo>
                    <a:lnTo>
                      <a:pt x="109" y="205"/>
                    </a:lnTo>
                    <a:lnTo>
                      <a:pt x="55" y="205"/>
                    </a:lnTo>
                    <a:lnTo>
                      <a:pt x="55" y="190"/>
                    </a:lnTo>
                    <a:lnTo>
                      <a:pt x="48" y="190"/>
                    </a:lnTo>
                    <a:lnTo>
                      <a:pt x="48" y="173"/>
                    </a:lnTo>
                    <a:lnTo>
                      <a:pt x="44" y="169"/>
                    </a:lnTo>
                    <a:lnTo>
                      <a:pt x="36" y="165"/>
                    </a:lnTo>
                    <a:lnTo>
                      <a:pt x="36" y="155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8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grpSp>
            <p:nvGrpSpPr>
              <p:cNvPr id="88112" name="Group 46"/>
              <p:cNvGrpSpPr>
                <a:grpSpLocks/>
              </p:cNvGrpSpPr>
              <p:nvPr/>
            </p:nvGrpSpPr>
            <p:grpSpPr bwMode="auto">
              <a:xfrm>
                <a:off x="1360" y="870"/>
                <a:ext cx="45" cy="203"/>
                <a:chOff x="1987" y="891"/>
                <a:chExt cx="45" cy="203"/>
              </a:xfrm>
            </p:grpSpPr>
            <p:sp>
              <p:nvSpPr>
                <p:cNvPr id="88125" name="Rectangle 47"/>
                <p:cNvSpPr>
                  <a:spLocks noChangeArrowheads="1"/>
                </p:cNvSpPr>
                <p:nvPr/>
              </p:nvSpPr>
              <p:spPr bwMode="auto">
                <a:xfrm>
                  <a:off x="1987" y="913"/>
                  <a:ext cx="24" cy="15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88126" name="Rectangle 48"/>
                <p:cNvSpPr>
                  <a:spLocks noChangeArrowheads="1"/>
                </p:cNvSpPr>
                <p:nvPr/>
              </p:nvSpPr>
              <p:spPr bwMode="auto">
                <a:xfrm>
                  <a:off x="2007" y="891"/>
                  <a:ext cx="25" cy="203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88113" name="Group 49"/>
              <p:cNvGrpSpPr>
                <a:grpSpLocks/>
              </p:cNvGrpSpPr>
              <p:nvPr/>
            </p:nvGrpSpPr>
            <p:grpSpPr bwMode="auto">
              <a:xfrm>
                <a:off x="1376" y="875"/>
                <a:ext cx="59" cy="182"/>
                <a:chOff x="3083" y="991"/>
                <a:chExt cx="45" cy="157"/>
              </a:xfrm>
            </p:grpSpPr>
            <p:sp>
              <p:nvSpPr>
                <p:cNvPr id="88123" name="Freeform 50"/>
                <p:cNvSpPr>
                  <a:spLocks/>
                </p:cNvSpPr>
                <p:nvPr/>
              </p:nvSpPr>
              <p:spPr bwMode="auto">
                <a:xfrm>
                  <a:off x="3083" y="1002"/>
                  <a:ext cx="45" cy="146"/>
                </a:xfrm>
                <a:custGeom>
                  <a:avLst/>
                  <a:gdLst>
                    <a:gd name="T0" fmla="*/ 23 w 45"/>
                    <a:gd name="T1" fmla="*/ 145 h 146"/>
                    <a:gd name="T2" fmla="*/ 0 w 45"/>
                    <a:gd name="T3" fmla="*/ 133 h 146"/>
                    <a:gd name="T4" fmla="*/ 0 w 45"/>
                    <a:gd name="T5" fmla="*/ 0 h 146"/>
                    <a:gd name="T6" fmla="*/ 2 w 45"/>
                    <a:gd name="T7" fmla="*/ 2 h 146"/>
                    <a:gd name="T8" fmla="*/ 2 w 45"/>
                    <a:gd name="T9" fmla="*/ 131 h 146"/>
                    <a:gd name="T10" fmla="*/ 23 w 45"/>
                    <a:gd name="T11" fmla="*/ 143 h 146"/>
                    <a:gd name="T12" fmla="*/ 43 w 45"/>
                    <a:gd name="T13" fmla="*/ 132 h 146"/>
                    <a:gd name="T14" fmla="*/ 44 w 45"/>
                    <a:gd name="T15" fmla="*/ 134 h 146"/>
                    <a:gd name="T16" fmla="*/ 23 w 45"/>
                    <a:gd name="T17" fmla="*/ 145 h 1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5"/>
                    <a:gd name="T28" fmla="*/ 0 h 146"/>
                    <a:gd name="T29" fmla="*/ 45 w 45"/>
                    <a:gd name="T30" fmla="*/ 146 h 1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5" h="146">
                      <a:moveTo>
                        <a:pt x="23" y="145"/>
                      </a:moveTo>
                      <a:lnTo>
                        <a:pt x="0" y="13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2" y="131"/>
                      </a:lnTo>
                      <a:lnTo>
                        <a:pt x="23" y="143"/>
                      </a:lnTo>
                      <a:lnTo>
                        <a:pt x="43" y="132"/>
                      </a:lnTo>
                      <a:lnTo>
                        <a:pt x="44" y="134"/>
                      </a:lnTo>
                      <a:lnTo>
                        <a:pt x="23" y="145"/>
                      </a:lnTo>
                    </a:path>
                  </a:pathLst>
                </a:custGeom>
                <a:solidFill>
                  <a:srgbClr val="FF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88124" name="Freeform 51"/>
                <p:cNvSpPr>
                  <a:spLocks/>
                </p:cNvSpPr>
                <p:nvPr/>
              </p:nvSpPr>
              <p:spPr bwMode="auto">
                <a:xfrm>
                  <a:off x="3083" y="991"/>
                  <a:ext cx="44" cy="146"/>
                </a:xfrm>
                <a:custGeom>
                  <a:avLst/>
                  <a:gdLst>
                    <a:gd name="T0" fmla="*/ 20 w 44"/>
                    <a:gd name="T1" fmla="*/ 0 h 146"/>
                    <a:gd name="T2" fmla="*/ 43 w 44"/>
                    <a:gd name="T3" fmla="*/ 13 h 146"/>
                    <a:gd name="T4" fmla="*/ 43 w 44"/>
                    <a:gd name="T5" fmla="*/ 145 h 146"/>
                    <a:gd name="T6" fmla="*/ 41 w 44"/>
                    <a:gd name="T7" fmla="*/ 144 h 146"/>
                    <a:gd name="T8" fmla="*/ 41 w 44"/>
                    <a:gd name="T9" fmla="*/ 15 h 146"/>
                    <a:gd name="T10" fmla="*/ 20 w 44"/>
                    <a:gd name="T11" fmla="*/ 3 h 146"/>
                    <a:gd name="T12" fmla="*/ 1 w 44"/>
                    <a:gd name="T13" fmla="*/ 14 h 146"/>
                    <a:gd name="T14" fmla="*/ 0 w 44"/>
                    <a:gd name="T15" fmla="*/ 12 h 146"/>
                    <a:gd name="T16" fmla="*/ 20 w 44"/>
                    <a:gd name="T17" fmla="*/ 0 h 1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4"/>
                    <a:gd name="T28" fmla="*/ 0 h 146"/>
                    <a:gd name="T29" fmla="*/ 44 w 44"/>
                    <a:gd name="T30" fmla="*/ 146 h 1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4" h="146">
                      <a:moveTo>
                        <a:pt x="20" y="0"/>
                      </a:moveTo>
                      <a:lnTo>
                        <a:pt x="43" y="13"/>
                      </a:lnTo>
                      <a:lnTo>
                        <a:pt x="43" y="145"/>
                      </a:lnTo>
                      <a:lnTo>
                        <a:pt x="41" y="144"/>
                      </a:lnTo>
                      <a:lnTo>
                        <a:pt x="41" y="15"/>
                      </a:lnTo>
                      <a:lnTo>
                        <a:pt x="20" y="3"/>
                      </a:lnTo>
                      <a:lnTo>
                        <a:pt x="1" y="14"/>
                      </a:lnTo>
                      <a:lnTo>
                        <a:pt x="0" y="12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FF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88114" name="Group 52"/>
              <p:cNvGrpSpPr>
                <a:grpSpLocks/>
              </p:cNvGrpSpPr>
              <p:nvPr/>
            </p:nvGrpSpPr>
            <p:grpSpPr bwMode="auto">
              <a:xfrm>
                <a:off x="1435" y="860"/>
                <a:ext cx="354" cy="204"/>
                <a:chOff x="1507" y="1142"/>
                <a:chExt cx="354" cy="204"/>
              </a:xfrm>
            </p:grpSpPr>
            <p:sp>
              <p:nvSpPr>
                <p:cNvPr id="88115" name="Freeform 53"/>
                <p:cNvSpPr>
                  <a:spLocks/>
                </p:cNvSpPr>
                <p:nvPr/>
              </p:nvSpPr>
              <p:spPr bwMode="auto">
                <a:xfrm>
                  <a:off x="1574" y="1249"/>
                  <a:ext cx="275" cy="19"/>
                </a:xfrm>
                <a:custGeom>
                  <a:avLst/>
                  <a:gdLst>
                    <a:gd name="T0" fmla="*/ 0 w 208"/>
                    <a:gd name="T1" fmla="*/ 0 h 17"/>
                    <a:gd name="T2" fmla="*/ 837 w 208"/>
                    <a:gd name="T3" fmla="*/ 1 h 17"/>
                    <a:gd name="T4" fmla="*/ 825 w 208"/>
                    <a:gd name="T5" fmla="*/ 25 h 17"/>
                    <a:gd name="T6" fmla="*/ 28 w 208"/>
                    <a:gd name="T7" fmla="*/ 28 h 17"/>
                    <a:gd name="T8" fmla="*/ 0 w 208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8"/>
                    <a:gd name="T16" fmla="*/ 0 h 17"/>
                    <a:gd name="T17" fmla="*/ 208 w 208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8" h="17">
                      <a:moveTo>
                        <a:pt x="0" y="0"/>
                      </a:moveTo>
                      <a:lnTo>
                        <a:pt x="207" y="1"/>
                      </a:lnTo>
                      <a:lnTo>
                        <a:pt x="204" y="14"/>
                      </a:lnTo>
                      <a:lnTo>
                        <a:pt x="7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88116" name="Freeform 54"/>
                <p:cNvSpPr>
                  <a:spLocks/>
                </p:cNvSpPr>
                <p:nvPr/>
              </p:nvSpPr>
              <p:spPr bwMode="auto">
                <a:xfrm>
                  <a:off x="1582" y="1216"/>
                  <a:ext cx="267" cy="21"/>
                </a:xfrm>
                <a:custGeom>
                  <a:avLst/>
                  <a:gdLst>
                    <a:gd name="T0" fmla="*/ 0 w 202"/>
                    <a:gd name="T1" fmla="*/ 3 h 18"/>
                    <a:gd name="T2" fmla="*/ 798 w 202"/>
                    <a:gd name="T3" fmla="*/ 0 h 18"/>
                    <a:gd name="T4" fmla="*/ 813 w 202"/>
                    <a:gd name="T5" fmla="*/ 31 h 18"/>
                    <a:gd name="T6" fmla="*/ 66 w 202"/>
                    <a:gd name="T7" fmla="*/ 36 h 18"/>
                    <a:gd name="T8" fmla="*/ 0 w 202"/>
                    <a:gd name="T9" fmla="*/ 3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2"/>
                    <a:gd name="T16" fmla="*/ 0 h 18"/>
                    <a:gd name="T17" fmla="*/ 202 w 202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2" h="18">
                      <a:moveTo>
                        <a:pt x="0" y="3"/>
                      </a:moveTo>
                      <a:lnTo>
                        <a:pt x="198" y="0"/>
                      </a:lnTo>
                      <a:lnTo>
                        <a:pt x="201" y="15"/>
                      </a:lnTo>
                      <a:lnTo>
                        <a:pt x="17" y="17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FF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grpSp>
              <p:nvGrpSpPr>
                <p:cNvPr id="88117" name="Group 55"/>
                <p:cNvGrpSpPr>
                  <a:grpSpLocks/>
                </p:cNvGrpSpPr>
                <p:nvPr/>
              </p:nvGrpSpPr>
              <p:grpSpPr bwMode="auto">
                <a:xfrm>
                  <a:off x="1507" y="1142"/>
                  <a:ext cx="354" cy="204"/>
                  <a:chOff x="3132" y="986"/>
                  <a:chExt cx="268" cy="176"/>
                </a:xfrm>
              </p:grpSpPr>
              <p:sp>
                <p:nvSpPr>
                  <p:cNvPr id="88118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132" y="986"/>
                    <a:ext cx="18" cy="176"/>
                  </a:xfrm>
                  <a:prstGeom prst="rect">
                    <a:avLst/>
                  </a:prstGeom>
                  <a:solidFill>
                    <a:srgbClr val="8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88119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157" y="1018"/>
                    <a:ext cx="19" cy="108"/>
                  </a:xfrm>
                  <a:prstGeom prst="rect">
                    <a:avLst/>
                  </a:prstGeom>
                  <a:solidFill>
                    <a:srgbClr val="8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88120" name="Freeform 58"/>
                  <p:cNvSpPr>
                    <a:spLocks/>
                  </p:cNvSpPr>
                  <p:nvPr/>
                </p:nvSpPr>
                <p:spPr bwMode="auto">
                  <a:xfrm>
                    <a:off x="3190" y="1052"/>
                    <a:ext cx="210" cy="18"/>
                  </a:xfrm>
                  <a:custGeom>
                    <a:avLst/>
                    <a:gdLst>
                      <a:gd name="T0" fmla="*/ 0 w 210"/>
                      <a:gd name="T1" fmla="*/ 0 h 18"/>
                      <a:gd name="T2" fmla="*/ 13 w 210"/>
                      <a:gd name="T3" fmla="*/ 4 h 18"/>
                      <a:gd name="T4" fmla="*/ 25 w 210"/>
                      <a:gd name="T5" fmla="*/ 10 h 18"/>
                      <a:gd name="T6" fmla="*/ 205 w 210"/>
                      <a:gd name="T7" fmla="*/ 10 h 18"/>
                      <a:gd name="T8" fmla="*/ 209 w 210"/>
                      <a:gd name="T9" fmla="*/ 16 h 18"/>
                      <a:gd name="T10" fmla="*/ 21 w 210"/>
                      <a:gd name="T11" fmla="*/ 17 h 18"/>
                      <a:gd name="T12" fmla="*/ 0 w 210"/>
                      <a:gd name="T13" fmla="*/ 0 h 1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10"/>
                      <a:gd name="T22" fmla="*/ 0 h 18"/>
                      <a:gd name="T23" fmla="*/ 210 w 210"/>
                      <a:gd name="T24" fmla="*/ 18 h 1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10" h="18">
                        <a:moveTo>
                          <a:pt x="0" y="0"/>
                        </a:moveTo>
                        <a:lnTo>
                          <a:pt x="13" y="4"/>
                        </a:lnTo>
                        <a:lnTo>
                          <a:pt x="25" y="10"/>
                        </a:lnTo>
                        <a:lnTo>
                          <a:pt x="205" y="10"/>
                        </a:lnTo>
                        <a:lnTo>
                          <a:pt x="209" y="16"/>
                        </a:lnTo>
                        <a:lnTo>
                          <a:pt x="21" y="1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0000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88121" name="Freeform 59"/>
                  <p:cNvSpPr>
                    <a:spLocks/>
                  </p:cNvSpPr>
                  <p:nvPr/>
                </p:nvSpPr>
                <p:spPr bwMode="auto">
                  <a:xfrm>
                    <a:off x="3183" y="1023"/>
                    <a:ext cx="33" cy="95"/>
                  </a:xfrm>
                  <a:custGeom>
                    <a:avLst/>
                    <a:gdLst>
                      <a:gd name="T0" fmla="*/ 32 w 33"/>
                      <a:gd name="T1" fmla="*/ 78 h 95"/>
                      <a:gd name="T2" fmla="*/ 25 w 33"/>
                      <a:gd name="T3" fmla="*/ 84 h 95"/>
                      <a:gd name="T4" fmla="*/ 4 w 33"/>
                      <a:gd name="T5" fmla="*/ 84 h 95"/>
                      <a:gd name="T6" fmla="*/ 4 w 33"/>
                      <a:gd name="T7" fmla="*/ 94 h 95"/>
                      <a:gd name="T8" fmla="*/ 0 w 33"/>
                      <a:gd name="T9" fmla="*/ 94 h 95"/>
                      <a:gd name="T10" fmla="*/ 0 w 33"/>
                      <a:gd name="T11" fmla="*/ 0 h 95"/>
                      <a:gd name="T12" fmla="*/ 4 w 33"/>
                      <a:gd name="T13" fmla="*/ 3 h 95"/>
                      <a:gd name="T14" fmla="*/ 4 w 33"/>
                      <a:gd name="T15" fmla="*/ 53 h 95"/>
                      <a:gd name="T16" fmla="*/ 10 w 33"/>
                      <a:gd name="T17" fmla="*/ 57 h 95"/>
                      <a:gd name="T18" fmla="*/ 10 w 33"/>
                      <a:gd name="T19" fmla="*/ 76 h 95"/>
                      <a:gd name="T20" fmla="*/ 32 w 33"/>
                      <a:gd name="T21" fmla="*/ 78 h 9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3"/>
                      <a:gd name="T34" fmla="*/ 0 h 95"/>
                      <a:gd name="T35" fmla="*/ 33 w 33"/>
                      <a:gd name="T36" fmla="*/ 95 h 95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3" h="95">
                        <a:moveTo>
                          <a:pt x="32" y="78"/>
                        </a:moveTo>
                        <a:lnTo>
                          <a:pt x="25" y="84"/>
                        </a:lnTo>
                        <a:lnTo>
                          <a:pt x="4" y="84"/>
                        </a:lnTo>
                        <a:lnTo>
                          <a:pt x="4" y="94"/>
                        </a:lnTo>
                        <a:lnTo>
                          <a:pt x="0" y="94"/>
                        </a:lnTo>
                        <a:lnTo>
                          <a:pt x="0" y="0"/>
                        </a:lnTo>
                        <a:lnTo>
                          <a:pt x="4" y="3"/>
                        </a:lnTo>
                        <a:lnTo>
                          <a:pt x="4" y="53"/>
                        </a:lnTo>
                        <a:lnTo>
                          <a:pt x="10" y="57"/>
                        </a:lnTo>
                        <a:lnTo>
                          <a:pt x="10" y="76"/>
                        </a:lnTo>
                        <a:lnTo>
                          <a:pt x="32" y="78"/>
                        </a:lnTo>
                      </a:path>
                    </a:pathLst>
                  </a:custGeom>
                  <a:solidFill>
                    <a:srgbClr val="800000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88122" name="Freeform 60"/>
                  <p:cNvSpPr>
                    <a:spLocks/>
                  </p:cNvSpPr>
                  <p:nvPr/>
                </p:nvSpPr>
                <p:spPr bwMode="auto">
                  <a:xfrm>
                    <a:off x="3141" y="1001"/>
                    <a:ext cx="20" cy="140"/>
                  </a:xfrm>
                  <a:custGeom>
                    <a:avLst/>
                    <a:gdLst>
                      <a:gd name="T0" fmla="*/ 1 w 20"/>
                      <a:gd name="T1" fmla="*/ 139 h 140"/>
                      <a:gd name="T2" fmla="*/ 0 w 20"/>
                      <a:gd name="T3" fmla="*/ 0 h 140"/>
                      <a:gd name="T4" fmla="*/ 18 w 20"/>
                      <a:gd name="T5" fmla="*/ 2 h 140"/>
                      <a:gd name="T6" fmla="*/ 19 w 20"/>
                      <a:gd name="T7" fmla="*/ 138 h 140"/>
                      <a:gd name="T8" fmla="*/ 1 w 20"/>
                      <a:gd name="T9" fmla="*/ 139 h 1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"/>
                      <a:gd name="T16" fmla="*/ 0 h 140"/>
                      <a:gd name="T17" fmla="*/ 20 w 20"/>
                      <a:gd name="T18" fmla="*/ 140 h 1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" h="140">
                        <a:moveTo>
                          <a:pt x="1" y="139"/>
                        </a:moveTo>
                        <a:lnTo>
                          <a:pt x="0" y="0"/>
                        </a:lnTo>
                        <a:lnTo>
                          <a:pt x="18" y="2"/>
                        </a:lnTo>
                        <a:lnTo>
                          <a:pt x="19" y="138"/>
                        </a:lnTo>
                        <a:lnTo>
                          <a:pt x="1" y="139"/>
                        </a:lnTo>
                      </a:path>
                    </a:pathLst>
                  </a:custGeom>
                  <a:solidFill>
                    <a:srgbClr val="800000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</p:grpSp>
        </p:grp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7458075" y="4030663"/>
            <a:ext cx="984250" cy="1071562"/>
            <a:chOff x="4698" y="2605"/>
            <a:chExt cx="620" cy="675"/>
          </a:xfrm>
        </p:grpSpPr>
        <p:grpSp>
          <p:nvGrpSpPr>
            <p:cNvPr id="88089" name="Group 62"/>
            <p:cNvGrpSpPr>
              <a:grpSpLocks/>
            </p:cNvGrpSpPr>
            <p:nvPr/>
          </p:nvGrpSpPr>
          <p:grpSpPr bwMode="auto">
            <a:xfrm rot="5400000">
              <a:off x="4618" y="2787"/>
              <a:ext cx="337" cy="178"/>
              <a:chOff x="2194" y="1113"/>
              <a:chExt cx="499" cy="238"/>
            </a:xfrm>
          </p:grpSpPr>
          <p:sp>
            <p:nvSpPr>
              <p:cNvPr id="88092" name="Freeform 63"/>
              <p:cNvSpPr>
                <a:spLocks/>
              </p:cNvSpPr>
              <p:nvPr/>
            </p:nvSpPr>
            <p:spPr bwMode="auto">
              <a:xfrm>
                <a:off x="2194" y="1113"/>
                <a:ext cx="499" cy="238"/>
              </a:xfrm>
              <a:custGeom>
                <a:avLst/>
                <a:gdLst>
                  <a:gd name="T0" fmla="*/ 0 w 378"/>
                  <a:gd name="T1" fmla="*/ 273 h 206"/>
                  <a:gd name="T2" fmla="*/ 0 w 378"/>
                  <a:gd name="T3" fmla="*/ 146 h 206"/>
                  <a:gd name="T4" fmla="*/ 55 w 378"/>
                  <a:gd name="T5" fmla="*/ 170 h 206"/>
                  <a:gd name="T6" fmla="*/ 55 w 378"/>
                  <a:gd name="T7" fmla="*/ 241 h 206"/>
                  <a:gd name="T8" fmla="*/ 150 w 378"/>
                  <a:gd name="T9" fmla="*/ 268 h 206"/>
                  <a:gd name="T10" fmla="*/ 150 w 378"/>
                  <a:gd name="T11" fmla="*/ 141 h 206"/>
                  <a:gd name="T12" fmla="*/ 55 w 378"/>
                  <a:gd name="T13" fmla="*/ 170 h 206"/>
                  <a:gd name="T14" fmla="*/ 0 w 378"/>
                  <a:gd name="T15" fmla="*/ 146 h 206"/>
                  <a:gd name="T16" fmla="*/ 141 w 378"/>
                  <a:gd name="T17" fmla="*/ 98 h 206"/>
                  <a:gd name="T18" fmla="*/ 145 w 378"/>
                  <a:gd name="T19" fmla="*/ 77 h 206"/>
                  <a:gd name="T20" fmla="*/ 191 w 378"/>
                  <a:gd name="T21" fmla="*/ 68 h 206"/>
                  <a:gd name="T22" fmla="*/ 191 w 378"/>
                  <a:gd name="T23" fmla="*/ 28 h 206"/>
                  <a:gd name="T24" fmla="*/ 228 w 378"/>
                  <a:gd name="T25" fmla="*/ 28 h 206"/>
                  <a:gd name="T26" fmla="*/ 228 w 378"/>
                  <a:gd name="T27" fmla="*/ 14 h 206"/>
                  <a:gd name="T28" fmla="*/ 228 w 378"/>
                  <a:gd name="T29" fmla="*/ 0 h 206"/>
                  <a:gd name="T30" fmla="*/ 440 w 378"/>
                  <a:gd name="T31" fmla="*/ 0 h 206"/>
                  <a:gd name="T32" fmla="*/ 440 w 378"/>
                  <a:gd name="T33" fmla="*/ 28 h 206"/>
                  <a:gd name="T34" fmla="*/ 486 w 378"/>
                  <a:gd name="T35" fmla="*/ 28 h 206"/>
                  <a:gd name="T36" fmla="*/ 486 w 378"/>
                  <a:gd name="T37" fmla="*/ 67 h 206"/>
                  <a:gd name="T38" fmla="*/ 539 w 378"/>
                  <a:gd name="T39" fmla="*/ 77 h 206"/>
                  <a:gd name="T40" fmla="*/ 539 w 378"/>
                  <a:gd name="T41" fmla="*/ 94 h 206"/>
                  <a:gd name="T42" fmla="*/ 647 w 378"/>
                  <a:gd name="T43" fmla="*/ 96 h 206"/>
                  <a:gd name="T44" fmla="*/ 647 w 378"/>
                  <a:gd name="T45" fmla="*/ 109 h 206"/>
                  <a:gd name="T46" fmla="*/ 663 w 378"/>
                  <a:gd name="T47" fmla="*/ 117 h 206"/>
                  <a:gd name="T48" fmla="*/ 768 w 378"/>
                  <a:gd name="T49" fmla="*/ 117 h 206"/>
                  <a:gd name="T50" fmla="*/ 768 w 378"/>
                  <a:gd name="T51" fmla="*/ 137 h 206"/>
                  <a:gd name="T52" fmla="*/ 1414 w 378"/>
                  <a:gd name="T53" fmla="*/ 136 h 206"/>
                  <a:gd name="T54" fmla="*/ 1512 w 378"/>
                  <a:gd name="T55" fmla="*/ 195 h 206"/>
                  <a:gd name="T56" fmla="*/ 1401 w 378"/>
                  <a:gd name="T57" fmla="*/ 266 h 206"/>
                  <a:gd name="T58" fmla="*/ 1366 w 378"/>
                  <a:gd name="T59" fmla="*/ 239 h 206"/>
                  <a:gd name="T60" fmla="*/ 1328 w 378"/>
                  <a:gd name="T61" fmla="*/ 239 h 206"/>
                  <a:gd name="T62" fmla="*/ 1294 w 378"/>
                  <a:gd name="T63" fmla="*/ 266 h 206"/>
                  <a:gd name="T64" fmla="*/ 1265 w 378"/>
                  <a:gd name="T65" fmla="*/ 239 h 206"/>
                  <a:gd name="T66" fmla="*/ 1253 w 378"/>
                  <a:gd name="T67" fmla="*/ 241 h 206"/>
                  <a:gd name="T68" fmla="*/ 1226 w 378"/>
                  <a:gd name="T69" fmla="*/ 266 h 206"/>
                  <a:gd name="T70" fmla="*/ 1148 w 378"/>
                  <a:gd name="T71" fmla="*/ 268 h 206"/>
                  <a:gd name="T72" fmla="*/ 1138 w 378"/>
                  <a:gd name="T73" fmla="*/ 273 h 206"/>
                  <a:gd name="T74" fmla="*/ 1090 w 378"/>
                  <a:gd name="T75" fmla="*/ 239 h 206"/>
                  <a:gd name="T76" fmla="*/ 1047 w 378"/>
                  <a:gd name="T77" fmla="*/ 239 h 206"/>
                  <a:gd name="T78" fmla="*/ 998 w 378"/>
                  <a:gd name="T79" fmla="*/ 266 h 206"/>
                  <a:gd name="T80" fmla="*/ 954 w 378"/>
                  <a:gd name="T81" fmla="*/ 239 h 206"/>
                  <a:gd name="T82" fmla="*/ 911 w 378"/>
                  <a:gd name="T83" fmla="*/ 239 h 206"/>
                  <a:gd name="T84" fmla="*/ 854 w 378"/>
                  <a:gd name="T85" fmla="*/ 266 h 206"/>
                  <a:gd name="T86" fmla="*/ 762 w 378"/>
                  <a:gd name="T87" fmla="*/ 268 h 206"/>
                  <a:gd name="T88" fmla="*/ 762 w 378"/>
                  <a:gd name="T89" fmla="*/ 300 h 206"/>
                  <a:gd name="T90" fmla="*/ 642 w 378"/>
                  <a:gd name="T91" fmla="*/ 300 h 206"/>
                  <a:gd name="T92" fmla="*/ 642 w 378"/>
                  <a:gd name="T93" fmla="*/ 319 h 206"/>
                  <a:gd name="T94" fmla="*/ 533 w 378"/>
                  <a:gd name="T95" fmla="*/ 319 h 206"/>
                  <a:gd name="T96" fmla="*/ 533 w 378"/>
                  <a:gd name="T97" fmla="*/ 341 h 206"/>
                  <a:gd name="T98" fmla="*/ 481 w 378"/>
                  <a:gd name="T99" fmla="*/ 349 h 206"/>
                  <a:gd name="T100" fmla="*/ 481 w 378"/>
                  <a:gd name="T101" fmla="*/ 392 h 206"/>
                  <a:gd name="T102" fmla="*/ 437 w 378"/>
                  <a:gd name="T103" fmla="*/ 392 h 206"/>
                  <a:gd name="T104" fmla="*/ 437 w 378"/>
                  <a:gd name="T105" fmla="*/ 423 h 206"/>
                  <a:gd name="T106" fmla="*/ 222 w 378"/>
                  <a:gd name="T107" fmla="*/ 423 h 206"/>
                  <a:gd name="T108" fmla="*/ 222 w 378"/>
                  <a:gd name="T109" fmla="*/ 392 h 206"/>
                  <a:gd name="T110" fmla="*/ 191 w 378"/>
                  <a:gd name="T111" fmla="*/ 392 h 206"/>
                  <a:gd name="T112" fmla="*/ 191 w 378"/>
                  <a:gd name="T113" fmla="*/ 356 h 206"/>
                  <a:gd name="T114" fmla="*/ 178 w 378"/>
                  <a:gd name="T115" fmla="*/ 347 h 206"/>
                  <a:gd name="T116" fmla="*/ 145 w 378"/>
                  <a:gd name="T117" fmla="*/ 341 h 206"/>
                  <a:gd name="T118" fmla="*/ 145 w 378"/>
                  <a:gd name="T119" fmla="*/ 319 h 206"/>
                  <a:gd name="T120" fmla="*/ 0 w 378"/>
                  <a:gd name="T121" fmla="*/ 273 h 20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378"/>
                  <a:gd name="T184" fmla="*/ 0 h 206"/>
                  <a:gd name="T185" fmla="*/ 378 w 378"/>
                  <a:gd name="T186" fmla="*/ 206 h 20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378" h="206">
                    <a:moveTo>
                      <a:pt x="0" y="132"/>
                    </a:moveTo>
                    <a:lnTo>
                      <a:pt x="0" y="70"/>
                    </a:lnTo>
                    <a:lnTo>
                      <a:pt x="14" y="82"/>
                    </a:lnTo>
                    <a:lnTo>
                      <a:pt x="14" y="118"/>
                    </a:lnTo>
                    <a:lnTo>
                      <a:pt x="37" y="131"/>
                    </a:lnTo>
                    <a:lnTo>
                      <a:pt x="37" y="69"/>
                    </a:lnTo>
                    <a:lnTo>
                      <a:pt x="14" y="82"/>
                    </a:lnTo>
                    <a:lnTo>
                      <a:pt x="0" y="70"/>
                    </a:lnTo>
                    <a:lnTo>
                      <a:pt x="35" y="48"/>
                    </a:lnTo>
                    <a:lnTo>
                      <a:pt x="36" y="37"/>
                    </a:lnTo>
                    <a:lnTo>
                      <a:pt x="48" y="33"/>
                    </a:lnTo>
                    <a:lnTo>
                      <a:pt x="48" y="14"/>
                    </a:lnTo>
                    <a:lnTo>
                      <a:pt x="57" y="14"/>
                    </a:lnTo>
                    <a:lnTo>
                      <a:pt x="57" y="7"/>
                    </a:lnTo>
                    <a:lnTo>
                      <a:pt x="57" y="0"/>
                    </a:lnTo>
                    <a:lnTo>
                      <a:pt x="110" y="0"/>
                    </a:lnTo>
                    <a:lnTo>
                      <a:pt x="110" y="14"/>
                    </a:lnTo>
                    <a:lnTo>
                      <a:pt x="121" y="14"/>
                    </a:lnTo>
                    <a:lnTo>
                      <a:pt x="121" y="32"/>
                    </a:lnTo>
                    <a:lnTo>
                      <a:pt x="134" y="37"/>
                    </a:lnTo>
                    <a:lnTo>
                      <a:pt x="134" y="46"/>
                    </a:lnTo>
                    <a:lnTo>
                      <a:pt x="161" y="47"/>
                    </a:lnTo>
                    <a:lnTo>
                      <a:pt x="161" y="53"/>
                    </a:lnTo>
                    <a:lnTo>
                      <a:pt x="165" y="56"/>
                    </a:lnTo>
                    <a:lnTo>
                      <a:pt x="192" y="56"/>
                    </a:lnTo>
                    <a:lnTo>
                      <a:pt x="192" y="67"/>
                    </a:lnTo>
                    <a:lnTo>
                      <a:pt x="352" y="66"/>
                    </a:lnTo>
                    <a:lnTo>
                      <a:pt x="377" y="94"/>
                    </a:lnTo>
                    <a:lnTo>
                      <a:pt x="349" y="129"/>
                    </a:lnTo>
                    <a:lnTo>
                      <a:pt x="341" y="116"/>
                    </a:lnTo>
                    <a:lnTo>
                      <a:pt x="331" y="116"/>
                    </a:lnTo>
                    <a:lnTo>
                      <a:pt x="323" y="129"/>
                    </a:lnTo>
                    <a:lnTo>
                      <a:pt x="316" y="116"/>
                    </a:lnTo>
                    <a:lnTo>
                      <a:pt x="313" y="118"/>
                    </a:lnTo>
                    <a:lnTo>
                      <a:pt x="306" y="129"/>
                    </a:lnTo>
                    <a:lnTo>
                      <a:pt x="286" y="131"/>
                    </a:lnTo>
                    <a:lnTo>
                      <a:pt x="284" y="132"/>
                    </a:lnTo>
                    <a:lnTo>
                      <a:pt x="272" y="116"/>
                    </a:lnTo>
                    <a:lnTo>
                      <a:pt x="261" y="116"/>
                    </a:lnTo>
                    <a:lnTo>
                      <a:pt x="249" y="129"/>
                    </a:lnTo>
                    <a:lnTo>
                      <a:pt x="238" y="116"/>
                    </a:lnTo>
                    <a:lnTo>
                      <a:pt x="227" y="116"/>
                    </a:lnTo>
                    <a:lnTo>
                      <a:pt x="213" y="129"/>
                    </a:lnTo>
                    <a:lnTo>
                      <a:pt x="190" y="131"/>
                    </a:lnTo>
                    <a:lnTo>
                      <a:pt x="190" y="146"/>
                    </a:lnTo>
                    <a:lnTo>
                      <a:pt x="160" y="146"/>
                    </a:lnTo>
                    <a:lnTo>
                      <a:pt x="160" y="155"/>
                    </a:lnTo>
                    <a:lnTo>
                      <a:pt x="133" y="155"/>
                    </a:lnTo>
                    <a:lnTo>
                      <a:pt x="133" y="165"/>
                    </a:lnTo>
                    <a:lnTo>
                      <a:pt x="120" y="170"/>
                    </a:lnTo>
                    <a:lnTo>
                      <a:pt x="120" y="190"/>
                    </a:lnTo>
                    <a:lnTo>
                      <a:pt x="109" y="190"/>
                    </a:lnTo>
                    <a:lnTo>
                      <a:pt x="109" y="205"/>
                    </a:lnTo>
                    <a:lnTo>
                      <a:pt x="55" y="205"/>
                    </a:lnTo>
                    <a:lnTo>
                      <a:pt x="55" y="190"/>
                    </a:lnTo>
                    <a:lnTo>
                      <a:pt x="48" y="190"/>
                    </a:lnTo>
                    <a:lnTo>
                      <a:pt x="48" y="173"/>
                    </a:lnTo>
                    <a:lnTo>
                      <a:pt x="44" y="169"/>
                    </a:lnTo>
                    <a:lnTo>
                      <a:pt x="36" y="165"/>
                    </a:lnTo>
                    <a:lnTo>
                      <a:pt x="36" y="155"/>
                    </a:lnTo>
                    <a:lnTo>
                      <a:pt x="0" y="132"/>
                    </a:lnTo>
                  </a:path>
                </a:pathLst>
              </a:custGeom>
              <a:solidFill>
                <a:srgbClr val="00008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grpSp>
            <p:nvGrpSpPr>
              <p:cNvPr id="88093" name="Group 64"/>
              <p:cNvGrpSpPr>
                <a:grpSpLocks/>
              </p:cNvGrpSpPr>
              <p:nvPr/>
            </p:nvGrpSpPr>
            <p:grpSpPr bwMode="auto">
              <a:xfrm>
                <a:off x="2276" y="1136"/>
                <a:ext cx="59" cy="182"/>
                <a:chOff x="3083" y="991"/>
                <a:chExt cx="45" cy="157"/>
              </a:xfrm>
            </p:grpSpPr>
            <p:sp>
              <p:nvSpPr>
                <p:cNvPr id="88106" name="Freeform 65"/>
                <p:cNvSpPr>
                  <a:spLocks/>
                </p:cNvSpPr>
                <p:nvPr/>
              </p:nvSpPr>
              <p:spPr bwMode="auto">
                <a:xfrm>
                  <a:off x="3083" y="1002"/>
                  <a:ext cx="45" cy="146"/>
                </a:xfrm>
                <a:custGeom>
                  <a:avLst/>
                  <a:gdLst>
                    <a:gd name="T0" fmla="*/ 23 w 45"/>
                    <a:gd name="T1" fmla="*/ 145 h 146"/>
                    <a:gd name="T2" fmla="*/ 0 w 45"/>
                    <a:gd name="T3" fmla="*/ 133 h 146"/>
                    <a:gd name="T4" fmla="*/ 0 w 45"/>
                    <a:gd name="T5" fmla="*/ 0 h 146"/>
                    <a:gd name="T6" fmla="*/ 2 w 45"/>
                    <a:gd name="T7" fmla="*/ 2 h 146"/>
                    <a:gd name="T8" fmla="*/ 2 w 45"/>
                    <a:gd name="T9" fmla="*/ 131 h 146"/>
                    <a:gd name="T10" fmla="*/ 23 w 45"/>
                    <a:gd name="T11" fmla="*/ 143 h 146"/>
                    <a:gd name="T12" fmla="*/ 43 w 45"/>
                    <a:gd name="T13" fmla="*/ 132 h 146"/>
                    <a:gd name="T14" fmla="*/ 44 w 45"/>
                    <a:gd name="T15" fmla="*/ 134 h 146"/>
                    <a:gd name="T16" fmla="*/ 23 w 45"/>
                    <a:gd name="T17" fmla="*/ 145 h 1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5"/>
                    <a:gd name="T28" fmla="*/ 0 h 146"/>
                    <a:gd name="T29" fmla="*/ 45 w 45"/>
                    <a:gd name="T30" fmla="*/ 146 h 1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5" h="146">
                      <a:moveTo>
                        <a:pt x="23" y="145"/>
                      </a:moveTo>
                      <a:lnTo>
                        <a:pt x="0" y="133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2" y="131"/>
                      </a:lnTo>
                      <a:lnTo>
                        <a:pt x="23" y="143"/>
                      </a:lnTo>
                      <a:lnTo>
                        <a:pt x="43" y="132"/>
                      </a:lnTo>
                      <a:lnTo>
                        <a:pt x="44" y="134"/>
                      </a:lnTo>
                      <a:lnTo>
                        <a:pt x="23" y="145"/>
                      </a:lnTo>
                    </a:path>
                  </a:pathLst>
                </a:custGeom>
                <a:solidFill>
                  <a:srgbClr val="3366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88107" name="Freeform 66"/>
                <p:cNvSpPr>
                  <a:spLocks/>
                </p:cNvSpPr>
                <p:nvPr/>
              </p:nvSpPr>
              <p:spPr bwMode="auto">
                <a:xfrm>
                  <a:off x="3083" y="991"/>
                  <a:ext cx="44" cy="146"/>
                </a:xfrm>
                <a:custGeom>
                  <a:avLst/>
                  <a:gdLst>
                    <a:gd name="T0" fmla="*/ 20 w 44"/>
                    <a:gd name="T1" fmla="*/ 0 h 146"/>
                    <a:gd name="T2" fmla="*/ 43 w 44"/>
                    <a:gd name="T3" fmla="*/ 13 h 146"/>
                    <a:gd name="T4" fmla="*/ 43 w 44"/>
                    <a:gd name="T5" fmla="*/ 145 h 146"/>
                    <a:gd name="T6" fmla="*/ 41 w 44"/>
                    <a:gd name="T7" fmla="*/ 144 h 146"/>
                    <a:gd name="T8" fmla="*/ 41 w 44"/>
                    <a:gd name="T9" fmla="*/ 15 h 146"/>
                    <a:gd name="T10" fmla="*/ 20 w 44"/>
                    <a:gd name="T11" fmla="*/ 3 h 146"/>
                    <a:gd name="T12" fmla="*/ 1 w 44"/>
                    <a:gd name="T13" fmla="*/ 14 h 146"/>
                    <a:gd name="T14" fmla="*/ 0 w 44"/>
                    <a:gd name="T15" fmla="*/ 12 h 146"/>
                    <a:gd name="T16" fmla="*/ 20 w 44"/>
                    <a:gd name="T17" fmla="*/ 0 h 1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4"/>
                    <a:gd name="T28" fmla="*/ 0 h 146"/>
                    <a:gd name="T29" fmla="*/ 44 w 44"/>
                    <a:gd name="T30" fmla="*/ 146 h 14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4" h="146">
                      <a:moveTo>
                        <a:pt x="20" y="0"/>
                      </a:moveTo>
                      <a:lnTo>
                        <a:pt x="43" y="13"/>
                      </a:lnTo>
                      <a:lnTo>
                        <a:pt x="43" y="145"/>
                      </a:lnTo>
                      <a:lnTo>
                        <a:pt x="41" y="144"/>
                      </a:lnTo>
                      <a:lnTo>
                        <a:pt x="41" y="15"/>
                      </a:lnTo>
                      <a:lnTo>
                        <a:pt x="20" y="3"/>
                      </a:lnTo>
                      <a:lnTo>
                        <a:pt x="1" y="14"/>
                      </a:lnTo>
                      <a:lnTo>
                        <a:pt x="0" y="12"/>
                      </a:lnTo>
                      <a:lnTo>
                        <a:pt x="20" y="0"/>
                      </a:lnTo>
                    </a:path>
                  </a:pathLst>
                </a:custGeom>
                <a:solidFill>
                  <a:srgbClr val="3366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88094" name="Group 67"/>
              <p:cNvGrpSpPr>
                <a:grpSpLocks/>
              </p:cNvGrpSpPr>
              <p:nvPr/>
            </p:nvGrpSpPr>
            <p:grpSpPr bwMode="auto">
              <a:xfrm>
                <a:off x="2335" y="1121"/>
                <a:ext cx="354" cy="204"/>
                <a:chOff x="2845" y="1181"/>
                <a:chExt cx="354" cy="204"/>
              </a:xfrm>
            </p:grpSpPr>
            <p:sp>
              <p:nvSpPr>
                <p:cNvPr id="88098" name="Freeform 68"/>
                <p:cNvSpPr>
                  <a:spLocks/>
                </p:cNvSpPr>
                <p:nvPr/>
              </p:nvSpPr>
              <p:spPr bwMode="auto">
                <a:xfrm>
                  <a:off x="2912" y="1288"/>
                  <a:ext cx="275" cy="19"/>
                </a:xfrm>
                <a:custGeom>
                  <a:avLst/>
                  <a:gdLst>
                    <a:gd name="T0" fmla="*/ 0 w 208"/>
                    <a:gd name="T1" fmla="*/ 0 h 17"/>
                    <a:gd name="T2" fmla="*/ 837 w 208"/>
                    <a:gd name="T3" fmla="*/ 1 h 17"/>
                    <a:gd name="T4" fmla="*/ 825 w 208"/>
                    <a:gd name="T5" fmla="*/ 25 h 17"/>
                    <a:gd name="T6" fmla="*/ 28 w 208"/>
                    <a:gd name="T7" fmla="*/ 28 h 17"/>
                    <a:gd name="T8" fmla="*/ 0 w 208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8"/>
                    <a:gd name="T16" fmla="*/ 0 h 17"/>
                    <a:gd name="T17" fmla="*/ 208 w 208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8" h="17">
                      <a:moveTo>
                        <a:pt x="0" y="0"/>
                      </a:moveTo>
                      <a:lnTo>
                        <a:pt x="207" y="1"/>
                      </a:lnTo>
                      <a:lnTo>
                        <a:pt x="204" y="14"/>
                      </a:lnTo>
                      <a:lnTo>
                        <a:pt x="7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366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sp>
              <p:nvSpPr>
                <p:cNvPr id="88099" name="Freeform 69"/>
                <p:cNvSpPr>
                  <a:spLocks/>
                </p:cNvSpPr>
                <p:nvPr/>
              </p:nvSpPr>
              <p:spPr bwMode="auto">
                <a:xfrm>
                  <a:off x="2920" y="1255"/>
                  <a:ext cx="267" cy="21"/>
                </a:xfrm>
                <a:custGeom>
                  <a:avLst/>
                  <a:gdLst>
                    <a:gd name="T0" fmla="*/ 0 w 202"/>
                    <a:gd name="T1" fmla="*/ 3 h 18"/>
                    <a:gd name="T2" fmla="*/ 798 w 202"/>
                    <a:gd name="T3" fmla="*/ 0 h 18"/>
                    <a:gd name="T4" fmla="*/ 813 w 202"/>
                    <a:gd name="T5" fmla="*/ 31 h 18"/>
                    <a:gd name="T6" fmla="*/ 66 w 202"/>
                    <a:gd name="T7" fmla="*/ 36 h 18"/>
                    <a:gd name="T8" fmla="*/ 0 w 202"/>
                    <a:gd name="T9" fmla="*/ 3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2"/>
                    <a:gd name="T16" fmla="*/ 0 h 18"/>
                    <a:gd name="T17" fmla="*/ 202 w 202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2" h="18">
                      <a:moveTo>
                        <a:pt x="0" y="3"/>
                      </a:moveTo>
                      <a:lnTo>
                        <a:pt x="198" y="0"/>
                      </a:lnTo>
                      <a:lnTo>
                        <a:pt x="201" y="15"/>
                      </a:lnTo>
                      <a:lnTo>
                        <a:pt x="17" y="17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3366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ko-KR" altLang="en-US"/>
                </a:p>
              </p:txBody>
            </p:sp>
            <p:grpSp>
              <p:nvGrpSpPr>
                <p:cNvPr id="88100" name="Group 70"/>
                <p:cNvGrpSpPr>
                  <a:grpSpLocks/>
                </p:cNvGrpSpPr>
                <p:nvPr/>
              </p:nvGrpSpPr>
              <p:grpSpPr bwMode="auto">
                <a:xfrm>
                  <a:off x="2845" y="1181"/>
                  <a:ext cx="354" cy="204"/>
                  <a:chOff x="3132" y="986"/>
                  <a:chExt cx="268" cy="176"/>
                </a:xfrm>
              </p:grpSpPr>
              <p:sp>
                <p:nvSpPr>
                  <p:cNvPr id="88101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132" y="986"/>
                    <a:ext cx="18" cy="176"/>
                  </a:xfrm>
                  <a:prstGeom prst="rect">
                    <a:avLst/>
                  </a:prstGeom>
                  <a:solidFill>
                    <a:srgbClr val="00008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88102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3157" y="1018"/>
                    <a:ext cx="19" cy="108"/>
                  </a:xfrm>
                  <a:prstGeom prst="rect">
                    <a:avLst/>
                  </a:prstGeom>
                  <a:solidFill>
                    <a:srgbClr val="00008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  <p:sp>
                <p:nvSpPr>
                  <p:cNvPr id="88103" name="Freeform 73"/>
                  <p:cNvSpPr>
                    <a:spLocks/>
                  </p:cNvSpPr>
                  <p:nvPr/>
                </p:nvSpPr>
                <p:spPr bwMode="auto">
                  <a:xfrm>
                    <a:off x="3190" y="1052"/>
                    <a:ext cx="210" cy="18"/>
                  </a:xfrm>
                  <a:custGeom>
                    <a:avLst/>
                    <a:gdLst>
                      <a:gd name="T0" fmla="*/ 0 w 210"/>
                      <a:gd name="T1" fmla="*/ 0 h 18"/>
                      <a:gd name="T2" fmla="*/ 13 w 210"/>
                      <a:gd name="T3" fmla="*/ 4 h 18"/>
                      <a:gd name="T4" fmla="*/ 25 w 210"/>
                      <a:gd name="T5" fmla="*/ 10 h 18"/>
                      <a:gd name="T6" fmla="*/ 205 w 210"/>
                      <a:gd name="T7" fmla="*/ 10 h 18"/>
                      <a:gd name="T8" fmla="*/ 209 w 210"/>
                      <a:gd name="T9" fmla="*/ 16 h 18"/>
                      <a:gd name="T10" fmla="*/ 21 w 210"/>
                      <a:gd name="T11" fmla="*/ 17 h 18"/>
                      <a:gd name="T12" fmla="*/ 0 w 210"/>
                      <a:gd name="T13" fmla="*/ 0 h 18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10"/>
                      <a:gd name="T22" fmla="*/ 0 h 18"/>
                      <a:gd name="T23" fmla="*/ 210 w 210"/>
                      <a:gd name="T24" fmla="*/ 18 h 18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10" h="18">
                        <a:moveTo>
                          <a:pt x="0" y="0"/>
                        </a:moveTo>
                        <a:lnTo>
                          <a:pt x="13" y="4"/>
                        </a:lnTo>
                        <a:lnTo>
                          <a:pt x="25" y="10"/>
                        </a:lnTo>
                        <a:lnTo>
                          <a:pt x="205" y="10"/>
                        </a:lnTo>
                        <a:lnTo>
                          <a:pt x="209" y="16"/>
                        </a:lnTo>
                        <a:lnTo>
                          <a:pt x="21" y="17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80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88104" name="Freeform 74"/>
                  <p:cNvSpPr>
                    <a:spLocks/>
                  </p:cNvSpPr>
                  <p:nvPr/>
                </p:nvSpPr>
                <p:spPr bwMode="auto">
                  <a:xfrm>
                    <a:off x="3183" y="1023"/>
                    <a:ext cx="33" cy="95"/>
                  </a:xfrm>
                  <a:custGeom>
                    <a:avLst/>
                    <a:gdLst>
                      <a:gd name="T0" fmla="*/ 32 w 33"/>
                      <a:gd name="T1" fmla="*/ 78 h 95"/>
                      <a:gd name="T2" fmla="*/ 25 w 33"/>
                      <a:gd name="T3" fmla="*/ 84 h 95"/>
                      <a:gd name="T4" fmla="*/ 4 w 33"/>
                      <a:gd name="T5" fmla="*/ 84 h 95"/>
                      <a:gd name="T6" fmla="*/ 4 w 33"/>
                      <a:gd name="T7" fmla="*/ 94 h 95"/>
                      <a:gd name="T8" fmla="*/ 0 w 33"/>
                      <a:gd name="T9" fmla="*/ 94 h 95"/>
                      <a:gd name="T10" fmla="*/ 0 w 33"/>
                      <a:gd name="T11" fmla="*/ 0 h 95"/>
                      <a:gd name="T12" fmla="*/ 4 w 33"/>
                      <a:gd name="T13" fmla="*/ 3 h 95"/>
                      <a:gd name="T14" fmla="*/ 4 w 33"/>
                      <a:gd name="T15" fmla="*/ 53 h 95"/>
                      <a:gd name="T16" fmla="*/ 10 w 33"/>
                      <a:gd name="T17" fmla="*/ 57 h 95"/>
                      <a:gd name="T18" fmla="*/ 10 w 33"/>
                      <a:gd name="T19" fmla="*/ 76 h 95"/>
                      <a:gd name="T20" fmla="*/ 32 w 33"/>
                      <a:gd name="T21" fmla="*/ 78 h 95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3"/>
                      <a:gd name="T34" fmla="*/ 0 h 95"/>
                      <a:gd name="T35" fmla="*/ 33 w 33"/>
                      <a:gd name="T36" fmla="*/ 95 h 95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3" h="95">
                        <a:moveTo>
                          <a:pt x="32" y="78"/>
                        </a:moveTo>
                        <a:lnTo>
                          <a:pt x="25" y="84"/>
                        </a:lnTo>
                        <a:lnTo>
                          <a:pt x="4" y="84"/>
                        </a:lnTo>
                        <a:lnTo>
                          <a:pt x="4" y="94"/>
                        </a:lnTo>
                        <a:lnTo>
                          <a:pt x="0" y="94"/>
                        </a:lnTo>
                        <a:lnTo>
                          <a:pt x="0" y="0"/>
                        </a:lnTo>
                        <a:lnTo>
                          <a:pt x="4" y="3"/>
                        </a:lnTo>
                        <a:lnTo>
                          <a:pt x="4" y="53"/>
                        </a:lnTo>
                        <a:lnTo>
                          <a:pt x="10" y="57"/>
                        </a:lnTo>
                        <a:lnTo>
                          <a:pt x="10" y="76"/>
                        </a:lnTo>
                        <a:lnTo>
                          <a:pt x="32" y="78"/>
                        </a:lnTo>
                      </a:path>
                    </a:pathLst>
                  </a:custGeom>
                  <a:solidFill>
                    <a:srgbClr val="000080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88105" name="Freeform 75"/>
                  <p:cNvSpPr>
                    <a:spLocks/>
                  </p:cNvSpPr>
                  <p:nvPr/>
                </p:nvSpPr>
                <p:spPr bwMode="auto">
                  <a:xfrm>
                    <a:off x="3141" y="1001"/>
                    <a:ext cx="20" cy="140"/>
                  </a:xfrm>
                  <a:custGeom>
                    <a:avLst/>
                    <a:gdLst>
                      <a:gd name="T0" fmla="*/ 1 w 20"/>
                      <a:gd name="T1" fmla="*/ 139 h 140"/>
                      <a:gd name="T2" fmla="*/ 0 w 20"/>
                      <a:gd name="T3" fmla="*/ 0 h 140"/>
                      <a:gd name="T4" fmla="*/ 18 w 20"/>
                      <a:gd name="T5" fmla="*/ 2 h 140"/>
                      <a:gd name="T6" fmla="*/ 19 w 20"/>
                      <a:gd name="T7" fmla="*/ 138 h 140"/>
                      <a:gd name="T8" fmla="*/ 1 w 20"/>
                      <a:gd name="T9" fmla="*/ 139 h 1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"/>
                      <a:gd name="T16" fmla="*/ 0 h 140"/>
                      <a:gd name="T17" fmla="*/ 20 w 20"/>
                      <a:gd name="T18" fmla="*/ 140 h 1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" h="140">
                        <a:moveTo>
                          <a:pt x="1" y="139"/>
                        </a:moveTo>
                        <a:lnTo>
                          <a:pt x="0" y="0"/>
                        </a:lnTo>
                        <a:lnTo>
                          <a:pt x="18" y="2"/>
                        </a:lnTo>
                        <a:lnTo>
                          <a:pt x="19" y="138"/>
                        </a:lnTo>
                        <a:lnTo>
                          <a:pt x="1" y="139"/>
                        </a:lnTo>
                      </a:path>
                    </a:pathLst>
                  </a:custGeom>
                  <a:solidFill>
                    <a:srgbClr val="000080"/>
                  </a:solidFill>
                  <a:ln w="9525" cap="rnd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</p:grpSp>
          <p:grpSp>
            <p:nvGrpSpPr>
              <p:cNvPr id="88095" name="Group 76"/>
              <p:cNvGrpSpPr>
                <a:grpSpLocks/>
              </p:cNvGrpSpPr>
              <p:nvPr/>
            </p:nvGrpSpPr>
            <p:grpSpPr bwMode="auto">
              <a:xfrm>
                <a:off x="2257" y="1134"/>
                <a:ext cx="45" cy="203"/>
                <a:chOff x="1987" y="891"/>
                <a:chExt cx="45" cy="203"/>
              </a:xfrm>
            </p:grpSpPr>
            <p:sp>
              <p:nvSpPr>
                <p:cNvPr id="88096" name="Rectangle 77"/>
                <p:cNvSpPr>
                  <a:spLocks noChangeArrowheads="1"/>
                </p:cNvSpPr>
                <p:nvPr/>
              </p:nvSpPr>
              <p:spPr bwMode="auto">
                <a:xfrm>
                  <a:off x="1987" y="913"/>
                  <a:ext cx="24" cy="156"/>
                </a:xfrm>
                <a:prstGeom prst="rect">
                  <a:avLst/>
                </a:prstGeom>
                <a:solidFill>
                  <a:srgbClr val="33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88097" name="Rectangle 78"/>
                <p:cNvSpPr>
                  <a:spLocks noChangeArrowheads="1"/>
                </p:cNvSpPr>
                <p:nvPr/>
              </p:nvSpPr>
              <p:spPr bwMode="auto">
                <a:xfrm>
                  <a:off x="2007" y="891"/>
                  <a:ext cx="25" cy="203"/>
                </a:xfrm>
                <a:prstGeom prst="rect">
                  <a:avLst/>
                </a:prstGeom>
                <a:solidFill>
                  <a:srgbClr val="33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</p:grpSp>
        <p:pic>
          <p:nvPicPr>
            <p:cNvPr id="88090" name="Picture 7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36" y="2711"/>
              <a:ext cx="282" cy="35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88091" name="AutoShape 80"/>
            <p:cNvSpPr>
              <a:spLocks noChangeArrowheads="1"/>
            </p:cNvSpPr>
            <p:nvPr/>
          </p:nvSpPr>
          <p:spPr bwMode="auto">
            <a:xfrm rot="5400000">
              <a:off x="4625" y="2821"/>
              <a:ext cx="675" cy="2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0 w 21600"/>
                <a:gd name="T13" fmla="*/ 5422 h 21600"/>
                <a:gd name="T14" fmla="*/ 18912 w 21600"/>
                <a:gd name="T15" fmla="*/ 161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r>
                <a:rPr lang="en-US" altLang="ko-KR" sz="1200">
                  <a:solidFill>
                    <a:schemeClr val="accent2"/>
                  </a:solidFill>
                </a:rPr>
                <a:t>Verifying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5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5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5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91" grpId="0" animBg="1" autoUpdateAnimBg="0"/>
      <p:bldP spid="656392" grpId="0" animBg="1" autoUpdateAnimBg="0"/>
      <p:bldP spid="656409" grpId="0" animBg="1" autoUpdateAnimBg="0"/>
      <p:bldP spid="656410" grpId="0" animBg="1" autoUpdateAnimBg="0"/>
      <p:bldP spid="656416" grpId="0" animBg="1" autoUpdateAnimBg="0"/>
      <p:bldP spid="6564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4CD88E7-64C7-4FEA-8277-9BD06A1EF5EF}" type="slidenum">
              <a:rPr kumimoji="0" lang="en-US" altLang="ko-KR" sz="1200" b="0">
                <a:latin typeface="+mn-ea"/>
              </a:rPr>
              <a:pPr algn="r">
                <a:defRPr/>
              </a:pPr>
              <a:t>5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240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Signature </a:t>
            </a:r>
          </a:p>
        </p:txBody>
      </p:sp>
      <p:sp>
        <p:nvSpPr>
          <p:cNvPr id="89092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140575" cy="4625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Key generation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Choose two large (512 bits or more) primes p &amp; q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Compute modulus n = pq, and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(n)</a:t>
            </a:r>
            <a:r>
              <a:rPr lang="en-US" altLang="ko-KR">
                <a:ea typeface="궁서" pitchFamily="18" charset="-127"/>
              </a:rPr>
              <a:t> = (p-1)(q-1)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Pick an integer e relatively prime to </a:t>
            </a:r>
            <a:r>
              <a:rPr lang="en-US" altLang="ko-KR">
                <a:sym typeface="Symbol" pitchFamily="18" charset="2"/>
              </a:rPr>
              <a:t>(n), gcd(e, (n))=1</a:t>
            </a:r>
            <a:r>
              <a:rPr lang="en-US" altLang="ko-KR"/>
              <a:t> </a:t>
            </a:r>
            <a:endParaRPr lang="en-US" altLang="ko-KR">
              <a:ea typeface="궁서" pitchFamily="18" charset="-127"/>
            </a:endParaRP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Compute d such that ed = 1 mod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(n)</a:t>
            </a:r>
            <a:r>
              <a:rPr lang="en-US" altLang="ko-KR">
                <a:ea typeface="궁서" pitchFamily="18" charset="-127"/>
              </a:rPr>
              <a:t>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  <a:ea typeface="궁서" pitchFamily="18" charset="-127"/>
              </a:rPr>
              <a:t>Public key (n, e)</a:t>
            </a:r>
            <a:r>
              <a:rPr lang="en-US" altLang="ko-KR">
                <a:ea typeface="궁서" pitchFamily="18" charset="-127"/>
              </a:rPr>
              <a:t> : publish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  <a:ea typeface="궁서" pitchFamily="18" charset="-127"/>
              </a:rPr>
              <a:t>Private key d</a:t>
            </a:r>
            <a:r>
              <a:rPr lang="en-US" altLang="ko-KR">
                <a:ea typeface="궁서" pitchFamily="18" charset="-127"/>
              </a:rPr>
              <a:t> : keep secret (may discard p &amp; q)</a:t>
            </a:r>
          </a:p>
          <a:p>
            <a:pPr marL="766763" lvl="1" indent="-290513" algn="l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Signing / Verifying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S: s = m</a:t>
            </a:r>
            <a:r>
              <a:rPr lang="en-US" altLang="ko-KR" baseline="30000">
                <a:ea typeface="궁서" pitchFamily="18" charset="-127"/>
              </a:rPr>
              <a:t>d</a:t>
            </a:r>
            <a:r>
              <a:rPr lang="en-US" altLang="ko-KR">
                <a:ea typeface="궁서" pitchFamily="18" charset="-127"/>
              </a:rPr>
              <a:t> mod n  for 0 &lt; m &lt; n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V: m =? s</a:t>
            </a:r>
            <a:r>
              <a:rPr lang="en-US" altLang="ko-KR" baseline="30000">
                <a:ea typeface="궁서" pitchFamily="18" charset="-127"/>
              </a:rPr>
              <a:t>e</a:t>
            </a:r>
            <a:r>
              <a:rPr lang="en-US" altLang="ko-KR">
                <a:ea typeface="궁서" pitchFamily="18" charset="-127"/>
              </a:rPr>
              <a:t> mod n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S: s = h(m)</a:t>
            </a:r>
            <a:r>
              <a:rPr lang="en-US" altLang="ko-KR" baseline="30000">
                <a:ea typeface="궁서" pitchFamily="18" charset="-127"/>
              </a:rPr>
              <a:t>d</a:t>
            </a:r>
            <a:r>
              <a:rPr lang="en-US" altLang="ko-KR">
                <a:ea typeface="궁서" pitchFamily="18" charset="-127"/>
              </a:rPr>
              <a:t> mod n   --- hashed version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V: h(m) =? s</a:t>
            </a:r>
            <a:r>
              <a:rPr lang="en-US" altLang="ko-KR" baseline="30000">
                <a:ea typeface="궁서" pitchFamily="18" charset="-127"/>
              </a:rPr>
              <a:t>e</a:t>
            </a:r>
            <a:r>
              <a:rPr lang="en-US" altLang="ko-KR">
                <a:ea typeface="궁서" pitchFamily="18" charset="-127"/>
              </a:rPr>
              <a:t> mod n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Font typeface="Wingdings" pitchFamily="2" charset="2"/>
              <a:buChar char="v"/>
            </a:pPr>
            <a:r>
              <a:rPr lang="en-US" altLang="ko-KR">
                <a:solidFill>
                  <a:schemeClr val="accent2"/>
                </a:solidFill>
              </a:rPr>
              <a:t> RSA signature without padding  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Deterministic signature, no randomness introduced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FE033FB-C1DE-49C3-A337-F098739F9AEF}" type="slidenum">
              <a:rPr kumimoji="0" lang="en-US" altLang="ko-KR" sz="1200" b="0">
                <a:latin typeface="+mn-ea"/>
              </a:rPr>
              <a:pPr algn="r">
                <a:defRPr/>
              </a:pPr>
              <a:t>6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240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Signature 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140575" cy="249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RSA signature forgery: </a:t>
            </a:r>
            <a:r>
              <a:rPr lang="en-US" altLang="ko-KR" dirty="0">
                <a:latin typeface="Arial" charset="0"/>
              </a:rPr>
              <a:t>Attack based on the multiplicative property of RSA. </a:t>
            </a:r>
          </a:p>
          <a:p>
            <a:pPr lvl="1" algn="l">
              <a:buClr>
                <a:schemeClr val="tx1"/>
              </a:buClr>
              <a:defRPr/>
            </a:pPr>
            <a:r>
              <a:rPr lang="en-US" altLang="ko-KR" dirty="0">
                <a:latin typeface="Arial" charset="0"/>
              </a:rPr>
              <a:t>y</a:t>
            </a:r>
            <a:r>
              <a:rPr lang="en-US" altLang="ko-KR" sz="1200" dirty="0">
                <a:latin typeface="Arial" charset="0"/>
              </a:rPr>
              <a:t>1 </a:t>
            </a:r>
            <a:r>
              <a:rPr lang="en-US" altLang="ko-KR" dirty="0">
                <a:latin typeface="Arial" charset="0"/>
              </a:rPr>
              <a:t>= (m</a:t>
            </a:r>
            <a:r>
              <a:rPr lang="en-US" altLang="ko-KR" sz="1200" dirty="0">
                <a:latin typeface="Arial" charset="0"/>
              </a:rPr>
              <a:t>1</a:t>
            </a:r>
            <a:r>
              <a:rPr lang="en-US" altLang="ko-KR" dirty="0">
                <a:latin typeface="Arial" charset="0"/>
              </a:rPr>
              <a:t>)</a:t>
            </a:r>
            <a:r>
              <a:rPr lang="en-US" altLang="ko-KR" baseline="30000" dirty="0">
                <a:latin typeface="Arial" charset="0"/>
              </a:rPr>
              <a:t>d</a:t>
            </a:r>
          </a:p>
          <a:p>
            <a:pPr lvl="1" algn="l">
              <a:buClr>
                <a:schemeClr val="tx1"/>
              </a:buClr>
              <a:defRPr/>
            </a:pPr>
            <a:r>
              <a:rPr lang="en-US" altLang="ko-KR" dirty="0">
                <a:latin typeface="Arial" charset="0"/>
              </a:rPr>
              <a:t>y</a:t>
            </a:r>
            <a:r>
              <a:rPr lang="en-US" altLang="ko-KR" sz="1200" dirty="0">
                <a:latin typeface="Arial" charset="0"/>
              </a:rPr>
              <a:t>2 </a:t>
            </a:r>
            <a:r>
              <a:rPr lang="en-US" altLang="ko-KR" dirty="0">
                <a:latin typeface="Arial" charset="0"/>
              </a:rPr>
              <a:t>= (m</a:t>
            </a:r>
            <a:r>
              <a:rPr lang="en-US" altLang="ko-KR" sz="1200" dirty="0">
                <a:latin typeface="Arial" charset="0"/>
              </a:rPr>
              <a:t>2</a:t>
            </a:r>
            <a:r>
              <a:rPr lang="en-US" altLang="ko-KR" dirty="0">
                <a:latin typeface="Arial" charset="0"/>
              </a:rPr>
              <a:t>)</a:t>
            </a:r>
            <a:r>
              <a:rPr lang="en-US" altLang="ko-KR" baseline="30000" dirty="0">
                <a:latin typeface="Arial" charset="0"/>
              </a:rPr>
              <a:t>d</a:t>
            </a:r>
            <a:r>
              <a:rPr lang="en-US" altLang="ko-KR" dirty="0">
                <a:latin typeface="Arial" charset="0"/>
              </a:rPr>
              <a:t>, then </a:t>
            </a:r>
          </a:p>
          <a:p>
            <a:pPr lvl="1" algn="l">
              <a:buClr>
                <a:schemeClr val="tx1"/>
              </a:buClr>
              <a:defRPr/>
            </a:pPr>
            <a:r>
              <a:rPr lang="da-DK" altLang="ko-KR" dirty="0">
                <a:latin typeface="Arial" charset="0"/>
              </a:rPr>
              <a:t>(y</a:t>
            </a:r>
            <a:r>
              <a:rPr lang="da-DK" altLang="ko-KR" sz="1200" dirty="0">
                <a:latin typeface="Arial" charset="0"/>
              </a:rPr>
              <a:t>1</a:t>
            </a:r>
            <a:r>
              <a:rPr lang="da-DK" altLang="ko-KR" dirty="0">
                <a:latin typeface="Arial" charset="0"/>
              </a:rPr>
              <a:t>y</a:t>
            </a:r>
            <a:r>
              <a:rPr lang="da-DK" altLang="ko-KR" sz="1200" dirty="0">
                <a:latin typeface="Arial" charset="0"/>
              </a:rPr>
              <a:t>2</a:t>
            </a:r>
            <a:r>
              <a:rPr lang="da-DK" altLang="ko-KR" dirty="0">
                <a:latin typeface="Arial" charset="0"/>
              </a:rPr>
              <a:t>)</a:t>
            </a:r>
            <a:r>
              <a:rPr lang="da-DK" altLang="ko-KR" baseline="30000" dirty="0">
                <a:latin typeface="Arial" charset="0"/>
              </a:rPr>
              <a:t>e</a:t>
            </a:r>
            <a:r>
              <a:rPr lang="da-DK" altLang="ko-KR" dirty="0">
                <a:latin typeface="Arial" charset="0"/>
              </a:rPr>
              <a:t> = m</a:t>
            </a:r>
            <a:r>
              <a:rPr lang="da-DK" altLang="ko-KR" sz="1200" dirty="0">
                <a:latin typeface="Arial" charset="0"/>
              </a:rPr>
              <a:t>1</a:t>
            </a:r>
            <a:r>
              <a:rPr lang="da-DK" altLang="ko-KR" dirty="0">
                <a:latin typeface="Arial" charset="0"/>
              </a:rPr>
              <a:t>m</a:t>
            </a:r>
            <a:r>
              <a:rPr lang="da-DK" altLang="ko-KR" sz="1200" dirty="0">
                <a:latin typeface="Arial" charset="0"/>
              </a:rPr>
              <a:t>2</a:t>
            </a:r>
            <a:endParaRPr lang="da-DK" altLang="ko-KR" dirty="0">
              <a:latin typeface="Arial" charset="0"/>
            </a:endParaRPr>
          </a:p>
          <a:p>
            <a:pPr lvl="1" algn="l">
              <a:buClr>
                <a:schemeClr val="tx1"/>
              </a:buClr>
              <a:defRPr/>
            </a:pPr>
            <a:r>
              <a:rPr lang="da-DK" altLang="ko-KR" dirty="0">
                <a:latin typeface="Arial" charset="0"/>
              </a:rPr>
              <a:t>Thus y</a:t>
            </a:r>
            <a:r>
              <a:rPr lang="da-DK" altLang="ko-KR" sz="1200" dirty="0">
                <a:latin typeface="Arial" charset="0"/>
              </a:rPr>
              <a:t>1</a:t>
            </a:r>
            <a:r>
              <a:rPr lang="da-DK" altLang="ko-KR" dirty="0">
                <a:latin typeface="Arial" charset="0"/>
              </a:rPr>
              <a:t>y</a:t>
            </a:r>
            <a:r>
              <a:rPr lang="da-DK" altLang="ko-KR" sz="1200" dirty="0">
                <a:latin typeface="Arial" charset="0"/>
              </a:rPr>
              <a:t>2</a:t>
            </a:r>
            <a:r>
              <a:rPr lang="da-DK" altLang="ko-KR" dirty="0">
                <a:latin typeface="Arial" charset="0"/>
              </a:rPr>
              <a:t> is a valid signature of m</a:t>
            </a:r>
            <a:r>
              <a:rPr lang="da-DK" altLang="ko-KR" sz="1200" dirty="0">
                <a:latin typeface="Arial" charset="0"/>
              </a:rPr>
              <a:t>1</a:t>
            </a:r>
            <a:r>
              <a:rPr lang="da-DK" altLang="ko-KR" dirty="0">
                <a:latin typeface="Arial" charset="0"/>
              </a:rPr>
              <a:t>m</a:t>
            </a:r>
            <a:r>
              <a:rPr lang="da-DK" altLang="ko-KR" sz="1200" dirty="0">
                <a:latin typeface="Arial" charset="0"/>
              </a:rPr>
              <a:t>2</a:t>
            </a:r>
            <a:endParaRPr lang="da-DK" altLang="ko-KR" dirty="0">
              <a:latin typeface="Arial" charset="0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altLang="ko-KR" dirty="0">
              <a:latin typeface="Arial" charset="0"/>
            </a:endParaRPr>
          </a:p>
          <a:p>
            <a:pPr marL="342900" indent="-342900" algn="l">
              <a:buClr>
                <a:schemeClr val="tx1"/>
              </a:buClr>
              <a:defRPr/>
            </a:pPr>
            <a:r>
              <a:rPr lang="en-US" altLang="ko-KR" dirty="0">
                <a:latin typeface="Arial" charset="0"/>
              </a:rPr>
              <a:t>	This is an existential forgery using a known message attack.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4E5BB-17FB-49E8-A1B0-6E33542E80CA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2695575" y="5715000"/>
            <a:ext cx="1895475" cy="3333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2238375" y="3752850"/>
            <a:ext cx="1895475" cy="333375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4495800" y="2819400"/>
            <a:ext cx="2628900" cy="3333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42" name="Rectangle 5"/>
          <p:cNvSpPr>
            <a:spLocks noChangeArrowheads="1"/>
          </p:cNvSpPr>
          <p:nvPr/>
        </p:nvSpPr>
        <p:spPr bwMode="auto">
          <a:xfrm>
            <a:off x="933450" y="1362075"/>
            <a:ext cx="3286125" cy="619125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43" name="Text Box 6"/>
          <p:cNvSpPr txBox="1">
            <a:spLocks noChangeArrowheads="1"/>
          </p:cNvSpPr>
          <p:nvPr/>
        </p:nvSpPr>
        <p:spPr bwMode="auto">
          <a:xfrm>
            <a:off x="993775" y="714375"/>
            <a:ext cx="544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Signing with RSA-PSS Padding</a:t>
            </a:r>
          </a:p>
        </p:txBody>
      </p:sp>
      <p:sp>
        <p:nvSpPr>
          <p:cNvPr id="91144" name="Rectangle 7"/>
          <p:cNvSpPr>
            <a:spLocks noChangeArrowheads="1"/>
          </p:cNvSpPr>
          <p:nvPr/>
        </p:nvSpPr>
        <p:spPr bwMode="auto">
          <a:xfrm>
            <a:off x="3881438" y="2846388"/>
            <a:ext cx="517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i="1">
                <a:solidFill>
                  <a:srgbClr val="000000"/>
                </a:solidFill>
                <a:latin typeface="Times New Roman" pitchFamily="18" charset="0"/>
              </a:rPr>
              <a:t>M’</a:t>
            </a:r>
            <a:r>
              <a:rPr lang="en-US" altLang="ko-KR" i="1">
                <a:solidFill>
                  <a:srgbClr val="000000"/>
                </a:solidFill>
              </a:rPr>
              <a:t> =</a:t>
            </a:r>
            <a:endParaRPr lang="en-US" altLang="ko-KR" b="0"/>
          </a:p>
        </p:txBody>
      </p:sp>
      <p:sp>
        <p:nvSpPr>
          <p:cNvPr id="91145" name="Rectangle 8"/>
          <p:cNvSpPr>
            <a:spLocks noChangeArrowheads="1"/>
          </p:cNvSpPr>
          <p:nvPr/>
        </p:nvSpPr>
        <p:spPr bwMode="auto">
          <a:xfrm>
            <a:off x="2084388" y="5724525"/>
            <a:ext cx="576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i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altLang="ko-KR" i="1">
                <a:solidFill>
                  <a:srgbClr val="000000"/>
                </a:solidFill>
              </a:rPr>
              <a:t> =</a:t>
            </a:r>
            <a:endParaRPr lang="en-US" altLang="ko-KR" b="0"/>
          </a:p>
        </p:txBody>
      </p:sp>
      <p:sp>
        <p:nvSpPr>
          <p:cNvPr id="91146" name="Text Box 9"/>
          <p:cNvSpPr txBox="1">
            <a:spLocks noChangeArrowheads="1"/>
          </p:cNvSpPr>
          <p:nvPr/>
        </p:nvSpPr>
        <p:spPr bwMode="auto">
          <a:xfrm>
            <a:off x="1046163" y="1420813"/>
            <a:ext cx="2852737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>
              <a:buFont typeface="Symbol" pitchFamily="18" charset="2"/>
              <a:buChar char="·"/>
            </a:pPr>
            <a:r>
              <a:rPr lang="en-US" altLang="ko-KR" sz="1600" b="0"/>
              <a:t> </a:t>
            </a:r>
            <a:r>
              <a:rPr lang="en-US" altLang="ko-KR" sz="1600"/>
              <a:t>Parameter</a:t>
            </a:r>
            <a:r>
              <a:rPr lang="en-US" altLang="ko-KR" sz="1600" b="0"/>
              <a:t> : </a:t>
            </a:r>
            <a:r>
              <a:rPr lang="en-US" altLang="ko-KR" sz="1600">
                <a:latin typeface="Times New Roman" pitchFamily="18" charset="0"/>
              </a:rPr>
              <a:t>Hash, MGF, </a:t>
            </a:r>
            <a:r>
              <a:rPr lang="en-US" altLang="ko-KR" sz="1600" i="1">
                <a:latin typeface="Times New Roman" pitchFamily="18" charset="0"/>
              </a:rPr>
              <a:t>sLen</a:t>
            </a:r>
            <a:endParaRPr lang="en-US" altLang="ko-KR" sz="1600">
              <a:latin typeface="Times New Roman" pitchFamily="18" charset="0"/>
            </a:endParaRPr>
          </a:p>
          <a:p>
            <a:pPr algn="l">
              <a:buFont typeface="Symbol" pitchFamily="18" charset="2"/>
              <a:buChar char="·"/>
            </a:pPr>
            <a:r>
              <a:rPr lang="en-US" altLang="ko-KR" sz="1600" b="0"/>
              <a:t> </a:t>
            </a:r>
            <a:r>
              <a:rPr lang="en-US" altLang="ko-KR" sz="1600"/>
              <a:t>Input</a:t>
            </a:r>
            <a:r>
              <a:rPr lang="en-US" altLang="ko-KR" sz="1600" b="0"/>
              <a:t> : </a:t>
            </a:r>
            <a:r>
              <a:rPr lang="en-US" altLang="ko-KR" sz="1600" i="1">
                <a:latin typeface="Times New Roman" pitchFamily="18" charset="0"/>
              </a:rPr>
              <a:t>M, (n, d)</a:t>
            </a:r>
          </a:p>
        </p:txBody>
      </p:sp>
      <p:sp>
        <p:nvSpPr>
          <p:cNvPr id="91147" name="Rectangle 10"/>
          <p:cNvSpPr>
            <a:spLocks noChangeArrowheads="1"/>
          </p:cNvSpPr>
          <p:nvPr/>
        </p:nvSpPr>
        <p:spPr bwMode="auto">
          <a:xfrm>
            <a:off x="5286375" y="2819400"/>
            <a:ext cx="904875" cy="333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48" name="Rectangle 11"/>
          <p:cNvSpPr>
            <a:spLocks noChangeArrowheads="1"/>
          </p:cNvSpPr>
          <p:nvPr/>
        </p:nvSpPr>
        <p:spPr bwMode="auto">
          <a:xfrm>
            <a:off x="4495800" y="2819400"/>
            <a:ext cx="790575" cy="333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49" name="Rectangle 12"/>
          <p:cNvSpPr>
            <a:spLocks noChangeArrowheads="1"/>
          </p:cNvSpPr>
          <p:nvPr/>
        </p:nvSpPr>
        <p:spPr bwMode="auto">
          <a:xfrm>
            <a:off x="6191250" y="2819400"/>
            <a:ext cx="933450" cy="333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50" name="Text Box 13"/>
          <p:cNvSpPr txBox="1">
            <a:spLocks noChangeArrowheads="1"/>
          </p:cNvSpPr>
          <p:nvPr/>
        </p:nvSpPr>
        <p:spPr bwMode="auto">
          <a:xfrm>
            <a:off x="6440488" y="2852738"/>
            <a:ext cx="4460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salt</a:t>
            </a:r>
            <a:endParaRPr lang="en-US" altLang="ko-KR" i="1"/>
          </a:p>
        </p:txBody>
      </p:sp>
      <p:sp>
        <p:nvSpPr>
          <p:cNvPr id="91151" name="Text Box 14"/>
          <p:cNvSpPr txBox="1">
            <a:spLocks noChangeArrowheads="1"/>
          </p:cNvSpPr>
          <p:nvPr/>
        </p:nvSpPr>
        <p:spPr bwMode="auto">
          <a:xfrm>
            <a:off x="5373688" y="2854325"/>
            <a:ext cx="73183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mHash</a:t>
            </a:r>
            <a:endParaRPr lang="en-US" altLang="ko-KR" i="1"/>
          </a:p>
        </p:txBody>
      </p:sp>
      <p:sp>
        <p:nvSpPr>
          <p:cNvPr id="91152" name="Text Box 15"/>
          <p:cNvSpPr txBox="1">
            <a:spLocks noChangeArrowheads="1"/>
          </p:cNvSpPr>
          <p:nvPr/>
        </p:nvSpPr>
        <p:spPr bwMode="auto">
          <a:xfrm>
            <a:off x="4592638" y="2854325"/>
            <a:ext cx="627062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Pad</a:t>
            </a:r>
            <a:endParaRPr lang="en-US" altLang="ko-KR" i="1"/>
          </a:p>
        </p:txBody>
      </p:sp>
      <p:cxnSp>
        <p:nvCxnSpPr>
          <p:cNvPr id="91153" name="AutoShape 16"/>
          <p:cNvCxnSpPr>
            <a:cxnSpLocks noChangeShapeType="1"/>
            <a:stCxn id="91162" idx="2"/>
            <a:endCxn id="91163" idx="0"/>
          </p:cNvCxnSpPr>
          <p:nvPr/>
        </p:nvCxnSpPr>
        <p:spPr bwMode="auto">
          <a:xfrm rot="5400000">
            <a:off x="4624388" y="4518025"/>
            <a:ext cx="1603375" cy="765175"/>
          </a:xfrm>
          <a:prstGeom prst="bentConnector3">
            <a:avLst>
              <a:gd name="adj1" fmla="val 7484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91154" name="AutoShape 17"/>
          <p:cNvCxnSpPr>
            <a:cxnSpLocks noChangeShapeType="1"/>
            <a:stCxn id="91141" idx="2"/>
            <a:endCxn id="91162" idx="2"/>
          </p:cNvCxnSpPr>
          <p:nvPr/>
        </p:nvCxnSpPr>
        <p:spPr bwMode="auto">
          <a:xfrm rot="5400000">
            <a:off x="5518944" y="3455194"/>
            <a:ext cx="581025" cy="158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sp>
        <p:nvSpPr>
          <p:cNvPr id="91155" name="Text Box 18"/>
          <p:cNvSpPr txBox="1">
            <a:spLocks noChangeArrowheads="1"/>
          </p:cNvSpPr>
          <p:nvPr/>
        </p:nvSpPr>
        <p:spPr bwMode="auto">
          <a:xfrm>
            <a:off x="2944813" y="5741988"/>
            <a:ext cx="1446212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MaskedDB</a:t>
            </a:r>
            <a:endParaRPr lang="en-US" altLang="ko-KR" i="1"/>
          </a:p>
        </p:txBody>
      </p:sp>
      <p:cxnSp>
        <p:nvCxnSpPr>
          <p:cNvPr id="91156" name="AutoShape 19"/>
          <p:cNvCxnSpPr>
            <a:cxnSpLocks noChangeShapeType="1"/>
            <a:stCxn id="91140" idx="2"/>
            <a:endCxn id="91139" idx="0"/>
          </p:cNvCxnSpPr>
          <p:nvPr/>
        </p:nvCxnSpPr>
        <p:spPr bwMode="auto">
          <a:xfrm rot="16200000" flipH="1">
            <a:off x="2613025" y="4672013"/>
            <a:ext cx="1603375" cy="457200"/>
          </a:xfrm>
          <a:prstGeom prst="bentConnector3">
            <a:avLst>
              <a:gd name="adj1" fmla="val 7484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sp>
        <p:nvSpPr>
          <p:cNvPr id="91157" name="Oval 20"/>
          <p:cNvSpPr>
            <a:spLocks noChangeArrowheads="1"/>
          </p:cNvSpPr>
          <p:nvPr/>
        </p:nvSpPr>
        <p:spPr bwMode="auto">
          <a:xfrm>
            <a:off x="4162425" y="4524375"/>
            <a:ext cx="619125" cy="40005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58" name="Text Box 21"/>
          <p:cNvSpPr txBox="1">
            <a:spLocks noChangeArrowheads="1"/>
          </p:cNvSpPr>
          <p:nvPr/>
        </p:nvSpPr>
        <p:spPr bwMode="auto">
          <a:xfrm>
            <a:off x="4295775" y="4622800"/>
            <a:ext cx="393700" cy="212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400"/>
              <a:t>MGF</a:t>
            </a:r>
          </a:p>
        </p:txBody>
      </p:sp>
      <p:sp>
        <p:nvSpPr>
          <p:cNvPr id="91159" name="Text Box 22"/>
          <p:cNvSpPr txBox="1">
            <a:spLocks noChangeArrowheads="1"/>
          </p:cNvSpPr>
          <p:nvPr/>
        </p:nvSpPr>
        <p:spPr bwMode="auto">
          <a:xfrm>
            <a:off x="3024188" y="4483100"/>
            <a:ext cx="301625" cy="487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3200">
                <a:sym typeface="Symbol" pitchFamily="18" charset="2"/>
              </a:rPr>
              <a:t></a:t>
            </a:r>
            <a:endParaRPr lang="en-US" altLang="ko-KR" sz="3200"/>
          </a:p>
        </p:txBody>
      </p:sp>
      <p:cxnSp>
        <p:nvCxnSpPr>
          <p:cNvPr id="91160" name="AutoShape 23"/>
          <p:cNvCxnSpPr>
            <a:cxnSpLocks noChangeShapeType="1"/>
            <a:stCxn id="91157" idx="2"/>
            <a:endCxn id="91159" idx="3"/>
          </p:cNvCxnSpPr>
          <p:nvPr/>
        </p:nvCxnSpPr>
        <p:spPr bwMode="auto">
          <a:xfrm rot="10800000" flipV="1">
            <a:off x="3325813" y="4724400"/>
            <a:ext cx="823912" cy="3175"/>
          </a:xfrm>
          <a:prstGeom prst="bentConnector3">
            <a:avLst>
              <a:gd name="adj1" fmla="val 4913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91161" name="AutoShape 24"/>
          <p:cNvCxnSpPr>
            <a:cxnSpLocks noChangeShapeType="1"/>
            <a:endCxn id="91157" idx="6"/>
          </p:cNvCxnSpPr>
          <p:nvPr/>
        </p:nvCxnSpPr>
        <p:spPr bwMode="auto">
          <a:xfrm rot="10800000">
            <a:off x="4794250" y="4724400"/>
            <a:ext cx="1019175" cy="1588"/>
          </a:xfrm>
          <a:prstGeom prst="bentConnector3">
            <a:avLst>
              <a:gd name="adj1" fmla="val 5062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sp>
        <p:nvSpPr>
          <p:cNvPr id="91162" name="AutoShape 25"/>
          <p:cNvSpPr>
            <a:spLocks noChangeArrowheads="1"/>
          </p:cNvSpPr>
          <p:nvPr/>
        </p:nvSpPr>
        <p:spPr bwMode="auto">
          <a:xfrm>
            <a:off x="5511800" y="3759200"/>
            <a:ext cx="593725" cy="327025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400"/>
              <a:t>Hash</a:t>
            </a:r>
          </a:p>
        </p:txBody>
      </p:sp>
      <p:sp>
        <p:nvSpPr>
          <p:cNvPr id="91163" name="Rectangle 26"/>
          <p:cNvSpPr>
            <a:spLocks noChangeArrowheads="1"/>
          </p:cNvSpPr>
          <p:nvPr/>
        </p:nvSpPr>
        <p:spPr bwMode="auto">
          <a:xfrm>
            <a:off x="4591050" y="5715000"/>
            <a:ext cx="904875" cy="3333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64" name="Text Box 27"/>
          <p:cNvSpPr txBox="1">
            <a:spLocks noChangeArrowheads="1"/>
          </p:cNvSpPr>
          <p:nvPr/>
        </p:nvSpPr>
        <p:spPr bwMode="auto">
          <a:xfrm>
            <a:off x="4916488" y="5757863"/>
            <a:ext cx="23653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H</a:t>
            </a:r>
            <a:endParaRPr lang="en-US" altLang="ko-KR" i="1"/>
          </a:p>
        </p:txBody>
      </p:sp>
      <p:sp>
        <p:nvSpPr>
          <p:cNvPr id="91165" name="Rectangle 28"/>
          <p:cNvSpPr>
            <a:spLocks noChangeArrowheads="1"/>
          </p:cNvSpPr>
          <p:nvPr/>
        </p:nvSpPr>
        <p:spPr bwMode="auto">
          <a:xfrm>
            <a:off x="3219450" y="3752850"/>
            <a:ext cx="914400" cy="333375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66" name="Text Box 29"/>
          <p:cNvSpPr txBox="1">
            <a:spLocks noChangeArrowheads="1"/>
          </p:cNvSpPr>
          <p:nvPr/>
        </p:nvSpPr>
        <p:spPr bwMode="auto">
          <a:xfrm>
            <a:off x="3459163" y="3786188"/>
            <a:ext cx="4460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salt</a:t>
            </a:r>
            <a:endParaRPr lang="en-US" altLang="ko-KR" i="1"/>
          </a:p>
        </p:txBody>
      </p:sp>
      <p:sp>
        <p:nvSpPr>
          <p:cNvPr id="91167" name="Rectangle 30"/>
          <p:cNvSpPr>
            <a:spLocks noChangeArrowheads="1"/>
          </p:cNvSpPr>
          <p:nvPr/>
        </p:nvSpPr>
        <p:spPr bwMode="auto">
          <a:xfrm>
            <a:off x="1595438" y="3779838"/>
            <a:ext cx="584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i="1">
                <a:solidFill>
                  <a:srgbClr val="000000"/>
                </a:solidFill>
                <a:latin typeface="Times New Roman" pitchFamily="18" charset="0"/>
              </a:rPr>
              <a:t>DB</a:t>
            </a:r>
            <a:r>
              <a:rPr lang="en-US" altLang="ko-KR" i="1">
                <a:solidFill>
                  <a:srgbClr val="000000"/>
                </a:solidFill>
              </a:rPr>
              <a:t> =</a:t>
            </a:r>
            <a:endParaRPr lang="en-US" altLang="ko-KR" b="0"/>
          </a:p>
        </p:txBody>
      </p:sp>
      <p:sp>
        <p:nvSpPr>
          <p:cNvPr id="91168" name="Rectangle 31"/>
          <p:cNvSpPr>
            <a:spLocks noChangeArrowheads="1"/>
          </p:cNvSpPr>
          <p:nvPr/>
        </p:nvSpPr>
        <p:spPr bwMode="auto">
          <a:xfrm>
            <a:off x="5495925" y="5715000"/>
            <a:ext cx="381000" cy="3333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69" name="Text Box 32"/>
          <p:cNvSpPr txBox="1">
            <a:spLocks noChangeArrowheads="1"/>
          </p:cNvSpPr>
          <p:nvPr/>
        </p:nvSpPr>
        <p:spPr bwMode="auto">
          <a:xfrm>
            <a:off x="5572125" y="5751513"/>
            <a:ext cx="26670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/>
              <a:t>bc</a:t>
            </a:r>
          </a:p>
        </p:txBody>
      </p:sp>
      <p:cxnSp>
        <p:nvCxnSpPr>
          <p:cNvPr id="91170" name="AutoShape 33"/>
          <p:cNvCxnSpPr>
            <a:cxnSpLocks noChangeShapeType="1"/>
            <a:stCxn id="91149" idx="2"/>
            <a:endCxn id="91165" idx="0"/>
          </p:cNvCxnSpPr>
          <p:nvPr/>
        </p:nvCxnSpPr>
        <p:spPr bwMode="auto">
          <a:xfrm rot="5400000">
            <a:off x="4879975" y="1962150"/>
            <a:ext cx="574675" cy="29813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stealth" w="med" len="med"/>
          </a:ln>
        </p:spPr>
      </p:cxnSp>
      <p:sp>
        <p:nvSpPr>
          <p:cNvPr id="91171" name="AutoShape 34"/>
          <p:cNvSpPr>
            <a:spLocks noChangeArrowheads="1"/>
          </p:cNvSpPr>
          <p:nvPr/>
        </p:nvSpPr>
        <p:spPr bwMode="auto">
          <a:xfrm>
            <a:off x="2711450" y="2132013"/>
            <a:ext cx="2868613" cy="476250"/>
          </a:xfrm>
          <a:prstGeom prst="wedgeRoundRectCallout">
            <a:avLst>
              <a:gd name="adj1" fmla="val 25375"/>
              <a:gd name="adj2" fmla="val 94000"/>
              <a:gd name="adj3" fmla="val 16667"/>
            </a:avLst>
          </a:prstGeom>
          <a:solidFill>
            <a:srgbClr val="CCFFCC"/>
          </a:solidFill>
          <a:ln w="158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sz="1400"/>
              <a:t>Pad = 0x00 00 00 00 00 00 00 00</a:t>
            </a:r>
          </a:p>
          <a:p>
            <a:r>
              <a:rPr lang="en-US" altLang="ko-KR" sz="1400"/>
              <a:t>(8 octets of all zeros)</a:t>
            </a:r>
          </a:p>
        </p:txBody>
      </p:sp>
      <p:sp>
        <p:nvSpPr>
          <p:cNvPr id="91172" name="AutoShape 35"/>
          <p:cNvSpPr>
            <a:spLocks noChangeArrowheads="1"/>
          </p:cNvSpPr>
          <p:nvPr/>
        </p:nvSpPr>
        <p:spPr bwMode="auto">
          <a:xfrm>
            <a:off x="5988050" y="2282825"/>
            <a:ext cx="593725" cy="327025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400"/>
              <a:t>Hash</a:t>
            </a:r>
          </a:p>
        </p:txBody>
      </p:sp>
      <p:sp>
        <p:nvSpPr>
          <p:cNvPr id="91173" name="Text Box 36"/>
          <p:cNvSpPr txBox="1">
            <a:spLocks noChangeArrowheads="1"/>
          </p:cNvSpPr>
          <p:nvPr/>
        </p:nvSpPr>
        <p:spPr bwMode="auto">
          <a:xfrm>
            <a:off x="6189663" y="1651000"/>
            <a:ext cx="2032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M</a:t>
            </a:r>
            <a:endParaRPr lang="en-US" altLang="ko-KR" b="0"/>
          </a:p>
        </p:txBody>
      </p:sp>
      <p:cxnSp>
        <p:nvCxnSpPr>
          <p:cNvPr id="91174" name="AutoShape 37"/>
          <p:cNvCxnSpPr>
            <a:cxnSpLocks noChangeShapeType="1"/>
            <a:stCxn id="91172" idx="2"/>
            <a:endCxn id="91147" idx="0"/>
          </p:cNvCxnSpPr>
          <p:nvPr/>
        </p:nvCxnSpPr>
        <p:spPr bwMode="auto">
          <a:xfrm rot="10800000" flipV="1">
            <a:off x="5738813" y="2446338"/>
            <a:ext cx="236537" cy="36036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91175" name="AutoShape 38"/>
          <p:cNvCxnSpPr>
            <a:cxnSpLocks noChangeShapeType="1"/>
            <a:stCxn id="91173" idx="2"/>
            <a:endCxn id="91172" idx="2"/>
          </p:cNvCxnSpPr>
          <p:nvPr/>
        </p:nvCxnSpPr>
        <p:spPr bwMode="auto">
          <a:xfrm rot="5400000">
            <a:off x="6115844" y="2094707"/>
            <a:ext cx="344487" cy="6350"/>
          </a:xfrm>
          <a:prstGeom prst="bentConnector3">
            <a:avLst>
              <a:gd name="adj1" fmla="val 51611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sp>
        <p:nvSpPr>
          <p:cNvPr id="91176" name="Rectangle 39"/>
          <p:cNvSpPr>
            <a:spLocks noChangeArrowheads="1"/>
          </p:cNvSpPr>
          <p:nvPr/>
        </p:nvSpPr>
        <p:spPr bwMode="auto">
          <a:xfrm>
            <a:off x="2238375" y="3752850"/>
            <a:ext cx="600075" cy="333375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77" name="Rectangle 40"/>
          <p:cNvSpPr>
            <a:spLocks noChangeArrowheads="1"/>
          </p:cNvSpPr>
          <p:nvPr/>
        </p:nvSpPr>
        <p:spPr bwMode="auto">
          <a:xfrm>
            <a:off x="2838450" y="3752850"/>
            <a:ext cx="381000" cy="333375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1178" name="Text Box 41"/>
          <p:cNvSpPr txBox="1">
            <a:spLocks noChangeArrowheads="1"/>
          </p:cNvSpPr>
          <p:nvPr/>
        </p:nvSpPr>
        <p:spPr bwMode="auto">
          <a:xfrm>
            <a:off x="2914650" y="3789363"/>
            <a:ext cx="25400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/>
              <a:t>01</a:t>
            </a:r>
          </a:p>
        </p:txBody>
      </p:sp>
      <p:sp>
        <p:nvSpPr>
          <p:cNvPr id="91179" name="Text Box 42"/>
          <p:cNvSpPr txBox="1">
            <a:spLocks noChangeArrowheads="1"/>
          </p:cNvSpPr>
          <p:nvPr/>
        </p:nvSpPr>
        <p:spPr bwMode="auto">
          <a:xfrm>
            <a:off x="2363788" y="3787775"/>
            <a:ext cx="35083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PS</a:t>
            </a:r>
            <a:endParaRPr lang="en-US" altLang="ko-KR" i="1"/>
          </a:p>
        </p:txBody>
      </p:sp>
      <p:sp>
        <p:nvSpPr>
          <p:cNvPr id="91180" name="AutoShape 43"/>
          <p:cNvSpPr>
            <a:spLocks noChangeArrowheads="1"/>
          </p:cNvSpPr>
          <p:nvPr/>
        </p:nvSpPr>
        <p:spPr bwMode="auto">
          <a:xfrm>
            <a:off x="1741488" y="2976563"/>
            <a:ext cx="1422400" cy="479425"/>
          </a:xfrm>
          <a:prstGeom prst="wedgeRoundRectCallout">
            <a:avLst>
              <a:gd name="adj1" fmla="val 2755"/>
              <a:gd name="adj2" fmla="val 103972"/>
              <a:gd name="adj3" fmla="val 16667"/>
            </a:avLst>
          </a:prstGeom>
          <a:solidFill>
            <a:srgbClr val="CCFFCC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sz="1400"/>
              <a:t>Padding string:</a:t>
            </a:r>
          </a:p>
          <a:p>
            <a:r>
              <a:rPr lang="en-US" altLang="ko-KR" sz="1400"/>
              <a:t>all 0x00</a:t>
            </a:r>
          </a:p>
        </p:txBody>
      </p:sp>
      <p:sp>
        <p:nvSpPr>
          <p:cNvPr id="91181" name="Text Box 44"/>
          <p:cNvSpPr txBox="1">
            <a:spLocks noChangeArrowheads="1"/>
          </p:cNvSpPr>
          <p:nvPr/>
        </p:nvSpPr>
        <p:spPr bwMode="auto">
          <a:xfrm>
            <a:off x="6529388" y="5749925"/>
            <a:ext cx="1830387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>
                <a:latin typeface="Times New Roman" pitchFamily="18" charset="0"/>
              </a:rPr>
              <a:t>S = (EM)</a:t>
            </a:r>
            <a:r>
              <a:rPr lang="en-US" altLang="ko-KR" sz="2000" baseline="30000">
                <a:latin typeface="Times New Roman" pitchFamily="18" charset="0"/>
              </a:rPr>
              <a:t>d</a:t>
            </a:r>
            <a:r>
              <a:rPr lang="en-US" altLang="ko-KR" sz="2000">
                <a:latin typeface="Times New Roman" pitchFamily="18" charset="0"/>
              </a:rPr>
              <a:t> mod n</a:t>
            </a:r>
          </a:p>
        </p:txBody>
      </p:sp>
      <p:sp>
        <p:nvSpPr>
          <p:cNvPr id="91182" name="AutoShape 45"/>
          <p:cNvSpPr>
            <a:spLocks noChangeArrowheads="1"/>
          </p:cNvSpPr>
          <p:nvPr/>
        </p:nvSpPr>
        <p:spPr bwMode="auto">
          <a:xfrm>
            <a:off x="6619875" y="2089150"/>
            <a:ext cx="1773238" cy="476250"/>
          </a:xfrm>
          <a:prstGeom prst="wedgeRoundRectCallout">
            <a:avLst>
              <a:gd name="adj1" fmla="val -49449"/>
              <a:gd name="adj2" fmla="val 101324"/>
              <a:gd name="adj3" fmla="val 16667"/>
            </a:avLst>
          </a:prstGeom>
          <a:solidFill>
            <a:srgbClr val="CCFFCC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sz="1400"/>
              <a:t>Random octet string</a:t>
            </a:r>
          </a:p>
          <a:p>
            <a:r>
              <a:rPr lang="en-US" altLang="ko-KR" sz="1400"/>
              <a:t>of sLen octets</a:t>
            </a:r>
          </a:p>
        </p:txBody>
      </p:sp>
      <p:sp>
        <p:nvSpPr>
          <p:cNvPr id="91183" name="AutoShape 46"/>
          <p:cNvSpPr>
            <a:spLocks noChangeArrowheads="1"/>
          </p:cNvSpPr>
          <p:nvPr/>
        </p:nvSpPr>
        <p:spPr bwMode="auto">
          <a:xfrm>
            <a:off x="747713" y="5170488"/>
            <a:ext cx="1828800" cy="250825"/>
          </a:xfrm>
          <a:prstGeom prst="wedgeRoundRectCallout">
            <a:avLst>
              <a:gd name="adj1" fmla="val 33074"/>
              <a:gd name="adj2" fmla="val 180380"/>
              <a:gd name="adj3" fmla="val 16667"/>
            </a:avLst>
          </a:prstGeom>
          <a:solidFill>
            <a:srgbClr val="CCFFCC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400"/>
              <a:t>emLen = </a:t>
            </a:r>
            <a:r>
              <a:rPr lang="en-US" altLang="ko-KR" sz="1400">
                <a:sym typeface="Symbol" pitchFamily="18" charset="2"/>
              </a:rPr>
              <a:t></a:t>
            </a:r>
            <a:r>
              <a:rPr lang="en-US" altLang="ko-KR" sz="1400"/>
              <a:t>(|n|-1)/8</a:t>
            </a:r>
            <a:r>
              <a:rPr lang="en-US" altLang="ko-KR" sz="1400">
                <a:sym typeface="Symbol" pitchFamily="18" charset="2"/>
              </a:rPr>
              <a:t>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9ED96-06B7-4233-B2F1-F29F43D0094C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414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ElGamal Signature Scheme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785813" y="1455738"/>
            <a:ext cx="7361237" cy="46688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ea typeface="궁서" pitchFamily="18" charset="-127"/>
              </a:rPr>
              <a:t>Keys &amp; parameters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/>
              <a:t>Domain parameter = {p, g}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/>
              <a:t>Choose x </a:t>
            </a:r>
            <a:r>
              <a:rPr lang="en-US" altLang="ko-KR">
                <a:sym typeface="Symbol" pitchFamily="18" charset="2"/>
              </a:rPr>
              <a:t> [1, p-1] and compute y = g</a:t>
            </a:r>
            <a:r>
              <a:rPr lang="en-US" altLang="ko-KR" baseline="30000">
                <a:sym typeface="Symbol" pitchFamily="18" charset="2"/>
              </a:rPr>
              <a:t>x</a:t>
            </a:r>
            <a:r>
              <a:rPr lang="en-US" altLang="ko-KR">
                <a:sym typeface="Symbol" pitchFamily="18" charset="2"/>
              </a:rPr>
              <a:t> mod p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/>
              <a:t>Public key (p, g, y)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/>
              <a:t>Private key x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Signature generation</a:t>
            </a:r>
            <a:r>
              <a:rPr lang="en-US" altLang="ko-KR">
                <a:ea typeface="궁서" pitchFamily="18" charset="-127"/>
              </a:rPr>
              <a:t>: (</a:t>
            </a:r>
            <a:r>
              <a:rPr lang="en-US" altLang="ko-KR">
                <a:sym typeface="Symbol" pitchFamily="18" charset="2"/>
              </a:rPr>
              <a:t>r</a:t>
            </a:r>
            <a:r>
              <a:rPr lang="en-US" altLang="ko-KR">
                <a:ea typeface="궁서" pitchFamily="18" charset="-127"/>
              </a:rPr>
              <a:t>, </a:t>
            </a:r>
            <a:r>
              <a:rPr lang="en-US" altLang="ko-KR">
                <a:sym typeface="Symbol" pitchFamily="18" charset="2"/>
              </a:rPr>
              <a:t>s</a:t>
            </a:r>
            <a:r>
              <a:rPr lang="en-US" altLang="ko-KR">
                <a:ea typeface="궁서" pitchFamily="18" charset="-127"/>
              </a:rPr>
              <a:t>)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Pick a random integer k </a:t>
            </a:r>
            <a:r>
              <a:rPr lang="en-US" altLang="ko-KR">
                <a:sym typeface="Symbol" pitchFamily="18" charset="2"/>
              </a:rPr>
              <a:t> [1, p-1]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Compute r = g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sym typeface="Symbol" pitchFamily="18" charset="2"/>
              </a:rPr>
              <a:t> mod p</a:t>
            </a:r>
            <a:endParaRPr lang="en-US" altLang="ko-KR">
              <a:ea typeface="궁서" pitchFamily="18" charset="-127"/>
            </a:endParaRP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Compute </a:t>
            </a:r>
            <a:r>
              <a:rPr lang="en-US" altLang="ko-KR">
                <a:sym typeface="Symbol" pitchFamily="18" charset="2"/>
              </a:rPr>
              <a:t>s </a:t>
            </a:r>
            <a:r>
              <a:rPr lang="en-US" altLang="ko-KR">
                <a:ea typeface="궁서" pitchFamily="18" charset="-127"/>
              </a:rPr>
              <a:t>such that m = xr + ks mod p-1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Signature verification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y</a:t>
            </a:r>
            <a:r>
              <a:rPr lang="en-US" altLang="ko-KR" baseline="30000">
                <a:ea typeface="궁서" pitchFamily="18" charset="-127"/>
              </a:rPr>
              <a:t>r</a:t>
            </a:r>
            <a:r>
              <a:rPr lang="en-US" altLang="ko-KR">
                <a:ea typeface="궁서" pitchFamily="18" charset="-127"/>
              </a:rPr>
              <a:t>r</a:t>
            </a:r>
            <a:r>
              <a:rPr lang="en-US" altLang="ko-KR" baseline="30000">
                <a:ea typeface="궁서" pitchFamily="18" charset="-127"/>
              </a:rPr>
              <a:t>s</a:t>
            </a:r>
            <a:r>
              <a:rPr lang="en-US" altLang="ko-KR">
                <a:ea typeface="궁서" pitchFamily="18" charset="-127"/>
              </a:rPr>
              <a:t> mod p =? </a:t>
            </a:r>
            <a:r>
              <a:rPr lang="en-US" altLang="ko-KR">
                <a:sym typeface="Symbol" pitchFamily="18" charset="2"/>
              </a:rPr>
              <a:t>g</a:t>
            </a:r>
            <a:r>
              <a:rPr lang="en-US" altLang="ko-KR" baseline="30000">
                <a:sym typeface="Symbol" pitchFamily="18" charset="2"/>
              </a:rPr>
              <a:t>m</a:t>
            </a:r>
            <a:r>
              <a:rPr lang="en-US" altLang="ko-KR">
                <a:ea typeface="궁서" pitchFamily="18" charset="-127"/>
              </a:rPr>
              <a:t> mod p </a:t>
            </a:r>
          </a:p>
          <a:p>
            <a:pPr marL="1143000" lvl="2" indent="-228600" algn="l">
              <a:buClr>
                <a:schemeClr val="tx1"/>
              </a:buClr>
              <a:buFontTx/>
              <a:buChar char="-"/>
            </a:pPr>
            <a:r>
              <a:rPr lang="en-US" altLang="ko-KR">
                <a:ea typeface="궁서" pitchFamily="18" charset="-127"/>
              </a:rPr>
              <a:t>If equal, accept the signature (valid)</a:t>
            </a:r>
          </a:p>
          <a:p>
            <a:pPr marL="1143000" lvl="2" indent="-228600" algn="l">
              <a:buClr>
                <a:schemeClr val="tx1"/>
              </a:buClr>
              <a:buFontTx/>
              <a:buChar char="-"/>
            </a:pPr>
            <a:r>
              <a:rPr lang="en-US" altLang="ko-KR">
                <a:ea typeface="궁서" pitchFamily="18" charset="-127"/>
              </a:rPr>
              <a:t>If not equal, reject the signature (invalid)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endParaRPr lang="en-US" altLang="ko-KR"/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/>
              <a:t> </a:t>
            </a:r>
            <a:r>
              <a:rPr lang="en-US" altLang="ko-KR">
                <a:solidFill>
                  <a:schemeClr val="accent2"/>
                </a:solidFill>
              </a:rPr>
              <a:t>No hash function… </a:t>
            </a:r>
            <a:endParaRPr lang="en-US" altLang="ko-KR"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28FED-6349-4405-842B-CEC22EA29F98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2076450" y="1495425"/>
            <a:ext cx="1781175" cy="628650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3188" name="Text Box 3"/>
          <p:cNvSpPr txBox="1">
            <a:spLocks noChangeArrowheads="1"/>
          </p:cNvSpPr>
          <p:nvPr/>
        </p:nvSpPr>
        <p:spPr bwMode="auto">
          <a:xfrm>
            <a:off x="993775" y="714375"/>
            <a:ext cx="505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Digital Signature Algorithm (DSA)</a:t>
            </a:r>
          </a:p>
        </p:txBody>
      </p:sp>
      <p:pic>
        <p:nvPicPr>
          <p:cNvPr id="93189" name="Picture 4" descr="Click To Pre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3" y="1368425"/>
            <a:ext cx="8651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219325" y="1558925"/>
            <a:ext cx="1479550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600">
                <a:solidFill>
                  <a:srgbClr val="0000FF"/>
                </a:solidFill>
              </a:rPr>
              <a:t>Private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endParaRPr lang="en-US" altLang="ko-KR" sz="1600" baseline="-25000">
              <a:solidFill>
                <a:srgbClr val="0000FF"/>
              </a:solidFill>
              <a:latin typeface="Times New Roman" pitchFamily="18" charset="0"/>
            </a:endParaRPr>
          </a:p>
          <a:p>
            <a:pPr algn="l" fontAlgn="ctr"/>
            <a:r>
              <a:rPr lang="en-US" altLang="ko-KR" sz="1600">
                <a:solidFill>
                  <a:srgbClr val="0000FF"/>
                </a:solidFill>
              </a:rPr>
              <a:t>Public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: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p, q, g, y</a:t>
            </a:r>
            <a:endParaRPr lang="en-US" altLang="ko-KR" sz="1600" baseline="-25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4638675" y="1476375"/>
            <a:ext cx="2695575" cy="1285875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4800600" y="1481138"/>
            <a:ext cx="2125663" cy="122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p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512 ~ 1024-bit prime</a:t>
            </a:r>
          </a:p>
          <a:p>
            <a:pPr algn="l" fontAlgn="ctr"/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q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160-bit prime,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|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-1</a:t>
            </a:r>
          </a:p>
          <a:p>
            <a:pPr algn="l" fontAlgn="ctr"/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g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generator of order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q</a:t>
            </a:r>
          </a:p>
          <a:p>
            <a:pPr algn="l" fontAlgn="ctr"/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x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0 &lt;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&lt;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q</a:t>
            </a:r>
          </a:p>
          <a:p>
            <a:pPr algn="l" fontAlgn="ctr"/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y = g</a:t>
            </a:r>
            <a:r>
              <a:rPr lang="en-US" altLang="ko-KR" sz="1600" i="1" baseline="300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ko-KR" sz="1600">
                <a:solidFill>
                  <a:srgbClr val="0000FF"/>
                </a:solidFill>
                <a:latin typeface="Times New Roman" pitchFamily="18" charset="0"/>
              </a:rPr>
              <a:t>mod</a:t>
            </a:r>
            <a:r>
              <a:rPr lang="en-US" altLang="ko-KR" sz="1600" i="1">
                <a:solidFill>
                  <a:srgbClr val="0000FF"/>
                </a:solidFill>
                <a:latin typeface="Times New Roman" pitchFamily="18" charset="0"/>
              </a:rPr>
              <a:t> p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866775" y="2622550"/>
            <a:ext cx="39465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Signing</a:t>
            </a:r>
            <a:endParaRPr lang="en-US" altLang="ko-KR" b="0">
              <a:solidFill>
                <a:srgbClr val="0000FF"/>
              </a:solidFill>
              <a:latin typeface="Comic Sans MS" pitchFamily="66" charset="0"/>
              <a:ea typeface="궁서" pitchFamily="18" charset="-127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1838325" y="3327400"/>
            <a:ext cx="3062288" cy="60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2000" i="1">
                <a:latin typeface="Times New Roman" pitchFamily="18" charset="0"/>
              </a:rPr>
              <a:t>r </a:t>
            </a:r>
            <a:r>
              <a:rPr lang="en-US" altLang="ko-KR" sz="2000">
                <a:latin typeface="Times New Roman" pitchFamily="18" charset="0"/>
              </a:rPr>
              <a:t>= (</a:t>
            </a:r>
            <a:r>
              <a:rPr lang="en-US" altLang="ko-KR" sz="2000" i="1">
                <a:latin typeface="Times New Roman" pitchFamily="18" charset="0"/>
              </a:rPr>
              <a:t>g</a:t>
            </a:r>
            <a:r>
              <a:rPr lang="en-US" altLang="ko-KR" sz="2000" i="1" baseline="30000">
                <a:latin typeface="Times New Roman" pitchFamily="18" charset="0"/>
              </a:rPr>
              <a:t>k</a:t>
            </a:r>
            <a:r>
              <a:rPr lang="en-US" altLang="ko-KR" sz="2000" i="1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</a:rPr>
              <a:t>mod</a:t>
            </a:r>
            <a:r>
              <a:rPr lang="en-US" altLang="ko-KR" sz="2000" i="1">
                <a:latin typeface="Times New Roman" pitchFamily="18" charset="0"/>
              </a:rPr>
              <a:t> p</a:t>
            </a:r>
            <a:r>
              <a:rPr lang="en-US" altLang="ko-KR" sz="2000">
                <a:latin typeface="Times New Roman" pitchFamily="18" charset="0"/>
              </a:rPr>
              <a:t>) mod </a:t>
            </a:r>
            <a:r>
              <a:rPr lang="en-US" altLang="ko-KR" sz="2000" i="1">
                <a:latin typeface="Times New Roman" pitchFamily="18" charset="0"/>
              </a:rPr>
              <a:t>q</a:t>
            </a:r>
            <a:r>
              <a:rPr lang="en-US" altLang="ko-KR" sz="2000">
                <a:latin typeface="Times New Roman" pitchFamily="18" charset="0"/>
              </a:rPr>
              <a:t> </a:t>
            </a:r>
          </a:p>
          <a:p>
            <a:pPr algn="l" fontAlgn="ctr"/>
            <a:r>
              <a:rPr lang="en-US" altLang="ko-KR" sz="2000" i="1">
                <a:latin typeface="Times New Roman" pitchFamily="18" charset="0"/>
              </a:rPr>
              <a:t>s</a:t>
            </a:r>
            <a:r>
              <a:rPr lang="en-US" altLang="ko-KR" sz="2000">
                <a:latin typeface="Times New Roman" pitchFamily="18" charset="0"/>
              </a:rPr>
              <a:t> = </a:t>
            </a:r>
            <a:r>
              <a:rPr lang="en-US" altLang="ko-KR" sz="2000" i="1">
                <a:latin typeface="Times New Roman" pitchFamily="18" charset="0"/>
              </a:rPr>
              <a:t>k</a:t>
            </a:r>
            <a:r>
              <a:rPr lang="en-US" altLang="ko-KR" sz="2000" baseline="30000">
                <a:latin typeface="Times New Roman" pitchFamily="18" charset="0"/>
              </a:rPr>
              <a:t>-1</a:t>
            </a:r>
            <a:r>
              <a:rPr lang="en-US" altLang="ko-KR" sz="2000">
                <a:latin typeface="Times New Roman" pitchFamily="18" charset="0"/>
              </a:rPr>
              <a:t>(SHA1(m) + </a:t>
            </a:r>
            <a:r>
              <a:rPr lang="en-US" altLang="ko-KR" sz="2000" i="1">
                <a:latin typeface="Times New Roman" pitchFamily="18" charset="0"/>
              </a:rPr>
              <a:t>xr</a:t>
            </a:r>
            <a:r>
              <a:rPr lang="en-US" altLang="ko-KR" sz="2000">
                <a:latin typeface="Times New Roman" pitchFamily="18" charset="0"/>
              </a:rPr>
              <a:t>) mod </a:t>
            </a:r>
            <a:r>
              <a:rPr lang="en-US" altLang="ko-KR" sz="2000" i="1">
                <a:latin typeface="Times New Roman" pitchFamily="18" charset="0"/>
              </a:rPr>
              <a:t>q</a:t>
            </a:r>
            <a:endParaRPr lang="en-US" altLang="ko-KR" sz="2000" i="1" baseline="-25000">
              <a:latin typeface="Times New Roman" pitchFamily="18" charset="0"/>
            </a:endParaRPr>
          </a:p>
        </p:txBody>
      </p:sp>
      <p:sp>
        <p:nvSpPr>
          <p:cNvPr id="93195" name="Text Box 14"/>
          <p:cNvSpPr txBox="1">
            <a:spLocks noChangeArrowheads="1"/>
          </p:cNvSpPr>
          <p:nvPr/>
        </p:nvSpPr>
        <p:spPr bwMode="auto">
          <a:xfrm>
            <a:off x="857250" y="4117975"/>
            <a:ext cx="39465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Char char="Ø"/>
              <a:tabLst>
                <a:tab pos="481013" algn="l"/>
              </a:tabLst>
            </a:pPr>
            <a:r>
              <a:rPr lang="en-US" altLang="ko-KR" b="0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latin typeface="Comic Sans MS" pitchFamily="66" charset="0"/>
                <a:ea typeface="궁서" pitchFamily="18" charset="-127"/>
              </a:rPr>
              <a:t>Verifying</a:t>
            </a:r>
            <a:endParaRPr lang="en-US" altLang="ko-KR" b="0">
              <a:solidFill>
                <a:srgbClr val="0000FF"/>
              </a:solidFill>
              <a:latin typeface="Comic Sans MS" pitchFamily="66" charset="0"/>
              <a:ea typeface="궁서" pitchFamily="18" charset="-127"/>
            </a:endParaRPr>
          </a:p>
        </p:txBody>
      </p:sp>
      <p:sp>
        <p:nvSpPr>
          <p:cNvPr id="93196" name="AutoShape 17"/>
          <p:cNvSpPr>
            <a:spLocks noChangeArrowheads="1"/>
          </p:cNvSpPr>
          <p:nvPr/>
        </p:nvSpPr>
        <p:spPr bwMode="auto">
          <a:xfrm>
            <a:off x="6029325" y="3448050"/>
            <a:ext cx="976313" cy="209550"/>
          </a:xfrm>
          <a:prstGeom prst="rightArrow">
            <a:avLst>
              <a:gd name="adj1" fmla="val 40907"/>
              <a:gd name="adj2" fmla="val 9848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3197" name="Text Box 18"/>
          <p:cNvSpPr txBox="1">
            <a:spLocks noChangeArrowheads="1"/>
          </p:cNvSpPr>
          <p:nvPr/>
        </p:nvSpPr>
        <p:spPr bwMode="auto">
          <a:xfrm>
            <a:off x="6029325" y="3194050"/>
            <a:ext cx="752475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2000" i="1">
                <a:latin typeface="Times New Roman" pitchFamily="18" charset="0"/>
              </a:rPr>
              <a:t>m, </a:t>
            </a:r>
            <a:r>
              <a:rPr lang="en-US" altLang="ko-KR" sz="2000">
                <a:latin typeface="Times New Roman" pitchFamily="18" charset="0"/>
              </a:rPr>
              <a:t>(</a:t>
            </a:r>
            <a:r>
              <a:rPr lang="en-US" altLang="ko-KR" sz="2000" i="1">
                <a:latin typeface="Times New Roman" pitchFamily="18" charset="0"/>
              </a:rPr>
              <a:t>r,s</a:t>
            </a:r>
            <a:r>
              <a:rPr lang="en-US" altLang="ko-KR" sz="2000">
                <a:latin typeface="Times New Roman" pitchFamily="18" charset="0"/>
              </a:rPr>
              <a:t>)</a:t>
            </a:r>
            <a:endParaRPr lang="en-US" altLang="ko-KR" sz="2000" baseline="-25000">
              <a:latin typeface="Times New Roman" pitchFamily="18" charset="0"/>
            </a:endParaRPr>
          </a:p>
        </p:txBody>
      </p:sp>
      <p:sp>
        <p:nvSpPr>
          <p:cNvPr id="93198" name="Text Box 19"/>
          <p:cNvSpPr txBox="1">
            <a:spLocks noChangeArrowheads="1"/>
          </p:cNvSpPr>
          <p:nvPr/>
        </p:nvSpPr>
        <p:spPr bwMode="auto">
          <a:xfrm>
            <a:off x="1438275" y="2984500"/>
            <a:ext cx="369887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Font typeface="Wingdings" pitchFamily="2" charset="2"/>
              <a:buNone/>
              <a:tabLst>
                <a:tab pos="481013" algn="l"/>
              </a:tabLst>
            </a:pPr>
            <a:r>
              <a:rPr lang="en-US" altLang="ko-KR">
                <a:ea typeface="궁서" pitchFamily="18" charset="-127"/>
              </a:rPr>
              <a:t>Pick a random </a:t>
            </a:r>
            <a:r>
              <a:rPr lang="en-US" altLang="ko-KR" i="1">
                <a:latin typeface="Times New Roman" pitchFamily="18" charset="0"/>
                <a:ea typeface="궁서" pitchFamily="18" charset="-127"/>
              </a:rPr>
              <a:t>k</a:t>
            </a:r>
            <a:r>
              <a:rPr lang="en-US" altLang="ko-KR">
                <a:ea typeface="궁서" pitchFamily="18" charset="-127"/>
              </a:rPr>
              <a:t> s.t. </a:t>
            </a:r>
            <a:r>
              <a:rPr lang="en-US" altLang="ko-KR">
                <a:latin typeface="Times New Roman" pitchFamily="18" charset="0"/>
                <a:ea typeface="궁서" pitchFamily="18" charset="-127"/>
              </a:rPr>
              <a:t>0 &lt; </a:t>
            </a:r>
            <a:r>
              <a:rPr lang="en-US" altLang="ko-KR" i="1">
                <a:latin typeface="Times New Roman" pitchFamily="18" charset="0"/>
                <a:ea typeface="궁서" pitchFamily="18" charset="-127"/>
              </a:rPr>
              <a:t>k</a:t>
            </a:r>
            <a:r>
              <a:rPr lang="en-US" altLang="ko-KR">
                <a:latin typeface="Times New Roman" pitchFamily="18" charset="0"/>
                <a:ea typeface="궁서" pitchFamily="18" charset="-127"/>
              </a:rPr>
              <a:t> &lt; </a:t>
            </a:r>
            <a:r>
              <a:rPr lang="en-US" altLang="ko-KR" i="1">
                <a:latin typeface="Times New Roman" pitchFamily="18" charset="0"/>
                <a:ea typeface="궁서" pitchFamily="18" charset="-127"/>
              </a:rPr>
              <a:t>q</a:t>
            </a:r>
            <a:endParaRPr lang="en-US" altLang="ko-KR">
              <a:ea typeface="궁서" pitchFamily="18" charset="-127"/>
            </a:endParaRPr>
          </a:p>
        </p:txBody>
      </p:sp>
      <p:sp>
        <p:nvSpPr>
          <p:cNvPr id="93199" name="Text Box 20"/>
          <p:cNvSpPr txBox="1">
            <a:spLocks noChangeArrowheads="1"/>
          </p:cNvSpPr>
          <p:nvPr/>
        </p:nvSpPr>
        <p:spPr bwMode="auto">
          <a:xfrm>
            <a:off x="3476625" y="4346575"/>
            <a:ext cx="2938463" cy="1524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2000" i="1">
                <a:latin typeface="Times New Roman" pitchFamily="18" charset="0"/>
              </a:rPr>
              <a:t>w </a:t>
            </a:r>
            <a:r>
              <a:rPr lang="en-US" altLang="ko-KR" sz="2000">
                <a:latin typeface="Times New Roman" pitchFamily="18" charset="0"/>
              </a:rPr>
              <a:t>= </a:t>
            </a:r>
            <a:r>
              <a:rPr lang="en-US" altLang="ko-KR" sz="2000" i="1">
                <a:latin typeface="Times New Roman" pitchFamily="18" charset="0"/>
              </a:rPr>
              <a:t>s</a:t>
            </a:r>
            <a:r>
              <a:rPr lang="en-US" altLang="ko-KR" sz="2000" baseline="30000">
                <a:latin typeface="Times New Roman" pitchFamily="18" charset="0"/>
              </a:rPr>
              <a:t>-1</a:t>
            </a:r>
            <a:r>
              <a:rPr lang="en-US" altLang="ko-KR" sz="2000" i="1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</a:rPr>
              <a:t>mod</a:t>
            </a:r>
            <a:r>
              <a:rPr lang="en-US" altLang="ko-KR" sz="2000" i="1">
                <a:latin typeface="Times New Roman" pitchFamily="18" charset="0"/>
              </a:rPr>
              <a:t> q</a:t>
            </a:r>
            <a:r>
              <a:rPr lang="en-US" altLang="ko-KR" sz="2000">
                <a:latin typeface="Times New Roman" pitchFamily="18" charset="0"/>
              </a:rPr>
              <a:t> </a:t>
            </a:r>
          </a:p>
          <a:p>
            <a:pPr algn="l" fontAlgn="ctr"/>
            <a:r>
              <a:rPr lang="en-US" altLang="ko-KR" sz="2000" i="1">
                <a:latin typeface="Times New Roman" pitchFamily="18" charset="0"/>
              </a:rPr>
              <a:t>u1</a:t>
            </a:r>
            <a:r>
              <a:rPr lang="en-US" altLang="ko-KR" sz="2000">
                <a:latin typeface="Times New Roman" pitchFamily="18" charset="0"/>
              </a:rPr>
              <a:t> = SHA1(m)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ko-KR" sz="2000">
                <a:latin typeface="Times New Roman" pitchFamily="18" charset="0"/>
              </a:rPr>
              <a:t> </a:t>
            </a:r>
            <a:r>
              <a:rPr lang="en-US" altLang="ko-KR" sz="2000" i="1">
                <a:latin typeface="Times New Roman" pitchFamily="18" charset="0"/>
              </a:rPr>
              <a:t>w</a:t>
            </a:r>
            <a:r>
              <a:rPr lang="en-US" altLang="ko-KR" sz="2000">
                <a:latin typeface="Times New Roman" pitchFamily="18" charset="0"/>
              </a:rPr>
              <a:t> mod </a:t>
            </a:r>
            <a:r>
              <a:rPr lang="en-US" altLang="ko-KR" sz="2000" i="1">
                <a:latin typeface="Times New Roman" pitchFamily="18" charset="0"/>
              </a:rPr>
              <a:t>q</a:t>
            </a:r>
          </a:p>
          <a:p>
            <a:pPr algn="l" fontAlgn="ctr"/>
            <a:r>
              <a:rPr lang="en-US" altLang="ko-KR" sz="2000" i="1">
                <a:latin typeface="Times New Roman" pitchFamily="18" charset="0"/>
              </a:rPr>
              <a:t>u2 </a:t>
            </a:r>
            <a:r>
              <a:rPr lang="en-US" altLang="ko-KR" sz="2000">
                <a:latin typeface="Times New Roman" pitchFamily="18" charset="0"/>
              </a:rPr>
              <a:t>= </a:t>
            </a:r>
            <a:r>
              <a:rPr lang="en-US" altLang="ko-KR" sz="2000" i="1">
                <a:latin typeface="Times New Roman" pitchFamily="18" charset="0"/>
              </a:rPr>
              <a:t>r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ko-KR" sz="2000" i="1">
                <a:latin typeface="Times New Roman" pitchFamily="18" charset="0"/>
              </a:rPr>
              <a:t> w </a:t>
            </a:r>
            <a:r>
              <a:rPr lang="en-US" altLang="ko-KR" sz="2000">
                <a:latin typeface="Times New Roman" pitchFamily="18" charset="0"/>
              </a:rPr>
              <a:t>mod</a:t>
            </a:r>
            <a:r>
              <a:rPr lang="en-US" altLang="ko-KR" sz="2000" i="1">
                <a:latin typeface="Times New Roman" pitchFamily="18" charset="0"/>
              </a:rPr>
              <a:t> q</a:t>
            </a:r>
            <a:r>
              <a:rPr lang="en-US" altLang="ko-KR" sz="2000">
                <a:latin typeface="Times New Roman" pitchFamily="18" charset="0"/>
              </a:rPr>
              <a:t> </a:t>
            </a:r>
          </a:p>
          <a:p>
            <a:pPr algn="l" fontAlgn="ctr"/>
            <a:r>
              <a:rPr lang="en-US" altLang="ko-KR" sz="2000" i="1">
                <a:latin typeface="Times New Roman" pitchFamily="18" charset="0"/>
              </a:rPr>
              <a:t>v </a:t>
            </a:r>
            <a:r>
              <a:rPr lang="en-US" altLang="ko-KR" sz="2000">
                <a:latin typeface="Times New Roman" pitchFamily="18" charset="0"/>
              </a:rPr>
              <a:t>= (</a:t>
            </a:r>
            <a:r>
              <a:rPr lang="en-US" altLang="ko-KR" sz="2000" i="1">
                <a:latin typeface="Times New Roman" pitchFamily="18" charset="0"/>
              </a:rPr>
              <a:t>g</a:t>
            </a:r>
            <a:r>
              <a:rPr lang="en-US" altLang="ko-KR" sz="2000" i="1" baseline="30000">
                <a:latin typeface="Times New Roman" pitchFamily="18" charset="0"/>
              </a:rPr>
              <a:t>u1</a:t>
            </a:r>
            <a:r>
              <a:rPr lang="en-US" altLang="ko-KR" sz="2000" i="1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ko-KR" sz="2000" i="1">
                <a:latin typeface="Times New Roman" pitchFamily="18" charset="0"/>
              </a:rPr>
              <a:t> y</a:t>
            </a:r>
            <a:r>
              <a:rPr lang="en-US" altLang="ko-KR" sz="2000" i="1" baseline="30000">
                <a:latin typeface="Times New Roman" pitchFamily="18" charset="0"/>
              </a:rPr>
              <a:t>u2</a:t>
            </a:r>
            <a:r>
              <a:rPr lang="en-US" altLang="ko-KR" sz="2000" i="1">
                <a:latin typeface="Times New Roman" pitchFamily="18" charset="0"/>
              </a:rPr>
              <a:t> </a:t>
            </a:r>
            <a:r>
              <a:rPr lang="en-US" altLang="ko-KR" sz="2000">
                <a:latin typeface="Times New Roman" pitchFamily="18" charset="0"/>
              </a:rPr>
              <a:t>mod</a:t>
            </a:r>
            <a:r>
              <a:rPr lang="en-US" altLang="ko-KR" sz="2000" i="1">
                <a:latin typeface="Times New Roman" pitchFamily="18" charset="0"/>
              </a:rPr>
              <a:t> p</a:t>
            </a:r>
            <a:r>
              <a:rPr lang="en-US" altLang="ko-KR" sz="2000">
                <a:latin typeface="Times New Roman" pitchFamily="18" charset="0"/>
              </a:rPr>
              <a:t>) mod</a:t>
            </a:r>
            <a:r>
              <a:rPr lang="en-US" altLang="ko-KR" sz="2000" i="1">
                <a:latin typeface="Times New Roman" pitchFamily="18" charset="0"/>
              </a:rPr>
              <a:t> q</a:t>
            </a:r>
            <a:r>
              <a:rPr lang="en-US" altLang="ko-KR" sz="2000">
                <a:latin typeface="Times New Roman" pitchFamily="18" charset="0"/>
              </a:rPr>
              <a:t> </a:t>
            </a:r>
          </a:p>
          <a:p>
            <a:pPr algn="l" fontAlgn="ctr"/>
            <a:r>
              <a:rPr lang="en-US" altLang="ko-KR" sz="2000" i="1">
                <a:latin typeface="Times New Roman" pitchFamily="18" charset="0"/>
              </a:rPr>
              <a:t>v =</a:t>
            </a:r>
            <a:r>
              <a:rPr lang="en-US" altLang="ko-KR" sz="2000">
                <a:latin typeface="Times New Roman" pitchFamily="18" charset="0"/>
              </a:rPr>
              <a:t>?</a:t>
            </a:r>
            <a:r>
              <a:rPr lang="en-US" altLang="ko-KR" sz="2000" i="1">
                <a:latin typeface="Times New Roman" pitchFamily="18" charset="0"/>
              </a:rPr>
              <a:t> r</a:t>
            </a:r>
          </a:p>
        </p:txBody>
      </p:sp>
      <p:sp>
        <p:nvSpPr>
          <p:cNvPr id="93200" name="AutoShape 21"/>
          <p:cNvSpPr>
            <a:spLocks noChangeArrowheads="1"/>
          </p:cNvSpPr>
          <p:nvPr/>
        </p:nvSpPr>
        <p:spPr bwMode="auto">
          <a:xfrm>
            <a:off x="1466850" y="5057775"/>
            <a:ext cx="976313" cy="209550"/>
          </a:xfrm>
          <a:prstGeom prst="rightArrow">
            <a:avLst>
              <a:gd name="adj1" fmla="val 40907"/>
              <a:gd name="adj2" fmla="val 98488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93201" name="Text Box 22"/>
          <p:cNvSpPr txBox="1">
            <a:spLocks noChangeArrowheads="1"/>
          </p:cNvSpPr>
          <p:nvPr/>
        </p:nvSpPr>
        <p:spPr bwMode="auto">
          <a:xfrm>
            <a:off x="1466850" y="4803775"/>
            <a:ext cx="752475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2000" i="1">
                <a:latin typeface="Times New Roman" pitchFamily="18" charset="0"/>
              </a:rPr>
              <a:t>m, </a:t>
            </a:r>
            <a:r>
              <a:rPr lang="en-US" altLang="ko-KR" sz="2000">
                <a:latin typeface="Times New Roman" pitchFamily="18" charset="0"/>
              </a:rPr>
              <a:t>(</a:t>
            </a:r>
            <a:r>
              <a:rPr lang="en-US" altLang="ko-KR" sz="2000" i="1">
                <a:latin typeface="Times New Roman" pitchFamily="18" charset="0"/>
              </a:rPr>
              <a:t>r,s</a:t>
            </a:r>
            <a:r>
              <a:rPr lang="en-US" altLang="ko-KR" sz="2000">
                <a:latin typeface="Times New Roman" pitchFamily="18" charset="0"/>
              </a:rPr>
              <a:t>)</a:t>
            </a:r>
            <a:endParaRPr lang="en-US" altLang="ko-KR" sz="2000" baseline="-25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사용자 지정 1">
      <a:majorFont>
        <a:latin typeface="Times New Roman"/>
        <a:ea typeface="굴림"/>
        <a:cs typeface=""/>
      </a:majorFont>
      <a:minorFont>
        <a:latin typeface="MS Gothic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14506</TotalTime>
  <Words>1108</Words>
  <Application>Microsoft Office PowerPoint</Application>
  <PresentationFormat>화면 슬라이드 쇼(4:3)</PresentationFormat>
  <Paragraphs>206</Paragraphs>
  <Slides>13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1278</cp:revision>
  <cp:lastPrinted>2001-03-15T06:44:45Z</cp:lastPrinted>
  <dcterms:created xsi:type="dcterms:W3CDTF">2000-05-25T12:25:41Z</dcterms:created>
  <dcterms:modified xsi:type="dcterms:W3CDTF">2010-03-16T01:00:07Z</dcterms:modified>
</cp:coreProperties>
</file>