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45" r:id="rId2"/>
    <p:sldId id="543" r:id="rId3"/>
    <p:sldId id="511" r:id="rId4"/>
    <p:sldId id="514" r:id="rId5"/>
    <p:sldId id="547" r:id="rId6"/>
    <p:sldId id="548" r:id="rId7"/>
    <p:sldId id="593" r:id="rId8"/>
    <p:sldId id="594" r:id="rId9"/>
    <p:sldId id="595" r:id="rId10"/>
    <p:sldId id="604" r:id="rId11"/>
    <p:sldId id="605" r:id="rId12"/>
    <p:sldId id="606" r:id="rId13"/>
    <p:sldId id="567" r:id="rId14"/>
    <p:sldId id="603" r:id="rId15"/>
    <p:sldId id="568" r:id="rId16"/>
    <p:sldId id="508" r:id="rId17"/>
    <p:sldId id="515" r:id="rId18"/>
    <p:sldId id="599" r:id="rId19"/>
  </p:sldIdLst>
  <p:sldSz cx="9144000" cy="6858000" type="screen4x3"/>
  <p:notesSz cx="7099300" cy="10236200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33FF"/>
    <a:srgbClr val="FF0000"/>
    <a:srgbClr val="00CC99"/>
    <a:srgbClr val="9900CC"/>
    <a:srgbClr val="0066FF"/>
    <a:srgbClr val="990099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73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-420" y="-90"/>
      </p:cViewPr>
      <p:guideLst>
        <p:guide orient="horz" pos="4282"/>
        <p:guide pos="33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1944" y="-72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5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9" tIns="47649" rIns="95299" bIns="47649" numCol="1" anchor="t" anchorCtr="0" compatLnSpc="1">
            <a:prstTxWarp prst="textNoShape">
              <a:avLst/>
            </a:prstTxWarp>
          </a:bodyPr>
          <a:lstStyle>
            <a:lvl1pPr algn="l" defTabSz="952500">
              <a:defRPr sz="1300" b="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9" tIns="47649" rIns="95299" bIns="47649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 b="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30765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9" tIns="47649" rIns="95299" bIns="47649" numCol="1" anchor="b" anchorCtr="0" compatLnSpc="1">
            <a:prstTxWarp prst="textNoShape">
              <a:avLst/>
            </a:prstTxWarp>
          </a:bodyPr>
          <a:lstStyle>
            <a:lvl1pPr algn="l" defTabSz="952500">
              <a:defRPr sz="1300" b="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36138"/>
            <a:ext cx="30765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9" tIns="47649" rIns="95299" bIns="47649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 b="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5B7AC7BD-2C0A-46F7-8BF4-DCA6908E4A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39700"/>
            <a:ext cx="606425" cy="198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defTabSz="952500">
              <a:defRPr sz="1300" b="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81738" y="139700"/>
            <a:ext cx="817562" cy="198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defTabSz="952500">
              <a:defRPr sz="1300" b="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1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98513"/>
            <a:ext cx="5105400" cy="3830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6613525"/>
            <a:ext cx="3086100" cy="11350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noProof="0" smtClean="0"/>
              <a:t>마스터 문자열 유형을 편집하려면 누르십시오</a:t>
            </a:r>
            <a:r>
              <a:rPr lang="en-US" altLang="ko-KR" noProof="0" smtClean="0"/>
              <a:t>.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세째 수준</a:t>
            </a:r>
          </a:p>
          <a:p>
            <a:pPr lvl="3"/>
            <a:r>
              <a:rPr lang="ko-KR" altLang="en-US" noProof="0" smtClean="0"/>
              <a:t>네째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015538"/>
            <a:ext cx="60642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52500">
              <a:defRPr sz="1300" b="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905625" y="10015538"/>
            <a:ext cx="19367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52500">
              <a:defRPr sz="1300" b="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B50B8BF-FC40-4B99-9633-6B024C6CCC2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775327-8E21-4DA2-A0E7-CAB1ED405897}" type="slidenum">
              <a:rPr lang="en-US" altLang="ko-KR" smtClean="0"/>
              <a:pPr/>
              <a:t>1</a:t>
            </a:fld>
            <a:endParaRPr lang="en-US" altLang="ko-KR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noFill/>
          <a:ln w="9525"/>
        </p:spPr>
        <p:txBody>
          <a:bodyPr wrap="square" lIns="95299" tIns="47649" rIns="95299" bIns="47649" anchor="t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DD4061-4AF1-41ED-96F2-D7041C6D87F2}" type="slidenum">
              <a:rPr lang="en-US" altLang="ko-KR" smtClean="0"/>
              <a:pPr/>
              <a:t>10</a:t>
            </a:fld>
            <a:endParaRPr lang="en-US" altLang="ko-KR" smtClean="0"/>
          </a:p>
        </p:txBody>
      </p:sp>
      <p:sp>
        <p:nvSpPr>
          <p:cNvPr id="1515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5155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66C702-E45B-4916-99E0-C2F9D1C5DB10}" type="slidenum">
              <a:rPr lang="en-US" altLang="ko-KR" smtClean="0"/>
              <a:pPr/>
              <a:t>11</a:t>
            </a:fld>
            <a:endParaRPr lang="en-US" altLang="ko-KR" smtClean="0"/>
          </a:p>
        </p:txBody>
      </p:sp>
      <p:sp>
        <p:nvSpPr>
          <p:cNvPr id="1525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525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7D873-D4B3-413E-9ED2-4B484A2B8E21}" type="slidenum">
              <a:rPr lang="en-US" altLang="ko-KR" smtClean="0"/>
              <a:pPr/>
              <a:t>12</a:t>
            </a:fld>
            <a:endParaRPr lang="en-US" altLang="ko-KR" smtClean="0"/>
          </a:p>
        </p:txBody>
      </p:sp>
      <p:sp>
        <p:nvSpPr>
          <p:cNvPr id="1536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5360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 txBox="1">
            <a:spLocks noGrp="1" noChangeArrowheads="1"/>
          </p:cNvSpPr>
          <p:nvPr/>
        </p:nvSpPr>
        <p:spPr bwMode="auto">
          <a:xfrm>
            <a:off x="6905625" y="10015538"/>
            <a:ext cx="19367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52500"/>
            <a:fld id="{36FBA54E-CBA5-4089-B460-87854E86D648}" type="slidenum">
              <a:rPr lang="en-US" altLang="ko-KR" sz="1300" b="0">
                <a:latin typeface="Times New Roman" pitchFamily="18" charset="0"/>
              </a:rPr>
              <a:pPr algn="r" defTabSz="952500"/>
              <a:t>13</a:t>
            </a:fld>
            <a:endParaRPr lang="en-US" altLang="ko-KR" sz="1300" b="0">
              <a:latin typeface="Times New Roman" pitchFamily="18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 txBox="1">
            <a:spLocks noGrp="1" noChangeArrowheads="1"/>
          </p:cNvSpPr>
          <p:nvPr/>
        </p:nvSpPr>
        <p:spPr bwMode="auto">
          <a:xfrm>
            <a:off x="6905625" y="10015538"/>
            <a:ext cx="19367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52500"/>
            <a:fld id="{E99B2D50-FCDD-4C86-AB38-B0A060DC022A}" type="slidenum">
              <a:rPr lang="en-US" altLang="ko-KR" sz="1300" b="0">
                <a:latin typeface="Times New Roman" pitchFamily="18" charset="0"/>
              </a:rPr>
              <a:pPr algn="r" defTabSz="952500"/>
              <a:t>14</a:t>
            </a:fld>
            <a:endParaRPr lang="en-US" altLang="ko-KR" sz="1300" b="0">
              <a:latin typeface="Times New Roman" pitchFamily="18" charset="0"/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 txBox="1">
            <a:spLocks noGrp="1" noChangeArrowheads="1"/>
          </p:cNvSpPr>
          <p:nvPr/>
        </p:nvSpPr>
        <p:spPr bwMode="auto">
          <a:xfrm>
            <a:off x="6905625" y="10015538"/>
            <a:ext cx="193675" cy="198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52500"/>
            <a:fld id="{F522477D-2BF9-4EDD-AA00-A51C331FC0B9}" type="slidenum">
              <a:rPr lang="en-US" altLang="ko-KR" sz="1300" b="0">
                <a:latin typeface="Times New Roman" pitchFamily="18" charset="0"/>
              </a:rPr>
              <a:pPr algn="r" defTabSz="952500"/>
              <a:t>15</a:t>
            </a:fld>
            <a:endParaRPr lang="en-US" altLang="ko-KR" sz="1300" b="0">
              <a:latin typeface="Times New Roman" pitchFamily="18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A96D87-E5DB-42AD-913E-17CBBF5E7B11}" type="slidenum">
              <a:rPr lang="en-US" altLang="ko-KR" smtClean="0"/>
              <a:pPr/>
              <a:t>16</a:t>
            </a:fld>
            <a:endParaRPr lang="en-US" altLang="ko-KR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4266D3-CE60-46CD-832B-FDA3A1133E74}" type="slidenum">
              <a:rPr lang="en-US" altLang="ko-KR" smtClean="0"/>
              <a:pPr/>
              <a:t>17</a:t>
            </a:fld>
            <a:endParaRPr lang="en-US" altLang="ko-KR" smtClean="0"/>
          </a:p>
        </p:txBody>
      </p:sp>
      <p:sp>
        <p:nvSpPr>
          <p:cNvPr id="15872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5872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4F639-28B6-4ADC-B99C-4C79657B8138}" type="slidenum">
              <a:rPr lang="en-US" altLang="ko-KR" smtClean="0"/>
              <a:pPr/>
              <a:t>18</a:t>
            </a:fld>
            <a:endParaRPr lang="en-US" altLang="ko-KR" smtClean="0"/>
          </a:p>
        </p:txBody>
      </p:sp>
      <p:sp>
        <p:nvSpPr>
          <p:cNvPr id="159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597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8EAF0-F292-4AE2-9D84-DA4D8EB8F049}" type="slidenum">
              <a:rPr lang="en-US" altLang="ko-KR" smtClean="0"/>
              <a:pPr/>
              <a:t>2</a:t>
            </a:fld>
            <a:endParaRPr lang="en-US" altLang="ko-KR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noFill/>
          <a:ln w="9525"/>
        </p:spPr>
        <p:txBody>
          <a:bodyPr wrap="square" lIns="95299" tIns="47649" rIns="95299" bIns="47649" anchor="t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0E5D23-11B8-436E-8DF5-272D16B39B77}" type="slidenum">
              <a:rPr lang="en-US" altLang="ko-KR" smtClean="0"/>
              <a:pPr/>
              <a:t>3</a:t>
            </a:fld>
            <a:endParaRPr lang="en-US" altLang="ko-KR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605811-82B3-48F0-B0E5-5377B72753A9}" type="slidenum">
              <a:rPr lang="en-US" altLang="ko-KR" smtClean="0"/>
              <a:pPr/>
              <a:t>4</a:t>
            </a:fld>
            <a:endParaRPr lang="en-US" altLang="ko-KR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solidFill>
            <a:srgbClr val="FFFFFF"/>
          </a:solidFill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299" tIns="47649" rIns="95299" bIns="47649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581007-4E79-4696-94CD-FE63B6962737}" type="slidenum">
              <a:rPr lang="en-US" altLang="ko-KR" smtClean="0"/>
              <a:pPr/>
              <a:t>5</a:t>
            </a:fld>
            <a:endParaRPr lang="en-US" altLang="ko-KR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noFill/>
          <a:ln w="9525"/>
        </p:spPr>
        <p:txBody>
          <a:bodyPr wrap="square" lIns="95299" tIns="47649" rIns="95299" bIns="47649" anchor="t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108BA5-FDAD-42A3-985E-9487D252F2B1}" type="slidenum">
              <a:rPr lang="en-US" altLang="ko-KR" smtClean="0"/>
              <a:pPr/>
              <a:t>6</a:t>
            </a:fld>
            <a:endParaRPr lang="en-US" altLang="ko-KR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noFill/>
          <a:ln w="9525"/>
        </p:spPr>
        <p:txBody>
          <a:bodyPr wrap="square" lIns="95299" tIns="47649" rIns="95299" bIns="47649" anchor="t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5CF17-DA7C-4953-993B-E80AFF9DE942}" type="slidenum">
              <a:rPr lang="en-US" altLang="ko-KR" smtClean="0"/>
              <a:pPr/>
              <a:t>7</a:t>
            </a:fld>
            <a:endParaRPr lang="en-US" altLang="ko-KR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noFill/>
          <a:ln w="9525"/>
        </p:spPr>
        <p:txBody>
          <a:bodyPr wrap="square" lIns="95299" tIns="47649" rIns="95299" bIns="47649" anchor="t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DBC263-A1A2-44CA-9B9B-39361051B1D3}" type="slidenum">
              <a:rPr lang="en-US" altLang="ko-KR" smtClean="0"/>
              <a:pPr/>
              <a:t>8</a:t>
            </a:fld>
            <a:endParaRPr lang="en-US" altLang="ko-KR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noFill/>
          <a:ln w="9525"/>
        </p:spPr>
        <p:txBody>
          <a:bodyPr wrap="square" lIns="95299" tIns="47649" rIns="95299" bIns="47649" anchor="t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E4749D-E629-444E-BEF8-2F3A40C20303}" type="slidenum">
              <a:rPr lang="en-US" altLang="ko-KR" smtClean="0"/>
              <a:pPr/>
              <a:t>9</a:t>
            </a:fld>
            <a:endParaRPr lang="en-US" altLang="ko-KR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49650" y="2713038"/>
            <a:ext cx="0" cy="0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7089775"/>
            <a:ext cx="1560513" cy="182563"/>
          </a:xfrm>
          <a:noFill/>
          <a:ln w="9525"/>
        </p:spPr>
        <p:txBody>
          <a:bodyPr wrap="square" lIns="95299" tIns="47649" rIns="95299" bIns="47649" anchor="t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33C2C-FEDC-4EAD-BD9B-D95CE79E0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F2184-AFF1-42C7-86B3-0A2CAD581C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75538-E445-4E29-BE4F-5ADC710472B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4B0E9-23A9-40CA-934A-9BCDC7770AA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46F27-6540-44E2-A67C-A24CEFEFCB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7C4DE-CE97-4DBB-BE15-3FE3ADDF28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255BA-9580-488F-8D21-3A781C246B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4E618-790D-457B-A177-7D09C82B24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37DF4-7551-4EF9-AF69-97DF6F3AC06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4730C-7403-4A77-AD54-16F949C85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D4FB3-7F43-408F-AE50-B4DF4073ED7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EEF1F2"/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228600" y="466725"/>
            <a:ext cx="8677275" cy="9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238125" y="6410325"/>
            <a:ext cx="867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latin typeface="+mn-ea"/>
                <a:ea typeface="굴림" pitchFamily="50" charset="-127"/>
              </a:defRPr>
            </a:lvl1pPr>
          </a:lstStyle>
          <a:p>
            <a:pPr>
              <a:defRPr/>
            </a:pPr>
            <a:fld id="{57C5BE18-EF4B-4CE3-A166-CDB0628CBD9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33867E-DDCE-4998-8FF6-9212A781F4D1}" type="slidenum">
              <a:rPr lang="en-US" altLang="ko-KR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1813811" y="2433638"/>
            <a:ext cx="5036956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400" dirty="0" smtClean="0"/>
              <a:t>Lect. </a:t>
            </a:r>
            <a:r>
              <a:rPr lang="en-US" altLang="ko-KR" sz="2400" smtClean="0"/>
              <a:t>13 : </a:t>
            </a:r>
            <a:r>
              <a:rPr lang="en-US" altLang="ko-KR" sz="2400" dirty="0"/>
              <a:t>Public Key Encryption  </a:t>
            </a:r>
            <a:br>
              <a:rPr lang="en-US" altLang="ko-KR" sz="2400" dirty="0"/>
            </a:br>
            <a:endParaRPr lang="en-US" altLang="ko-KR" sz="2400" dirty="0"/>
          </a:p>
          <a:p>
            <a:r>
              <a:rPr lang="en-US" altLang="ko-KR" dirty="0"/>
              <a:t>RSA </a:t>
            </a:r>
          </a:p>
          <a:p>
            <a:endParaRPr lang="en-US" altLang="ko-KR" dirty="0"/>
          </a:p>
          <a:p>
            <a:r>
              <a:rPr lang="en-US" altLang="ko-KR" dirty="0" err="1"/>
              <a:t>ElGamal</a:t>
            </a:r>
            <a:endParaRPr lang="en-US" altLang="ko-K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30D8D6-D8A5-4E93-B430-C557CF742000}" type="slidenum">
              <a:rPr lang="en-US" altLang="ko-KR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75779" name="Text Box 1026"/>
          <p:cNvSpPr txBox="1">
            <a:spLocks noChangeArrowheads="1"/>
          </p:cNvSpPr>
          <p:nvPr/>
        </p:nvSpPr>
        <p:spPr bwMode="auto">
          <a:xfrm>
            <a:off x="993775" y="714375"/>
            <a:ext cx="6561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Security of Public Key Encryption Schemes</a:t>
            </a:r>
          </a:p>
        </p:txBody>
      </p:sp>
      <p:sp>
        <p:nvSpPr>
          <p:cNvPr id="75780" name="Text Box 1027"/>
          <p:cNvSpPr txBox="1">
            <a:spLocks noChangeArrowheads="1"/>
          </p:cNvSpPr>
          <p:nvPr/>
        </p:nvSpPr>
        <p:spPr bwMode="auto">
          <a:xfrm>
            <a:off x="785813" y="1455738"/>
            <a:ext cx="7361237" cy="38782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Security goals </a:t>
            </a:r>
          </a:p>
          <a:p>
            <a:pPr marL="800100" lvl="1" indent="-3429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solidFill>
                  <a:srgbClr val="7030A0"/>
                </a:solidFill>
                <a:ea typeface="궁서" pitchFamily="18" charset="-127"/>
              </a:rPr>
              <a:t>One-wayness (OW): </a:t>
            </a:r>
            <a:r>
              <a:rPr lang="en-US" altLang="ko-KR">
                <a:ea typeface="궁서" pitchFamily="18" charset="-127"/>
              </a:rPr>
              <a:t>the adversary who sees a ciphertext is not able to compute the corresponding message  </a:t>
            </a:r>
          </a:p>
          <a:p>
            <a:pPr marL="800100" lvl="1" indent="-3429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solidFill>
                  <a:srgbClr val="7030A0"/>
                </a:solidFill>
                <a:ea typeface="궁서" pitchFamily="18" charset="-127"/>
              </a:rPr>
              <a:t>Indistinguishability (IND): </a:t>
            </a:r>
            <a:r>
              <a:rPr lang="en-US" altLang="ko-KR">
                <a:ea typeface="궁서" pitchFamily="18" charset="-127"/>
              </a:rPr>
              <a:t>observing a ciphertext, the adversary learns nothing about the plaintext. Also known as semantic security.</a:t>
            </a:r>
          </a:p>
          <a:p>
            <a:pPr marL="800100" lvl="1" indent="-3429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solidFill>
                  <a:srgbClr val="7030A0"/>
                </a:solidFill>
                <a:ea typeface="궁서" pitchFamily="18" charset="-127"/>
              </a:rPr>
              <a:t>Non-malleability (NM): </a:t>
            </a:r>
            <a:r>
              <a:rPr lang="en-US" altLang="ko-KR">
                <a:ea typeface="궁서" pitchFamily="18" charset="-127"/>
              </a:rPr>
              <a:t>observing a ciphertext for a message m, the adversary cannot derive another ciphertext for a meaningful plaintext m’ related to m</a:t>
            </a:r>
          </a:p>
          <a:p>
            <a:pPr marL="800100" lvl="1" indent="-342900" algn="l">
              <a:buClr>
                <a:schemeClr val="tx1"/>
              </a:buClr>
              <a:buFont typeface="Wingdings" pitchFamily="2" charset="2"/>
              <a:buChar char="Ø"/>
            </a:pPr>
            <a:endParaRPr lang="en-US" altLang="ko-KR">
              <a:ea typeface="궁서" pitchFamily="18" charset="-127"/>
            </a:endParaRPr>
          </a:p>
          <a:p>
            <a:pPr marL="342900" indent="-342900"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Original RSA encryption is not secure</a:t>
            </a:r>
          </a:p>
          <a:p>
            <a:pPr marL="800100" lvl="1" indent="-3429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In IND: deterministic encryption</a:t>
            </a:r>
          </a:p>
          <a:p>
            <a:pPr marL="800100" lvl="1" indent="-3429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In NM: for example, from c=m</a:t>
            </a:r>
            <a:r>
              <a:rPr lang="en-US" altLang="ko-KR" baseline="30000">
                <a:ea typeface="궁서" pitchFamily="18" charset="-127"/>
              </a:rPr>
              <a:t>e</a:t>
            </a:r>
            <a:r>
              <a:rPr lang="en-US" altLang="ko-KR">
                <a:ea typeface="궁서" pitchFamily="18" charset="-127"/>
              </a:rPr>
              <a:t>, c’ = 2</a:t>
            </a:r>
            <a:r>
              <a:rPr lang="en-US" altLang="ko-KR" baseline="30000">
                <a:ea typeface="궁서" pitchFamily="18" charset="-127"/>
              </a:rPr>
              <a:t>e</a:t>
            </a:r>
            <a:r>
              <a:rPr lang="en-US" altLang="ko-KR">
                <a:ea typeface="궁서" pitchFamily="18" charset="-127"/>
              </a:rPr>
              <a:t>c = (2m)</a:t>
            </a:r>
            <a:r>
              <a:rPr lang="en-US" altLang="ko-KR" baseline="30000">
                <a:ea typeface="궁서" pitchFamily="18" charset="-127"/>
              </a:rPr>
              <a:t>e</a:t>
            </a:r>
            <a:r>
              <a:rPr lang="en-US" altLang="ko-KR">
                <a:ea typeface="궁서" pitchFamily="18" charset="-127"/>
              </a:rPr>
              <a:t> is easily obtained. It cannot be used in bidding scenario.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9D7D6A-9363-4C83-8C74-5E71ED4828E7}" type="slidenum">
              <a:rPr lang="en-US" altLang="ko-KR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76803" name="Text Box 1026"/>
          <p:cNvSpPr txBox="1">
            <a:spLocks noChangeArrowheads="1"/>
          </p:cNvSpPr>
          <p:nvPr/>
        </p:nvSpPr>
        <p:spPr bwMode="auto">
          <a:xfrm>
            <a:off x="993775" y="714375"/>
            <a:ext cx="6561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Security of Public Key Encryption Schemes</a:t>
            </a:r>
          </a:p>
        </p:txBody>
      </p:sp>
      <p:sp>
        <p:nvSpPr>
          <p:cNvPr id="76804" name="Text Box 1027"/>
          <p:cNvSpPr txBox="1">
            <a:spLocks noChangeArrowheads="1"/>
          </p:cNvSpPr>
          <p:nvPr/>
        </p:nvSpPr>
        <p:spPr bwMode="auto">
          <a:xfrm>
            <a:off x="785813" y="1455738"/>
            <a:ext cx="7361237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Indistinguishability </a:t>
            </a:r>
          </a:p>
        </p:txBody>
      </p:sp>
      <p:pic>
        <p:nvPicPr>
          <p:cNvPr id="76805" name="Picture 4" descr="C:\Documents and Settings\xhding\Application Data\Microsoft\Media Catalog\Downloaded Clips\cl54\j02108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8194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038725" y="2435225"/>
            <a:ext cx="2209800" cy="457200"/>
            <a:chOff x="3168" y="1344"/>
            <a:chExt cx="1392" cy="288"/>
          </a:xfrm>
        </p:grpSpPr>
        <p:sp>
          <p:nvSpPr>
            <p:cNvPr id="76816" name="Text Box 6"/>
            <p:cNvSpPr txBox="1">
              <a:spLocks noChangeArrowheads="1"/>
            </p:cNvSpPr>
            <p:nvPr/>
          </p:nvSpPr>
          <p:spPr bwMode="auto">
            <a:xfrm>
              <a:off x="3840" y="1344"/>
              <a:ext cx="5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>
                  <a:solidFill>
                    <a:srgbClr val="7030A0"/>
                  </a:solidFill>
                </a:rPr>
                <a:t>m</a:t>
              </a:r>
              <a:r>
                <a:rPr lang="en-US" altLang="ko-KR" baseline="-25000">
                  <a:solidFill>
                    <a:srgbClr val="7030A0"/>
                  </a:solidFill>
                </a:rPr>
                <a:t>0</a:t>
              </a:r>
              <a:r>
                <a:rPr lang="en-US" altLang="ko-KR">
                  <a:solidFill>
                    <a:srgbClr val="7030A0"/>
                  </a:solidFill>
                </a:rPr>
                <a:t>, m</a:t>
              </a:r>
              <a:r>
                <a:rPr lang="en-US" altLang="ko-KR" baseline="-25000">
                  <a:solidFill>
                    <a:srgbClr val="7030A0"/>
                  </a:solidFill>
                </a:rPr>
                <a:t>1</a:t>
              </a:r>
            </a:p>
          </p:txBody>
        </p:sp>
        <p:sp>
          <p:nvSpPr>
            <p:cNvPr id="76817" name="Line 7"/>
            <p:cNvSpPr>
              <a:spLocks noChangeShapeType="1"/>
            </p:cNvSpPr>
            <p:nvPr/>
          </p:nvSpPr>
          <p:spPr bwMode="auto">
            <a:xfrm flipH="1">
              <a:off x="3168" y="1632"/>
              <a:ext cx="1392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514600" y="2667000"/>
            <a:ext cx="1362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i="1"/>
              <a:t>b</a:t>
            </a:r>
            <a:r>
              <a:rPr lang="en-US" altLang="ko-KR">
                <a:sym typeface="Symbol" pitchFamily="18" charset="2"/>
              </a:rPr>
              <a:t></a:t>
            </a:r>
            <a:r>
              <a:rPr lang="en-US" altLang="ko-KR" baseline="-25000">
                <a:sym typeface="Symbol" pitchFamily="18" charset="2"/>
              </a:rPr>
              <a:t>R</a:t>
            </a:r>
            <a:r>
              <a:rPr lang="en-US" altLang="ko-KR">
                <a:sym typeface="Symbol" pitchFamily="18" charset="2"/>
              </a:rPr>
              <a:t>{0,1}</a:t>
            </a:r>
            <a:endParaRPr lang="en-US" altLang="ko-KR"/>
          </a:p>
        </p:txBody>
      </p:sp>
      <p:grpSp>
        <p:nvGrpSpPr>
          <p:cNvPr id="76808" name="Group 14"/>
          <p:cNvGrpSpPr>
            <a:grpSpLocks/>
          </p:cNvGrpSpPr>
          <p:nvPr/>
        </p:nvGrpSpPr>
        <p:grpSpPr bwMode="auto">
          <a:xfrm>
            <a:off x="838200" y="2819400"/>
            <a:ext cx="1768475" cy="2057400"/>
            <a:chOff x="528" y="1776"/>
            <a:chExt cx="1114" cy="1296"/>
          </a:xfrm>
        </p:grpSpPr>
        <p:pic>
          <p:nvPicPr>
            <p:cNvPr id="76814" name="Picture 5" descr="C:\Documents and Settings\xhding\Application Data\Microsoft\Media Catalog\Downloaded Clips\cl76\j0295308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8" y="1776"/>
              <a:ext cx="1073" cy="9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6815" name="Text Box 9"/>
            <p:cNvSpPr txBox="1">
              <a:spLocks noChangeArrowheads="1"/>
            </p:cNvSpPr>
            <p:nvPr/>
          </p:nvSpPr>
          <p:spPr bwMode="auto">
            <a:xfrm>
              <a:off x="576" y="2784"/>
              <a:ext cx="10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/>
                <a:t>PKE(pk, sk)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590800" y="3352800"/>
            <a:ext cx="2679700" cy="533400"/>
            <a:chOff x="1632" y="2112"/>
            <a:chExt cx="1688" cy="336"/>
          </a:xfrm>
        </p:grpSpPr>
        <p:sp>
          <p:nvSpPr>
            <p:cNvPr id="76812" name="Text Box 10"/>
            <p:cNvSpPr txBox="1">
              <a:spLocks noChangeArrowheads="1"/>
            </p:cNvSpPr>
            <p:nvPr/>
          </p:nvSpPr>
          <p:spPr bwMode="auto">
            <a:xfrm>
              <a:off x="1632" y="2112"/>
              <a:ext cx="16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/>
                <a:t>Challenge: </a:t>
              </a:r>
              <a:r>
                <a:rPr lang="en-US" altLang="ko-KR" i="1"/>
                <a:t>C</a:t>
              </a:r>
              <a:r>
                <a:rPr lang="en-US" altLang="ko-KR"/>
                <a:t>=E(m</a:t>
              </a:r>
              <a:r>
                <a:rPr lang="en-US" altLang="ko-KR" i="1" baseline="-25000"/>
                <a:t>b</a:t>
              </a:r>
              <a:r>
                <a:rPr lang="en-US" altLang="ko-KR"/>
                <a:t>)</a:t>
              </a:r>
            </a:p>
          </p:txBody>
        </p:sp>
        <p:sp>
          <p:nvSpPr>
            <p:cNvPr id="76813" name="Line 11"/>
            <p:cNvSpPr>
              <a:spLocks noChangeShapeType="1"/>
            </p:cNvSpPr>
            <p:nvPr/>
          </p:nvSpPr>
          <p:spPr bwMode="auto">
            <a:xfrm>
              <a:off x="1632" y="2448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162800" y="4419600"/>
            <a:ext cx="1293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/>
              <a:t>Guess </a:t>
            </a:r>
            <a:r>
              <a:rPr lang="en-US" altLang="ko-KR" i="1"/>
              <a:t>b</a:t>
            </a:r>
            <a:r>
              <a:rPr lang="en-US" altLang="ko-KR"/>
              <a:t>?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752600" y="5126038"/>
            <a:ext cx="6248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>
                <a:latin typeface="Comic Sans MS" pitchFamily="66" charset="0"/>
              </a:rPr>
              <a:t>The adversary win if he guess </a:t>
            </a:r>
            <a:r>
              <a:rPr lang="en-US" altLang="ko-KR" i="1">
                <a:latin typeface="Comic Sans MS" pitchFamily="66" charset="0"/>
              </a:rPr>
              <a:t>b</a:t>
            </a:r>
            <a:r>
              <a:rPr lang="en-US" altLang="ko-KR">
                <a:latin typeface="Comic Sans MS" pitchFamily="66" charset="0"/>
              </a:rPr>
              <a:t> correctly with a probability  significantly greater than 1/2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6" grpId="0" autoUpdateAnimBg="0"/>
      <p:bldP spid="1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07665A-9117-46B0-A4DF-F667E14EBE8D}" type="slidenum">
              <a:rPr lang="en-US" altLang="ko-KR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77827" name="Text Box 1026"/>
          <p:cNvSpPr txBox="1">
            <a:spLocks noChangeArrowheads="1"/>
          </p:cNvSpPr>
          <p:nvPr/>
        </p:nvSpPr>
        <p:spPr bwMode="auto">
          <a:xfrm>
            <a:off x="993775" y="714375"/>
            <a:ext cx="6561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Security of Public Key Encryption Schemes</a:t>
            </a:r>
          </a:p>
        </p:txBody>
      </p:sp>
      <p:sp>
        <p:nvSpPr>
          <p:cNvPr id="77828" name="Text Box 1027"/>
          <p:cNvSpPr txBox="1">
            <a:spLocks noChangeArrowheads="1"/>
          </p:cNvSpPr>
          <p:nvPr/>
        </p:nvSpPr>
        <p:spPr bwMode="auto">
          <a:xfrm>
            <a:off x="785813" y="1455738"/>
            <a:ext cx="7361237" cy="38782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dirty="0">
                <a:ea typeface="궁서" pitchFamily="18" charset="-127"/>
              </a:rPr>
              <a:t>Assume the existence of Decryption Oracle</a:t>
            </a:r>
          </a:p>
          <a:p>
            <a:pPr marL="800100" lvl="1" indent="-342900"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dirty="0">
                <a:ea typeface="궁서" pitchFamily="18" charset="-127"/>
              </a:rPr>
              <a:t>Mimics an attacker’s access to the decryption device </a:t>
            </a:r>
          </a:p>
          <a:p>
            <a:pPr marL="800100" lvl="1" indent="-342900" algn="l">
              <a:buClr>
                <a:schemeClr val="tx1"/>
              </a:buClr>
              <a:buFont typeface="Wingdings" pitchFamily="2" charset="2"/>
              <a:buChar char="v"/>
            </a:pPr>
            <a:endParaRPr lang="en-US" altLang="ko-KR" dirty="0">
              <a:ea typeface="궁서" pitchFamily="18" charset="-127"/>
            </a:endParaRPr>
          </a:p>
          <a:p>
            <a:pPr marL="342900" indent="-342900"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 dirty="0">
                <a:ea typeface="궁서" pitchFamily="18" charset="-127"/>
              </a:rPr>
              <a:t>Attack models  </a:t>
            </a:r>
          </a:p>
          <a:p>
            <a:pPr marL="800100" lvl="1" indent="-3429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 dirty="0">
                <a:solidFill>
                  <a:srgbClr val="7030A0"/>
                </a:solidFill>
                <a:ea typeface="궁서" pitchFamily="18" charset="-127"/>
              </a:rPr>
              <a:t>Chosen Plaintext Attack (CPA): </a:t>
            </a:r>
            <a:r>
              <a:rPr lang="en-US" altLang="ko-KR" dirty="0">
                <a:ea typeface="궁서" pitchFamily="18" charset="-127"/>
              </a:rPr>
              <a:t>the adversary can encrypt any plaintext of his choice. In public key encryption this is always possible.</a:t>
            </a:r>
          </a:p>
          <a:p>
            <a:pPr marL="800100" lvl="1" indent="-3429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 dirty="0">
                <a:solidFill>
                  <a:srgbClr val="7030A0"/>
                </a:solidFill>
                <a:ea typeface="궁서" pitchFamily="18" charset="-127"/>
              </a:rPr>
              <a:t>Non-adaptive Chosen </a:t>
            </a:r>
            <a:r>
              <a:rPr lang="en-US" altLang="ko-KR" dirty="0" err="1">
                <a:solidFill>
                  <a:srgbClr val="7030A0"/>
                </a:solidFill>
                <a:ea typeface="궁서" pitchFamily="18" charset="-127"/>
              </a:rPr>
              <a:t>Ciphertext</a:t>
            </a:r>
            <a:r>
              <a:rPr lang="en-US" altLang="ko-KR" dirty="0">
                <a:solidFill>
                  <a:srgbClr val="7030A0"/>
                </a:solidFill>
                <a:ea typeface="궁서" pitchFamily="18" charset="-127"/>
              </a:rPr>
              <a:t> Attack (CCA1): </a:t>
            </a:r>
            <a:r>
              <a:rPr lang="en-US" altLang="ko-KR" dirty="0">
                <a:ea typeface="궁서" pitchFamily="18" charset="-127"/>
              </a:rPr>
              <a:t>the attacker has access to the decryption oracle before he sees a </a:t>
            </a:r>
            <a:r>
              <a:rPr lang="en-US" altLang="ko-KR" dirty="0" err="1">
                <a:ea typeface="궁서" pitchFamily="18" charset="-127"/>
              </a:rPr>
              <a:t>ciphertext</a:t>
            </a:r>
            <a:r>
              <a:rPr lang="en-US" altLang="ko-KR" dirty="0">
                <a:ea typeface="궁서" pitchFamily="18" charset="-127"/>
              </a:rPr>
              <a:t> that he wishes to manipulate </a:t>
            </a:r>
            <a:r>
              <a:rPr lang="en-US" altLang="ko-KR" dirty="0" smtClean="0">
                <a:ea typeface="궁서" pitchFamily="18" charset="-127"/>
              </a:rPr>
              <a:t>(lunchtime attack)</a:t>
            </a:r>
            <a:endParaRPr lang="en-US" altLang="ko-KR" dirty="0">
              <a:ea typeface="궁서" pitchFamily="18" charset="-127"/>
            </a:endParaRPr>
          </a:p>
          <a:p>
            <a:pPr marL="800100" lvl="1" indent="-34290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 dirty="0">
                <a:solidFill>
                  <a:srgbClr val="7030A0"/>
                </a:solidFill>
                <a:ea typeface="궁서" pitchFamily="18" charset="-127"/>
              </a:rPr>
              <a:t>Adaptive Chosen </a:t>
            </a:r>
            <a:r>
              <a:rPr lang="en-US" altLang="ko-KR" dirty="0" err="1">
                <a:solidFill>
                  <a:srgbClr val="7030A0"/>
                </a:solidFill>
                <a:ea typeface="궁서" pitchFamily="18" charset="-127"/>
              </a:rPr>
              <a:t>Ciphertext</a:t>
            </a:r>
            <a:r>
              <a:rPr lang="en-US" altLang="ko-KR" dirty="0">
                <a:solidFill>
                  <a:srgbClr val="7030A0"/>
                </a:solidFill>
                <a:ea typeface="궁서" pitchFamily="18" charset="-127"/>
              </a:rPr>
              <a:t> Attack (CCA2): </a:t>
            </a:r>
            <a:r>
              <a:rPr lang="en-US" altLang="ko-KR" dirty="0">
                <a:ea typeface="궁서" pitchFamily="18" charset="-127"/>
              </a:rPr>
              <a:t>the attacker has access to the decryption oracle before and after he sees a </a:t>
            </a:r>
            <a:r>
              <a:rPr lang="en-US" altLang="ko-KR" dirty="0" err="1">
                <a:ea typeface="궁서" pitchFamily="18" charset="-127"/>
              </a:rPr>
              <a:t>ciphertext</a:t>
            </a:r>
            <a:r>
              <a:rPr lang="en-US" altLang="ko-KR" dirty="0">
                <a:ea typeface="궁서" pitchFamily="18" charset="-127"/>
              </a:rPr>
              <a:t> </a:t>
            </a:r>
            <a:r>
              <a:rPr lang="en-US" altLang="ko-KR" i="1" dirty="0">
                <a:ea typeface="궁서" pitchFamily="18" charset="-127"/>
              </a:rPr>
              <a:t>c</a:t>
            </a:r>
            <a:r>
              <a:rPr lang="en-US" altLang="ko-KR" dirty="0">
                <a:ea typeface="궁서" pitchFamily="18" charset="-127"/>
              </a:rPr>
              <a:t> that he wishes to manipulate (but, he is not allowed to query the oracle about the target </a:t>
            </a:r>
            <a:r>
              <a:rPr lang="en-US" altLang="ko-KR" dirty="0" err="1">
                <a:ea typeface="궁서" pitchFamily="18" charset="-127"/>
              </a:rPr>
              <a:t>ciphertext</a:t>
            </a:r>
            <a:r>
              <a:rPr lang="en-US" altLang="ko-KR" dirty="0">
                <a:ea typeface="궁서" pitchFamily="18" charset="-127"/>
              </a:rPr>
              <a:t> </a:t>
            </a:r>
            <a:r>
              <a:rPr lang="en-US" altLang="ko-KR" i="1" dirty="0">
                <a:ea typeface="궁서" pitchFamily="18" charset="-127"/>
              </a:rPr>
              <a:t>c</a:t>
            </a:r>
            <a:r>
              <a:rPr lang="en-US" altLang="ko-KR" dirty="0">
                <a:ea typeface="궁서" pitchFamily="18" charset="-127"/>
              </a:rPr>
              <a:t>.)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1028"/>
          <p:cNvSpPr txBox="1">
            <a:spLocks noChangeArrowheads="1"/>
          </p:cNvSpPr>
          <p:nvPr/>
        </p:nvSpPr>
        <p:spPr bwMode="auto">
          <a:xfrm>
            <a:off x="993775" y="714375"/>
            <a:ext cx="2112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RSA Padding</a:t>
            </a:r>
          </a:p>
        </p:txBody>
      </p:sp>
      <p:sp>
        <p:nvSpPr>
          <p:cNvPr id="78851" name="Text Box 1067"/>
          <p:cNvSpPr txBox="1">
            <a:spLocks noChangeArrowheads="1"/>
          </p:cNvSpPr>
          <p:nvPr/>
        </p:nvSpPr>
        <p:spPr bwMode="auto">
          <a:xfrm>
            <a:off x="785813" y="1455738"/>
            <a:ext cx="7361237" cy="3600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olidFill>
                  <a:schemeClr val="accent2"/>
                </a:solidFill>
                <a:ea typeface="궁서" pitchFamily="18" charset="-127"/>
              </a:rPr>
              <a:t>RSA encryption without padding</a:t>
            </a:r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/>
              <a:t>Deterministic encryption (same plaintext </a:t>
            </a:r>
            <a:r>
              <a:rPr lang="en-US" altLang="ko-KR">
                <a:sym typeface="Wingdings" pitchFamily="2" charset="2"/>
              </a:rPr>
              <a:t> same ciphertext)</a:t>
            </a:r>
            <a:endParaRPr lang="en-US" altLang="ko-KR"/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/>
              <a:t>Multiplicative property: m</a:t>
            </a:r>
            <a:r>
              <a:rPr lang="en-US" altLang="ko-KR" baseline="-25000"/>
              <a:t>1</a:t>
            </a:r>
            <a:r>
              <a:rPr lang="en-US" altLang="ko-KR" baseline="30000"/>
              <a:t>e</a:t>
            </a:r>
            <a:r>
              <a:rPr lang="en-US" altLang="ko-KR"/>
              <a:t> . m</a:t>
            </a:r>
            <a:r>
              <a:rPr lang="en-US" altLang="ko-KR" baseline="-25000"/>
              <a:t>2</a:t>
            </a:r>
            <a:r>
              <a:rPr lang="en-US" altLang="ko-KR" baseline="30000"/>
              <a:t>e</a:t>
            </a:r>
            <a:r>
              <a:rPr lang="en-US" altLang="ko-KR"/>
              <a:t> = (m</a:t>
            </a:r>
            <a:r>
              <a:rPr lang="en-US" altLang="ko-KR" baseline="-25000"/>
              <a:t>1</a:t>
            </a:r>
            <a:r>
              <a:rPr lang="en-US" altLang="ko-KR"/>
              <a:t>m</a:t>
            </a:r>
            <a:r>
              <a:rPr lang="en-US" altLang="ko-KR" baseline="-25000"/>
              <a:t>2</a:t>
            </a:r>
            <a:r>
              <a:rPr lang="en-US" altLang="ko-KR"/>
              <a:t>)</a:t>
            </a:r>
            <a:r>
              <a:rPr lang="en-US" altLang="ko-KR" baseline="30000"/>
              <a:t>e</a:t>
            </a:r>
            <a:r>
              <a:rPr lang="en-US" altLang="ko-KR"/>
              <a:t> mod n</a:t>
            </a:r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/>
              <a:t>Lots of attacks possible</a:t>
            </a:r>
            <a:endParaRPr lang="en-US" altLang="ko-KR">
              <a:ea typeface="궁서" pitchFamily="18" charset="-127"/>
            </a:endParaRP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Redundancy checking is essential for security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endParaRPr lang="en-US" altLang="ko-KR">
              <a:ea typeface="궁서" pitchFamily="18" charset="-127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solidFill>
                  <a:schemeClr val="accent2"/>
                </a:solidFill>
                <a:ea typeface="궁서" pitchFamily="18" charset="-127"/>
              </a:rPr>
              <a:t> RSA encryption with OAEP</a:t>
            </a:r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>
                <a:sym typeface="Symbol" pitchFamily="18" charset="2"/>
              </a:rPr>
              <a:t>RSA encryption after OAEP </a:t>
            </a:r>
            <a:r>
              <a:rPr lang="en-US" altLang="ko-KR">
                <a:ea typeface="궁서" pitchFamily="18" charset="-127"/>
              </a:rPr>
              <a:t>(Optimal Asymmetric Encryption Padding)</a:t>
            </a:r>
            <a:endParaRPr lang="en-US" altLang="ko-KR">
              <a:sym typeface="Symbol" pitchFamily="18" charset="2"/>
            </a:endParaRPr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>
                <a:sym typeface="Symbol" pitchFamily="18" charset="2"/>
              </a:rPr>
              <a:t>Proposed by Bellare and Rogaway</a:t>
            </a:r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>
                <a:sym typeface="Symbol" pitchFamily="18" charset="2"/>
              </a:rPr>
              <a:t>Probabilistic encoding of message before encryption  </a:t>
            </a:r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>
                <a:sym typeface="Symbol" pitchFamily="18" charset="2"/>
              </a:rPr>
              <a:t>RSA becomes a probabilistic encryption 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Secure against IND-CCA2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슬라이드 번호 개체 틀 1"/>
          <p:cNvSpPr txBox="1">
            <a:spLocks noGrp="1"/>
          </p:cNvSpPr>
          <p:nvPr/>
        </p:nvSpPr>
        <p:spPr bwMode="auto">
          <a:xfrm>
            <a:off x="6865938" y="5216525"/>
            <a:ext cx="1905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638A920-0584-474F-8DF7-D7F2FB13E901}" type="slidenum">
              <a:rPr kumimoji="0" lang="en-US" altLang="ko-KR" sz="1200" b="0">
                <a:latin typeface="+mn-ea"/>
              </a:rPr>
              <a:pPr algn="r">
                <a:defRPr/>
              </a:pPr>
              <a:t>14</a:t>
            </a:fld>
            <a:endParaRPr kumimoji="0" lang="en-US" altLang="ko-KR" sz="1200" b="0">
              <a:latin typeface="+mn-ea"/>
            </a:endParaRPr>
          </a:p>
        </p:txBody>
      </p:sp>
      <p:sp>
        <p:nvSpPr>
          <p:cNvPr id="79875" name="Text Box 1028"/>
          <p:cNvSpPr txBox="1">
            <a:spLocks noChangeArrowheads="1"/>
          </p:cNvSpPr>
          <p:nvPr/>
        </p:nvSpPr>
        <p:spPr bwMode="auto">
          <a:xfrm>
            <a:off x="993775" y="714375"/>
            <a:ext cx="2479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RSA with OAEP</a:t>
            </a:r>
          </a:p>
        </p:txBody>
      </p:sp>
      <p:sp>
        <p:nvSpPr>
          <p:cNvPr id="79876" name="Text Box 1067"/>
          <p:cNvSpPr txBox="1">
            <a:spLocks noChangeArrowheads="1"/>
          </p:cNvSpPr>
          <p:nvPr/>
        </p:nvSpPr>
        <p:spPr bwMode="auto">
          <a:xfrm>
            <a:off x="785813" y="1455738"/>
            <a:ext cx="4445000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OAEP </a:t>
            </a:r>
            <a:r>
              <a:rPr lang="en-US" altLang="ko-KR">
                <a:ea typeface="궁서" pitchFamily="18" charset="-127"/>
                <a:sym typeface="Wingdings" pitchFamily="2" charset="2"/>
              </a:rPr>
              <a:t></a:t>
            </a:r>
            <a:r>
              <a:rPr lang="en-US" altLang="ko-KR">
                <a:ea typeface="궁서" pitchFamily="18" charset="-127"/>
              </a:rPr>
              <a:t> RSA encryption</a:t>
            </a:r>
          </a:p>
        </p:txBody>
      </p:sp>
      <p:sp>
        <p:nvSpPr>
          <p:cNvPr id="79877" name="TextBox 86"/>
          <p:cNvSpPr txBox="1">
            <a:spLocks noChangeArrowheads="1"/>
          </p:cNvSpPr>
          <p:nvPr/>
        </p:nvSpPr>
        <p:spPr bwMode="auto">
          <a:xfrm>
            <a:off x="1196975" y="1873250"/>
            <a:ext cx="1254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/>
              <a:t>s=m</a:t>
            </a:r>
            <a:r>
              <a:rPr lang="en-US" altLang="ko-KR">
                <a:sym typeface="Symbol" pitchFamily="18" charset="2"/>
              </a:rPr>
              <a:t></a:t>
            </a:r>
            <a:r>
              <a:rPr lang="en-US" altLang="ko-KR"/>
              <a:t>G(r)</a:t>
            </a:r>
          </a:p>
          <a:p>
            <a:r>
              <a:rPr lang="en-US" altLang="ko-KR"/>
              <a:t>t=r</a:t>
            </a:r>
            <a:r>
              <a:rPr lang="en-US" altLang="ko-KR">
                <a:sym typeface="Symbol" pitchFamily="18" charset="2"/>
              </a:rPr>
              <a:t></a:t>
            </a:r>
            <a:r>
              <a:rPr lang="en-US" altLang="ko-KR"/>
              <a:t>H(s)</a:t>
            </a:r>
            <a:endParaRPr lang="ko-KR" altLang="en-US"/>
          </a:p>
        </p:txBody>
      </p:sp>
      <p:sp>
        <p:nvSpPr>
          <p:cNvPr id="79878" name="TextBox 87"/>
          <p:cNvSpPr txBox="1">
            <a:spLocks noChangeArrowheads="1"/>
          </p:cNvSpPr>
          <p:nvPr/>
        </p:nvSpPr>
        <p:spPr bwMode="auto">
          <a:xfrm>
            <a:off x="1212850" y="4248150"/>
            <a:ext cx="1254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/>
              <a:t>r=t</a:t>
            </a:r>
            <a:r>
              <a:rPr lang="en-US" altLang="ko-KR">
                <a:sym typeface="Symbol" pitchFamily="18" charset="2"/>
              </a:rPr>
              <a:t></a:t>
            </a:r>
            <a:r>
              <a:rPr lang="en-US" altLang="ko-KR"/>
              <a:t>H(s)</a:t>
            </a:r>
          </a:p>
          <a:p>
            <a:r>
              <a:rPr lang="en-US" altLang="ko-KR"/>
              <a:t>m=s</a:t>
            </a:r>
            <a:r>
              <a:rPr lang="en-US" altLang="ko-KR">
                <a:sym typeface="Symbol" pitchFamily="18" charset="2"/>
              </a:rPr>
              <a:t></a:t>
            </a:r>
            <a:r>
              <a:rPr lang="en-US" altLang="ko-KR"/>
              <a:t>G(r)</a:t>
            </a:r>
          </a:p>
        </p:txBody>
      </p:sp>
      <p:sp>
        <p:nvSpPr>
          <p:cNvPr id="79879" name="TextBox 88"/>
          <p:cNvSpPr txBox="1">
            <a:spLocks noChangeArrowheads="1"/>
          </p:cNvSpPr>
          <p:nvPr/>
        </p:nvSpPr>
        <p:spPr bwMode="auto">
          <a:xfrm>
            <a:off x="2770188" y="2020888"/>
            <a:ext cx="2352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/>
              <a:t>Encryption padding</a:t>
            </a:r>
            <a:endParaRPr lang="ko-KR" altLang="en-US"/>
          </a:p>
        </p:txBody>
      </p:sp>
      <p:sp>
        <p:nvSpPr>
          <p:cNvPr id="79880" name="TextBox 89"/>
          <p:cNvSpPr txBox="1">
            <a:spLocks noChangeArrowheads="1"/>
          </p:cNvSpPr>
          <p:nvPr/>
        </p:nvSpPr>
        <p:spPr bwMode="auto">
          <a:xfrm>
            <a:off x="2803525" y="4321175"/>
            <a:ext cx="2352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/>
              <a:t>Decryption padding</a:t>
            </a:r>
            <a:endParaRPr lang="ko-KR" altLang="en-US"/>
          </a:p>
        </p:txBody>
      </p:sp>
      <p:sp>
        <p:nvSpPr>
          <p:cNvPr id="79881" name="TextBox 24"/>
          <p:cNvSpPr txBox="1">
            <a:spLocks noChangeArrowheads="1"/>
          </p:cNvSpPr>
          <p:nvPr/>
        </p:nvSpPr>
        <p:spPr bwMode="auto">
          <a:xfrm>
            <a:off x="1243013" y="2606675"/>
            <a:ext cx="1063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/>
              <a:t>c=E(s,t)</a:t>
            </a:r>
            <a:endParaRPr lang="ko-KR" altLang="en-US"/>
          </a:p>
        </p:txBody>
      </p:sp>
      <p:sp>
        <p:nvSpPr>
          <p:cNvPr id="79882" name="TextBox 25"/>
          <p:cNvSpPr txBox="1">
            <a:spLocks noChangeArrowheads="1"/>
          </p:cNvSpPr>
          <p:nvPr/>
        </p:nvSpPr>
        <p:spPr bwMode="auto">
          <a:xfrm>
            <a:off x="2776538" y="2603500"/>
            <a:ext cx="1908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/>
              <a:t>RSA encryption</a:t>
            </a:r>
            <a:endParaRPr lang="ko-KR" altLang="en-US"/>
          </a:p>
        </p:txBody>
      </p:sp>
      <p:sp>
        <p:nvSpPr>
          <p:cNvPr id="79883" name="Text Box 1067"/>
          <p:cNvSpPr txBox="1">
            <a:spLocks noChangeArrowheads="1"/>
          </p:cNvSpPr>
          <p:nvPr/>
        </p:nvSpPr>
        <p:spPr bwMode="auto">
          <a:xfrm>
            <a:off x="773113" y="3281363"/>
            <a:ext cx="4445000" cy="2778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RSA decryption </a:t>
            </a:r>
            <a:r>
              <a:rPr lang="en-US" altLang="ko-KR">
                <a:ea typeface="궁서" pitchFamily="18" charset="-127"/>
                <a:sym typeface="Wingdings" pitchFamily="2" charset="2"/>
              </a:rPr>
              <a:t> OAEP</a:t>
            </a:r>
            <a:endParaRPr lang="en-US" altLang="ko-KR">
              <a:ea typeface="궁서" pitchFamily="18" charset="-127"/>
            </a:endParaRPr>
          </a:p>
        </p:txBody>
      </p:sp>
      <p:sp>
        <p:nvSpPr>
          <p:cNvPr id="79884" name="TextBox 28"/>
          <p:cNvSpPr txBox="1">
            <a:spLocks noChangeArrowheads="1"/>
          </p:cNvSpPr>
          <p:nvPr/>
        </p:nvSpPr>
        <p:spPr bwMode="auto">
          <a:xfrm>
            <a:off x="1276350" y="3663950"/>
            <a:ext cx="1192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/>
              <a:t>(s,t)=D(c)</a:t>
            </a:r>
            <a:endParaRPr lang="ko-KR" altLang="en-US"/>
          </a:p>
        </p:txBody>
      </p:sp>
      <p:sp>
        <p:nvSpPr>
          <p:cNvPr id="79885" name="TextBox 29"/>
          <p:cNvSpPr txBox="1">
            <a:spLocks noChangeArrowheads="1"/>
          </p:cNvSpPr>
          <p:nvPr/>
        </p:nvSpPr>
        <p:spPr bwMode="auto">
          <a:xfrm>
            <a:off x="2809875" y="3660775"/>
            <a:ext cx="1908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/>
              <a:t>RSA decryption</a:t>
            </a:r>
            <a:endParaRPr lang="ko-KR" altLang="en-US"/>
          </a:p>
        </p:txBody>
      </p:sp>
      <p:grpSp>
        <p:nvGrpSpPr>
          <p:cNvPr id="79886" name="그룹 35"/>
          <p:cNvGrpSpPr>
            <a:grpSpLocks/>
          </p:cNvGrpSpPr>
          <p:nvPr/>
        </p:nvGrpSpPr>
        <p:grpSpPr bwMode="auto">
          <a:xfrm>
            <a:off x="5751513" y="1425575"/>
            <a:ext cx="2552700" cy="3825875"/>
            <a:chOff x="5752148" y="1426274"/>
            <a:chExt cx="2552700" cy="3825954"/>
          </a:xfrm>
        </p:grpSpPr>
        <p:sp>
          <p:nvSpPr>
            <p:cNvPr id="79888" name="Oval 7"/>
            <p:cNvSpPr>
              <a:spLocks noChangeArrowheads="1"/>
            </p:cNvSpPr>
            <p:nvPr/>
          </p:nvSpPr>
          <p:spPr bwMode="auto">
            <a:xfrm>
              <a:off x="6258560" y="2339086"/>
              <a:ext cx="260350" cy="306388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1600"/>
                <a:t>+</a:t>
              </a:r>
            </a:p>
          </p:txBody>
        </p:sp>
        <p:sp>
          <p:nvSpPr>
            <p:cNvPr id="79889" name="직사각형 51"/>
            <p:cNvSpPr>
              <a:spLocks noChangeArrowheads="1"/>
            </p:cNvSpPr>
            <p:nvPr/>
          </p:nvSpPr>
          <p:spPr bwMode="auto">
            <a:xfrm>
              <a:off x="5752148" y="1700911"/>
              <a:ext cx="1279525" cy="320675"/>
            </a:xfrm>
            <a:prstGeom prst="rect">
              <a:avLst/>
            </a:prstGeom>
            <a:solidFill>
              <a:srgbClr val="FFFF99"/>
            </a:solidFill>
            <a:ln w="317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altLang="ko-KR"/>
                <a:t>m</a:t>
              </a:r>
              <a:endParaRPr lang="ko-KR" altLang="en-US"/>
            </a:p>
          </p:txBody>
        </p:sp>
        <p:sp>
          <p:nvSpPr>
            <p:cNvPr id="79890" name="직사각형 52"/>
            <p:cNvSpPr>
              <a:spLocks noChangeArrowheads="1"/>
            </p:cNvSpPr>
            <p:nvPr/>
          </p:nvSpPr>
          <p:spPr bwMode="auto">
            <a:xfrm>
              <a:off x="7091998" y="1697736"/>
              <a:ext cx="744537" cy="331788"/>
            </a:xfrm>
            <a:prstGeom prst="rect">
              <a:avLst/>
            </a:prstGeom>
            <a:solidFill>
              <a:srgbClr val="FFFF99"/>
            </a:solidFill>
            <a:ln w="317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altLang="ko-KR"/>
                <a:t>r</a:t>
              </a:r>
              <a:endParaRPr lang="ko-KR" altLang="en-US"/>
            </a:p>
          </p:txBody>
        </p:sp>
        <p:cxnSp>
          <p:nvCxnSpPr>
            <p:cNvPr id="79891" name="직선 화살표 연결선 54"/>
            <p:cNvCxnSpPr>
              <a:cxnSpLocks noChangeShapeType="1"/>
              <a:stCxn id="79890" idx="2"/>
              <a:endCxn id="79895" idx="0"/>
            </p:cNvCxnSpPr>
            <p:nvPr/>
          </p:nvCxnSpPr>
          <p:spPr bwMode="auto">
            <a:xfrm rot="16200000" flipH="1">
              <a:off x="6807835" y="2686749"/>
              <a:ext cx="1320800" cy="6350"/>
            </a:xfrm>
            <a:prstGeom prst="straightConnector1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9892" name="직선 화살표 연결선 56"/>
            <p:cNvCxnSpPr>
              <a:cxnSpLocks noChangeShapeType="1"/>
              <a:stCxn id="79889" idx="2"/>
              <a:endCxn id="79888" idx="0"/>
            </p:cNvCxnSpPr>
            <p:nvPr/>
          </p:nvCxnSpPr>
          <p:spPr bwMode="auto">
            <a:xfrm rot="5400000">
              <a:off x="6231573" y="2178748"/>
              <a:ext cx="317500" cy="3175"/>
            </a:xfrm>
            <a:prstGeom prst="straightConnector1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79893" name="직선 화살표 연결선 72"/>
            <p:cNvCxnSpPr>
              <a:cxnSpLocks noChangeShapeType="1"/>
              <a:stCxn id="79888" idx="4"/>
              <a:endCxn id="79894" idx="0"/>
            </p:cNvCxnSpPr>
            <p:nvPr/>
          </p:nvCxnSpPr>
          <p:spPr bwMode="auto">
            <a:xfrm rot="16200000" flipH="1">
              <a:off x="6039485" y="2994724"/>
              <a:ext cx="708025" cy="9525"/>
            </a:xfrm>
            <a:prstGeom prst="straightConnector1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79894" name="직사각형 73"/>
            <p:cNvSpPr>
              <a:spLocks noChangeArrowheads="1"/>
            </p:cNvSpPr>
            <p:nvPr/>
          </p:nvSpPr>
          <p:spPr bwMode="auto">
            <a:xfrm>
              <a:off x="5756910" y="3353499"/>
              <a:ext cx="1281113" cy="319087"/>
            </a:xfrm>
            <a:prstGeom prst="rect">
              <a:avLst/>
            </a:prstGeom>
            <a:solidFill>
              <a:srgbClr val="FFFF99"/>
            </a:solidFill>
            <a:ln w="317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altLang="ko-KR"/>
                <a:t>s</a:t>
              </a:r>
              <a:endParaRPr lang="ko-KR" altLang="en-US"/>
            </a:p>
          </p:txBody>
        </p:sp>
        <p:sp>
          <p:nvSpPr>
            <p:cNvPr id="79895" name="직사각형 74"/>
            <p:cNvSpPr>
              <a:spLocks noChangeArrowheads="1"/>
            </p:cNvSpPr>
            <p:nvPr/>
          </p:nvSpPr>
          <p:spPr bwMode="auto">
            <a:xfrm>
              <a:off x="7098348" y="3350324"/>
              <a:ext cx="744537" cy="331787"/>
            </a:xfrm>
            <a:prstGeom prst="rect">
              <a:avLst/>
            </a:prstGeom>
            <a:solidFill>
              <a:srgbClr val="FFFF99"/>
            </a:solidFill>
            <a:ln w="317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r>
                <a:rPr lang="en-US" altLang="ko-KR"/>
                <a:t>t</a:t>
              </a:r>
              <a:endParaRPr lang="ko-KR" altLang="en-US"/>
            </a:p>
          </p:txBody>
        </p:sp>
        <p:sp>
          <p:nvSpPr>
            <p:cNvPr id="79896" name="Oval 7"/>
            <p:cNvSpPr>
              <a:spLocks noChangeArrowheads="1"/>
            </p:cNvSpPr>
            <p:nvPr/>
          </p:nvSpPr>
          <p:spPr bwMode="auto">
            <a:xfrm>
              <a:off x="7342823" y="2785174"/>
              <a:ext cx="261937" cy="3048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1600"/>
                <a:t>+</a:t>
              </a:r>
            </a:p>
          </p:txBody>
        </p:sp>
        <p:cxnSp>
          <p:nvCxnSpPr>
            <p:cNvPr id="79897" name="직선 화살표 연결선 79"/>
            <p:cNvCxnSpPr>
              <a:cxnSpLocks noChangeShapeType="1"/>
            </p:cNvCxnSpPr>
            <p:nvPr/>
          </p:nvCxnSpPr>
          <p:spPr bwMode="auto">
            <a:xfrm>
              <a:off x="6409373" y="2953449"/>
              <a:ext cx="923925" cy="1587"/>
            </a:xfrm>
            <a:prstGeom prst="straightConnector1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79898" name="Rectangle 6"/>
            <p:cNvSpPr>
              <a:spLocks noChangeArrowheads="1"/>
            </p:cNvSpPr>
            <p:nvPr/>
          </p:nvSpPr>
          <p:spPr bwMode="auto">
            <a:xfrm>
              <a:off x="6734810" y="2808986"/>
              <a:ext cx="341313" cy="2730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1600"/>
                <a:t>H</a:t>
              </a:r>
            </a:p>
          </p:txBody>
        </p:sp>
        <p:cxnSp>
          <p:nvCxnSpPr>
            <p:cNvPr id="79899" name="직선 화살표 연결선 82"/>
            <p:cNvCxnSpPr>
              <a:cxnSpLocks noChangeShapeType="1"/>
              <a:endCxn id="79888" idx="6"/>
            </p:cNvCxnSpPr>
            <p:nvPr/>
          </p:nvCxnSpPr>
          <p:spPr bwMode="auto">
            <a:xfrm rot="10800000">
              <a:off x="6518910" y="2493074"/>
              <a:ext cx="933450" cy="3175"/>
            </a:xfrm>
            <a:prstGeom prst="straightConnector1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79900" name="Rectangle 11"/>
            <p:cNvSpPr>
              <a:spLocks noChangeArrowheads="1"/>
            </p:cNvSpPr>
            <p:nvPr/>
          </p:nvSpPr>
          <p:spPr bwMode="auto">
            <a:xfrm flipH="1">
              <a:off x="6744335" y="2354961"/>
              <a:ext cx="342900" cy="2730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1600"/>
                <a:t>G</a:t>
              </a:r>
            </a:p>
          </p:txBody>
        </p:sp>
        <p:sp>
          <p:nvSpPr>
            <p:cNvPr id="79901" name="TextBox 90"/>
            <p:cNvSpPr txBox="1">
              <a:spLocks noChangeArrowheads="1"/>
            </p:cNvSpPr>
            <p:nvPr/>
          </p:nvSpPr>
          <p:spPr bwMode="auto">
            <a:xfrm>
              <a:off x="5871210" y="1426274"/>
              <a:ext cx="1042988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1000" i="1"/>
                <a:t>n</a:t>
              </a:r>
              <a:r>
                <a:rPr lang="en-US" altLang="ko-KR" sz="1000"/>
                <a:t>-bit message</a:t>
              </a:r>
              <a:endParaRPr lang="ko-KR" altLang="en-US" sz="1000"/>
            </a:p>
          </p:txBody>
        </p:sp>
        <p:sp>
          <p:nvSpPr>
            <p:cNvPr id="79902" name="TextBox 91"/>
            <p:cNvSpPr txBox="1">
              <a:spLocks noChangeArrowheads="1"/>
            </p:cNvSpPr>
            <p:nvPr/>
          </p:nvSpPr>
          <p:spPr bwMode="auto">
            <a:xfrm>
              <a:off x="7018973" y="1442149"/>
              <a:ext cx="128587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1000" i="1"/>
                <a:t>l-</a:t>
              </a:r>
              <a:r>
                <a:rPr lang="en-US" altLang="ko-KR" sz="1000"/>
                <a:t>bit random value</a:t>
              </a:r>
              <a:endParaRPr lang="ko-KR" altLang="en-US" sz="1000"/>
            </a:p>
          </p:txBody>
        </p:sp>
        <p:sp>
          <p:nvSpPr>
            <p:cNvPr id="79903" name="Rectangle 11"/>
            <p:cNvSpPr>
              <a:spLocks noChangeArrowheads="1"/>
            </p:cNvSpPr>
            <p:nvPr/>
          </p:nvSpPr>
          <p:spPr bwMode="auto">
            <a:xfrm flipH="1">
              <a:off x="5826887" y="4025265"/>
              <a:ext cx="342900" cy="2730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1600"/>
                <a:t>G</a:t>
              </a:r>
            </a:p>
          </p:txBody>
        </p:sp>
        <p:sp>
          <p:nvSpPr>
            <p:cNvPr id="79904" name="Rectangle 11"/>
            <p:cNvSpPr>
              <a:spLocks noChangeArrowheads="1"/>
            </p:cNvSpPr>
            <p:nvPr/>
          </p:nvSpPr>
          <p:spPr bwMode="auto">
            <a:xfrm flipH="1">
              <a:off x="5823839" y="4342257"/>
              <a:ext cx="342900" cy="2730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1600"/>
                <a:t>H</a:t>
              </a:r>
            </a:p>
          </p:txBody>
        </p:sp>
        <p:sp>
          <p:nvSpPr>
            <p:cNvPr id="79905" name="TextBox 32"/>
            <p:cNvSpPr txBox="1">
              <a:spLocks noChangeArrowheads="1"/>
            </p:cNvSpPr>
            <p:nvPr/>
          </p:nvSpPr>
          <p:spPr bwMode="auto">
            <a:xfrm>
              <a:off x="6272784" y="4005072"/>
              <a:ext cx="200567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/>
                <a:t>Hash function</a:t>
              </a:r>
            </a:p>
            <a:p>
              <a:r>
                <a:rPr lang="en-US" altLang="ko-KR"/>
                <a:t>(Random oracle)</a:t>
              </a:r>
              <a:endParaRPr lang="ko-KR" altLang="en-US"/>
            </a:p>
          </p:txBody>
        </p:sp>
        <p:sp>
          <p:nvSpPr>
            <p:cNvPr id="79906" name="TextBox 33"/>
            <p:cNvSpPr txBox="1">
              <a:spLocks noChangeArrowheads="1"/>
            </p:cNvSpPr>
            <p:nvPr/>
          </p:nvSpPr>
          <p:spPr bwMode="auto">
            <a:xfrm>
              <a:off x="5815584" y="4882896"/>
              <a:ext cx="24673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i="1"/>
                <a:t>r</a:t>
              </a:r>
              <a:r>
                <a:rPr lang="en-US" altLang="ko-KR"/>
                <a:t> : </a:t>
              </a:r>
              <a:r>
                <a:rPr lang="en-US" altLang="ko-KR" i="1"/>
                <a:t>l</a:t>
              </a:r>
              <a:r>
                <a:rPr lang="en-US" altLang="ko-KR"/>
                <a:t>-bit random value</a:t>
              </a:r>
              <a:endParaRPr lang="ko-KR" alt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069975" y="5586413"/>
            <a:ext cx="4772025" cy="369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dirty="0">
                <a:latin typeface="Arial" charset="0"/>
              </a:rPr>
              <a:t>OAEP looks like a kind of </a:t>
            </a:r>
            <a:r>
              <a:rPr lang="en-US" altLang="ko-KR" dirty="0" err="1">
                <a:latin typeface="Arial" charset="0"/>
              </a:rPr>
              <a:t>Feistel</a:t>
            </a:r>
            <a:r>
              <a:rPr lang="en-US" altLang="ko-KR" dirty="0">
                <a:latin typeface="Arial" charset="0"/>
              </a:rPr>
              <a:t> network.</a:t>
            </a:r>
            <a:endParaRPr lang="ko-KR" alt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슬라이드 번호 개체 틀 1"/>
          <p:cNvSpPr txBox="1">
            <a:spLocks noGrp="1"/>
          </p:cNvSpPr>
          <p:nvPr/>
        </p:nvSpPr>
        <p:spPr bwMode="auto">
          <a:xfrm>
            <a:off x="7021513" y="6423025"/>
            <a:ext cx="1905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F7C90D6-3968-455E-B036-0956BCA0A553}" type="slidenum">
              <a:rPr kumimoji="0" lang="en-US" altLang="ko-KR" sz="1200" b="0">
                <a:latin typeface="+mn-ea"/>
              </a:rPr>
              <a:pPr algn="r">
                <a:defRPr/>
              </a:pPr>
              <a:t>15</a:t>
            </a:fld>
            <a:endParaRPr kumimoji="0" lang="en-US" altLang="ko-KR" sz="1200" b="0">
              <a:latin typeface="+mn-ea"/>
            </a:endParaRPr>
          </a:p>
        </p:txBody>
      </p:sp>
      <p:sp>
        <p:nvSpPr>
          <p:cNvPr id="80899" name="Rectangle 64"/>
          <p:cNvSpPr>
            <a:spLocks noChangeArrowheads="1"/>
          </p:cNvSpPr>
          <p:nvPr/>
        </p:nvSpPr>
        <p:spPr bwMode="auto">
          <a:xfrm>
            <a:off x="703263" y="1812925"/>
            <a:ext cx="2581275" cy="619125"/>
          </a:xfrm>
          <a:prstGeom prst="rect">
            <a:avLst/>
          </a:prstGeom>
          <a:solidFill>
            <a:srgbClr val="FFCC99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80900" name="Text Box 65"/>
          <p:cNvSpPr txBox="1">
            <a:spLocks noChangeArrowheads="1"/>
          </p:cNvSpPr>
          <p:nvPr/>
        </p:nvSpPr>
        <p:spPr bwMode="auto">
          <a:xfrm>
            <a:off x="993775" y="714375"/>
            <a:ext cx="724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ko-KR" sz="2400"/>
              <a:t>RSA Encryption with RSA-OAEP Padding</a:t>
            </a:r>
          </a:p>
        </p:txBody>
      </p:sp>
      <p:sp>
        <p:nvSpPr>
          <p:cNvPr id="80901" name="Rectangle 67"/>
          <p:cNvSpPr>
            <a:spLocks noChangeArrowheads="1"/>
          </p:cNvSpPr>
          <p:nvPr/>
        </p:nvSpPr>
        <p:spPr bwMode="auto">
          <a:xfrm>
            <a:off x="2919413" y="5454650"/>
            <a:ext cx="5762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 i="1">
                <a:solidFill>
                  <a:srgbClr val="000000"/>
                </a:solidFill>
                <a:latin typeface="Times New Roman" pitchFamily="18" charset="0"/>
              </a:rPr>
              <a:t>EM</a:t>
            </a:r>
            <a:r>
              <a:rPr lang="en-US" altLang="ko-KR" i="1">
                <a:solidFill>
                  <a:srgbClr val="000000"/>
                </a:solidFill>
              </a:rPr>
              <a:t> =</a:t>
            </a:r>
            <a:endParaRPr lang="en-US" altLang="ko-KR" b="0"/>
          </a:p>
        </p:txBody>
      </p:sp>
      <p:sp>
        <p:nvSpPr>
          <p:cNvPr id="80902" name="AutoShape 72"/>
          <p:cNvSpPr>
            <a:spLocks noChangeArrowheads="1"/>
          </p:cNvSpPr>
          <p:nvPr/>
        </p:nvSpPr>
        <p:spPr bwMode="auto">
          <a:xfrm>
            <a:off x="6254750" y="1725613"/>
            <a:ext cx="1470025" cy="479425"/>
          </a:xfrm>
          <a:prstGeom prst="wedgeRoundRectCallout">
            <a:avLst>
              <a:gd name="adj1" fmla="val -22894"/>
              <a:gd name="adj2" fmla="val 177153"/>
              <a:gd name="adj3" fmla="val 16667"/>
            </a:avLst>
          </a:prstGeom>
          <a:solidFill>
            <a:srgbClr val="CCFFCC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sz="1400"/>
              <a:t>Padding string:all 0x00</a:t>
            </a:r>
          </a:p>
        </p:txBody>
      </p:sp>
      <p:sp>
        <p:nvSpPr>
          <p:cNvPr id="80903" name="AutoShape 73"/>
          <p:cNvSpPr>
            <a:spLocks noChangeArrowheads="1"/>
          </p:cNvSpPr>
          <p:nvPr/>
        </p:nvSpPr>
        <p:spPr bwMode="auto">
          <a:xfrm>
            <a:off x="7593013" y="3716338"/>
            <a:ext cx="1241425" cy="479425"/>
          </a:xfrm>
          <a:prstGeom prst="wedgeRoundRectCallout">
            <a:avLst>
              <a:gd name="adj1" fmla="val -43213"/>
              <a:gd name="adj2" fmla="val -156954"/>
              <a:gd name="adj3" fmla="val 16667"/>
            </a:avLst>
          </a:prstGeom>
          <a:solidFill>
            <a:srgbClr val="CCFFCC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ko-KR" sz="1400" i="1">
                <a:latin typeface="Times New Roman" pitchFamily="18" charset="0"/>
              </a:rPr>
              <a:t>mLen</a:t>
            </a:r>
            <a:r>
              <a:rPr lang="en-US" altLang="ko-KR" sz="1400"/>
              <a:t> </a:t>
            </a:r>
            <a:r>
              <a:rPr lang="en-US" altLang="ko-KR" sz="1400">
                <a:latin typeface="Symbol" pitchFamily="18" charset="2"/>
                <a:sym typeface="Symbol" pitchFamily="18" charset="2"/>
              </a:rPr>
              <a:t></a:t>
            </a:r>
            <a:r>
              <a:rPr lang="en-US" altLang="ko-KR" sz="1400">
                <a:sym typeface="Euclid Math Two" pitchFamily="18" charset="2"/>
              </a:rPr>
              <a:t> </a:t>
            </a:r>
          </a:p>
          <a:p>
            <a:r>
              <a:rPr lang="en-US" altLang="ko-KR" sz="1400">
                <a:sym typeface="Symbol" pitchFamily="18" charset="2"/>
              </a:rPr>
              <a:t>k</a:t>
            </a:r>
            <a:r>
              <a:rPr lang="en-US" altLang="ko-KR" sz="1400">
                <a:sym typeface="MT Symbol" pitchFamily="82" charset="2"/>
              </a:rPr>
              <a:t> - 2</a:t>
            </a:r>
            <a:r>
              <a:rPr lang="en-US" altLang="ko-KR" sz="1400" i="1">
                <a:latin typeface="Times New Roman" pitchFamily="18" charset="0"/>
                <a:sym typeface="MT Symbol" pitchFamily="82" charset="2"/>
              </a:rPr>
              <a:t>hLen</a:t>
            </a:r>
            <a:r>
              <a:rPr lang="en-US" altLang="ko-KR" sz="1400">
                <a:sym typeface="MT Symbol" pitchFamily="82" charset="2"/>
              </a:rPr>
              <a:t> - 2</a:t>
            </a:r>
            <a:r>
              <a:rPr lang="en-US" altLang="ko-KR" sz="1400">
                <a:sym typeface="Symbol" pitchFamily="18" charset="2"/>
              </a:rPr>
              <a:t></a:t>
            </a:r>
          </a:p>
        </p:txBody>
      </p:sp>
      <p:sp>
        <p:nvSpPr>
          <p:cNvPr id="80904" name="Text Box 74"/>
          <p:cNvSpPr txBox="1">
            <a:spLocks noChangeArrowheads="1"/>
          </p:cNvSpPr>
          <p:nvPr/>
        </p:nvSpPr>
        <p:spPr bwMode="auto">
          <a:xfrm>
            <a:off x="849313" y="1882775"/>
            <a:ext cx="2344737" cy="488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l">
              <a:buFont typeface="Symbol" pitchFamily="18" charset="2"/>
              <a:buChar char="·"/>
            </a:pPr>
            <a:r>
              <a:rPr lang="en-US" altLang="ko-KR" sz="1600" b="0"/>
              <a:t> </a:t>
            </a:r>
            <a:r>
              <a:rPr lang="en-US" altLang="ko-KR" sz="1600"/>
              <a:t>Parameter</a:t>
            </a:r>
            <a:r>
              <a:rPr lang="en-US" altLang="ko-KR" sz="1600" b="0"/>
              <a:t> : </a:t>
            </a:r>
            <a:r>
              <a:rPr lang="en-US" altLang="ko-KR" sz="1600">
                <a:latin typeface="Times New Roman" pitchFamily="18" charset="0"/>
              </a:rPr>
              <a:t>Hash, MGF</a:t>
            </a:r>
          </a:p>
          <a:p>
            <a:pPr algn="l">
              <a:buFont typeface="Symbol" pitchFamily="18" charset="2"/>
              <a:buChar char="·"/>
            </a:pPr>
            <a:r>
              <a:rPr lang="en-US" altLang="ko-KR" sz="1600" b="0"/>
              <a:t> </a:t>
            </a:r>
            <a:r>
              <a:rPr lang="en-US" altLang="ko-KR" sz="1600"/>
              <a:t>Input</a:t>
            </a:r>
            <a:r>
              <a:rPr lang="en-US" altLang="ko-KR" sz="1600" b="0"/>
              <a:t> : </a:t>
            </a:r>
            <a:r>
              <a:rPr lang="en-US" altLang="ko-KR" sz="1600" i="1">
                <a:latin typeface="Times New Roman" pitchFamily="18" charset="0"/>
              </a:rPr>
              <a:t>M, L, (n, e)</a:t>
            </a:r>
            <a:endParaRPr lang="en-US" altLang="ko-KR" sz="1600" b="0"/>
          </a:p>
        </p:txBody>
      </p:sp>
      <p:sp>
        <p:nvSpPr>
          <p:cNvPr id="80905" name="AutoShape 95"/>
          <p:cNvSpPr>
            <a:spLocks noChangeArrowheads="1"/>
          </p:cNvSpPr>
          <p:nvPr/>
        </p:nvSpPr>
        <p:spPr bwMode="auto">
          <a:xfrm>
            <a:off x="1906588" y="3527425"/>
            <a:ext cx="1489075" cy="479425"/>
          </a:xfrm>
          <a:prstGeom prst="wedgeRoundRectCallout">
            <a:avLst>
              <a:gd name="adj1" fmla="val 58954"/>
              <a:gd name="adj2" fmla="val -139014"/>
              <a:gd name="adj3" fmla="val 16667"/>
            </a:avLst>
          </a:prstGeom>
          <a:solidFill>
            <a:srgbClr val="CCFFCC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sz="1400"/>
              <a:t>Random string,</a:t>
            </a:r>
          </a:p>
          <a:p>
            <a:r>
              <a:rPr lang="en-US" altLang="ko-KR" sz="1400" i="1">
                <a:latin typeface="Times New Roman" pitchFamily="18" charset="0"/>
              </a:rPr>
              <a:t>seedLen = hLen</a:t>
            </a:r>
            <a:endParaRPr lang="en-US" altLang="ko-KR" sz="1400"/>
          </a:p>
        </p:txBody>
      </p:sp>
      <p:sp>
        <p:nvSpPr>
          <p:cNvPr id="80906" name="Text Box 104"/>
          <p:cNvSpPr txBox="1">
            <a:spLocks noChangeArrowheads="1"/>
          </p:cNvSpPr>
          <p:nvPr/>
        </p:nvSpPr>
        <p:spPr bwMode="auto">
          <a:xfrm>
            <a:off x="736600" y="4425950"/>
            <a:ext cx="1565275" cy="1063625"/>
          </a:xfrm>
          <a:prstGeom prst="rect">
            <a:avLst/>
          </a:prstGeom>
          <a:solidFill>
            <a:srgbClr val="FFCC99">
              <a:alpha val="50195"/>
            </a:srgbClr>
          </a:solidFill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400"/>
              <a:t>MGF(Seed, Len) = </a:t>
            </a:r>
          </a:p>
          <a:p>
            <a:pPr algn="l"/>
            <a:r>
              <a:rPr lang="en-US" altLang="ko-KR" sz="1400"/>
              <a:t>  Hash(Seed || 0) || </a:t>
            </a:r>
          </a:p>
          <a:p>
            <a:pPr algn="l"/>
            <a:r>
              <a:rPr lang="en-US" altLang="ko-KR" sz="1400"/>
              <a:t>  Hash(Seed || 1) || </a:t>
            </a:r>
          </a:p>
          <a:p>
            <a:pPr algn="l"/>
            <a:r>
              <a:rPr lang="en-US" altLang="ko-KR" sz="1400"/>
              <a:t>         . . . </a:t>
            </a:r>
          </a:p>
          <a:p>
            <a:pPr algn="l"/>
            <a:r>
              <a:rPr lang="en-US" altLang="ko-KR" sz="1400"/>
              <a:t>  Hash(Seed || t)</a:t>
            </a:r>
          </a:p>
        </p:txBody>
      </p:sp>
      <p:sp>
        <p:nvSpPr>
          <p:cNvPr id="80907" name="Rectangle 63"/>
          <p:cNvSpPr>
            <a:spLocks noChangeArrowheads="1"/>
          </p:cNvSpPr>
          <p:nvPr/>
        </p:nvSpPr>
        <p:spPr bwMode="auto">
          <a:xfrm>
            <a:off x="5546725" y="2801938"/>
            <a:ext cx="2732088" cy="3079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80908" name="Rectangle 66"/>
          <p:cNvSpPr>
            <a:spLocks noChangeArrowheads="1"/>
          </p:cNvSpPr>
          <p:nvPr/>
        </p:nvSpPr>
        <p:spPr bwMode="auto">
          <a:xfrm>
            <a:off x="4938713" y="2827338"/>
            <a:ext cx="536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/>
            <a:r>
              <a:rPr lang="en-US" altLang="ko-KR" i="1">
                <a:solidFill>
                  <a:srgbClr val="000000"/>
                </a:solidFill>
                <a:latin typeface="Times New Roman" pitchFamily="18" charset="0"/>
              </a:rPr>
              <a:t>DB</a:t>
            </a:r>
            <a:r>
              <a:rPr lang="en-US" altLang="ko-KR" i="1">
                <a:solidFill>
                  <a:srgbClr val="000000"/>
                </a:solidFill>
              </a:rPr>
              <a:t> =</a:t>
            </a:r>
            <a:endParaRPr lang="en-US" altLang="ko-KR" b="0"/>
          </a:p>
        </p:txBody>
      </p:sp>
      <p:sp>
        <p:nvSpPr>
          <p:cNvPr id="80909" name="Text Box 68"/>
          <p:cNvSpPr txBox="1">
            <a:spLocks noChangeArrowheads="1"/>
          </p:cNvSpPr>
          <p:nvPr/>
        </p:nvSpPr>
        <p:spPr bwMode="auto">
          <a:xfrm>
            <a:off x="6769100" y="3563938"/>
            <a:ext cx="276225" cy="4873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sz="3200">
                <a:sym typeface="Symbol" pitchFamily="18" charset="2"/>
              </a:rPr>
              <a:t></a:t>
            </a:r>
            <a:endParaRPr lang="en-US" altLang="ko-KR" sz="3200"/>
          </a:p>
        </p:txBody>
      </p:sp>
      <p:sp>
        <p:nvSpPr>
          <p:cNvPr id="80910" name="AutoShape 69"/>
          <p:cNvSpPr>
            <a:spLocks noChangeArrowheads="1"/>
          </p:cNvSpPr>
          <p:nvPr/>
        </p:nvSpPr>
        <p:spPr bwMode="auto">
          <a:xfrm>
            <a:off x="5616575" y="2200275"/>
            <a:ext cx="682625" cy="327025"/>
          </a:xfrm>
          <a:prstGeom prst="octagon">
            <a:avLst>
              <a:gd name="adj" fmla="val 29287"/>
            </a:avLst>
          </a:prstGeom>
          <a:solidFill>
            <a:schemeClr val="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sz="1400"/>
              <a:t>Hash</a:t>
            </a:r>
          </a:p>
        </p:txBody>
      </p:sp>
      <p:sp>
        <p:nvSpPr>
          <p:cNvPr id="80911" name="Text Box 70"/>
          <p:cNvSpPr txBox="1">
            <a:spLocks noChangeArrowheads="1"/>
          </p:cNvSpPr>
          <p:nvPr/>
        </p:nvSpPr>
        <p:spPr bwMode="auto">
          <a:xfrm>
            <a:off x="4738688" y="2214563"/>
            <a:ext cx="139700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L</a:t>
            </a:r>
            <a:endParaRPr lang="en-US" altLang="ko-KR" b="0"/>
          </a:p>
        </p:txBody>
      </p:sp>
      <p:sp>
        <p:nvSpPr>
          <p:cNvPr id="80912" name="Text Box 71"/>
          <p:cNvSpPr txBox="1">
            <a:spLocks noChangeArrowheads="1"/>
          </p:cNvSpPr>
          <p:nvPr/>
        </p:nvSpPr>
        <p:spPr bwMode="auto">
          <a:xfrm>
            <a:off x="7667625" y="2181225"/>
            <a:ext cx="217488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M</a:t>
            </a:r>
            <a:endParaRPr lang="en-US" altLang="ko-KR" i="1"/>
          </a:p>
        </p:txBody>
      </p:sp>
      <p:sp>
        <p:nvSpPr>
          <p:cNvPr id="80913" name="Rectangle 75"/>
          <p:cNvSpPr>
            <a:spLocks noChangeArrowheads="1"/>
          </p:cNvSpPr>
          <p:nvPr/>
        </p:nvSpPr>
        <p:spPr bwMode="auto">
          <a:xfrm>
            <a:off x="5546725" y="2801938"/>
            <a:ext cx="831850" cy="3079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80914" name="Rectangle 76"/>
          <p:cNvSpPr>
            <a:spLocks noChangeArrowheads="1"/>
          </p:cNvSpPr>
          <p:nvPr/>
        </p:nvSpPr>
        <p:spPr bwMode="auto">
          <a:xfrm>
            <a:off x="6378575" y="2801938"/>
            <a:ext cx="552450" cy="3079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80915" name="Rectangle 77"/>
          <p:cNvSpPr>
            <a:spLocks noChangeArrowheads="1"/>
          </p:cNvSpPr>
          <p:nvPr/>
        </p:nvSpPr>
        <p:spPr bwMode="auto">
          <a:xfrm>
            <a:off x="6931025" y="2801938"/>
            <a:ext cx="349250" cy="3079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80916" name="Rectangle 78"/>
          <p:cNvSpPr>
            <a:spLocks noChangeArrowheads="1"/>
          </p:cNvSpPr>
          <p:nvPr/>
        </p:nvSpPr>
        <p:spPr bwMode="auto">
          <a:xfrm>
            <a:off x="7280275" y="2801938"/>
            <a:ext cx="998538" cy="3079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80917" name="Text Box 79"/>
          <p:cNvSpPr txBox="1">
            <a:spLocks noChangeArrowheads="1"/>
          </p:cNvSpPr>
          <p:nvPr/>
        </p:nvSpPr>
        <p:spPr bwMode="auto">
          <a:xfrm>
            <a:off x="7658100" y="2820988"/>
            <a:ext cx="217488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M</a:t>
            </a:r>
            <a:endParaRPr lang="en-US" altLang="ko-KR" i="1"/>
          </a:p>
        </p:txBody>
      </p:sp>
      <p:sp>
        <p:nvSpPr>
          <p:cNvPr id="80918" name="Text Box 80"/>
          <p:cNvSpPr txBox="1">
            <a:spLocks noChangeArrowheads="1"/>
          </p:cNvSpPr>
          <p:nvPr/>
        </p:nvSpPr>
        <p:spPr bwMode="auto">
          <a:xfrm>
            <a:off x="7000875" y="2835275"/>
            <a:ext cx="254000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/>
              <a:t>01</a:t>
            </a:r>
          </a:p>
        </p:txBody>
      </p:sp>
      <p:sp>
        <p:nvSpPr>
          <p:cNvPr id="80919" name="Text Box 81"/>
          <p:cNvSpPr txBox="1">
            <a:spLocks noChangeArrowheads="1"/>
          </p:cNvSpPr>
          <p:nvPr/>
        </p:nvSpPr>
        <p:spPr bwMode="auto">
          <a:xfrm>
            <a:off x="5645150" y="2824163"/>
            <a:ext cx="628650" cy="273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lHash</a:t>
            </a:r>
            <a:endParaRPr lang="en-US" altLang="ko-KR" i="1"/>
          </a:p>
        </p:txBody>
      </p:sp>
      <p:sp>
        <p:nvSpPr>
          <p:cNvPr id="80920" name="Text Box 82"/>
          <p:cNvSpPr txBox="1">
            <a:spLocks noChangeArrowheads="1"/>
          </p:cNvSpPr>
          <p:nvPr/>
        </p:nvSpPr>
        <p:spPr bwMode="auto">
          <a:xfrm>
            <a:off x="6494463" y="2824163"/>
            <a:ext cx="322262" cy="273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PS</a:t>
            </a:r>
            <a:endParaRPr lang="en-US" altLang="ko-KR" i="1"/>
          </a:p>
        </p:txBody>
      </p:sp>
      <p:cxnSp>
        <p:nvCxnSpPr>
          <p:cNvPr id="80921" name="AutoShape 83"/>
          <p:cNvCxnSpPr>
            <a:cxnSpLocks noChangeShapeType="1"/>
            <a:stCxn id="80910" idx="2"/>
            <a:endCxn id="80913" idx="0"/>
          </p:cNvCxnSpPr>
          <p:nvPr/>
        </p:nvCxnSpPr>
        <p:spPr bwMode="auto">
          <a:xfrm rot="16200000" flipH="1">
            <a:off x="5835650" y="2662238"/>
            <a:ext cx="249238" cy="4762"/>
          </a:xfrm>
          <a:prstGeom prst="bentConnector3">
            <a:avLst>
              <a:gd name="adj1" fmla="val 49681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</p:spPr>
      </p:cxnSp>
      <p:cxnSp>
        <p:nvCxnSpPr>
          <p:cNvPr id="80922" name="AutoShape 84"/>
          <p:cNvCxnSpPr>
            <a:cxnSpLocks noChangeShapeType="1"/>
            <a:stCxn id="80912" idx="2"/>
            <a:endCxn id="80916" idx="0"/>
          </p:cNvCxnSpPr>
          <p:nvPr/>
        </p:nvCxnSpPr>
        <p:spPr bwMode="auto">
          <a:xfrm rot="16200000" flipH="1">
            <a:off x="7605713" y="2616200"/>
            <a:ext cx="346075" cy="3175"/>
          </a:xfrm>
          <a:prstGeom prst="bentConnector3">
            <a:avLst>
              <a:gd name="adj1" fmla="val 5169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</p:spPr>
      </p:cxnSp>
      <p:cxnSp>
        <p:nvCxnSpPr>
          <p:cNvPr id="80923" name="AutoShape 85"/>
          <p:cNvCxnSpPr>
            <a:cxnSpLocks noChangeShapeType="1"/>
            <a:stCxn id="80907" idx="2"/>
            <a:endCxn id="80924" idx="0"/>
          </p:cNvCxnSpPr>
          <p:nvPr/>
        </p:nvCxnSpPr>
        <p:spPr bwMode="auto">
          <a:xfrm rot="5400000">
            <a:off x="5429250" y="3957638"/>
            <a:ext cx="2320925" cy="647700"/>
          </a:xfrm>
          <a:prstGeom prst="bentConnector3">
            <a:avLst>
              <a:gd name="adj1" fmla="val 79819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</p:spPr>
      </p:cxnSp>
      <p:sp>
        <p:nvSpPr>
          <p:cNvPr id="80924" name="Rectangle 86"/>
          <p:cNvSpPr>
            <a:spLocks noChangeArrowheads="1"/>
          </p:cNvSpPr>
          <p:nvPr/>
        </p:nvSpPr>
        <p:spPr bwMode="auto">
          <a:xfrm>
            <a:off x="4899025" y="5454650"/>
            <a:ext cx="2732088" cy="30638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80925" name="Text Box 87"/>
          <p:cNvSpPr txBox="1">
            <a:spLocks noChangeArrowheads="1"/>
          </p:cNvSpPr>
          <p:nvPr/>
        </p:nvSpPr>
        <p:spPr bwMode="auto">
          <a:xfrm>
            <a:off x="5548313" y="5483225"/>
            <a:ext cx="1330325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sz="1600" i="1">
                <a:latin typeface="Times New Roman" pitchFamily="18" charset="0"/>
              </a:rPr>
              <a:t>MaskedDB</a:t>
            </a:r>
            <a:endParaRPr lang="en-US" altLang="ko-KR" sz="1600" i="1"/>
          </a:p>
        </p:txBody>
      </p:sp>
      <p:sp>
        <p:nvSpPr>
          <p:cNvPr id="80926" name="Oval 88"/>
          <p:cNvSpPr>
            <a:spLocks noChangeArrowheads="1"/>
          </p:cNvSpPr>
          <p:nvPr/>
        </p:nvSpPr>
        <p:spPr bwMode="auto">
          <a:xfrm>
            <a:off x="5092700" y="3619500"/>
            <a:ext cx="568325" cy="368300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80927" name="Text Box 89"/>
          <p:cNvSpPr txBox="1">
            <a:spLocks noChangeArrowheads="1"/>
          </p:cNvSpPr>
          <p:nvPr/>
        </p:nvSpPr>
        <p:spPr bwMode="auto">
          <a:xfrm>
            <a:off x="5197475" y="3709988"/>
            <a:ext cx="393700" cy="2111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 sz="1400"/>
              <a:t>MGF</a:t>
            </a:r>
          </a:p>
        </p:txBody>
      </p:sp>
      <p:cxnSp>
        <p:nvCxnSpPr>
          <p:cNvPr id="80928" name="AutoShape 90"/>
          <p:cNvCxnSpPr>
            <a:cxnSpLocks noChangeShapeType="1"/>
            <a:stCxn id="80926" idx="6"/>
            <a:endCxn id="80909" idx="1"/>
          </p:cNvCxnSpPr>
          <p:nvPr/>
        </p:nvCxnSpPr>
        <p:spPr bwMode="auto">
          <a:xfrm>
            <a:off x="5672138" y="3803650"/>
            <a:ext cx="1096962" cy="3175"/>
          </a:xfrm>
          <a:prstGeom prst="bentConnector3">
            <a:avLst>
              <a:gd name="adj1" fmla="val 49403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</p:spPr>
      </p:cxnSp>
      <p:sp>
        <p:nvSpPr>
          <p:cNvPr id="80929" name="Rectangle 91"/>
          <p:cNvSpPr>
            <a:spLocks noChangeArrowheads="1"/>
          </p:cNvSpPr>
          <p:nvPr/>
        </p:nvSpPr>
        <p:spPr bwMode="auto">
          <a:xfrm>
            <a:off x="3533775" y="2811463"/>
            <a:ext cx="822325" cy="306387"/>
          </a:xfrm>
          <a:prstGeom prst="rect">
            <a:avLst/>
          </a:prstGeom>
          <a:solidFill>
            <a:srgbClr val="FFFF00">
              <a:alpha val="50195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80930" name="Text Box 92"/>
          <p:cNvSpPr txBox="1">
            <a:spLocks noChangeArrowheads="1"/>
          </p:cNvSpPr>
          <p:nvPr/>
        </p:nvSpPr>
        <p:spPr bwMode="auto">
          <a:xfrm>
            <a:off x="3692525" y="2820988"/>
            <a:ext cx="498475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i="1">
                <a:latin typeface="Times New Roman" pitchFamily="18" charset="0"/>
              </a:rPr>
              <a:t>Seed</a:t>
            </a:r>
            <a:endParaRPr lang="en-US" altLang="ko-KR" i="1"/>
          </a:p>
        </p:txBody>
      </p:sp>
      <p:sp>
        <p:nvSpPr>
          <p:cNvPr id="80931" name="Rectangle 93"/>
          <p:cNvSpPr>
            <a:spLocks noChangeArrowheads="1"/>
          </p:cNvSpPr>
          <p:nvPr/>
        </p:nvSpPr>
        <p:spPr bwMode="auto">
          <a:xfrm>
            <a:off x="4076700" y="5454650"/>
            <a:ext cx="822325" cy="30638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80932" name="Text Box 94"/>
          <p:cNvSpPr txBox="1">
            <a:spLocks noChangeArrowheads="1"/>
          </p:cNvSpPr>
          <p:nvPr/>
        </p:nvSpPr>
        <p:spPr bwMode="auto">
          <a:xfrm>
            <a:off x="4227513" y="5421313"/>
            <a:ext cx="558800" cy="365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sz="1200" i="1">
                <a:latin typeface="Times New Roman" pitchFamily="18" charset="0"/>
              </a:rPr>
              <a:t>masked</a:t>
            </a:r>
          </a:p>
          <a:p>
            <a:r>
              <a:rPr lang="en-US" altLang="ko-KR" sz="1200" i="1">
                <a:latin typeface="Times New Roman" pitchFamily="18" charset="0"/>
              </a:rPr>
              <a:t>Seed</a:t>
            </a:r>
            <a:endParaRPr lang="en-US" altLang="ko-KR" sz="1200" i="1"/>
          </a:p>
        </p:txBody>
      </p:sp>
      <p:cxnSp>
        <p:nvCxnSpPr>
          <p:cNvPr id="80933" name="AutoShape 96"/>
          <p:cNvCxnSpPr>
            <a:cxnSpLocks noChangeShapeType="1"/>
            <a:stCxn id="80929" idx="2"/>
            <a:endCxn id="80931" idx="0"/>
          </p:cNvCxnSpPr>
          <p:nvPr/>
        </p:nvCxnSpPr>
        <p:spPr bwMode="auto">
          <a:xfrm rot="16200000" flipH="1">
            <a:off x="3060701" y="4014787"/>
            <a:ext cx="2311400" cy="542925"/>
          </a:xfrm>
          <a:prstGeom prst="bentConnector3">
            <a:avLst>
              <a:gd name="adj1" fmla="val 8069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</p:spPr>
      </p:cxnSp>
      <p:sp>
        <p:nvSpPr>
          <p:cNvPr id="80934" name="Oval 97"/>
          <p:cNvSpPr>
            <a:spLocks noChangeArrowheads="1"/>
          </p:cNvSpPr>
          <p:nvPr/>
        </p:nvSpPr>
        <p:spPr bwMode="auto">
          <a:xfrm>
            <a:off x="5065713" y="4295775"/>
            <a:ext cx="569912" cy="368300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80935" name="Text Box 98"/>
          <p:cNvSpPr txBox="1">
            <a:spLocks noChangeArrowheads="1"/>
          </p:cNvSpPr>
          <p:nvPr/>
        </p:nvSpPr>
        <p:spPr bwMode="auto">
          <a:xfrm>
            <a:off x="5170488" y="4386263"/>
            <a:ext cx="393700" cy="212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fontAlgn="ctr"/>
            <a:r>
              <a:rPr lang="en-US" altLang="ko-KR" sz="1400"/>
              <a:t>MGF</a:t>
            </a:r>
          </a:p>
        </p:txBody>
      </p:sp>
      <p:sp>
        <p:nvSpPr>
          <p:cNvPr id="80936" name="Text Box 99"/>
          <p:cNvSpPr txBox="1">
            <a:spLocks noChangeArrowheads="1"/>
          </p:cNvSpPr>
          <p:nvPr/>
        </p:nvSpPr>
        <p:spPr bwMode="auto">
          <a:xfrm>
            <a:off x="3800475" y="4238625"/>
            <a:ext cx="277813" cy="4873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sz="3200">
                <a:sym typeface="Symbol" pitchFamily="18" charset="2"/>
              </a:rPr>
              <a:t></a:t>
            </a:r>
            <a:endParaRPr lang="en-US" altLang="ko-KR" sz="3200"/>
          </a:p>
        </p:txBody>
      </p:sp>
      <p:cxnSp>
        <p:nvCxnSpPr>
          <p:cNvPr id="80937" name="AutoShape 100"/>
          <p:cNvCxnSpPr>
            <a:cxnSpLocks noChangeShapeType="1"/>
            <a:stCxn id="80934" idx="2"/>
            <a:endCxn id="80936" idx="3"/>
          </p:cNvCxnSpPr>
          <p:nvPr/>
        </p:nvCxnSpPr>
        <p:spPr bwMode="auto">
          <a:xfrm rot="10800000" flipV="1">
            <a:off x="4078288" y="4479925"/>
            <a:ext cx="976312" cy="3175"/>
          </a:xfrm>
          <a:prstGeom prst="bentConnector3">
            <a:avLst>
              <a:gd name="adj1" fmla="val 49329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</p:spPr>
      </p:cxnSp>
      <p:cxnSp>
        <p:nvCxnSpPr>
          <p:cNvPr id="80938" name="AutoShape 101"/>
          <p:cNvCxnSpPr>
            <a:cxnSpLocks noChangeShapeType="1"/>
            <a:stCxn id="80911" idx="3"/>
            <a:endCxn id="80910" idx="2"/>
          </p:cNvCxnSpPr>
          <p:nvPr/>
        </p:nvCxnSpPr>
        <p:spPr bwMode="auto">
          <a:xfrm>
            <a:off x="4878388" y="2352675"/>
            <a:ext cx="725487" cy="11113"/>
          </a:xfrm>
          <a:prstGeom prst="bentConnector3">
            <a:avLst>
              <a:gd name="adj1" fmla="val 5076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</p:spPr>
      </p:cxnSp>
      <p:cxnSp>
        <p:nvCxnSpPr>
          <p:cNvPr id="80939" name="AutoShape 102"/>
          <p:cNvCxnSpPr>
            <a:cxnSpLocks noChangeShapeType="1"/>
            <a:endCxn id="80926" idx="2"/>
          </p:cNvCxnSpPr>
          <p:nvPr/>
        </p:nvCxnSpPr>
        <p:spPr bwMode="auto">
          <a:xfrm>
            <a:off x="3943350" y="3802063"/>
            <a:ext cx="1136650" cy="1587"/>
          </a:xfrm>
          <a:prstGeom prst="bentConnector3">
            <a:avLst>
              <a:gd name="adj1" fmla="val 50449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med" len="med"/>
          </a:ln>
        </p:spPr>
      </p:cxnSp>
      <p:cxnSp>
        <p:nvCxnSpPr>
          <p:cNvPr id="80940" name="AutoShape 103"/>
          <p:cNvCxnSpPr>
            <a:cxnSpLocks noChangeShapeType="1"/>
            <a:endCxn id="80934" idx="6"/>
          </p:cNvCxnSpPr>
          <p:nvPr/>
        </p:nvCxnSpPr>
        <p:spPr bwMode="auto">
          <a:xfrm rot="10800000">
            <a:off x="5648325" y="4479925"/>
            <a:ext cx="127793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80941" name="Rectangle 105"/>
          <p:cNvSpPr>
            <a:spLocks noChangeArrowheads="1"/>
          </p:cNvSpPr>
          <p:nvPr/>
        </p:nvSpPr>
        <p:spPr bwMode="auto">
          <a:xfrm>
            <a:off x="3705225" y="5456238"/>
            <a:ext cx="366713" cy="306387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endParaRPr lang="ko-KR" altLang="en-US"/>
          </a:p>
        </p:txBody>
      </p:sp>
      <p:sp>
        <p:nvSpPr>
          <p:cNvPr id="80942" name="Text Box 106"/>
          <p:cNvSpPr txBox="1">
            <a:spLocks noChangeArrowheads="1"/>
          </p:cNvSpPr>
          <p:nvPr/>
        </p:nvSpPr>
        <p:spPr bwMode="auto">
          <a:xfrm>
            <a:off x="3783013" y="5524500"/>
            <a:ext cx="233362" cy="18256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ko-KR" sz="1200"/>
              <a:t>00</a:t>
            </a:r>
          </a:p>
        </p:txBody>
      </p:sp>
      <p:sp>
        <p:nvSpPr>
          <p:cNvPr id="80943" name="Text Box 108"/>
          <p:cNvSpPr txBox="1">
            <a:spLocks noChangeArrowheads="1"/>
          </p:cNvSpPr>
          <p:nvPr/>
        </p:nvSpPr>
        <p:spPr bwMode="auto">
          <a:xfrm>
            <a:off x="4352925" y="5943600"/>
            <a:ext cx="1854200" cy="3048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000">
                <a:latin typeface="Times New Roman" pitchFamily="18" charset="0"/>
              </a:rPr>
              <a:t>C = (EM)</a:t>
            </a:r>
            <a:r>
              <a:rPr lang="en-US" altLang="ko-KR" sz="2000" baseline="30000">
                <a:latin typeface="Times New Roman" pitchFamily="18" charset="0"/>
              </a:rPr>
              <a:t>e</a:t>
            </a:r>
            <a:r>
              <a:rPr lang="en-US" altLang="ko-KR" sz="2000">
                <a:latin typeface="Times New Roman" pitchFamily="18" charset="0"/>
              </a:rPr>
              <a:t> mod n</a:t>
            </a:r>
          </a:p>
        </p:txBody>
      </p:sp>
      <p:sp>
        <p:nvSpPr>
          <p:cNvPr id="80944" name="AutoShape 109"/>
          <p:cNvSpPr>
            <a:spLocks noChangeArrowheads="1"/>
          </p:cNvSpPr>
          <p:nvPr/>
        </p:nvSpPr>
        <p:spPr bwMode="auto">
          <a:xfrm>
            <a:off x="3667125" y="1803400"/>
            <a:ext cx="1525588" cy="250825"/>
          </a:xfrm>
          <a:prstGeom prst="wedgeRoundRectCallout">
            <a:avLst>
              <a:gd name="adj1" fmla="val 20343"/>
              <a:gd name="adj2" fmla="val 134769"/>
              <a:gd name="adj3" fmla="val 16667"/>
            </a:avLst>
          </a:prstGeom>
          <a:solidFill>
            <a:srgbClr val="CCFFCC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en-US" altLang="ko-KR" sz="1400"/>
              <a:t>(Optional) Label</a:t>
            </a:r>
          </a:p>
        </p:txBody>
      </p:sp>
      <p:sp>
        <p:nvSpPr>
          <p:cNvPr id="80945" name="TextBox 48"/>
          <p:cNvSpPr txBox="1">
            <a:spLocks noChangeArrowheads="1"/>
          </p:cNvSpPr>
          <p:nvPr/>
        </p:nvSpPr>
        <p:spPr bwMode="auto">
          <a:xfrm>
            <a:off x="657225" y="1271588"/>
            <a:ext cx="25066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/>
              <a:t>In PKCS #1 v2.0, v2.1</a:t>
            </a:r>
            <a:endParaRPr lang="ko-KR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8D7CC5-F161-449D-A10B-E3866009EDB7}" type="slidenum">
              <a:rPr lang="en-US" altLang="ko-KR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81923" name="Text Box 4"/>
          <p:cNvSpPr txBox="1">
            <a:spLocks noChangeArrowheads="1"/>
          </p:cNvSpPr>
          <p:nvPr/>
        </p:nvSpPr>
        <p:spPr bwMode="auto">
          <a:xfrm>
            <a:off x="993775" y="714375"/>
            <a:ext cx="585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Diffie-Hellman / ElGamal-type Systems </a:t>
            </a:r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785813" y="1455738"/>
            <a:ext cx="7361237" cy="443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Arial" charset="0"/>
                <a:ea typeface="궁서" pitchFamily="18" charset="-127"/>
              </a:rPr>
              <a:t>Domain parameter generation</a:t>
            </a:r>
          </a:p>
          <a:p>
            <a:pPr marL="766763" lvl="1" indent="-290513" algn="l">
              <a:buFont typeface="Wingdings" pitchFamily="2" charset="2"/>
              <a:buChar char="Ø"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Based on the hardness of DLP </a:t>
            </a:r>
          </a:p>
          <a:p>
            <a:pPr marL="766763" lvl="1" indent="-290513" algn="l">
              <a:buFont typeface="Wingdings" pitchFamily="2" charset="2"/>
              <a:buChar char="Ø"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Generate a large (1024 bits or more) prime p</a:t>
            </a:r>
          </a:p>
          <a:p>
            <a:pPr marL="766763" lvl="1" indent="-290513" algn="l">
              <a:buFont typeface="Wingdings" pitchFamily="2" charset="2"/>
              <a:buChar char="Ø"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Find a generator g that generates the cyclic group </a:t>
            </a:r>
            <a:r>
              <a:rPr lang="en-US" altLang="ko-KR" dirty="0" err="1">
                <a:latin typeface="Arial" charset="0"/>
              </a:rPr>
              <a:t>Z</a:t>
            </a:r>
            <a:r>
              <a:rPr lang="en-US" altLang="ko-KR" baseline="-25000" dirty="0" err="1">
                <a:latin typeface="Arial" charset="0"/>
              </a:rPr>
              <a:t>p</a:t>
            </a:r>
            <a:r>
              <a:rPr lang="en-US" altLang="ko-KR" baseline="30000" dirty="0">
                <a:latin typeface="Arial" charset="0"/>
              </a:rPr>
              <a:t>*</a:t>
            </a:r>
            <a:r>
              <a:rPr lang="en-US" altLang="ko-KR" dirty="0">
                <a:latin typeface="Arial" charset="0"/>
              </a:rPr>
              <a:t> 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altLang="ko-KR" dirty="0">
                <a:solidFill>
                  <a:srgbClr val="FF0000"/>
                </a:solidFill>
                <a:latin typeface="Arial" charset="0"/>
              </a:rPr>
              <a:t>Domain parameter = {p, g}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altLang="ko-KR" dirty="0">
              <a:latin typeface="Arial" charset="0"/>
              <a:ea typeface="궁서" pitchFamily="18" charset="-127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Arial" charset="0"/>
                <a:ea typeface="궁서" pitchFamily="18" charset="-127"/>
              </a:rPr>
              <a:t>Key generation</a:t>
            </a:r>
            <a:r>
              <a:rPr lang="en-US" altLang="ko-KR" dirty="0">
                <a:latin typeface="Arial" charset="0"/>
                <a:ea typeface="궁서" pitchFamily="18" charset="-127"/>
              </a:rPr>
              <a:t> </a:t>
            </a:r>
          </a:p>
          <a:p>
            <a:pPr marL="766763" lvl="1" indent="-290513" algn="l">
              <a:buFont typeface="Wingdings" pitchFamily="2" charset="2"/>
              <a:buChar char="Ø"/>
              <a:defRPr/>
            </a:pPr>
            <a:r>
              <a:rPr lang="en-US" altLang="ko-KR" dirty="0">
                <a:latin typeface="Arial" charset="0"/>
              </a:rPr>
              <a:t>Pick a random integer x </a:t>
            </a:r>
            <a:r>
              <a:rPr lang="en-US" altLang="ko-KR" dirty="0">
                <a:latin typeface="Arial" charset="0"/>
                <a:sym typeface="Symbol" pitchFamily="18" charset="2"/>
              </a:rPr>
              <a:t> [1, p-1]</a:t>
            </a:r>
          </a:p>
          <a:p>
            <a:pPr marL="766763" lvl="1" indent="-290513" algn="l">
              <a:buFont typeface="Wingdings" pitchFamily="2" charset="2"/>
              <a:buChar char="Ø"/>
              <a:defRPr/>
            </a:pPr>
            <a:r>
              <a:rPr lang="en-US" altLang="ko-KR" dirty="0">
                <a:latin typeface="Arial" charset="0"/>
                <a:sym typeface="Symbol" pitchFamily="18" charset="2"/>
              </a:rPr>
              <a:t>Compute y = </a:t>
            </a:r>
            <a:r>
              <a:rPr lang="en-US" altLang="ko-KR" dirty="0" err="1">
                <a:latin typeface="Arial" charset="0"/>
                <a:sym typeface="Symbol" pitchFamily="18" charset="2"/>
              </a:rPr>
              <a:t>g</a:t>
            </a:r>
            <a:r>
              <a:rPr lang="en-US" altLang="ko-KR" baseline="30000" dirty="0" err="1">
                <a:latin typeface="Arial" charset="0"/>
                <a:sym typeface="Symbol" pitchFamily="18" charset="2"/>
              </a:rPr>
              <a:t>x</a:t>
            </a:r>
            <a:r>
              <a:rPr lang="en-US" altLang="ko-KR" dirty="0">
                <a:latin typeface="Arial" charset="0"/>
                <a:sym typeface="Symbol" pitchFamily="18" charset="2"/>
              </a:rPr>
              <a:t> mod p</a:t>
            </a:r>
            <a:endParaRPr lang="en-US" altLang="ko-KR" dirty="0">
              <a:latin typeface="Arial" charset="0"/>
              <a:ea typeface="궁서" pitchFamily="18" charset="-127"/>
            </a:endParaRP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altLang="ko-KR" dirty="0">
                <a:solidFill>
                  <a:srgbClr val="FF0000"/>
                </a:solidFill>
                <a:latin typeface="Arial" charset="0"/>
                <a:ea typeface="궁서" pitchFamily="18" charset="-127"/>
              </a:rPr>
              <a:t>Public key (p, g, y)</a:t>
            </a:r>
            <a:r>
              <a:rPr lang="en-US" altLang="ko-KR" dirty="0">
                <a:latin typeface="Arial" charset="0"/>
                <a:ea typeface="궁서" pitchFamily="18" charset="-127"/>
              </a:rPr>
              <a:t> : publish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altLang="ko-KR" dirty="0">
                <a:solidFill>
                  <a:srgbClr val="FF0000"/>
                </a:solidFill>
                <a:latin typeface="Arial" charset="0"/>
                <a:ea typeface="궁서" pitchFamily="18" charset="-127"/>
              </a:rPr>
              <a:t>Private key x</a:t>
            </a:r>
            <a:r>
              <a:rPr lang="en-US" altLang="ko-KR" dirty="0">
                <a:latin typeface="Arial" charset="0"/>
                <a:ea typeface="궁서" pitchFamily="18" charset="-127"/>
              </a:rPr>
              <a:t> : keep secret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altLang="ko-KR" dirty="0">
              <a:latin typeface="Arial" charset="0"/>
              <a:ea typeface="궁서" pitchFamily="18" charset="-127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 </a:t>
            </a:r>
            <a:r>
              <a:rPr lang="en-US" altLang="ko-KR" dirty="0">
                <a:solidFill>
                  <a:schemeClr val="accent6"/>
                </a:solidFill>
                <a:latin typeface="Arial" charset="0"/>
                <a:ea typeface="궁서" pitchFamily="18" charset="-127"/>
              </a:rPr>
              <a:t>Applications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Public key encryption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Digital signatures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Key agreement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7F611D-2711-40A8-BF76-612A8E29F62E}" type="slidenum">
              <a:rPr lang="en-US" altLang="ko-KR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82947" name="Text Box 1026"/>
          <p:cNvSpPr txBox="1">
            <a:spLocks noChangeArrowheads="1"/>
          </p:cNvSpPr>
          <p:nvPr/>
        </p:nvSpPr>
        <p:spPr bwMode="auto">
          <a:xfrm>
            <a:off x="993775" y="714375"/>
            <a:ext cx="433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ElGamal Encryption Scheme</a:t>
            </a:r>
          </a:p>
        </p:txBody>
      </p:sp>
      <p:sp>
        <p:nvSpPr>
          <p:cNvPr id="82948" name="Text Box 1027"/>
          <p:cNvSpPr txBox="1">
            <a:spLocks noChangeArrowheads="1"/>
          </p:cNvSpPr>
          <p:nvPr/>
        </p:nvSpPr>
        <p:spPr bwMode="auto">
          <a:xfrm>
            <a:off x="785813" y="1455738"/>
            <a:ext cx="7361237" cy="38449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olidFill>
                  <a:srgbClr val="0000FF"/>
                </a:solidFill>
                <a:ea typeface="궁서" pitchFamily="18" charset="-127"/>
              </a:rPr>
              <a:t>Keys &amp; parameters</a:t>
            </a:r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/>
              <a:t>Domain parameter = {p, g}</a:t>
            </a:r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/>
              <a:t>Choose </a:t>
            </a:r>
            <a:r>
              <a:rPr lang="en-US" altLang="ko-KR">
                <a:ea typeface="궁서" pitchFamily="18" charset="-127"/>
              </a:rPr>
              <a:t>x </a:t>
            </a:r>
            <a:r>
              <a:rPr lang="en-US" altLang="ko-KR">
                <a:sym typeface="Symbol" pitchFamily="18" charset="2"/>
              </a:rPr>
              <a:t> [1, p-1] and compute y = g</a:t>
            </a:r>
            <a:r>
              <a:rPr lang="en-US" altLang="ko-KR" baseline="30000">
                <a:sym typeface="Symbol" pitchFamily="18" charset="2"/>
              </a:rPr>
              <a:t>x</a:t>
            </a:r>
            <a:r>
              <a:rPr lang="en-US" altLang="ko-KR">
                <a:sym typeface="Symbol" pitchFamily="18" charset="2"/>
              </a:rPr>
              <a:t> mod p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Public key (p, g, y)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Private key x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endParaRPr lang="en-US" altLang="ko-KR">
              <a:ea typeface="궁서" pitchFamily="18" charset="-127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olidFill>
                  <a:schemeClr val="accent2"/>
                </a:solidFill>
                <a:ea typeface="궁서" pitchFamily="18" charset="-127"/>
              </a:rPr>
              <a:t>Encryption</a:t>
            </a:r>
            <a:r>
              <a:rPr lang="en-US" altLang="ko-KR">
                <a:ea typeface="궁서" pitchFamily="18" charset="-127"/>
              </a:rPr>
              <a:t>: m </a:t>
            </a:r>
            <a:r>
              <a:rPr lang="en-US" altLang="ko-KR">
                <a:ea typeface="궁서" pitchFamily="18" charset="-127"/>
                <a:sym typeface="Wingdings" pitchFamily="2" charset="2"/>
              </a:rPr>
              <a:t> </a:t>
            </a:r>
            <a:r>
              <a:rPr lang="en-US" altLang="ko-KR">
                <a:ea typeface="궁서" pitchFamily="18" charset="-127"/>
              </a:rPr>
              <a:t>(</a:t>
            </a:r>
            <a:r>
              <a:rPr lang="en-US" altLang="ko-KR">
                <a:sym typeface="Symbol" pitchFamily="18" charset="2"/>
              </a:rPr>
              <a:t>C</a:t>
            </a:r>
            <a:r>
              <a:rPr lang="en-US" altLang="ko-KR" baseline="-25000">
                <a:sym typeface="Symbol" pitchFamily="18" charset="2"/>
              </a:rPr>
              <a:t>1</a:t>
            </a:r>
            <a:r>
              <a:rPr lang="en-US" altLang="ko-KR">
                <a:ea typeface="궁서" pitchFamily="18" charset="-127"/>
              </a:rPr>
              <a:t>, </a:t>
            </a:r>
            <a:r>
              <a:rPr lang="en-US" altLang="ko-KR">
                <a:sym typeface="Symbol" pitchFamily="18" charset="2"/>
              </a:rPr>
              <a:t>C</a:t>
            </a:r>
            <a:r>
              <a:rPr lang="en-US" altLang="ko-KR" baseline="-25000">
                <a:sym typeface="Symbol" pitchFamily="18" charset="2"/>
              </a:rPr>
              <a:t>2</a:t>
            </a:r>
            <a:r>
              <a:rPr lang="en-US" altLang="ko-KR">
                <a:ea typeface="궁서" pitchFamily="18" charset="-127"/>
              </a:rPr>
              <a:t>)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Pick a random integer k </a:t>
            </a:r>
            <a:r>
              <a:rPr lang="en-US" altLang="ko-KR">
                <a:sym typeface="Symbol" pitchFamily="18" charset="2"/>
              </a:rPr>
              <a:t> [1, p-1]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sym typeface="Symbol" pitchFamily="18" charset="2"/>
              </a:rPr>
              <a:t>Compute C</a:t>
            </a:r>
            <a:r>
              <a:rPr lang="en-US" altLang="ko-KR" baseline="-25000">
                <a:sym typeface="Symbol" pitchFamily="18" charset="2"/>
              </a:rPr>
              <a:t>1</a:t>
            </a:r>
            <a:r>
              <a:rPr lang="en-US" altLang="ko-KR">
                <a:sym typeface="Symbol" pitchFamily="18" charset="2"/>
              </a:rPr>
              <a:t> = g</a:t>
            </a:r>
            <a:r>
              <a:rPr lang="en-US" altLang="ko-KR" baseline="30000">
                <a:sym typeface="Symbol" pitchFamily="18" charset="2"/>
              </a:rPr>
              <a:t>k</a:t>
            </a:r>
            <a:r>
              <a:rPr lang="en-US" altLang="ko-KR">
                <a:sym typeface="Symbol" pitchFamily="18" charset="2"/>
              </a:rPr>
              <a:t> mod p</a:t>
            </a:r>
            <a:endParaRPr lang="en-US" altLang="ko-KR">
              <a:ea typeface="궁서" pitchFamily="18" charset="-127"/>
            </a:endParaRP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Compute </a:t>
            </a:r>
            <a:r>
              <a:rPr lang="en-US" altLang="ko-KR">
                <a:sym typeface="Symbol" pitchFamily="18" charset="2"/>
              </a:rPr>
              <a:t>C</a:t>
            </a:r>
            <a:r>
              <a:rPr lang="en-US" altLang="ko-KR" baseline="-25000">
                <a:sym typeface="Symbol" pitchFamily="18" charset="2"/>
              </a:rPr>
              <a:t>2</a:t>
            </a:r>
            <a:r>
              <a:rPr lang="en-US" altLang="ko-KR">
                <a:sym typeface="Symbol" pitchFamily="18" charset="2"/>
              </a:rPr>
              <a:t> </a:t>
            </a:r>
            <a:r>
              <a:rPr lang="en-US" altLang="ko-KR">
                <a:ea typeface="궁서" pitchFamily="18" charset="-127"/>
              </a:rPr>
              <a:t>= m </a:t>
            </a:r>
            <a:r>
              <a:rPr lang="en-US" altLang="ko-KR">
                <a:ea typeface="궁서" pitchFamily="18" charset="-127"/>
                <a:sym typeface="Symbol" pitchFamily="18" charset="2"/>
              </a:rPr>
              <a:t> </a:t>
            </a:r>
            <a:r>
              <a:rPr lang="en-US" altLang="ko-KR">
                <a:ea typeface="궁서" pitchFamily="18" charset="-127"/>
              </a:rPr>
              <a:t>y</a:t>
            </a:r>
            <a:r>
              <a:rPr lang="en-US" altLang="ko-KR" baseline="30000">
                <a:sym typeface="Symbol" pitchFamily="18" charset="2"/>
              </a:rPr>
              <a:t>k</a:t>
            </a:r>
            <a:r>
              <a:rPr lang="en-US" altLang="ko-KR">
                <a:ea typeface="궁서" pitchFamily="18" charset="-127"/>
              </a:rPr>
              <a:t> mod p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endParaRPr lang="en-US" altLang="ko-KR">
              <a:ea typeface="궁서" pitchFamily="18" charset="-127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olidFill>
                  <a:schemeClr val="accent2"/>
                </a:solidFill>
                <a:ea typeface="궁서" pitchFamily="18" charset="-127"/>
              </a:rPr>
              <a:t>Decryption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m = </a:t>
            </a:r>
            <a:r>
              <a:rPr lang="en-US" altLang="ko-KR">
                <a:sym typeface="Symbol" pitchFamily="18" charset="2"/>
              </a:rPr>
              <a:t>C</a:t>
            </a:r>
            <a:r>
              <a:rPr lang="en-US" altLang="ko-KR" baseline="-25000">
                <a:sym typeface="Symbol" pitchFamily="18" charset="2"/>
              </a:rPr>
              <a:t>2</a:t>
            </a: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ym typeface="Symbol" pitchFamily="18" charset="2"/>
              </a:rPr>
              <a:t></a:t>
            </a: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ym typeface="Symbol" pitchFamily="18" charset="2"/>
              </a:rPr>
              <a:t>C</a:t>
            </a:r>
            <a:r>
              <a:rPr lang="en-US" altLang="ko-KR" baseline="-25000">
                <a:sym typeface="Symbol" pitchFamily="18" charset="2"/>
              </a:rPr>
              <a:t>1</a:t>
            </a:r>
            <a:r>
              <a:rPr lang="en-US" altLang="ko-KR" baseline="30000">
                <a:sym typeface="Symbol" pitchFamily="18" charset="2"/>
              </a:rPr>
              <a:t>-x</a:t>
            </a:r>
            <a:r>
              <a:rPr lang="en-US" altLang="ko-KR">
                <a:ea typeface="궁서" pitchFamily="18" charset="-127"/>
              </a:rPr>
              <a:t> mod p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sym typeface="Symbol" pitchFamily="18" charset="2"/>
              </a:rPr>
              <a:t>C</a:t>
            </a:r>
            <a:r>
              <a:rPr lang="en-US" altLang="ko-KR" baseline="-25000">
                <a:sym typeface="Symbol" pitchFamily="18" charset="2"/>
              </a:rPr>
              <a:t>2</a:t>
            </a: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ym typeface="Symbol" pitchFamily="18" charset="2"/>
              </a:rPr>
              <a:t></a:t>
            </a: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ym typeface="Symbol" pitchFamily="18" charset="2"/>
              </a:rPr>
              <a:t>C</a:t>
            </a:r>
            <a:r>
              <a:rPr lang="en-US" altLang="ko-KR" baseline="-25000">
                <a:sym typeface="Symbol" pitchFamily="18" charset="2"/>
              </a:rPr>
              <a:t>1</a:t>
            </a:r>
            <a:r>
              <a:rPr lang="en-US" altLang="ko-KR" baseline="30000">
                <a:sym typeface="Symbol" pitchFamily="18" charset="2"/>
              </a:rPr>
              <a:t>-x</a:t>
            </a:r>
            <a:r>
              <a:rPr lang="en-US" altLang="ko-KR">
                <a:sym typeface="Symbol" pitchFamily="18" charset="2"/>
              </a:rPr>
              <a:t> = (</a:t>
            </a:r>
            <a:r>
              <a:rPr lang="en-US" altLang="ko-KR">
                <a:ea typeface="궁서" pitchFamily="18" charset="-127"/>
              </a:rPr>
              <a:t>m </a:t>
            </a:r>
            <a:r>
              <a:rPr lang="en-US" altLang="ko-KR">
                <a:sym typeface="Symbol" pitchFamily="18" charset="2"/>
              </a:rPr>
              <a:t></a:t>
            </a:r>
            <a:r>
              <a:rPr lang="en-US" altLang="ko-KR"/>
              <a:t> </a:t>
            </a:r>
            <a:r>
              <a:rPr lang="en-US" altLang="ko-KR">
                <a:ea typeface="궁서" pitchFamily="18" charset="-127"/>
              </a:rPr>
              <a:t>y</a:t>
            </a:r>
            <a:r>
              <a:rPr lang="en-US" altLang="ko-KR" baseline="30000">
                <a:sym typeface="Symbol" pitchFamily="18" charset="2"/>
              </a:rPr>
              <a:t>k</a:t>
            </a:r>
            <a:r>
              <a:rPr lang="en-US" altLang="ko-KR">
                <a:ea typeface="궁서" pitchFamily="18" charset="-127"/>
              </a:rPr>
              <a:t>) </a:t>
            </a:r>
            <a:r>
              <a:rPr lang="en-US" altLang="ko-KR">
                <a:sym typeface="Symbol" pitchFamily="18" charset="2"/>
              </a:rPr>
              <a:t></a:t>
            </a:r>
            <a:r>
              <a:rPr lang="en-US" altLang="ko-KR">
                <a:ea typeface="궁서" pitchFamily="18" charset="-127"/>
              </a:rPr>
              <a:t> (</a:t>
            </a:r>
            <a:r>
              <a:rPr lang="en-US" altLang="ko-KR">
                <a:sym typeface="Symbol" pitchFamily="18" charset="2"/>
              </a:rPr>
              <a:t>g</a:t>
            </a:r>
            <a:r>
              <a:rPr lang="en-US" altLang="ko-KR" baseline="30000">
                <a:sym typeface="Symbol" pitchFamily="18" charset="2"/>
              </a:rPr>
              <a:t>k</a:t>
            </a:r>
            <a:r>
              <a:rPr lang="en-US" altLang="ko-KR">
                <a:ea typeface="궁서" pitchFamily="18" charset="-127"/>
              </a:rPr>
              <a:t>)</a:t>
            </a:r>
            <a:r>
              <a:rPr lang="en-US" altLang="ko-KR" baseline="30000">
                <a:sym typeface="Symbol" pitchFamily="18" charset="2"/>
              </a:rPr>
              <a:t>-x</a:t>
            </a:r>
            <a:r>
              <a:rPr lang="en-US" altLang="ko-KR">
                <a:ea typeface="궁서" pitchFamily="18" charset="-127"/>
              </a:rPr>
              <a:t> = m </a:t>
            </a:r>
            <a:r>
              <a:rPr lang="en-US" altLang="ko-KR">
                <a:sym typeface="Symbol" pitchFamily="18" charset="2"/>
              </a:rPr>
              <a:t></a:t>
            </a:r>
            <a:r>
              <a:rPr lang="en-US" altLang="ko-KR">
                <a:ea typeface="궁서" pitchFamily="18" charset="-127"/>
              </a:rPr>
              <a:t> (</a:t>
            </a:r>
            <a:r>
              <a:rPr lang="en-US" altLang="ko-KR">
                <a:sym typeface="Symbol" pitchFamily="18" charset="2"/>
              </a:rPr>
              <a:t>g</a:t>
            </a:r>
            <a:r>
              <a:rPr lang="en-US" altLang="ko-KR" baseline="30000">
                <a:sym typeface="Symbol" pitchFamily="18" charset="2"/>
              </a:rPr>
              <a:t>x</a:t>
            </a:r>
            <a:r>
              <a:rPr lang="en-US" altLang="ko-KR">
                <a:ea typeface="궁서" pitchFamily="18" charset="-127"/>
              </a:rPr>
              <a:t>)</a:t>
            </a:r>
            <a:r>
              <a:rPr lang="en-US" altLang="ko-KR" baseline="30000">
                <a:sym typeface="Symbol" pitchFamily="18" charset="2"/>
              </a:rPr>
              <a:t>k </a:t>
            </a:r>
            <a:r>
              <a:rPr lang="en-US" altLang="ko-KR">
                <a:sym typeface="Symbol" pitchFamily="18" charset="2"/>
              </a:rPr>
              <a:t></a:t>
            </a:r>
            <a:r>
              <a:rPr lang="en-US" altLang="ko-KR">
                <a:ea typeface="궁서" pitchFamily="18" charset="-127"/>
              </a:rPr>
              <a:t> (</a:t>
            </a:r>
            <a:r>
              <a:rPr lang="en-US" altLang="ko-KR">
                <a:sym typeface="Symbol" pitchFamily="18" charset="2"/>
              </a:rPr>
              <a:t>g</a:t>
            </a:r>
            <a:r>
              <a:rPr lang="en-US" altLang="ko-KR" baseline="30000">
                <a:sym typeface="Symbol" pitchFamily="18" charset="2"/>
              </a:rPr>
              <a:t>k</a:t>
            </a:r>
            <a:r>
              <a:rPr lang="en-US" altLang="ko-KR">
                <a:ea typeface="궁서" pitchFamily="18" charset="-127"/>
              </a:rPr>
              <a:t>)</a:t>
            </a:r>
            <a:r>
              <a:rPr lang="en-US" altLang="ko-KR" baseline="30000">
                <a:sym typeface="Symbol" pitchFamily="18" charset="2"/>
              </a:rPr>
              <a:t>-x</a:t>
            </a:r>
            <a:r>
              <a:rPr lang="en-US" altLang="ko-KR">
                <a:ea typeface="궁서" pitchFamily="18" charset="-127"/>
              </a:rPr>
              <a:t> = m mod p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861A80-4670-4D41-A64A-6FBDF9A2CE0C}" type="slidenum">
              <a:rPr lang="en-US" altLang="ko-KR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83971" name="Text Box 1026"/>
          <p:cNvSpPr txBox="1">
            <a:spLocks noChangeArrowheads="1"/>
          </p:cNvSpPr>
          <p:nvPr/>
        </p:nvSpPr>
        <p:spPr bwMode="auto">
          <a:xfrm>
            <a:off x="993775" y="714375"/>
            <a:ext cx="6015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ElGamal Encryption Scheme -- Example</a:t>
            </a:r>
          </a:p>
        </p:txBody>
      </p:sp>
      <p:sp>
        <p:nvSpPr>
          <p:cNvPr id="83972" name="Text Box 1027"/>
          <p:cNvSpPr txBox="1">
            <a:spLocks noChangeArrowheads="1"/>
          </p:cNvSpPr>
          <p:nvPr/>
        </p:nvSpPr>
        <p:spPr bwMode="auto">
          <a:xfrm>
            <a:off x="785813" y="1455738"/>
            <a:ext cx="7361237" cy="41544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Key Generation</a:t>
            </a:r>
            <a:endParaRPr lang="en-US" altLang="ko-KR">
              <a:solidFill>
                <a:srgbClr val="0000FF"/>
              </a:solidFill>
              <a:ea typeface="궁서" pitchFamily="18" charset="-127"/>
            </a:endParaRPr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/>
              <a:t>Let p=23, g=7</a:t>
            </a:r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/>
              <a:t>Private key x=9</a:t>
            </a:r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/>
              <a:t>Public key y = g</a:t>
            </a:r>
            <a:r>
              <a:rPr lang="en-US" altLang="ko-KR" baseline="30000"/>
              <a:t>x</a:t>
            </a:r>
            <a:r>
              <a:rPr lang="en-US" altLang="ko-KR"/>
              <a:t> mod p = 7</a:t>
            </a:r>
            <a:r>
              <a:rPr lang="en-US" altLang="ko-KR" baseline="30000"/>
              <a:t>9</a:t>
            </a:r>
            <a:r>
              <a:rPr lang="en-US" altLang="ko-KR"/>
              <a:t> mod 23 = 15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endParaRPr lang="en-US" altLang="ko-KR">
              <a:ea typeface="궁서" pitchFamily="18" charset="-127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Encryption: m </a:t>
            </a:r>
            <a:r>
              <a:rPr lang="en-US" altLang="ko-KR">
                <a:ea typeface="궁서" pitchFamily="18" charset="-127"/>
                <a:sym typeface="Wingdings" pitchFamily="2" charset="2"/>
              </a:rPr>
              <a:t> </a:t>
            </a:r>
            <a:r>
              <a:rPr lang="en-US" altLang="ko-KR">
                <a:ea typeface="궁서" pitchFamily="18" charset="-127"/>
              </a:rPr>
              <a:t>(</a:t>
            </a:r>
            <a:r>
              <a:rPr lang="en-US" altLang="ko-KR">
                <a:sym typeface="Symbol" pitchFamily="18" charset="2"/>
              </a:rPr>
              <a:t>C</a:t>
            </a:r>
            <a:r>
              <a:rPr lang="en-US" altLang="ko-KR" baseline="-25000">
                <a:sym typeface="Symbol" pitchFamily="18" charset="2"/>
              </a:rPr>
              <a:t>1</a:t>
            </a:r>
            <a:r>
              <a:rPr lang="en-US" altLang="ko-KR">
                <a:ea typeface="궁서" pitchFamily="18" charset="-127"/>
              </a:rPr>
              <a:t>, </a:t>
            </a:r>
            <a:r>
              <a:rPr lang="en-US" altLang="ko-KR">
                <a:sym typeface="Symbol" pitchFamily="18" charset="2"/>
              </a:rPr>
              <a:t>C</a:t>
            </a:r>
            <a:r>
              <a:rPr lang="en-US" altLang="ko-KR" baseline="-25000">
                <a:sym typeface="Symbol" pitchFamily="18" charset="2"/>
              </a:rPr>
              <a:t>2</a:t>
            </a:r>
            <a:r>
              <a:rPr lang="en-US" altLang="ko-KR">
                <a:ea typeface="궁서" pitchFamily="18" charset="-127"/>
              </a:rPr>
              <a:t>)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Let m=20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Pick a random number k=3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sym typeface="Symbol" pitchFamily="18" charset="2"/>
              </a:rPr>
              <a:t>Compute C</a:t>
            </a:r>
            <a:r>
              <a:rPr lang="en-US" altLang="ko-KR" baseline="-25000">
                <a:sym typeface="Symbol" pitchFamily="18" charset="2"/>
              </a:rPr>
              <a:t>1</a:t>
            </a:r>
            <a:r>
              <a:rPr lang="en-US" altLang="ko-KR">
                <a:sym typeface="Symbol" pitchFamily="18" charset="2"/>
              </a:rPr>
              <a:t> = g</a:t>
            </a:r>
            <a:r>
              <a:rPr lang="en-US" altLang="ko-KR" baseline="30000">
                <a:sym typeface="Symbol" pitchFamily="18" charset="2"/>
              </a:rPr>
              <a:t>k</a:t>
            </a:r>
            <a:r>
              <a:rPr lang="en-US" altLang="ko-KR">
                <a:sym typeface="Symbol" pitchFamily="18" charset="2"/>
              </a:rPr>
              <a:t> mod p = 7</a:t>
            </a:r>
            <a:r>
              <a:rPr lang="en-US" altLang="ko-KR" baseline="30000">
                <a:sym typeface="Symbol" pitchFamily="18" charset="2"/>
              </a:rPr>
              <a:t>3</a:t>
            </a:r>
            <a:r>
              <a:rPr lang="en-US" altLang="ko-KR">
                <a:sym typeface="Symbol" pitchFamily="18" charset="2"/>
              </a:rPr>
              <a:t> mod 23 = 21</a:t>
            </a:r>
            <a:endParaRPr lang="en-US" altLang="ko-KR">
              <a:ea typeface="궁서" pitchFamily="18" charset="-127"/>
            </a:endParaRP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Compute </a:t>
            </a:r>
            <a:r>
              <a:rPr lang="en-US" altLang="ko-KR">
                <a:sym typeface="Symbol" pitchFamily="18" charset="2"/>
              </a:rPr>
              <a:t>C</a:t>
            </a:r>
            <a:r>
              <a:rPr lang="en-US" altLang="ko-KR" baseline="-25000">
                <a:sym typeface="Symbol" pitchFamily="18" charset="2"/>
              </a:rPr>
              <a:t>2</a:t>
            </a:r>
            <a:r>
              <a:rPr lang="en-US" altLang="ko-KR">
                <a:sym typeface="Symbol" pitchFamily="18" charset="2"/>
              </a:rPr>
              <a:t> </a:t>
            </a:r>
            <a:r>
              <a:rPr lang="en-US" altLang="ko-KR">
                <a:ea typeface="궁서" pitchFamily="18" charset="-127"/>
              </a:rPr>
              <a:t>= m </a:t>
            </a:r>
            <a:r>
              <a:rPr lang="en-US" altLang="ko-KR">
                <a:ea typeface="궁서" pitchFamily="18" charset="-127"/>
                <a:sym typeface="Symbol" pitchFamily="18" charset="2"/>
              </a:rPr>
              <a:t> </a:t>
            </a:r>
            <a:r>
              <a:rPr lang="en-US" altLang="ko-KR">
                <a:ea typeface="궁서" pitchFamily="18" charset="-127"/>
              </a:rPr>
              <a:t>y</a:t>
            </a:r>
            <a:r>
              <a:rPr lang="en-US" altLang="ko-KR" baseline="30000">
                <a:sym typeface="Symbol" pitchFamily="18" charset="2"/>
              </a:rPr>
              <a:t>k</a:t>
            </a:r>
            <a:r>
              <a:rPr lang="en-US" altLang="ko-KR">
                <a:ea typeface="궁서" pitchFamily="18" charset="-127"/>
              </a:rPr>
              <a:t> mod p = 20 </a:t>
            </a:r>
            <a:r>
              <a:rPr lang="en-US" altLang="ko-KR">
                <a:ea typeface="궁서" pitchFamily="18" charset="-127"/>
                <a:sym typeface="Symbol" pitchFamily="18" charset="2"/>
              </a:rPr>
              <a:t></a:t>
            </a:r>
            <a:r>
              <a:rPr lang="en-US" altLang="ko-KR">
                <a:ea typeface="궁서" pitchFamily="18" charset="-127"/>
              </a:rPr>
              <a:t> 15</a:t>
            </a:r>
            <a:r>
              <a:rPr lang="en-US" altLang="ko-KR" baseline="30000">
                <a:ea typeface="궁서" pitchFamily="18" charset="-127"/>
              </a:rPr>
              <a:t>3</a:t>
            </a:r>
            <a:r>
              <a:rPr lang="en-US" altLang="ko-KR">
                <a:ea typeface="궁서" pitchFamily="18" charset="-127"/>
              </a:rPr>
              <a:t> mod 23 = 20 </a:t>
            </a:r>
            <a:r>
              <a:rPr lang="en-US" altLang="ko-KR">
                <a:ea typeface="궁서" pitchFamily="18" charset="-127"/>
                <a:sym typeface="Symbol" pitchFamily="18" charset="2"/>
              </a:rPr>
              <a:t> </a:t>
            </a:r>
            <a:r>
              <a:rPr lang="en-US" altLang="ko-KR">
                <a:ea typeface="궁서" pitchFamily="18" charset="-127"/>
              </a:rPr>
              <a:t>17 mod 23 = 18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Send (</a:t>
            </a:r>
            <a:r>
              <a:rPr lang="en-US" altLang="ko-KR">
                <a:sym typeface="Symbol" pitchFamily="18" charset="2"/>
              </a:rPr>
              <a:t>C</a:t>
            </a:r>
            <a:r>
              <a:rPr lang="en-US" altLang="ko-KR" baseline="-25000">
                <a:sym typeface="Symbol" pitchFamily="18" charset="2"/>
              </a:rPr>
              <a:t>1 </a:t>
            </a:r>
            <a:r>
              <a:rPr lang="en-US" altLang="ko-KR">
                <a:ea typeface="궁서" pitchFamily="18" charset="-127"/>
              </a:rPr>
              <a:t>,</a:t>
            </a:r>
            <a:r>
              <a:rPr lang="en-US" altLang="ko-KR">
                <a:sym typeface="Symbol" pitchFamily="18" charset="2"/>
              </a:rPr>
              <a:t>C</a:t>
            </a:r>
            <a:r>
              <a:rPr lang="en-US" altLang="ko-KR" baseline="-25000">
                <a:sym typeface="Symbol" pitchFamily="18" charset="2"/>
              </a:rPr>
              <a:t>2</a:t>
            </a:r>
            <a:r>
              <a:rPr lang="en-US" altLang="ko-KR">
                <a:ea typeface="궁서" pitchFamily="18" charset="-127"/>
              </a:rPr>
              <a:t>) = (21,18) as a ciphertext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endParaRPr lang="en-US" altLang="ko-KR">
              <a:ea typeface="궁서" pitchFamily="18" charset="-127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Decryption</a:t>
            </a:r>
            <a:endParaRPr lang="en-US" altLang="ko-KR">
              <a:solidFill>
                <a:schemeClr val="accent2"/>
              </a:solidFill>
              <a:ea typeface="궁서" pitchFamily="18" charset="-127"/>
            </a:endParaRP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m = </a:t>
            </a:r>
            <a:r>
              <a:rPr lang="en-US" altLang="ko-KR">
                <a:sym typeface="Symbol" pitchFamily="18" charset="2"/>
              </a:rPr>
              <a:t>C</a:t>
            </a:r>
            <a:r>
              <a:rPr lang="en-US" altLang="ko-KR" baseline="-25000">
                <a:sym typeface="Symbol" pitchFamily="18" charset="2"/>
              </a:rPr>
              <a:t>2</a:t>
            </a: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ea typeface="궁서" pitchFamily="18" charset="-127"/>
                <a:sym typeface="Symbol" pitchFamily="18" charset="2"/>
              </a:rPr>
              <a:t>/</a:t>
            </a: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ym typeface="Symbol" pitchFamily="18" charset="2"/>
              </a:rPr>
              <a:t>C</a:t>
            </a:r>
            <a:r>
              <a:rPr lang="en-US" altLang="ko-KR" baseline="-25000">
                <a:sym typeface="Symbol" pitchFamily="18" charset="2"/>
              </a:rPr>
              <a:t>1</a:t>
            </a:r>
            <a:r>
              <a:rPr lang="en-US" altLang="ko-KR" baseline="30000">
                <a:sym typeface="Symbol" pitchFamily="18" charset="2"/>
              </a:rPr>
              <a:t>x</a:t>
            </a:r>
            <a:r>
              <a:rPr lang="en-US" altLang="ko-KR">
                <a:ea typeface="궁서" pitchFamily="18" charset="-127"/>
              </a:rPr>
              <a:t> mod p = 18 /</a:t>
            </a:r>
            <a:r>
              <a:rPr lang="en-US" altLang="ko-KR">
                <a:sym typeface="Symbol" pitchFamily="18" charset="2"/>
              </a:rPr>
              <a:t> 21</a:t>
            </a:r>
            <a:r>
              <a:rPr lang="en-US" altLang="ko-KR" baseline="30000">
                <a:sym typeface="Symbol" pitchFamily="18" charset="2"/>
              </a:rPr>
              <a:t>9</a:t>
            </a:r>
            <a:r>
              <a:rPr lang="en-US" altLang="ko-KR">
                <a:sym typeface="Symbol" pitchFamily="18" charset="2"/>
              </a:rPr>
              <a:t> mod 23 = 18 / 17 mod 23 = 20</a:t>
            </a:r>
            <a:endParaRPr lang="en-US" altLang="ko-KR">
              <a:ea typeface="궁서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B6A320-181F-489F-9132-E08CFD95C3F5}" type="slidenum">
              <a:rPr lang="en-US" altLang="ko-KR"/>
              <a:pPr>
                <a:defRPr/>
              </a:pPr>
              <a:t>2</a:t>
            </a:fld>
            <a:endParaRPr lang="en-US" altLang="ko-KR"/>
          </a:p>
        </p:txBody>
      </p:sp>
      <p:graphicFrame>
        <p:nvGraphicFramePr>
          <p:cNvPr id="8194" name="Object 11"/>
          <p:cNvGraphicFramePr>
            <a:graphicFrameLocks noChangeAspect="1"/>
          </p:cNvGraphicFramePr>
          <p:nvPr/>
        </p:nvGraphicFramePr>
        <p:xfrm>
          <a:off x="1971675" y="2746375"/>
          <a:ext cx="4899025" cy="2903538"/>
        </p:xfrm>
        <a:graphic>
          <a:graphicData uri="http://schemas.openxmlformats.org/presentationml/2006/ole">
            <p:oleObj spid="_x0000_s8194" name="비트맵 이미지" r:id="rId4" imgW="8952381" imgH="5742857" progId="PBrush">
              <p:embed/>
            </p:oleObj>
          </a:graphicData>
        </a:graphic>
      </p:graphicFrame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2289175" y="5792788"/>
            <a:ext cx="958850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altLang="ko-KR" sz="2000" i="1">
                <a:solidFill>
                  <a:srgbClr val="CF0E30"/>
                </a:solidFill>
                <a:latin typeface="Times New Roman" pitchFamily="18" charset="0"/>
                <a:sym typeface="Symbol" pitchFamily="18" charset="2"/>
              </a:rPr>
              <a:t>Shamir</a:t>
            </a: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3976688" y="5794375"/>
            <a:ext cx="817562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altLang="ko-KR" sz="2000" i="1">
                <a:solidFill>
                  <a:srgbClr val="CF0E30"/>
                </a:solidFill>
                <a:latin typeface="Times New Roman" pitchFamily="18" charset="0"/>
                <a:sym typeface="Symbol" pitchFamily="18" charset="2"/>
              </a:rPr>
              <a:t>Rivest</a:t>
            </a:r>
          </a:p>
        </p:txBody>
      </p:sp>
      <p:sp>
        <p:nvSpPr>
          <p:cNvPr id="8198" name="Text Box 14"/>
          <p:cNvSpPr txBox="1">
            <a:spLocks noChangeArrowheads="1"/>
          </p:cNvSpPr>
          <p:nvPr/>
        </p:nvSpPr>
        <p:spPr bwMode="auto">
          <a:xfrm>
            <a:off x="5597525" y="5775325"/>
            <a:ext cx="1128713" cy="3968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altLang="ko-KR" sz="2000" i="1">
                <a:solidFill>
                  <a:srgbClr val="CF0E30"/>
                </a:solidFill>
                <a:latin typeface="Times New Roman" pitchFamily="18" charset="0"/>
                <a:sym typeface="Symbol" pitchFamily="18" charset="2"/>
              </a:rPr>
              <a:t>Adleman</a:t>
            </a:r>
          </a:p>
        </p:txBody>
      </p:sp>
      <p:sp>
        <p:nvSpPr>
          <p:cNvPr id="8199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RSA Public Key Systems</a:t>
            </a:r>
          </a:p>
        </p:txBody>
      </p:sp>
      <p:sp>
        <p:nvSpPr>
          <p:cNvPr id="8200" name="Text Box 3"/>
          <p:cNvSpPr txBox="1">
            <a:spLocks noChangeArrowheads="1"/>
          </p:cNvSpPr>
          <p:nvPr/>
        </p:nvSpPr>
        <p:spPr bwMode="auto">
          <a:xfrm>
            <a:off x="773113" y="1408113"/>
            <a:ext cx="7140575" cy="1098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RSA is the first public key cryptosystem </a:t>
            </a:r>
          </a:p>
          <a:p>
            <a:pPr marL="342900" indent="-342900"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/>
              <a:t>Proposed in 1977 by Ron Rivest, Adi Shamir and Leonard Adleman at MIT </a:t>
            </a:r>
          </a:p>
          <a:p>
            <a:pPr marL="342900" indent="-342900"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It is believed to be secure and still widely used    </a:t>
            </a:r>
            <a:r>
              <a:rPr lang="en-US" altLang="ko-KR">
                <a:solidFill>
                  <a:schemeClr val="accent2"/>
                </a:solidFill>
                <a:ea typeface="궁서" pitchFamily="18" charset="-127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FB8C9C-E1AC-4D8B-B790-4140D02E9704}" type="slidenum">
              <a:rPr lang="en-US" altLang="ko-KR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RSA Public Key Systems</a:t>
            </a:r>
          </a:p>
        </p:txBody>
      </p:sp>
      <p:sp>
        <p:nvSpPr>
          <p:cNvPr id="67588" name="Text Box 3"/>
          <p:cNvSpPr txBox="1">
            <a:spLocks noChangeArrowheads="1"/>
          </p:cNvSpPr>
          <p:nvPr/>
        </p:nvSpPr>
        <p:spPr bwMode="auto">
          <a:xfrm>
            <a:off x="773113" y="1408113"/>
            <a:ext cx="7140575" cy="41830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olidFill>
                  <a:schemeClr val="accent2"/>
                </a:solidFill>
                <a:ea typeface="궁서" pitchFamily="18" charset="-127"/>
              </a:rPr>
              <a:t>Key generation</a:t>
            </a:r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Choose two large (512 bits or more) primes p &amp; q</a:t>
            </a:r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Compute modulus n = pq, and </a:t>
            </a:r>
            <a:r>
              <a:rPr lang="en-US" altLang="ko-KR">
                <a:ea typeface="궁서" pitchFamily="18" charset="-127"/>
                <a:sym typeface="Symbol" pitchFamily="18" charset="2"/>
              </a:rPr>
              <a:t>(n)</a:t>
            </a:r>
            <a:r>
              <a:rPr lang="en-US" altLang="ko-KR">
                <a:ea typeface="궁서" pitchFamily="18" charset="-127"/>
              </a:rPr>
              <a:t> = (p-1)(q-1)</a:t>
            </a:r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Pick an integer e relatively prime to </a:t>
            </a:r>
            <a:r>
              <a:rPr lang="en-US" altLang="ko-KR">
                <a:sym typeface="Symbol" pitchFamily="18" charset="2"/>
              </a:rPr>
              <a:t>(n), gcd(e, (n))=1</a:t>
            </a:r>
            <a:r>
              <a:rPr lang="en-US" altLang="ko-KR"/>
              <a:t> </a:t>
            </a:r>
            <a:endParaRPr lang="en-US" altLang="ko-KR">
              <a:ea typeface="궁서" pitchFamily="18" charset="-127"/>
            </a:endParaRPr>
          </a:p>
          <a:p>
            <a:pPr marL="766763" lvl="1" indent="-290513" algn="l"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Compute d such that ed = 1 mod </a:t>
            </a:r>
            <a:r>
              <a:rPr lang="en-US" altLang="ko-KR">
                <a:ea typeface="궁서" pitchFamily="18" charset="-127"/>
                <a:sym typeface="Symbol" pitchFamily="18" charset="2"/>
              </a:rPr>
              <a:t>(n)</a:t>
            </a:r>
            <a:r>
              <a:rPr lang="en-US" altLang="ko-KR">
                <a:ea typeface="궁서" pitchFamily="18" charset="-127"/>
              </a:rPr>
              <a:t> 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solidFill>
                  <a:srgbClr val="FF0000"/>
                </a:solidFill>
                <a:ea typeface="궁서" pitchFamily="18" charset="-127"/>
              </a:rPr>
              <a:t>Public key (n, e)</a:t>
            </a:r>
            <a:r>
              <a:rPr lang="en-US" altLang="ko-KR">
                <a:ea typeface="궁서" pitchFamily="18" charset="-127"/>
              </a:rPr>
              <a:t> : publish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solidFill>
                  <a:srgbClr val="FF0000"/>
                </a:solidFill>
                <a:ea typeface="궁서" pitchFamily="18" charset="-127"/>
              </a:rPr>
              <a:t>Private key d</a:t>
            </a:r>
            <a:r>
              <a:rPr lang="en-US" altLang="ko-KR">
                <a:ea typeface="궁서" pitchFamily="18" charset="-127"/>
              </a:rPr>
              <a:t> : keep secret (may discard p &amp; q)</a:t>
            </a:r>
          </a:p>
          <a:p>
            <a:pPr marL="766763" lvl="1" indent="-290513" algn="l">
              <a:lnSpc>
                <a:spcPct val="7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altLang="ko-KR">
              <a:ea typeface="궁서" pitchFamily="18" charset="-127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Special Property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(m</a:t>
            </a:r>
            <a:r>
              <a:rPr lang="en-US" altLang="ko-KR" baseline="30000">
                <a:ea typeface="궁서" pitchFamily="18" charset="-127"/>
              </a:rPr>
              <a:t>e</a:t>
            </a:r>
            <a:r>
              <a:rPr lang="en-US" altLang="ko-KR">
                <a:ea typeface="궁서" pitchFamily="18" charset="-127"/>
              </a:rPr>
              <a:t> mod n)</a:t>
            </a:r>
            <a:r>
              <a:rPr lang="en-US" altLang="ko-KR" baseline="30000">
                <a:ea typeface="궁서" pitchFamily="18" charset="-127"/>
              </a:rPr>
              <a:t>d</a:t>
            </a:r>
            <a:r>
              <a:rPr lang="en-US" altLang="ko-KR">
                <a:ea typeface="궁서" pitchFamily="18" charset="-127"/>
              </a:rPr>
              <a:t> mod n = (m</a:t>
            </a:r>
            <a:r>
              <a:rPr lang="en-US" altLang="ko-KR" baseline="30000">
                <a:ea typeface="궁서" pitchFamily="18" charset="-127"/>
              </a:rPr>
              <a:t>d</a:t>
            </a:r>
            <a:r>
              <a:rPr lang="en-US" altLang="ko-KR">
                <a:ea typeface="궁서" pitchFamily="18" charset="-127"/>
              </a:rPr>
              <a:t> mod n)</a:t>
            </a:r>
            <a:r>
              <a:rPr lang="en-US" altLang="ko-KR" baseline="30000">
                <a:ea typeface="궁서" pitchFamily="18" charset="-127"/>
              </a:rPr>
              <a:t>e</a:t>
            </a:r>
            <a:r>
              <a:rPr lang="en-US" altLang="ko-KR">
                <a:ea typeface="궁서" pitchFamily="18" charset="-127"/>
              </a:rPr>
              <a:t> mod n for 0 &lt; m &lt; n</a:t>
            </a:r>
          </a:p>
          <a:p>
            <a:pPr marL="766763" lvl="1" indent="-290513" algn="l">
              <a:lnSpc>
                <a:spcPct val="7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altLang="ko-KR">
              <a:ea typeface="궁서" pitchFamily="18" charset="-127"/>
            </a:endParaRPr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olidFill>
                  <a:schemeClr val="accent2"/>
                </a:solidFill>
                <a:ea typeface="궁서" pitchFamily="18" charset="-127"/>
              </a:rPr>
              <a:t>Encryption / Decryption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E: c = m</a:t>
            </a:r>
            <a:r>
              <a:rPr lang="en-US" altLang="ko-KR" baseline="30000">
                <a:ea typeface="궁서" pitchFamily="18" charset="-127"/>
              </a:rPr>
              <a:t>e</a:t>
            </a:r>
            <a:r>
              <a:rPr lang="en-US" altLang="ko-KR">
                <a:ea typeface="궁서" pitchFamily="18" charset="-127"/>
              </a:rPr>
              <a:t> mod n  for 0 &lt; m &lt; n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ea typeface="궁서" pitchFamily="18" charset="-127"/>
              </a:rPr>
              <a:t>D: m = c</a:t>
            </a:r>
            <a:r>
              <a:rPr lang="en-US" altLang="ko-KR" baseline="30000">
                <a:ea typeface="궁서" pitchFamily="18" charset="-127"/>
              </a:rPr>
              <a:t>d</a:t>
            </a:r>
            <a:r>
              <a:rPr lang="en-US" altLang="ko-KR">
                <a:ea typeface="궁서" pitchFamily="18" charset="-127"/>
              </a:rPr>
              <a:t> mod n 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ko-KR">
                <a:solidFill>
                  <a:srgbClr val="CF0E30"/>
                </a:solidFill>
              </a:rPr>
              <a:t>Proof)  C</a:t>
            </a:r>
            <a:r>
              <a:rPr lang="en-US" altLang="ko-KR" baseline="30000">
                <a:solidFill>
                  <a:srgbClr val="CF0E30"/>
                </a:solidFill>
              </a:rPr>
              <a:t>d</a:t>
            </a:r>
            <a:r>
              <a:rPr lang="en-US" altLang="ko-KR">
                <a:solidFill>
                  <a:srgbClr val="CF0E30"/>
                </a:solidFill>
              </a:rPr>
              <a:t> = (M</a:t>
            </a:r>
            <a:r>
              <a:rPr lang="en-US" altLang="ko-KR" baseline="30000">
                <a:solidFill>
                  <a:srgbClr val="CF0E30"/>
                </a:solidFill>
              </a:rPr>
              <a:t>e</a:t>
            </a:r>
            <a:r>
              <a:rPr lang="en-US" altLang="ko-KR">
                <a:solidFill>
                  <a:srgbClr val="CF0E30"/>
                </a:solidFill>
              </a:rPr>
              <a:t>)</a:t>
            </a:r>
            <a:r>
              <a:rPr lang="en-US" altLang="ko-KR" baseline="30000">
                <a:solidFill>
                  <a:srgbClr val="CF0E30"/>
                </a:solidFill>
              </a:rPr>
              <a:t>d</a:t>
            </a:r>
            <a:r>
              <a:rPr lang="en-US" altLang="ko-KR">
                <a:solidFill>
                  <a:srgbClr val="CF0E30"/>
                </a:solidFill>
              </a:rPr>
              <a:t> = M</a:t>
            </a:r>
            <a:r>
              <a:rPr lang="en-US" altLang="ko-KR" baseline="30000">
                <a:solidFill>
                  <a:srgbClr val="CF0E30"/>
                </a:solidFill>
              </a:rPr>
              <a:t>ed</a:t>
            </a:r>
            <a:r>
              <a:rPr lang="en-US" altLang="ko-KR">
                <a:solidFill>
                  <a:srgbClr val="CF0E30"/>
                </a:solidFill>
              </a:rPr>
              <a:t> = M</a:t>
            </a:r>
            <a:r>
              <a:rPr lang="en-US" altLang="ko-KR" baseline="30000">
                <a:solidFill>
                  <a:srgbClr val="CF0E30"/>
                </a:solidFill>
              </a:rPr>
              <a:t>k</a:t>
            </a:r>
            <a:r>
              <a:rPr lang="en-US" altLang="ko-KR" baseline="30000">
                <a:solidFill>
                  <a:srgbClr val="CF0E30"/>
                </a:solidFill>
                <a:sym typeface="Symbol" pitchFamily="18" charset="2"/>
              </a:rPr>
              <a:t>(</a:t>
            </a:r>
            <a:r>
              <a:rPr lang="en-US" altLang="ko-KR" baseline="30000">
                <a:solidFill>
                  <a:srgbClr val="CF0E30"/>
                </a:solidFill>
              </a:rPr>
              <a:t>n) +1 </a:t>
            </a:r>
            <a:r>
              <a:rPr lang="en-US" altLang="ko-KR">
                <a:solidFill>
                  <a:srgbClr val="CF0E30"/>
                </a:solidFill>
              </a:rPr>
              <a:t>= M {M</a:t>
            </a:r>
            <a:r>
              <a:rPr lang="en-US" altLang="ko-KR" baseline="30000">
                <a:solidFill>
                  <a:srgbClr val="CF0E30"/>
                </a:solidFill>
                <a:sym typeface="Symbol" pitchFamily="18" charset="2"/>
              </a:rPr>
              <a:t>(</a:t>
            </a:r>
            <a:r>
              <a:rPr lang="en-US" altLang="ko-KR" baseline="30000">
                <a:solidFill>
                  <a:srgbClr val="CF0E30"/>
                </a:solidFill>
              </a:rPr>
              <a:t>n)</a:t>
            </a:r>
            <a:r>
              <a:rPr lang="en-US" altLang="ko-KR">
                <a:solidFill>
                  <a:srgbClr val="CF0E30"/>
                </a:solidFill>
              </a:rPr>
              <a:t>}</a:t>
            </a:r>
            <a:r>
              <a:rPr lang="en-US" altLang="ko-KR" baseline="30000">
                <a:solidFill>
                  <a:srgbClr val="CF0E30"/>
                </a:solidFill>
              </a:rPr>
              <a:t>k </a:t>
            </a:r>
            <a:r>
              <a:rPr lang="en-US" altLang="ko-KR">
                <a:solidFill>
                  <a:srgbClr val="CF0E30"/>
                </a:solidFill>
              </a:rPr>
              <a:t>= M</a:t>
            </a:r>
            <a:endParaRPr lang="en-US" altLang="ko-KR">
              <a:ea typeface="궁서" pitchFamily="18" charset="-127"/>
            </a:endParaRPr>
          </a:p>
          <a:p>
            <a:pPr marL="766763" lvl="1" indent="-290513" algn="l">
              <a:lnSpc>
                <a:spcPct val="7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US" altLang="ko-KR">
              <a:ea typeface="궁서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198A6F-5CB5-4E90-A3B6-857D0B4AF1F1}" type="slidenum">
              <a:rPr lang="en-US" altLang="ko-KR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8611" name="Text Box 1026"/>
          <p:cNvSpPr txBox="1">
            <a:spLocks noChangeArrowheads="1"/>
          </p:cNvSpPr>
          <p:nvPr/>
        </p:nvSpPr>
        <p:spPr bwMode="auto">
          <a:xfrm>
            <a:off x="993775" y="714375"/>
            <a:ext cx="564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RSA as a Trapdoor One-way Function</a:t>
            </a:r>
          </a:p>
        </p:txBody>
      </p:sp>
      <p:sp>
        <p:nvSpPr>
          <p:cNvPr id="68612" name="Line 1035"/>
          <p:cNvSpPr>
            <a:spLocks noChangeShapeType="1"/>
          </p:cNvSpPr>
          <p:nvPr/>
        </p:nvSpPr>
        <p:spPr bwMode="auto">
          <a:xfrm>
            <a:off x="1944688" y="2778125"/>
            <a:ext cx="520858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8613" name="Line 1036"/>
          <p:cNvSpPr>
            <a:spLocks noChangeShapeType="1"/>
          </p:cNvSpPr>
          <p:nvPr/>
        </p:nvSpPr>
        <p:spPr bwMode="auto">
          <a:xfrm>
            <a:off x="2338388" y="2790825"/>
            <a:ext cx="450850" cy="9826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8614" name="Line 1037"/>
          <p:cNvSpPr>
            <a:spLocks noChangeShapeType="1"/>
          </p:cNvSpPr>
          <p:nvPr/>
        </p:nvSpPr>
        <p:spPr bwMode="auto">
          <a:xfrm>
            <a:off x="2801938" y="3786188"/>
            <a:ext cx="12128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8615" name="Line 1038"/>
          <p:cNvSpPr>
            <a:spLocks noChangeShapeType="1"/>
          </p:cNvSpPr>
          <p:nvPr/>
        </p:nvSpPr>
        <p:spPr bwMode="auto">
          <a:xfrm flipH="1">
            <a:off x="6113463" y="2768600"/>
            <a:ext cx="450850" cy="9826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8616" name="Line 1039"/>
          <p:cNvSpPr>
            <a:spLocks noChangeShapeType="1"/>
          </p:cNvSpPr>
          <p:nvPr/>
        </p:nvSpPr>
        <p:spPr bwMode="auto">
          <a:xfrm flipH="1">
            <a:off x="4829175" y="3752850"/>
            <a:ext cx="12128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8617" name="Line 1040"/>
          <p:cNvSpPr>
            <a:spLocks noChangeShapeType="1"/>
          </p:cNvSpPr>
          <p:nvPr/>
        </p:nvSpPr>
        <p:spPr bwMode="auto">
          <a:xfrm flipV="1">
            <a:off x="4013200" y="3740150"/>
            <a:ext cx="904875" cy="7286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8618" name="Arc 1041"/>
          <p:cNvSpPr>
            <a:spLocks/>
          </p:cNvSpPr>
          <p:nvPr/>
        </p:nvSpPr>
        <p:spPr bwMode="auto">
          <a:xfrm flipH="1" flipV="1">
            <a:off x="4106863" y="3484563"/>
            <a:ext cx="879475" cy="62388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ko-KR" altLang="en-US"/>
          </a:p>
        </p:txBody>
      </p:sp>
      <p:sp>
        <p:nvSpPr>
          <p:cNvPr id="68619" name="Text Box 1042"/>
          <p:cNvSpPr txBox="1">
            <a:spLocks noChangeArrowheads="1"/>
          </p:cNvSpPr>
          <p:nvPr/>
        </p:nvSpPr>
        <p:spPr bwMode="auto">
          <a:xfrm>
            <a:off x="774700" y="2368550"/>
            <a:ext cx="1073150" cy="6096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000"/>
              <a:t>Message</a:t>
            </a:r>
          </a:p>
          <a:p>
            <a:r>
              <a:rPr lang="en-US" altLang="ko-KR" sz="2000"/>
              <a:t>m</a:t>
            </a:r>
          </a:p>
        </p:txBody>
      </p:sp>
      <p:sp>
        <p:nvSpPr>
          <p:cNvPr id="68620" name="Text Box 1043"/>
          <p:cNvSpPr txBox="1">
            <a:spLocks noChangeArrowheads="1"/>
          </p:cNvSpPr>
          <p:nvPr/>
        </p:nvSpPr>
        <p:spPr bwMode="auto">
          <a:xfrm>
            <a:off x="7248525" y="2373313"/>
            <a:ext cx="1255713" cy="6096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000"/>
              <a:t>Ciphertext</a:t>
            </a:r>
          </a:p>
          <a:p>
            <a:r>
              <a:rPr lang="en-US" altLang="ko-KR" sz="2000"/>
              <a:t>c</a:t>
            </a:r>
          </a:p>
        </p:txBody>
      </p:sp>
      <p:sp>
        <p:nvSpPr>
          <p:cNvPr id="68621" name="Text Box 1044"/>
          <p:cNvSpPr txBox="1">
            <a:spLocks noChangeArrowheads="1"/>
          </p:cNvSpPr>
          <p:nvPr/>
        </p:nvSpPr>
        <p:spPr bwMode="auto">
          <a:xfrm>
            <a:off x="3225800" y="2287588"/>
            <a:ext cx="2343150" cy="3048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000"/>
              <a:t>c = f(m) = m</a:t>
            </a:r>
            <a:r>
              <a:rPr lang="en-US" altLang="ko-KR" sz="2000" baseline="30000">
                <a:solidFill>
                  <a:schemeClr val="accent2"/>
                </a:solidFill>
              </a:rPr>
              <a:t>e</a:t>
            </a:r>
            <a:r>
              <a:rPr lang="en-US" altLang="ko-KR" sz="2000"/>
              <a:t> mod </a:t>
            </a:r>
            <a:r>
              <a:rPr lang="en-US" altLang="ko-KR" sz="2000">
                <a:solidFill>
                  <a:schemeClr val="accent2"/>
                </a:solidFill>
              </a:rPr>
              <a:t>n</a:t>
            </a:r>
          </a:p>
        </p:txBody>
      </p:sp>
      <p:sp>
        <p:nvSpPr>
          <p:cNvPr id="68622" name="Text Box 1045"/>
          <p:cNvSpPr txBox="1">
            <a:spLocks noChangeArrowheads="1"/>
          </p:cNvSpPr>
          <p:nvPr/>
        </p:nvSpPr>
        <p:spPr bwMode="auto">
          <a:xfrm>
            <a:off x="3238500" y="3227388"/>
            <a:ext cx="2416175" cy="3048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000"/>
              <a:t>m = f</a:t>
            </a:r>
            <a:r>
              <a:rPr lang="en-US" altLang="ko-KR" sz="2000" baseline="30000"/>
              <a:t>-1</a:t>
            </a:r>
            <a:r>
              <a:rPr lang="en-US" altLang="ko-KR" sz="2000"/>
              <a:t>(c) = c</a:t>
            </a:r>
            <a:r>
              <a:rPr lang="en-US" altLang="ko-KR" sz="2000" baseline="30000">
                <a:solidFill>
                  <a:srgbClr val="FF0000"/>
                </a:solidFill>
              </a:rPr>
              <a:t>d</a:t>
            </a:r>
            <a:r>
              <a:rPr lang="en-US" altLang="ko-KR" sz="2000"/>
              <a:t> mod </a:t>
            </a:r>
            <a:r>
              <a:rPr lang="en-US" altLang="ko-KR" sz="200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68623" name="Line 1046"/>
          <p:cNvSpPr>
            <a:spLocks noChangeShapeType="1"/>
          </p:cNvSpPr>
          <p:nvPr/>
        </p:nvSpPr>
        <p:spPr bwMode="auto">
          <a:xfrm flipH="1">
            <a:off x="4710113" y="1874838"/>
            <a:ext cx="568325" cy="4286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8624" name="Line 1047"/>
          <p:cNvSpPr>
            <a:spLocks noChangeShapeType="1"/>
          </p:cNvSpPr>
          <p:nvPr/>
        </p:nvSpPr>
        <p:spPr bwMode="auto">
          <a:xfrm>
            <a:off x="5451475" y="1920875"/>
            <a:ext cx="57150" cy="4175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8625" name="Text Box 1048"/>
          <p:cNvSpPr txBox="1">
            <a:spLocks noChangeArrowheads="1"/>
          </p:cNvSpPr>
          <p:nvPr/>
        </p:nvSpPr>
        <p:spPr bwMode="auto">
          <a:xfrm>
            <a:off x="4756150" y="1546225"/>
            <a:ext cx="1255713" cy="3048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000">
                <a:solidFill>
                  <a:schemeClr val="accent2"/>
                </a:solidFill>
              </a:rPr>
              <a:t>Public key</a:t>
            </a:r>
          </a:p>
        </p:txBody>
      </p:sp>
      <p:sp>
        <p:nvSpPr>
          <p:cNvPr id="68626" name="Line 1049"/>
          <p:cNvSpPr>
            <a:spLocks noChangeShapeType="1"/>
          </p:cNvSpPr>
          <p:nvPr/>
        </p:nvSpPr>
        <p:spPr bwMode="auto">
          <a:xfrm flipH="1" flipV="1">
            <a:off x="4768850" y="3425825"/>
            <a:ext cx="1249363" cy="7985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8627" name="Line 1050"/>
          <p:cNvSpPr>
            <a:spLocks noChangeShapeType="1"/>
          </p:cNvSpPr>
          <p:nvPr/>
        </p:nvSpPr>
        <p:spPr bwMode="auto">
          <a:xfrm flipH="1" flipV="1">
            <a:off x="5637213" y="3471863"/>
            <a:ext cx="542925" cy="7064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 anchor="ctr"/>
          <a:lstStyle/>
          <a:p>
            <a:endParaRPr lang="ko-KR" altLang="en-US"/>
          </a:p>
        </p:txBody>
      </p:sp>
      <p:sp>
        <p:nvSpPr>
          <p:cNvPr id="68628" name="Text Box 1051"/>
          <p:cNvSpPr txBox="1">
            <a:spLocks noChangeArrowheads="1"/>
          </p:cNvSpPr>
          <p:nvPr/>
        </p:nvSpPr>
        <p:spPr bwMode="auto">
          <a:xfrm>
            <a:off x="5248275" y="4313238"/>
            <a:ext cx="2678113" cy="6096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2000">
                <a:solidFill>
                  <a:srgbClr val="FF0000"/>
                </a:solidFill>
              </a:rPr>
              <a:t>Private key</a:t>
            </a:r>
          </a:p>
          <a:p>
            <a:r>
              <a:rPr lang="en-US" altLang="ko-KR" sz="2000">
                <a:solidFill>
                  <a:srgbClr val="FF0000"/>
                </a:solidFill>
              </a:rPr>
              <a:t>(trapdoor information)</a:t>
            </a:r>
          </a:p>
        </p:txBody>
      </p:sp>
      <p:sp>
        <p:nvSpPr>
          <p:cNvPr id="68629" name="Text Box 1052"/>
          <p:cNvSpPr txBox="1">
            <a:spLocks noChangeArrowheads="1"/>
          </p:cNvSpPr>
          <p:nvPr/>
        </p:nvSpPr>
        <p:spPr bwMode="auto">
          <a:xfrm>
            <a:off x="2225675" y="5248275"/>
            <a:ext cx="4132263" cy="949325"/>
          </a:xfrm>
          <a:prstGeom prst="rect">
            <a:avLst/>
          </a:prstGeom>
          <a:solidFill>
            <a:srgbClr val="FFCC99">
              <a:alpha val="50195"/>
            </a:srgbClr>
          </a:solidFill>
          <a:ln w="3175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2400"/>
              <a:t>n = pq (p &amp; q: primes)</a:t>
            </a:r>
          </a:p>
          <a:p>
            <a:pPr>
              <a:lnSpc>
                <a:spcPct val="130000"/>
              </a:lnSpc>
            </a:pPr>
            <a:r>
              <a:rPr lang="en-US" altLang="ko-KR" sz="2400"/>
              <a:t>ed = 1 mod (p-1)(q-1)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3592AB-BD5B-43BB-9314-51D184C4D8B3}" type="slidenum">
              <a:rPr lang="en-US" altLang="ko-KR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RSA Public Key Systems</a:t>
            </a:r>
          </a:p>
        </p:txBody>
      </p:sp>
      <p:sp>
        <p:nvSpPr>
          <p:cNvPr id="69636" name="Text Box 3"/>
          <p:cNvSpPr txBox="1">
            <a:spLocks noChangeArrowheads="1"/>
          </p:cNvSpPr>
          <p:nvPr/>
        </p:nvSpPr>
        <p:spPr bwMode="auto">
          <a:xfrm>
            <a:off x="773113" y="1408113"/>
            <a:ext cx="7140575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ea typeface="궁서" pitchFamily="18" charset="-127"/>
              </a:rPr>
              <a:t> </a:t>
            </a:r>
            <a:r>
              <a:rPr lang="en-US" altLang="ko-KR">
                <a:solidFill>
                  <a:schemeClr val="accent2"/>
                </a:solidFill>
                <a:ea typeface="궁서" pitchFamily="18" charset="-127"/>
              </a:rPr>
              <a:t>Example: </a:t>
            </a:r>
            <a:r>
              <a:rPr lang="en-US" altLang="ko-KR">
                <a:ea typeface="궁서" pitchFamily="18" charset="-127"/>
              </a:rPr>
              <a:t> </a:t>
            </a:r>
          </a:p>
        </p:txBody>
      </p:sp>
      <p:sp>
        <p:nvSpPr>
          <p:cNvPr id="69637" name="Rectangle 4"/>
          <p:cNvSpPr>
            <a:spLocks noChangeArrowheads="1"/>
          </p:cNvSpPr>
          <p:nvPr/>
        </p:nvSpPr>
        <p:spPr bwMode="auto">
          <a:xfrm>
            <a:off x="925513" y="1809750"/>
            <a:ext cx="7615237" cy="387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altLang="ko-KR" sz="2000" b="0">
                <a:latin typeface="Times New Roman" pitchFamily="18" charset="0"/>
              </a:rPr>
              <a:t>Key Generation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ko-KR" b="0">
                <a:latin typeface="Times New Roman" pitchFamily="18" charset="0"/>
              </a:rPr>
              <a:t>p=3, q=11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ko-KR" b="0">
                <a:latin typeface="Times New Roman" pitchFamily="18" charset="0"/>
              </a:rPr>
              <a:t>n = pq = 33, </a:t>
            </a:r>
            <a:r>
              <a:rPr lang="en-US" altLang="ko-KR" b="0">
                <a:latin typeface="Times New Roman" pitchFamily="18" charset="0"/>
                <a:sym typeface="Symbol" pitchFamily="18" charset="2"/>
              </a:rPr>
              <a:t>(n) =(p-1)(q-1) = 2 x10 = 20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ko-KR" b="0">
                <a:latin typeface="Times New Roman" pitchFamily="18" charset="0"/>
                <a:sym typeface="Symbol" pitchFamily="18" charset="2"/>
              </a:rPr>
              <a:t>e = 3 s.t. gcd(e, (n) )=(3,20)=1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ko-KR" b="0">
                <a:latin typeface="Times New Roman" pitchFamily="18" charset="0"/>
                <a:sym typeface="Symbol" pitchFamily="18" charset="2"/>
              </a:rPr>
              <a:t>Choose d s.t. ed =1 mod (n), 3d = 1 mod 20, d=7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ko-KR" b="0">
                <a:latin typeface="Times New Roman" pitchFamily="18" charset="0"/>
                <a:sym typeface="Symbol" pitchFamily="18" charset="2"/>
              </a:rPr>
              <a:t>Public key ={e,n}={3,33},  private key ={d}={7}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altLang="ko-KR" sz="2000" b="0">
                <a:latin typeface="Times New Roman" pitchFamily="18" charset="0"/>
                <a:sym typeface="Symbol" pitchFamily="18" charset="2"/>
              </a:rPr>
              <a:t>Encryption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ko-KR" b="0">
                <a:latin typeface="Times New Roman" pitchFamily="18" charset="0"/>
                <a:sym typeface="Symbol" pitchFamily="18" charset="2"/>
              </a:rPr>
              <a:t>M =5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ko-KR" b="0">
                <a:latin typeface="Times New Roman" pitchFamily="18" charset="0"/>
                <a:sym typeface="Symbol" pitchFamily="18" charset="2"/>
              </a:rPr>
              <a:t>C = M</a:t>
            </a:r>
            <a:r>
              <a:rPr lang="en-US" altLang="ko-KR" b="0" baseline="30000">
                <a:latin typeface="Times New Roman" pitchFamily="18" charset="0"/>
                <a:sym typeface="Symbol" pitchFamily="18" charset="2"/>
              </a:rPr>
              <a:t>e</a:t>
            </a:r>
            <a:r>
              <a:rPr lang="en-US" altLang="ko-KR" b="0">
                <a:latin typeface="Times New Roman" pitchFamily="18" charset="0"/>
                <a:sym typeface="Symbol" pitchFamily="18" charset="2"/>
              </a:rPr>
              <a:t> mod n = 5</a:t>
            </a:r>
            <a:r>
              <a:rPr lang="en-US" altLang="ko-KR" b="0" baseline="30000">
                <a:latin typeface="Times New Roman" pitchFamily="18" charset="0"/>
                <a:sym typeface="Symbol" pitchFamily="18" charset="2"/>
              </a:rPr>
              <a:t>3</a:t>
            </a:r>
            <a:r>
              <a:rPr lang="en-US" altLang="ko-KR" b="0">
                <a:latin typeface="Times New Roman" pitchFamily="18" charset="0"/>
                <a:sym typeface="Symbol" pitchFamily="18" charset="2"/>
              </a:rPr>
              <a:t> mod 33 =26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altLang="ko-KR" sz="2000" b="0">
                <a:latin typeface="Times New Roman" pitchFamily="18" charset="0"/>
                <a:sym typeface="Symbol" pitchFamily="18" charset="2"/>
              </a:rPr>
              <a:t>Decryption 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ko-KR" b="0">
                <a:latin typeface="Times New Roman" pitchFamily="18" charset="0"/>
                <a:sym typeface="Symbol" pitchFamily="18" charset="2"/>
              </a:rPr>
              <a:t>M =C</a:t>
            </a:r>
            <a:r>
              <a:rPr lang="en-US" altLang="ko-KR" b="0" baseline="30000">
                <a:latin typeface="Times New Roman" pitchFamily="18" charset="0"/>
                <a:sym typeface="Symbol" pitchFamily="18" charset="2"/>
              </a:rPr>
              <a:t>d </a:t>
            </a:r>
            <a:r>
              <a:rPr lang="en-US" altLang="ko-KR" b="0">
                <a:latin typeface="Times New Roman" pitchFamily="18" charset="0"/>
                <a:sym typeface="Symbol" pitchFamily="18" charset="2"/>
              </a:rPr>
              <a:t>mod n = 26</a:t>
            </a:r>
            <a:r>
              <a:rPr lang="en-US" altLang="ko-KR" b="0" baseline="30000">
                <a:latin typeface="Times New Roman" pitchFamily="18" charset="0"/>
                <a:sym typeface="Symbol" pitchFamily="18" charset="2"/>
              </a:rPr>
              <a:t>7</a:t>
            </a:r>
            <a:r>
              <a:rPr lang="en-US" altLang="ko-KR" b="0">
                <a:latin typeface="Times New Roman" pitchFamily="18" charset="0"/>
                <a:sym typeface="Symbol" pitchFamily="18" charset="2"/>
              </a:rPr>
              <a:t> mod 33= 5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altLang="ko-KR" sz="2000" b="0">
                <a:latin typeface="Times New Roman" pitchFamily="18" charset="0"/>
                <a:sym typeface="Symbol" pitchFamily="18" charset="2"/>
              </a:rPr>
              <a:t> </a:t>
            </a:r>
            <a:endParaRPr lang="en-US" altLang="ko-KR" b="0"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7BB286-1D8A-4763-96FC-85D0032A07BA}" type="slidenum">
              <a:rPr lang="en-US" altLang="ko-KR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70659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RSA Public Key Systems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773113" y="1408113"/>
            <a:ext cx="7140575" cy="3600450"/>
          </a:xfrm>
          <a:prstGeom prst="rect">
            <a:avLst/>
          </a:prstGeom>
          <a:solidFill>
            <a:srgbClr val="FFCC00"/>
          </a:solidFill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altLang="ko-KR" dirty="0">
                <a:solidFill>
                  <a:schemeClr val="accent2"/>
                </a:solidFill>
                <a:latin typeface="Arial" charset="0"/>
                <a:ea typeface="궁서" pitchFamily="18" charset="-127"/>
              </a:rPr>
              <a:t> Exercise 3: </a:t>
            </a:r>
            <a:r>
              <a:rPr lang="en-US" altLang="ko-KR" dirty="0">
                <a:latin typeface="Arial" charset="0"/>
                <a:ea typeface="궁서" pitchFamily="18" charset="-127"/>
              </a:rPr>
              <a:t> Provide an example of RSA key generation, encryption, and decryption for </a:t>
            </a:r>
          </a:p>
          <a:p>
            <a:pPr algn="l"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n-US" altLang="ko-KR" dirty="0">
              <a:latin typeface="Arial" charset="0"/>
              <a:ea typeface="궁서" pitchFamily="18" charset="-127"/>
            </a:endParaRPr>
          </a:p>
          <a:p>
            <a:pPr lvl="1" algn="l">
              <a:buClr>
                <a:schemeClr val="tx1"/>
              </a:buClr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1) p=17, q=23 (by hand calculation) </a:t>
            </a:r>
          </a:p>
          <a:p>
            <a:pPr lvl="1" algn="l">
              <a:buClr>
                <a:schemeClr val="tx1"/>
              </a:buClr>
              <a:defRPr/>
            </a:pPr>
            <a:r>
              <a:rPr lang="en-US" altLang="ko-KR" dirty="0">
                <a:latin typeface="Arial" charset="0"/>
              </a:rPr>
              <a:t>2) p=2357, q=2551 (using big number calculator)</a:t>
            </a:r>
          </a:p>
          <a:p>
            <a:pPr lvl="1" algn="l">
              <a:buClr>
                <a:schemeClr val="tx1"/>
              </a:buClr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3) p=885320963, q=238855417 </a:t>
            </a:r>
            <a:r>
              <a:rPr lang="en-US" altLang="ko-KR" dirty="0">
                <a:latin typeface="Arial" charset="0"/>
              </a:rPr>
              <a:t>(using big number calculator)</a:t>
            </a:r>
            <a:endParaRPr lang="en-US" altLang="ko-KR" dirty="0">
              <a:latin typeface="Arial" charset="0"/>
              <a:ea typeface="궁서" pitchFamily="18" charset="-127"/>
            </a:endParaRPr>
          </a:p>
          <a:p>
            <a:pPr algn="l">
              <a:buClr>
                <a:schemeClr val="tx1"/>
              </a:buClr>
              <a:buFont typeface="Wingdings" pitchFamily="2" charset="2"/>
              <a:buNone/>
              <a:defRPr/>
            </a:pPr>
            <a:endParaRPr lang="en-US" altLang="ko-KR" dirty="0">
              <a:latin typeface="Arial" charset="0"/>
              <a:ea typeface="궁서" pitchFamily="18" charset="-127"/>
            </a:endParaRPr>
          </a:p>
          <a:p>
            <a:pPr marL="309563" indent="-290513" algn="l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1. Key generation </a:t>
            </a:r>
          </a:p>
          <a:p>
            <a:pPr marL="309563" indent="-290513" algn="l">
              <a:buClr>
                <a:schemeClr val="tx1"/>
              </a:buClr>
              <a:buFont typeface="Wingdings" pitchFamily="2" charset="2"/>
              <a:buNone/>
              <a:defRPr/>
            </a:pPr>
            <a:endParaRPr lang="en-US" altLang="ko-KR" dirty="0">
              <a:latin typeface="Arial" charset="0"/>
              <a:ea typeface="궁서" pitchFamily="18" charset="-127"/>
            </a:endParaRPr>
          </a:p>
          <a:p>
            <a:pPr marL="309563" indent="-290513" algn="l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2. Encryption</a:t>
            </a:r>
          </a:p>
          <a:p>
            <a:pPr marL="309563" indent="-290513" algn="l">
              <a:buClr>
                <a:schemeClr val="tx1"/>
              </a:buClr>
              <a:buFont typeface="Wingdings" pitchFamily="2" charset="2"/>
              <a:buNone/>
              <a:defRPr/>
            </a:pPr>
            <a:endParaRPr lang="en-US" altLang="ko-KR" dirty="0">
              <a:latin typeface="Arial" charset="0"/>
              <a:ea typeface="궁서" pitchFamily="18" charset="-127"/>
            </a:endParaRPr>
          </a:p>
          <a:p>
            <a:pPr marL="309563" indent="-290513" algn="l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3. Decryption </a:t>
            </a:r>
          </a:p>
          <a:p>
            <a:pPr marL="766763" lvl="1" indent="-290513" algn="l">
              <a:buClr>
                <a:schemeClr val="tx1"/>
              </a:buClr>
              <a:buFont typeface="Wingdings" pitchFamily="2" charset="2"/>
              <a:buNone/>
              <a:defRPr/>
            </a:pPr>
            <a:endParaRPr lang="en-US" altLang="ko-KR" dirty="0">
              <a:latin typeface="Arial" charset="0"/>
              <a:ea typeface="궁서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F8011-5CA4-4344-800D-20B0D5114372}" type="slidenum">
              <a:rPr lang="en-US" altLang="ko-KR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5145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Selecting Primes p and q for RSA 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773113" y="1408113"/>
            <a:ext cx="7140575" cy="30464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altLang="ko-KR" dirty="0">
                <a:latin typeface="Arial" charset="0"/>
                <a:ea typeface="궁서" pitchFamily="18" charset="-127"/>
              </a:rPr>
              <a:t> How to select primes p and q ? </a:t>
            </a:r>
            <a:r>
              <a:rPr lang="en-US" altLang="ko-KR" dirty="0">
                <a:solidFill>
                  <a:schemeClr val="accent2"/>
                </a:solidFill>
                <a:latin typeface="Arial" charset="0"/>
                <a:ea typeface="궁서" pitchFamily="18" charset="-127"/>
              </a:rPr>
              <a:t> </a:t>
            </a:r>
          </a:p>
          <a:p>
            <a:pPr algn="l">
              <a:buClr>
                <a:schemeClr val="tx1"/>
              </a:buClr>
              <a:buFont typeface="Wingdings" pitchFamily="2" charset="2"/>
              <a:buChar char="v"/>
              <a:defRPr/>
            </a:pPr>
            <a:endParaRPr lang="en-US" altLang="ko-KR" dirty="0">
              <a:solidFill>
                <a:schemeClr val="accent2"/>
              </a:solidFill>
              <a:latin typeface="Arial" charset="0"/>
              <a:ea typeface="궁서" pitchFamily="18" charset="-127"/>
            </a:endParaRPr>
          </a:p>
          <a:p>
            <a:pPr marL="533400" indent="-533400" algn="l">
              <a:buFont typeface="Wingdings" pitchFamily="2" charset="2"/>
              <a:buAutoNum type="arabicPeriod"/>
              <a:defRPr/>
            </a:pPr>
            <a:r>
              <a:rPr lang="en-US" altLang="ko-KR" dirty="0">
                <a:latin typeface="Arial" charset="0"/>
              </a:rPr>
              <a:t>|p| </a:t>
            </a:r>
            <a:r>
              <a:rPr lang="en-US" altLang="ko-KR" dirty="0">
                <a:latin typeface="Arial" charset="0"/>
                <a:sym typeface="Symbol" pitchFamily="18" charset="2"/>
              </a:rPr>
              <a:t> |q| to avoid ECM (Elliptic Curve Method for factoring)</a:t>
            </a:r>
          </a:p>
          <a:p>
            <a:pPr marL="533400" indent="-533400" algn="l">
              <a:buFont typeface="Wingdings" pitchFamily="2" charset="2"/>
              <a:buAutoNum type="arabicPeriod"/>
              <a:defRPr/>
            </a:pPr>
            <a:endParaRPr lang="en-US" altLang="ko-KR" dirty="0">
              <a:latin typeface="Arial" charset="0"/>
              <a:sym typeface="Symbol" pitchFamily="18" charset="2"/>
            </a:endParaRPr>
          </a:p>
          <a:p>
            <a:pPr marL="533400" indent="-533400" algn="l">
              <a:buFont typeface="Wingdings" pitchFamily="2" charset="2"/>
              <a:buAutoNum type="arabicPeriod"/>
              <a:defRPr/>
            </a:pPr>
            <a:r>
              <a:rPr lang="en-US" altLang="ko-KR" dirty="0">
                <a:latin typeface="Arial" charset="0"/>
              </a:rPr>
              <a:t>p-q must be large to avoid trial division</a:t>
            </a:r>
          </a:p>
          <a:p>
            <a:pPr marL="533400" indent="-533400" algn="l">
              <a:buFont typeface="Wingdings" pitchFamily="2" charset="2"/>
              <a:buAutoNum type="arabicPeriod"/>
              <a:defRPr/>
            </a:pPr>
            <a:endParaRPr lang="en-US" altLang="ko-KR" dirty="0">
              <a:latin typeface="Arial" charset="0"/>
            </a:endParaRPr>
          </a:p>
          <a:p>
            <a:pPr marL="533400" indent="-533400" algn="l">
              <a:buFont typeface="Wingdings" pitchFamily="2" charset="2"/>
              <a:buAutoNum type="arabicPeriod"/>
              <a:defRPr/>
            </a:pPr>
            <a:r>
              <a:rPr lang="en-US" altLang="ko-KR" dirty="0">
                <a:latin typeface="Arial" charset="0"/>
              </a:rPr>
              <a:t>p and q are strong prime</a:t>
            </a:r>
          </a:p>
          <a:p>
            <a:pPr marL="914400" lvl="1" indent="-457200" algn="l">
              <a:buFont typeface="Wingdings" pitchFamily="2" charset="2"/>
              <a:buChar char="§"/>
              <a:defRPr/>
            </a:pPr>
            <a:r>
              <a:rPr lang="en-US" altLang="ko-KR" dirty="0">
                <a:latin typeface="Arial" charset="0"/>
              </a:rPr>
              <a:t>p-1 has large prime factor r (pollard’s p-1)</a:t>
            </a:r>
          </a:p>
          <a:p>
            <a:pPr marL="914400" lvl="1" indent="-457200" algn="l">
              <a:buFont typeface="Wingdings" pitchFamily="2" charset="2"/>
              <a:buChar char="§"/>
              <a:defRPr/>
            </a:pPr>
            <a:r>
              <a:rPr lang="en-US" altLang="ko-KR" dirty="0">
                <a:latin typeface="Arial" charset="0"/>
              </a:rPr>
              <a:t>p+1 has large prime factor (William’s p+1)</a:t>
            </a:r>
          </a:p>
          <a:p>
            <a:pPr marL="914400" lvl="1" indent="-457200" algn="l">
              <a:buFont typeface="Wingdings" pitchFamily="2" charset="2"/>
              <a:buChar char="§"/>
              <a:defRPr/>
            </a:pPr>
            <a:r>
              <a:rPr lang="en-US" altLang="ko-KR" dirty="0">
                <a:latin typeface="Arial" charset="0"/>
              </a:rPr>
              <a:t>r-1 has large prime factor (cyclic attack)</a:t>
            </a:r>
          </a:p>
          <a:p>
            <a:pPr algn="l">
              <a:buClr>
                <a:schemeClr val="tx1"/>
              </a:buClr>
              <a:defRPr/>
            </a:pPr>
            <a:endParaRPr lang="en-US" altLang="ko-KR" dirty="0">
              <a:latin typeface="Arial" charset="0"/>
              <a:ea typeface="궁서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5DB5C2-6480-461B-BE9A-E871E0BFB571}" type="slidenum">
              <a:rPr lang="en-US" altLang="ko-KR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2584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Security of RSA </a:t>
            </a:r>
          </a:p>
        </p:txBody>
      </p:sp>
      <p:sp>
        <p:nvSpPr>
          <p:cNvPr id="72708" name="Text Box 3"/>
          <p:cNvSpPr txBox="1">
            <a:spLocks noChangeArrowheads="1"/>
          </p:cNvSpPr>
          <p:nvPr/>
        </p:nvSpPr>
        <p:spPr bwMode="auto">
          <a:xfrm>
            <a:off x="773113" y="1408113"/>
            <a:ext cx="7566025" cy="3754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/>
              <a:t> Common Modulus attack:</a:t>
            </a:r>
          </a:p>
          <a:p>
            <a:pPr algn="l">
              <a:buClr>
                <a:schemeClr val="tx1"/>
              </a:buClr>
            </a:pPr>
            <a:r>
              <a:rPr lang="en-US" altLang="ko-KR"/>
              <a:t> </a:t>
            </a:r>
          </a:p>
          <a:p>
            <a:pPr lvl="1"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/>
              <a:t> If multiple entities share the same modulus n=pq with different pairs of (e</a:t>
            </a:r>
            <a:r>
              <a:rPr lang="en-US" altLang="ko-KR" baseline="-25000"/>
              <a:t>i</a:t>
            </a:r>
            <a:r>
              <a:rPr lang="en-US" altLang="ko-KR"/>
              <a:t>, d</a:t>
            </a:r>
            <a:r>
              <a:rPr lang="en-US" altLang="ko-KR" baseline="-25000"/>
              <a:t>i</a:t>
            </a:r>
            <a:r>
              <a:rPr lang="en-US" altLang="ko-KR"/>
              <a:t>), it is not secure. Do not share the same modulus!</a:t>
            </a:r>
          </a:p>
          <a:p>
            <a:pPr lvl="1" algn="l">
              <a:buClr>
                <a:schemeClr val="tx1"/>
              </a:buClr>
              <a:buFont typeface="Wingdings" pitchFamily="2" charset="2"/>
              <a:buChar char="v"/>
            </a:pPr>
            <a:endParaRPr lang="en-US" altLang="ko-KR"/>
          </a:p>
          <a:p>
            <a:pPr lvl="1"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/>
              <a:t> Cryptanalysis: If the same message M was encrypted to different users</a:t>
            </a:r>
          </a:p>
          <a:p>
            <a:pPr lvl="1" algn="l"/>
            <a:r>
              <a:rPr lang="en-US" altLang="ko-KR"/>
              <a:t>	User u</a:t>
            </a:r>
            <a:r>
              <a:rPr lang="en-US" altLang="ko-KR" baseline="-25000"/>
              <a:t>1</a:t>
            </a:r>
            <a:r>
              <a:rPr lang="en-US" altLang="ko-KR"/>
              <a:t> : C</a:t>
            </a:r>
            <a:r>
              <a:rPr lang="en-US" altLang="ko-KR" baseline="-25000"/>
              <a:t>1</a:t>
            </a:r>
            <a:r>
              <a:rPr lang="en-US" altLang="ko-KR"/>
              <a:t> = M</a:t>
            </a:r>
            <a:r>
              <a:rPr lang="en-US" altLang="ko-KR" baseline="30000"/>
              <a:t>e</a:t>
            </a:r>
            <a:r>
              <a:rPr lang="en-US" altLang="ko-KR" baseline="14000"/>
              <a:t>1</a:t>
            </a:r>
            <a:r>
              <a:rPr lang="en-US" altLang="ko-KR"/>
              <a:t> mod n</a:t>
            </a:r>
          </a:p>
          <a:p>
            <a:pPr lvl="1" algn="l"/>
            <a:r>
              <a:rPr lang="en-US" altLang="ko-KR"/>
              <a:t>	User u</a:t>
            </a:r>
            <a:r>
              <a:rPr lang="en-US" altLang="ko-KR" baseline="-25000"/>
              <a:t>2</a:t>
            </a:r>
            <a:r>
              <a:rPr lang="en-US" altLang="ko-KR"/>
              <a:t> : C</a:t>
            </a:r>
            <a:r>
              <a:rPr lang="en-US" altLang="ko-KR" baseline="-25000"/>
              <a:t>2</a:t>
            </a:r>
            <a:r>
              <a:rPr lang="en-US" altLang="ko-KR"/>
              <a:t> = M</a:t>
            </a:r>
            <a:r>
              <a:rPr lang="en-US" altLang="ko-KR" baseline="30000"/>
              <a:t>e</a:t>
            </a:r>
            <a:r>
              <a:rPr lang="en-US" altLang="ko-KR" baseline="14000"/>
              <a:t>2</a:t>
            </a:r>
            <a:r>
              <a:rPr lang="en-US" altLang="ko-KR"/>
              <a:t> mod n </a:t>
            </a:r>
          </a:p>
          <a:p>
            <a:pPr lvl="1" algn="l"/>
            <a:r>
              <a:rPr lang="en-US" altLang="ko-KR"/>
              <a:t>If gcd(</a:t>
            </a:r>
            <a:r>
              <a:rPr lang="en-US" altLang="ko-KR">
                <a:solidFill>
                  <a:srgbClr val="7030A0"/>
                </a:solidFill>
              </a:rPr>
              <a:t>e</a:t>
            </a:r>
            <a:r>
              <a:rPr lang="en-US" altLang="ko-KR" baseline="-25000">
                <a:solidFill>
                  <a:srgbClr val="7030A0"/>
                </a:solidFill>
              </a:rPr>
              <a:t>1</a:t>
            </a:r>
            <a:r>
              <a:rPr lang="en-US" altLang="ko-KR"/>
              <a:t>,</a:t>
            </a:r>
            <a:r>
              <a:rPr lang="en-US" altLang="ko-KR">
                <a:solidFill>
                  <a:srgbClr val="7030A0"/>
                </a:solidFill>
              </a:rPr>
              <a:t>e</a:t>
            </a:r>
            <a:r>
              <a:rPr lang="en-US" altLang="ko-KR" baseline="-25000">
                <a:solidFill>
                  <a:srgbClr val="7030A0"/>
                </a:solidFill>
              </a:rPr>
              <a:t>2</a:t>
            </a:r>
            <a:r>
              <a:rPr lang="en-US" altLang="ko-KR"/>
              <a:t>)=1, there are </a:t>
            </a:r>
            <a:r>
              <a:rPr lang="en-US" altLang="ko-KR" i="1">
                <a:solidFill>
                  <a:srgbClr val="CF0E30"/>
                </a:solidFill>
              </a:rPr>
              <a:t>a</a:t>
            </a:r>
            <a:r>
              <a:rPr lang="en-US" altLang="ko-KR"/>
              <a:t> and</a:t>
            </a:r>
            <a:r>
              <a:rPr lang="en-US" altLang="ko-KR">
                <a:solidFill>
                  <a:srgbClr val="CF0E30"/>
                </a:solidFill>
              </a:rPr>
              <a:t> </a:t>
            </a:r>
            <a:r>
              <a:rPr lang="en-US" altLang="ko-KR" i="1">
                <a:solidFill>
                  <a:srgbClr val="CF0E30"/>
                </a:solidFill>
              </a:rPr>
              <a:t>b</a:t>
            </a:r>
            <a:r>
              <a:rPr lang="en-US" altLang="ko-KR"/>
              <a:t> s.t. </a:t>
            </a:r>
            <a:r>
              <a:rPr lang="en-US" altLang="ko-KR" i="1">
                <a:solidFill>
                  <a:srgbClr val="CF0E30"/>
                </a:solidFill>
              </a:rPr>
              <a:t>a</a:t>
            </a:r>
            <a:r>
              <a:rPr lang="en-US" altLang="ko-KR" i="1">
                <a:solidFill>
                  <a:srgbClr val="7030A0"/>
                </a:solidFill>
              </a:rPr>
              <a:t>e</a:t>
            </a:r>
            <a:r>
              <a:rPr lang="en-US" altLang="ko-KR" i="1" baseline="-25000">
                <a:solidFill>
                  <a:srgbClr val="7030A0"/>
                </a:solidFill>
              </a:rPr>
              <a:t>1</a:t>
            </a:r>
            <a:r>
              <a:rPr lang="en-US" altLang="ko-KR" i="1">
                <a:solidFill>
                  <a:srgbClr val="CF0E30"/>
                </a:solidFill>
              </a:rPr>
              <a:t> + b</a:t>
            </a:r>
            <a:r>
              <a:rPr lang="en-US" altLang="ko-KR" i="1">
                <a:solidFill>
                  <a:srgbClr val="7030A0"/>
                </a:solidFill>
              </a:rPr>
              <a:t>e</a:t>
            </a:r>
            <a:r>
              <a:rPr lang="en-US" altLang="ko-KR" i="1" baseline="-25000">
                <a:solidFill>
                  <a:srgbClr val="7030A0"/>
                </a:solidFill>
              </a:rPr>
              <a:t>2</a:t>
            </a:r>
            <a:r>
              <a:rPr lang="en-US" altLang="ko-KR">
                <a:solidFill>
                  <a:srgbClr val="CF0E30"/>
                </a:solidFill>
              </a:rPr>
              <a:t> = 1</a:t>
            </a:r>
            <a:r>
              <a:rPr lang="en-US" altLang="ko-KR"/>
              <a:t> mod n </a:t>
            </a:r>
          </a:p>
          <a:p>
            <a:pPr lvl="1" algn="l"/>
            <a:r>
              <a:rPr lang="en-US" altLang="ko-KR"/>
              <a:t>Then,  </a:t>
            </a:r>
          </a:p>
          <a:p>
            <a:pPr lvl="1" algn="l"/>
            <a:r>
              <a:rPr lang="en-US" altLang="ko-KR"/>
              <a:t>(C</a:t>
            </a:r>
            <a:r>
              <a:rPr lang="en-US" altLang="ko-KR" baseline="-25000"/>
              <a:t>1</a:t>
            </a:r>
            <a:r>
              <a:rPr lang="en-US" altLang="ko-KR"/>
              <a:t>)</a:t>
            </a:r>
            <a:r>
              <a:rPr lang="en-US" altLang="ko-KR" baseline="30000"/>
              <a:t>a</a:t>
            </a:r>
            <a:r>
              <a:rPr lang="en-US" altLang="ko-KR"/>
              <a:t>(C</a:t>
            </a:r>
            <a:r>
              <a:rPr lang="en-US" altLang="ko-KR" baseline="-25000"/>
              <a:t>2</a:t>
            </a:r>
            <a:r>
              <a:rPr lang="en-US" altLang="ko-KR"/>
              <a:t>)</a:t>
            </a:r>
            <a:r>
              <a:rPr lang="en-US" altLang="ko-KR" baseline="30000"/>
              <a:t>b</a:t>
            </a:r>
            <a:r>
              <a:rPr lang="en-US" altLang="ko-KR"/>
              <a:t> mod n = (M</a:t>
            </a:r>
            <a:r>
              <a:rPr lang="en-US" altLang="ko-KR" baseline="30000"/>
              <a:t>e</a:t>
            </a:r>
            <a:r>
              <a:rPr lang="en-US" altLang="ko-KR" baseline="14000"/>
              <a:t>1</a:t>
            </a:r>
            <a:r>
              <a:rPr lang="en-US" altLang="ko-KR"/>
              <a:t>)</a:t>
            </a:r>
            <a:r>
              <a:rPr lang="en-US" altLang="ko-KR" baseline="30000"/>
              <a:t>a</a:t>
            </a:r>
            <a:r>
              <a:rPr lang="en-US" altLang="ko-KR"/>
              <a:t>(M</a:t>
            </a:r>
            <a:r>
              <a:rPr lang="en-US" altLang="ko-KR" baseline="30000"/>
              <a:t>e</a:t>
            </a:r>
            <a:r>
              <a:rPr lang="en-US" altLang="ko-KR" baseline="14000"/>
              <a:t>2</a:t>
            </a:r>
            <a:r>
              <a:rPr lang="en-US" altLang="ko-KR"/>
              <a:t>)</a:t>
            </a:r>
            <a:r>
              <a:rPr lang="en-US" altLang="ko-KR" baseline="30000"/>
              <a:t>b</a:t>
            </a:r>
            <a:r>
              <a:rPr lang="en-US" altLang="ko-KR"/>
              <a:t> mod n = M</a:t>
            </a:r>
            <a:r>
              <a:rPr lang="en-US" altLang="ko-KR" baseline="30000"/>
              <a:t>ae</a:t>
            </a:r>
            <a:r>
              <a:rPr lang="en-US" altLang="ko-KR" baseline="14000"/>
              <a:t>1</a:t>
            </a:r>
            <a:r>
              <a:rPr lang="en-US" altLang="ko-KR" baseline="30000"/>
              <a:t>+be</a:t>
            </a:r>
            <a:r>
              <a:rPr lang="en-US" altLang="ko-KR" baseline="14000"/>
              <a:t>2</a:t>
            </a:r>
            <a:r>
              <a:rPr lang="en-US" altLang="ko-KR"/>
              <a:t> mod n = M mod n</a:t>
            </a:r>
            <a:endParaRPr lang="en-US" altLang="ko-KR" sz="2800"/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endParaRPr lang="en-US" altLang="ko-KR">
              <a:solidFill>
                <a:schemeClr val="accent2"/>
              </a:solidFill>
              <a:ea typeface="궁서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B66111-686D-4EA3-B069-3A6A24379036}" type="slidenum">
              <a:rPr lang="en-US" altLang="ko-KR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3731" name="Text Box 2"/>
          <p:cNvSpPr txBox="1">
            <a:spLocks noChangeArrowheads="1"/>
          </p:cNvSpPr>
          <p:nvPr/>
        </p:nvSpPr>
        <p:spPr bwMode="auto">
          <a:xfrm>
            <a:off x="993775" y="714375"/>
            <a:ext cx="2584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altLang="ko-KR" sz="2400"/>
              <a:t>Security of RSA </a:t>
            </a:r>
          </a:p>
        </p:txBody>
      </p:sp>
      <p:sp>
        <p:nvSpPr>
          <p:cNvPr id="73732" name="Text Box 3"/>
          <p:cNvSpPr txBox="1">
            <a:spLocks noChangeArrowheads="1"/>
          </p:cNvSpPr>
          <p:nvPr/>
        </p:nvSpPr>
        <p:spPr bwMode="auto">
          <a:xfrm>
            <a:off x="773113" y="1408113"/>
            <a:ext cx="7566025" cy="30464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/>
              <a:t> Cycling attack </a:t>
            </a:r>
          </a:p>
          <a:p>
            <a:pPr lvl="1" algn="l">
              <a:buClr>
                <a:schemeClr val="tx1"/>
              </a:buClr>
            </a:pPr>
            <a:r>
              <a:rPr lang="en-US" altLang="ko-KR" i="1"/>
              <a:t>If f(f( …f(M)))=f(M)</a:t>
            </a:r>
            <a:r>
              <a:rPr lang="en-US" altLang="ko-KR"/>
              <a:t> where  </a:t>
            </a:r>
            <a:r>
              <a:rPr lang="en-US" altLang="ko-KR" i="1"/>
              <a:t>f(M) = M</a:t>
            </a:r>
            <a:r>
              <a:rPr lang="en-US" altLang="ko-KR" i="1" baseline="30000"/>
              <a:t>e </a:t>
            </a:r>
            <a:r>
              <a:rPr lang="en-US" altLang="ko-KR" i="1"/>
              <a:t>mod n ?</a:t>
            </a:r>
          </a:p>
          <a:p>
            <a:pPr lvl="1" algn="l">
              <a:buClr>
                <a:schemeClr val="tx1"/>
              </a:buClr>
            </a:pPr>
            <a:r>
              <a:rPr lang="en-US" altLang="ko-KR"/>
              <a:t>If a given ciphertext appears after some iterations, we can recover the plaintext at collusion point.</a:t>
            </a:r>
          </a:p>
          <a:p>
            <a:pPr lvl="1" algn="l">
              <a:buClr>
                <a:schemeClr val="tx1"/>
              </a:buClr>
            </a:pPr>
            <a:r>
              <a:rPr lang="en-US" altLang="ko-KR"/>
              <a:t>Let C=M</a:t>
            </a:r>
            <a:r>
              <a:rPr lang="en-US" altLang="ko-KR" baseline="30000"/>
              <a:t>e</a:t>
            </a:r>
            <a:r>
              <a:rPr lang="en-US" altLang="ko-KR"/>
              <a:t> mod n</a:t>
            </a:r>
          </a:p>
          <a:p>
            <a:pPr lvl="1" algn="l">
              <a:buClr>
                <a:schemeClr val="tx1"/>
              </a:buClr>
            </a:pPr>
            <a:r>
              <a:rPr lang="en-US" altLang="ko-KR"/>
              <a:t>If (((C</a:t>
            </a:r>
            <a:r>
              <a:rPr lang="en-US" altLang="ko-KR" baseline="30000"/>
              <a:t>e</a:t>
            </a:r>
            <a:r>
              <a:rPr lang="en-US" altLang="ko-KR"/>
              <a:t>)</a:t>
            </a:r>
            <a:r>
              <a:rPr lang="en-US" altLang="ko-KR" baseline="30000"/>
              <a:t>e</a:t>
            </a:r>
            <a:r>
              <a:rPr lang="en-US" altLang="ko-KR"/>
              <a:t>)…)</a:t>
            </a:r>
            <a:r>
              <a:rPr lang="en-US" altLang="ko-KR" baseline="30000"/>
              <a:t>e</a:t>
            </a:r>
            <a:r>
              <a:rPr lang="en-US" altLang="ko-KR"/>
              <a:t> mod n = C</a:t>
            </a:r>
            <a:r>
              <a:rPr lang="en-US" altLang="ko-KR" baseline="30000"/>
              <a:t>e^k</a:t>
            </a:r>
            <a:r>
              <a:rPr lang="en-US" altLang="ko-KR"/>
              <a:t> mod</a:t>
            </a:r>
            <a:r>
              <a:rPr lang="ko-KR" altLang="en-US"/>
              <a:t> </a:t>
            </a:r>
            <a:r>
              <a:rPr lang="en-US" altLang="ko-KR"/>
              <a:t>n = C, then C</a:t>
            </a:r>
            <a:r>
              <a:rPr lang="en-US" altLang="ko-KR" baseline="30000"/>
              <a:t>e^(k-1)</a:t>
            </a:r>
            <a:r>
              <a:rPr lang="en-US" altLang="ko-KR"/>
              <a:t> mod</a:t>
            </a:r>
            <a:r>
              <a:rPr lang="ko-KR" altLang="en-US"/>
              <a:t> </a:t>
            </a:r>
            <a:r>
              <a:rPr lang="en-US" altLang="ko-KR"/>
              <a:t>n = M</a:t>
            </a:r>
          </a:p>
          <a:p>
            <a:pPr lvl="1" algn="l">
              <a:buClr>
                <a:schemeClr val="tx1"/>
              </a:buClr>
              <a:buFont typeface="Wingdings" pitchFamily="2" charset="2"/>
              <a:buChar char="v"/>
            </a:pPr>
            <a:endParaRPr lang="en-US" altLang="ko-KR"/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r>
              <a:rPr lang="en-US" altLang="ko-KR">
                <a:sym typeface="Wingdings" pitchFamily="2" charset="2"/>
              </a:rPr>
              <a:t> Multiplicative attack (homomorphic property of RSA) </a:t>
            </a:r>
          </a:p>
          <a:p>
            <a:pPr lvl="1" algn="l">
              <a:buClr>
                <a:schemeClr val="tx1"/>
              </a:buClr>
            </a:pPr>
            <a:r>
              <a:rPr lang="en-US" altLang="ko-KR">
                <a:sym typeface="Wingdings" pitchFamily="2" charset="2"/>
              </a:rPr>
              <a:t>(</a:t>
            </a:r>
            <a:r>
              <a:rPr lang="en-US" altLang="ko-KR"/>
              <a:t>M</a:t>
            </a:r>
            <a:r>
              <a:rPr lang="en-US" altLang="ko-KR" baseline="-25000"/>
              <a:t>1</a:t>
            </a:r>
            <a:r>
              <a:rPr lang="en-US" altLang="ko-KR" baseline="30000"/>
              <a:t>e</a:t>
            </a:r>
            <a:r>
              <a:rPr lang="en-US" altLang="ko-KR"/>
              <a:t>)</a:t>
            </a:r>
            <a:r>
              <a:rPr lang="en-US" altLang="ko-KR" baseline="30000"/>
              <a:t> </a:t>
            </a:r>
            <a:r>
              <a:rPr lang="en-US" altLang="ko-KR"/>
              <a:t>(M</a:t>
            </a:r>
            <a:r>
              <a:rPr lang="en-US" altLang="ko-KR" baseline="-25000"/>
              <a:t>2</a:t>
            </a:r>
            <a:r>
              <a:rPr lang="en-US" altLang="ko-KR" baseline="30000"/>
              <a:t>e</a:t>
            </a:r>
            <a:r>
              <a:rPr lang="en-US" altLang="ko-KR"/>
              <a:t>) mod n = </a:t>
            </a:r>
            <a:r>
              <a:rPr lang="en-US" altLang="ko-KR">
                <a:sym typeface="Wingdings" pitchFamily="2" charset="2"/>
              </a:rPr>
              <a:t>(</a:t>
            </a:r>
            <a:r>
              <a:rPr lang="en-US" altLang="ko-KR"/>
              <a:t>M</a:t>
            </a:r>
            <a:r>
              <a:rPr lang="en-US" altLang="ko-KR" baseline="-25000"/>
              <a:t>1 </a:t>
            </a:r>
            <a:r>
              <a:rPr lang="en-US" altLang="ko-KR"/>
              <a:t>x M</a:t>
            </a:r>
            <a:r>
              <a:rPr lang="en-US" altLang="ko-KR" baseline="-25000"/>
              <a:t>2 </a:t>
            </a:r>
            <a:r>
              <a:rPr lang="en-US" altLang="ko-KR"/>
              <a:t>)</a:t>
            </a:r>
            <a:r>
              <a:rPr lang="en-US" altLang="ko-KR" baseline="-25000"/>
              <a:t> </a:t>
            </a:r>
            <a:r>
              <a:rPr lang="en-US" altLang="ko-KR" baseline="30000"/>
              <a:t>e</a:t>
            </a:r>
            <a:r>
              <a:rPr lang="en-US" altLang="ko-KR"/>
              <a:t> mod n </a:t>
            </a:r>
          </a:p>
          <a:p>
            <a:pPr lvl="1" algn="l">
              <a:buClr>
                <a:schemeClr val="tx1"/>
              </a:buClr>
              <a:buFont typeface="Wingdings" pitchFamily="2" charset="2"/>
              <a:buChar char="v"/>
            </a:pPr>
            <a:endParaRPr lang="en-US" altLang="ko-KR"/>
          </a:p>
          <a:p>
            <a:pPr algn="l">
              <a:buClr>
                <a:schemeClr val="tx1"/>
              </a:buClr>
              <a:buFont typeface="Wingdings" pitchFamily="2" charset="2"/>
              <a:buChar char="v"/>
            </a:pPr>
            <a:endParaRPr lang="en-US" altLang="ko-KR">
              <a:solidFill>
                <a:schemeClr val="accent2"/>
              </a:solidFill>
              <a:ea typeface="궁서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사용자 지정 1">
      <a:majorFont>
        <a:latin typeface="Times New Roman"/>
        <a:ea typeface="굴림"/>
        <a:cs typeface=""/>
      </a:majorFont>
      <a:minorFont>
        <a:latin typeface="MS Gothic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14511</TotalTime>
  <Words>1535</Words>
  <Application>Microsoft Office PowerPoint</Application>
  <PresentationFormat>화면 슬라이드 쇼(4:3)</PresentationFormat>
  <Paragraphs>279</Paragraphs>
  <Slides>18</Slides>
  <Notes>18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0" baseType="lpstr">
      <vt:lpstr>기본 디자인</vt:lpstr>
      <vt:lpstr>비트맵 이미지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</vt:vector>
  </TitlesOfParts>
  <Company>중부대학교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Information Security</dc:title>
  <dc:creator>이병천</dc:creator>
  <cp:lastModifiedBy>Kwangjo Kim</cp:lastModifiedBy>
  <cp:revision>1283</cp:revision>
  <cp:lastPrinted>2001-03-15T06:44:45Z</cp:lastPrinted>
  <dcterms:created xsi:type="dcterms:W3CDTF">2000-05-25T12:25:41Z</dcterms:created>
  <dcterms:modified xsi:type="dcterms:W3CDTF">2010-03-16T00:59:36Z</dcterms:modified>
</cp:coreProperties>
</file>