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618" r:id="rId2"/>
    <p:sldId id="619" r:id="rId3"/>
    <p:sldId id="620" r:id="rId4"/>
    <p:sldId id="621" r:id="rId5"/>
    <p:sldId id="622" r:id="rId6"/>
    <p:sldId id="623" r:id="rId7"/>
    <p:sldId id="624" r:id="rId8"/>
    <p:sldId id="625" r:id="rId9"/>
    <p:sldId id="626" r:id="rId10"/>
    <p:sldId id="627" r:id="rId11"/>
    <p:sldId id="628" r:id="rId12"/>
    <p:sldId id="629" r:id="rId13"/>
    <p:sldId id="630" r:id="rId14"/>
    <p:sldId id="631" r:id="rId15"/>
    <p:sldId id="632" r:id="rId16"/>
    <p:sldId id="633" r:id="rId17"/>
    <p:sldId id="640" r:id="rId18"/>
    <p:sldId id="641" r:id="rId19"/>
    <p:sldId id="642" r:id="rId20"/>
    <p:sldId id="643" r:id="rId21"/>
  </p:sldIdLst>
  <p:sldSz cx="9144000" cy="6858000" type="screen4x3"/>
  <p:notesSz cx="7099300" cy="102362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33FF"/>
    <a:srgbClr val="FF0000"/>
    <a:srgbClr val="00CC99"/>
    <a:srgbClr val="9900CC"/>
    <a:srgbClr val="0066FF"/>
    <a:srgbClr val="990099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3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-1470" y="-102"/>
      </p:cViewPr>
      <p:guideLst>
        <p:guide orient="horz" pos="4282"/>
        <p:guide pos="33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1944" y="-72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7" Type="http://schemas.openxmlformats.org/officeDocument/2006/relationships/slide" Target="slides/slide20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9.xml"/><Relationship Id="rId5" Type="http://schemas.openxmlformats.org/officeDocument/2006/relationships/slide" Target="slides/slide14.xml"/><Relationship Id="rId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t" anchorCtr="0" compatLnSpc="1">
            <a:prstTxWarp prst="textNoShape">
              <a:avLst/>
            </a:prstTxWarp>
          </a:bodyPr>
          <a:lstStyle>
            <a:lvl1pPr algn="l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30765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b" anchorCtr="0" compatLnSpc="1">
            <a:prstTxWarp prst="textNoShape">
              <a:avLst/>
            </a:prstTxWarp>
          </a:bodyPr>
          <a:lstStyle>
            <a:lvl1pPr algn="l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36138"/>
            <a:ext cx="30765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5B7AC7BD-2C0A-46F7-8BF4-DCA6908E4A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39700"/>
            <a:ext cx="606425" cy="198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81738" y="139700"/>
            <a:ext cx="817562" cy="198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98513"/>
            <a:ext cx="5105400" cy="3830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6613525"/>
            <a:ext cx="3086100" cy="1135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015538"/>
            <a:ext cx="60642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B50B8BF-FC40-4B99-9633-6B024C6CCC2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7005638" y="10013950"/>
            <a:ext cx="93662" cy="200025"/>
          </a:xfrm>
          <a:noFill/>
        </p:spPr>
        <p:txBody>
          <a:bodyPr/>
          <a:lstStyle/>
          <a:p>
            <a:fld id="{846462C6-4878-4A09-9B9B-B5F688D7820E}" type="slidenum">
              <a:rPr lang="en-US" altLang="ko-KR" b="1" i="1" smtClean="0">
                <a:solidFill>
                  <a:srgbClr val="000000"/>
                </a:solidFill>
                <a:latin typeface="Arial" pitchFamily="34" charset="0"/>
              </a:rPr>
              <a:pPr/>
              <a:t>1</a:t>
            </a:fld>
            <a:endParaRPr lang="en-US" altLang="ko-KR" b="1" i="1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8188"/>
            <a:ext cx="0" cy="185737"/>
          </a:xfrm>
          <a:noFill/>
          <a:ln w="9525"/>
        </p:spPr>
        <p:txBody>
          <a:bodyPr/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33C2C-FEDC-4EAD-BD9B-D95CE79E0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F2184-AFF1-42C7-86B3-0A2CAD581C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75538-E445-4E29-BE4F-5ADC710472B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4B0E9-23A9-40CA-934A-9BCDC7770A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46F27-6540-44E2-A67C-A24CEFEFCB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7C4DE-CE97-4DBB-BE15-3FE3ADDF28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255BA-9580-488F-8D21-3A781C246B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4E618-790D-457B-A177-7D09C82B24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37DF4-7551-4EF9-AF69-97DF6F3AC0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4730C-7403-4A77-AD54-16F949C85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D4FB3-7F43-408F-AE50-B4DF4073ED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EEF1F2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228600" y="466725"/>
            <a:ext cx="8677275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238125" y="6410325"/>
            <a:ext cx="867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+mn-ea"/>
                <a:ea typeface="굴림" pitchFamily="50" charset="-127"/>
              </a:defRPr>
            </a:lvl1pPr>
          </a:lstStyle>
          <a:p>
            <a:pPr>
              <a:defRPr/>
            </a:pPr>
            <a:fld id="{57C5BE18-EF4B-4CE3-A166-CDB0628CBD9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7699AA5-0636-4338-B348-CB8E25867F6F}" type="slidenum">
              <a:rPr lang="en-US" altLang="ko-KR" smtClean="0">
                <a:solidFill>
                  <a:srgbClr val="000000"/>
                </a:solidFill>
              </a:rPr>
              <a:pPr/>
              <a:t>1</a:t>
            </a:fld>
            <a:endParaRPr lang="en-US" altLang="ko-KR" smtClean="0">
              <a:solidFill>
                <a:srgbClr val="000000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619250" y="2414588"/>
            <a:ext cx="571658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378" tIns="40983" rIns="83378" bIns="40983"/>
          <a:lstStyle/>
          <a:p>
            <a:pPr eaLnBrk="0" hangingPunct="0">
              <a:lnSpc>
                <a:spcPct val="90000"/>
              </a:lnSpc>
            </a:pPr>
            <a:r>
              <a:rPr lang="en-US" altLang="ko-KR" sz="2800" dirty="0" smtClean="0">
                <a:solidFill>
                  <a:srgbClr val="000000"/>
                </a:solidFill>
              </a:rPr>
              <a:t>Lect. 12: </a:t>
            </a:r>
            <a:r>
              <a:rPr lang="en-GB" altLang="ko-KR" sz="2800" dirty="0" smtClean="0">
                <a:solidFill>
                  <a:srgbClr val="000000"/>
                </a:solidFill>
              </a:rPr>
              <a:t>Number </a:t>
            </a:r>
            <a:r>
              <a:rPr lang="en-GB" altLang="ko-KR" sz="2800" dirty="0">
                <a:solidFill>
                  <a:srgbClr val="000000"/>
                </a:solidFill>
              </a:rPr>
              <a:t>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375557" y="511402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Modular 7 Arithmetic</a:t>
            </a:r>
            <a:endParaRPr lang="en-US" altLang="ko-KR" baseline="-25000" dirty="0" smtClean="0"/>
          </a:p>
        </p:txBody>
      </p:sp>
      <p:pic>
        <p:nvPicPr>
          <p:cNvPr id="26627" name="Picture 1028"/>
          <p:cNvPicPr>
            <a:picLocks noChangeAspect="1" noChangeArrowheads="1"/>
          </p:cNvPicPr>
          <p:nvPr/>
        </p:nvPicPr>
        <p:blipFill>
          <a:blip r:embed="rId2" cstate="print"/>
          <a:srcRect l="526" t="21538" r="34416" b="1346"/>
          <a:stretch>
            <a:fillRect/>
          </a:stretch>
        </p:blipFill>
        <p:spPr bwMode="auto">
          <a:xfrm>
            <a:off x="1457325" y="1496786"/>
            <a:ext cx="6229350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1029"/>
          <p:cNvPicPr>
            <a:picLocks noChangeAspect="1" noChangeArrowheads="1"/>
          </p:cNvPicPr>
          <p:nvPr/>
        </p:nvPicPr>
        <p:blipFill>
          <a:blip r:embed="rId2" cstate="print"/>
          <a:srcRect l="73235" t="21538" r="508" b="1346"/>
          <a:stretch>
            <a:fillRect/>
          </a:stretch>
        </p:blipFill>
        <p:spPr bwMode="auto">
          <a:xfrm>
            <a:off x="3170464" y="3723821"/>
            <a:ext cx="268922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Groups, Rings, Fields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82650"/>
            <a:ext cx="8556625" cy="56499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/>
            <a:r>
              <a:rPr lang="en-US" altLang="ko-KR" sz="2000" i="1" dirty="0" smtClean="0">
                <a:solidFill>
                  <a:schemeClr val="bg2"/>
                </a:solidFill>
                <a:latin typeface="+mj-lt"/>
              </a:rPr>
              <a:t>Group</a:t>
            </a:r>
          </a:p>
          <a:p>
            <a:pPr marL="800100" lvl="1" indent="-342900"/>
            <a:r>
              <a:rPr lang="en-US" altLang="ko-KR" sz="1800" i="1" dirty="0" smtClean="0">
                <a:latin typeface="+mj-lt"/>
              </a:rPr>
              <a:t>A set of numbers with some addition operation whose result is also in the set (closure) </a:t>
            </a:r>
          </a:p>
          <a:p>
            <a:pPr marL="800100" lvl="1" indent="-342900"/>
            <a:r>
              <a:rPr lang="en-US" altLang="ko-KR" sz="1800" i="1" dirty="0" smtClean="0">
                <a:latin typeface="+mj-lt"/>
              </a:rPr>
              <a:t>Obeys associative law, has an identity, has inverses </a:t>
            </a:r>
          </a:p>
          <a:p>
            <a:pPr marL="800100" lvl="1" indent="-342900"/>
            <a:r>
              <a:rPr lang="en-US" altLang="ko-KR" sz="1800" i="1" dirty="0" smtClean="0">
                <a:latin typeface="+mj-lt"/>
              </a:rPr>
              <a:t>If also is commutative its an </a:t>
            </a:r>
            <a:r>
              <a:rPr lang="en-US" altLang="ko-KR" sz="1800" i="1" dirty="0" err="1" smtClean="0">
                <a:latin typeface="+mj-lt"/>
              </a:rPr>
              <a:t>Abelian</a:t>
            </a:r>
            <a:r>
              <a:rPr lang="en-US" altLang="ko-KR" sz="1800" i="1" dirty="0" smtClean="0">
                <a:latin typeface="+mj-lt"/>
              </a:rPr>
              <a:t> group </a:t>
            </a:r>
          </a:p>
          <a:p>
            <a:pPr marL="457200" indent="-457200"/>
            <a:r>
              <a:rPr lang="en-US" altLang="ko-KR" sz="2000" i="1" dirty="0" smtClean="0">
                <a:solidFill>
                  <a:schemeClr val="bg2"/>
                </a:solidFill>
                <a:latin typeface="+mj-lt"/>
              </a:rPr>
              <a:t>Ring</a:t>
            </a:r>
          </a:p>
          <a:p>
            <a:pPr marL="800100" lvl="1" indent="-342900"/>
            <a:r>
              <a:rPr lang="en-US" altLang="ko-KR" sz="1800" i="1" dirty="0" smtClean="0">
                <a:latin typeface="+mj-lt"/>
              </a:rPr>
              <a:t>An </a:t>
            </a:r>
            <a:r>
              <a:rPr lang="en-US" altLang="ko-KR" sz="1800" i="1" dirty="0" err="1" smtClean="0">
                <a:latin typeface="+mj-lt"/>
              </a:rPr>
              <a:t>Abelian</a:t>
            </a:r>
            <a:r>
              <a:rPr lang="en-US" altLang="ko-KR" sz="1800" i="1" dirty="0" smtClean="0">
                <a:latin typeface="+mj-lt"/>
              </a:rPr>
              <a:t> group with a multiplication operation also </a:t>
            </a:r>
          </a:p>
          <a:p>
            <a:pPr marL="800100" lvl="1" indent="-342900"/>
            <a:r>
              <a:rPr lang="en-US" altLang="ko-KR" sz="1800" i="1" dirty="0" smtClean="0">
                <a:latin typeface="+mj-lt"/>
              </a:rPr>
              <a:t>Multiplication is associative and distributive over addition </a:t>
            </a:r>
          </a:p>
          <a:p>
            <a:pPr marL="800100" lvl="1" indent="-342900"/>
            <a:r>
              <a:rPr lang="en-US" altLang="ko-KR" sz="1800" i="1" dirty="0" smtClean="0">
                <a:latin typeface="+mj-lt"/>
              </a:rPr>
              <a:t>If multiplication is commutative, its a commutative ring </a:t>
            </a:r>
          </a:p>
          <a:p>
            <a:pPr marL="800100" lvl="1" indent="-342900"/>
            <a:r>
              <a:rPr lang="en-US" altLang="ko-KR" sz="1800" i="1" dirty="0" smtClean="0">
                <a:latin typeface="+mj-lt"/>
              </a:rPr>
              <a:t>e.g., integers mod N for any N </a:t>
            </a:r>
          </a:p>
          <a:p>
            <a:pPr marL="457200" indent="-457200"/>
            <a:r>
              <a:rPr lang="en-US" altLang="ko-KR" sz="2000" i="1" dirty="0" smtClean="0">
                <a:solidFill>
                  <a:schemeClr val="bg2"/>
                </a:solidFill>
                <a:latin typeface="+mj-lt"/>
              </a:rPr>
              <a:t>Field</a:t>
            </a:r>
            <a:r>
              <a:rPr lang="en-US" altLang="ko-KR" sz="2000" i="1" dirty="0" smtClean="0">
                <a:latin typeface="+mj-lt"/>
              </a:rPr>
              <a:t> </a:t>
            </a:r>
          </a:p>
          <a:p>
            <a:pPr marL="800100" lvl="1" indent="-342900"/>
            <a:r>
              <a:rPr lang="en-US" altLang="ko-KR" sz="1800" i="1" dirty="0" smtClean="0">
                <a:latin typeface="+mj-lt"/>
              </a:rPr>
              <a:t>An </a:t>
            </a:r>
            <a:r>
              <a:rPr lang="en-US" altLang="ko-KR" sz="1800" i="1" dirty="0" err="1" smtClean="0">
                <a:latin typeface="+mj-lt"/>
              </a:rPr>
              <a:t>Abelian</a:t>
            </a:r>
            <a:r>
              <a:rPr lang="en-US" altLang="ko-KR" sz="1800" i="1" dirty="0" smtClean="0">
                <a:latin typeface="+mj-lt"/>
              </a:rPr>
              <a:t> group for addition </a:t>
            </a:r>
          </a:p>
          <a:p>
            <a:pPr marL="800100" lvl="1" indent="-342900"/>
            <a:r>
              <a:rPr lang="en-US" altLang="ko-KR" sz="1800" i="1" dirty="0" smtClean="0">
                <a:latin typeface="+mj-lt"/>
              </a:rPr>
              <a:t>A ring </a:t>
            </a:r>
          </a:p>
          <a:p>
            <a:pPr marL="800100" lvl="1" indent="-342900"/>
            <a:r>
              <a:rPr lang="en-US" altLang="ko-KR" sz="1800" i="1" dirty="0" smtClean="0">
                <a:latin typeface="+mj-lt"/>
              </a:rPr>
              <a:t>An </a:t>
            </a:r>
            <a:r>
              <a:rPr lang="en-US" altLang="ko-KR" sz="1800" i="1" dirty="0" err="1" smtClean="0">
                <a:latin typeface="+mj-lt"/>
              </a:rPr>
              <a:t>Abelian</a:t>
            </a:r>
            <a:r>
              <a:rPr lang="en-US" altLang="ko-KR" sz="1800" i="1" dirty="0" smtClean="0">
                <a:latin typeface="+mj-lt"/>
              </a:rPr>
              <a:t> group for multiplication (ignoring 0) </a:t>
            </a:r>
          </a:p>
          <a:p>
            <a:pPr marL="800100" lvl="1" indent="-342900"/>
            <a:r>
              <a:rPr lang="en-US" altLang="ko-KR" sz="1800" i="1" dirty="0" smtClean="0">
                <a:latin typeface="+mj-lt"/>
              </a:rPr>
              <a:t>e.g., integers mod P where P is prime </a:t>
            </a:r>
          </a:p>
          <a:p>
            <a:pPr marL="457200" indent="-457200"/>
            <a:endParaRPr lang="en-US" altLang="ko-KR" sz="2000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8117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Fermat’s Little Theorem</a:t>
            </a:r>
            <a:endParaRPr lang="en-US" altLang="ko-KR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863" y="1362529"/>
            <a:ext cx="8382000" cy="5237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ko-KR" sz="2400" i="1" dirty="0" smtClean="0">
                <a:latin typeface="+mj-lt"/>
              </a:rPr>
              <a:t>If p is prime and a is a positive integer not divisible by p, 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i="1" dirty="0" smtClean="0">
                <a:latin typeface="+mj-lt"/>
              </a:rPr>
              <a:t>			</a:t>
            </a:r>
            <a:r>
              <a:rPr lang="en-US" altLang="en-US" sz="2400" i="1" dirty="0" smtClean="0">
                <a:solidFill>
                  <a:schemeClr val="bg2"/>
                </a:solidFill>
                <a:latin typeface="+mj-lt"/>
              </a:rPr>
              <a:t>a</a:t>
            </a:r>
            <a:r>
              <a:rPr lang="en-US" altLang="en-US" sz="2400" i="1" baseline="30000" dirty="0" smtClean="0">
                <a:solidFill>
                  <a:schemeClr val="bg2"/>
                </a:solidFill>
                <a:latin typeface="+mj-lt"/>
              </a:rPr>
              <a:t>p-1</a:t>
            </a:r>
            <a:r>
              <a:rPr lang="en-US" altLang="en-US" sz="2400" i="1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altLang="en-US" sz="2400" i="1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 1 mod p</a:t>
            </a:r>
          </a:p>
          <a:p>
            <a:pPr>
              <a:lnSpc>
                <a:spcPct val="80000"/>
              </a:lnSpc>
            </a:pPr>
            <a:r>
              <a:rPr lang="en-US" altLang="en-US" sz="2400" i="1" dirty="0" smtClean="0">
                <a:latin typeface="+mj-lt"/>
                <a:sym typeface="Symbol" pitchFamily="18" charset="2"/>
              </a:rPr>
              <a:t>Proof</a:t>
            </a:r>
          </a:p>
          <a:p>
            <a:pPr lvl="1">
              <a:lnSpc>
                <a:spcPct val="80000"/>
              </a:lnSpc>
            </a:pPr>
            <a:r>
              <a:rPr lang="en-US" altLang="en-US" sz="2000" i="1" dirty="0" smtClean="0">
                <a:latin typeface="+mj-lt"/>
                <a:sym typeface="Symbol" pitchFamily="18" charset="2"/>
              </a:rPr>
              <a:t>Start by listing the first p – 1 positive multiples of a: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i="1" dirty="0" smtClean="0">
                <a:latin typeface="+mj-lt"/>
                <a:sym typeface="Symbol" pitchFamily="18" charset="2"/>
              </a:rPr>
              <a:t>			a, 2a, 3a, …, (p-1)a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i="1" dirty="0" smtClean="0">
                <a:latin typeface="+mj-lt"/>
                <a:sym typeface="Symbol" pitchFamily="18" charset="2"/>
              </a:rPr>
              <a:t>	Suppose that </a:t>
            </a:r>
            <a:r>
              <a:rPr lang="en-US" altLang="en-US" sz="2000" i="1" dirty="0" err="1" smtClean="0">
                <a:latin typeface="+mj-lt"/>
                <a:sym typeface="Symbol" pitchFamily="18" charset="2"/>
              </a:rPr>
              <a:t>ra</a:t>
            </a:r>
            <a:r>
              <a:rPr lang="en-US" altLang="en-US" sz="2000" i="1" dirty="0" smtClean="0">
                <a:latin typeface="+mj-lt"/>
                <a:sym typeface="Symbol" pitchFamily="18" charset="2"/>
              </a:rPr>
              <a:t> and </a:t>
            </a:r>
            <a:r>
              <a:rPr lang="en-US" altLang="en-US" sz="2000" i="1" dirty="0" err="1" smtClean="0">
                <a:latin typeface="+mj-lt"/>
                <a:sym typeface="Symbol" pitchFamily="18" charset="2"/>
              </a:rPr>
              <a:t>sa</a:t>
            </a:r>
            <a:r>
              <a:rPr lang="en-US" altLang="en-US" sz="2000" i="1" dirty="0" smtClean="0">
                <a:latin typeface="+mj-lt"/>
                <a:sym typeface="Symbol" pitchFamily="18" charset="2"/>
              </a:rPr>
              <a:t> are the same modulo p, then we have 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i="1" dirty="0" smtClean="0">
                <a:latin typeface="+mj-lt"/>
                <a:sym typeface="Symbol" pitchFamily="18" charset="2"/>
              </a:rPr>
              <a:t>	r  s mod p, so the p-1 multiples of a above are distinct and nonzero;      that is, they must be congruent to 1, 2, 3, …, p-1 in some order. Multiply all these </a:t>
            </a:r>
            <a:r>
              <a:rPr lang="en-US" altLang="en-US" sz="2000" i="1" dirty="0" err="1" smtClean="0">
                <a:latin typeface="+mj-lt"/>
                <a:sym typeface="Symbol" pitchFamily="18" charset="2"/>
              </a:rPr>
              <a:t>congruences</a:t>
            </a:r>
            <a:r>
              <a:rPr lang="en-US" altLang="en-US" sz="2000" i="1" dirty="0" smtClean="0">
                <a:latin typeface="+mj-lt"/>
                <a:sym typeface="Symbol" pitchFamily="18" charset="2"/>
              </a:rPr>
              <a:t> together and we find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i="1" dirty="0" smtClean="0">
                <a:latin typeface="+mj-lt"/>
                <a:sym typeface="Symbol" pitchFamily="18" charset="2"/>
              </a:rPr>
              <a:t>	a  2a  3a  …  (p-1)a  1  2  3  …  (p-1) mod p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i="1" dirty="0" smtClean="0">
                <a:latin typeface="+mj-lt"/>
                <a:sym typeface="Symbol" pitchFamily="18" charset="2"/>
              </a:rPr>
              <a:t>	or better, a</a:t>
            </a:r>
            <a:r>
              <a:rPr lang="en-US" altLang="en-US" sz="2000" i="1" baseline="30000" dirty="0" smtClean="0">
                <a:latin typeface="+mj-lt"/>
                <a:sym typeface="Symbol" pitchFamily="18" charset="2"/>
              </a:rPr>
              <a:t>p-1</a:t>
            </a:r>
            <a:r>
              <a:rPr lang="en-US" altLang="en-US" sz="2000" i="1" dirty="0" smtClean="0">
                <a:latin typeface="+mj-lt"/>
                <a:sym typeface="Symbol" pitchFamily="18" charset="2"/>
              </a:rPr>
              <a:t>(p-1)!  (p-1)! mod p. Divide both side by (p-1)! to              complete the proof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 i="1" dirty="0" smtClean="0">
              <a:latin typeface="+mj-lt"/>
              <a:sym typeface="Symbol" pitchFamily="18" charset="2"/>
            </a:endParaRPr>
          </a:p>
          <a:p>
            <a:pPr>
              <a:lnSpc>
                <a:spcPct val="80000"/>
              </a:lnSpc>
            </a:pPr>
            <a:r>
              <a:rPr lang="en-US" altLang="ko-KR" sz="2400" i="1" dirty="0" smtClean="0">
                <a:latin typeface="+mj-lt"/>
              </a:rPr>
              <a:t>Corollary</a:t>
            </a:r>
          </a:p>
          <a:p>
            <a:pPr lvl="1">
              <a:lnSpc>
                <a:spcPct val="80000"/>
              </a:lnSpc>
            </a:pPr>
            <a:r>
              <a:rPr lang="en-US" altLang="ko-KR" sz="2000" i="1" dirty="0" smtClean="0">
                <a:latin typeface="+mj-lt"/>
              </a:rPr>
              <a:t>If p is prime and a is any positive integer, 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i="1" dirty="0" smtClean="0">
                <a:latin typeface="+mj-lt"/>
              </a:rPr>
              <a:t>			</a:t>
            </a:r>
            <a:r>
              <a:rPr lang="en-US" altLang="en-US" sz="1400" i="1" dirty="0" err="1" smtClean="0">
                <a:solidFill>
                  <a:schemeClr val="bg2"/>
                </a:solidFill>
                <a:latin typeface="+mj-lt"/>
              </a:rPr>
              <a:t>a</a:t>
            </a:r>
            <a:r>
              <a:rPr lang="en-US" altLang="en-US" sz="1400" i="1" baseline="30000" dirty="0" err="1" smtClean="0">
                <a:solidFill>
                  <a:schemeClr val="bg2"/>
                </a:solidFill>
                <a:latin typeface="+mj-lt"/>
              </a:rPr>
              <a:t>p</a:t>
            </a:r>
            <a:r>
              <a:rPr lang="en-US" altLang="en-US" sz="1400" i="1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altLang="en-US" sz="1400" i="1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 a mod p</a:t>
            </a:r>
          </a:p>
          <a:p>
            <a:pPr lvl="1">
              <a:lnSpc>
                <a:spcPct val="80000"/>
              </a:lnSpc>
            </a:pPr>
            <a:endParaRPr lang="en-US" altLang="ko-KR" sz="1100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413431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ym typeface="Symbol" pitchFamily="18" charset="2"/>
              </a:rPr>
              <a:t>Euler’s </a:t>
            </a:r>
            <a:r>
              <a:rPr lang="en-US" altLang="en-US" dirty="0" err="1" smtClean="0">
                <a:sym typeface="Symbol" pitchFamily="18" charset="2"/>
              </a:rPr>
              <a:t>Totient</a:t>
            </a:r>
            <a:r>
              <a:rPr lang="en-US" altLang="en-US" dirty="0" smtClean="0">
                <a:sym typeface="Symbol" pitchFamily="18" charset="2"/>
              </a:rPr>
              <a:t> Function</a:t>
            </a:r>
            <a:endParaRPr lang="en-US" altLang="ko-KR" dirty="0" smtClean="0">
              <a:sym typeface="Symbol" pitchFamily="18" charset="2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412" y="1227138"/>
            <a:ext cx="8371568" cy="425109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i="1" dirty="0" smtClean="0">
                <a:latin typeface="+mj-lt"/>
                <a:sym typeface="Symbol" pitchFamily="18" charset="2"/>
              </a:rPr>
              <a:t>Euler’s </a:t>
            </a:r>
            <a:r>
              <a:rPr lang="en-US" altLang="en-US" sz="2000" i="1" dirty="0" err="1" smtClean="0">
                <a:latin typeface="+mj-lt"/>
                <a:sym typeface="Symbol" pitchFamily="18" charset="2"/>
              </a:rPr>
              <a:t>totient</a:t>
            </a:r>
            <a:r>
              <a:rPr lang="en-US" altLang="en-US" sz="2000" i="1" dirty="0" smtClean="0">
                <a:latin typeface="+mj-lt"/>
                <a:sym typeface="Symbol" pitchFamily="18" charset="2"/>
              </a:rPr>
              <a:t> function (n) is the number of positive integers less than n       (including 1) and relatively prime to n</a:t>
            </a:r>
          </a:p>
          <a:p>
            <a:r>
              <a:rPr lang="en-US" altLang="en-US" sz="2000" i="1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(p) = p-1</a:t>
            </a:r>
          </a:p>
          <a:p>
            <a:r>
              <a:rPr lang="en-US" altLang="en-US" sz="2000" i="1" dirty="0" smtClean="0">
                <a:latin typeface="+mj-lt"/>
                <a:sym typeface="Symbol" pitchFamily="18" charset="2"/>
              </a:rPr>
              <a:t>(1) = 1 (</a:t>
            </a:r>
            <a:r>
              <a:rPr lang="en-US" altLang="ko-KR" sz="2000" i="1" dirty="0" smtClean="0">
                <a:latin typeface="+mj-lt"/>
                <a:sym typeface="Symbol" pitchFamily="18" charset="2"/>
              </a:rPr>
              <a:t>Definition</a:t>
            </a:r>
            <a:r>
              <a:rPr lang="en-US" altLang="ko-KR" sz="2000" i="1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)</a:t>
            </a:r>
            <a:endParaRPr lang="en-US" altLang="en-US" sz="2000" i="1" dirty="0" smtClean="0">
              <a:solidFill>
                <a:schemeClr val="bg2"/>
              </a:solidFill>
              <a:latin typeface="+mj-lt"/>
              <a:sym typeface="Symbol" pitchFamily="18" charset="2"/>
            </a:endParaRPr>
          </a:p>
          <a:p>
            <a:r>
              <a:rPr lang="en-US" altLang="en-US" sz="2000" i="1" dirty="0" smtClean="0">
                <a:latin typeface="+mj-lt"/>
                <a:sym typeface="Symbol" pitchFamily="18" charset="2"/>
              </a:rPr>
              <a:t>Let p and q be distinct prime numbers, n = </a:t>
            </a:r>
            <a:r>
              <a:rPr lang="en-US" altLang="en-US" sz="2000" i="1" dirty="0" err="1" smtClean="0">
                <a:latin typeface="+mj-lt"/>
                <a:sym typeface="Symbol" pitchFamily="18" charset="2"/>
              </a:rPr>
              <a:t>pq</a:t>
            </a:r>
            <a:r>
              <a:rPr lang="en-US" altLang="en-US" sz="2000" i="1" dirty="0" smtClean="0">
                <a:latin typeface="+mj-lt"/>
                <a:sym typeface="Symbol" pitchFamily="18" charset="2"/>
              </a:rPr>
              <a:t>.  Then </a:t>
            </a:r>
            <a:br>
              <a:rPr lang="en-US" altLang="en-US" sz="2000" i="1" dirty="0" smtClean="0">
                <a:latin typeface="+mj-lt"/>
                <a:sym typeface="Symbol" pitchFamily="18" charset="2"/>
              </a:rPr>
            </a:br>
            <a:r>
              <a:rPr lang="en-US" altLang="en-US" sz="2000" i="1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(</a:t>
            </a:r>
            <a:r>
              <a:rPr lang="en-US" altLang="en-US" sz="2000" i="1" dirty="0" err="1" smtClean="0">
                <a:solidFill>
                  <a:schemeClr val="bg2"/>
                </a:solidFill>
                <a:latin typeface="+mj-lt"/>
                <a:sym typeface="Symbol" pitchFamily="18" charset="2"/>
              </a:rPr>
              <a:t>pq</a:t>
            </a:r>
            <a:r>
              <a:rPr lang="en-US" altLang="en-US" sz="2000" i="1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) = (p)(q) = (p-1)(q-1)</a:t>
            </a:r>
          </a:p>
          <a:p>
            <a:r>
              <a:rPr lang="en-US" altLang="en-US" sz="2000" i="1" dirty="0" smtClean="0">
                <a:latin typeface="+mj-lt"/>
                <a:sym typeface="Symbol" pitchFamily="18" charset="2"/>
              </a:rPr>
              <a:t>Proof</a:t>
            </a:r>
          </a:p>
          <a:p>
            <a:pPr lvl="1"/>
            <a:r>
              <a:rPr lang="en-US" altLang="en-US" sz="1800" i="1" dirty="0" smtClean="0">
                <a:latin typeface="+mj-lt"/>
                <a:sym typeface="Symbol" pitchFamily="18" charset="2"/>
              </a:rPr>
              <a:t>Consider Z</a:t>
            </a:r>
            <a:r>
              <a:rPr lang="en-US" altLang="en-US" sz="1800" i="1" baseline="-25000" dirty="0" smtClean="0">
                <a:latin typeface="+mj-lt"/>
                <a:sym typeface="Symbol" pitchFamily="18" charset="2"/>
              </a:rPr>
              <a:t>n</a:t>
            </a:r>
            <a:r>
              <a:rPr lang="en-US" altLang="en-US" sz="1800" i="1" dirty="0" smtClean="0">
                <a:latin typeface="+mj-lt"/>
                <a:sym typeface="Symbol" pitchFamily="18" charset="2"/>
              </a:rPr>
              <a:t> = {0, 1, …, pq-1}</a:t>
            </a:r>
          </a:p>
          <a:p>
            <a:pPr lvl="1"/>
            <a:r>
              <a:rPr lang="en-US" altLang="en-US" sz="1800" i="1" dirty="0" smtClean="0">
                <a:latin typeface="+mj-lt"/>
                <a:sym typeface="Symbol" pitchFamily="18" charset="2"/>
              </a:rPr>
              <a:t>The residues not relatively prime to n are 0, {p, 2p, …, (q-1)p}, and </a:t>
            </a:r>
            <a:br>
              <a:rPr lang="en-US" altLang="en-US" sz="1800" i="1" dirty="0" smtClean="0">
                <a:latin typeface="+mj-lt"/>
                <a:sym typeface="Symbol" pitchFamily="18" charset="2"/>
              </a:rPr>
            </a:br>
            <a:r>
              <a:rPr lang="en-US" altLang="en-US" sz="1800" i="1" dirty="0" smtClean="0">
                <a:latin typeface="+mj-lt"/>
                <a:sym typeface="Symbol" pitchFamily="18" charset="2"/>
              </a:rPr>
              <a:t>{q, 2q, …, (p-1)q}</a:t>
            </a:r>
          </a:p>
          <a:p>
            <a:pPr lvl="1"/>
            <a:r>
              <a:rPr lang="en-US" altLang="en-US" sz="1800" i="1" dirty="0" smtClean="0">
                <a:latin typeface="+mj-lt"/>
                <a:sym typeface="Symbol" pitchFamily="18" charset="2"/>
              </a:rPr>
              <a:t>So (</a:t>
            </a:r>
            <a:r>
              <a:rPr lang="en-US" altLang="en-US" sz="1800" i="1" dirty="0" err="1" smtClean="0">
                <a:latin typeface="+mj-lt"/>
                <a:sym typeface="Symbol" pitchFamily="18" charset="2"/>
              </a:rPr>
              <a:t>pq</a:t>
            </a:r>
            <a:r>
              <a:rPr lang="en-US" altLang="en-US" sz="1800" i="1" dirty="0" smtClean="0">
                <a:latin typeface="+mj-lt"/>
                <a:sym typeface="Symbol" pitchFamily="18" charset="2"/>
              </a:rPr>
              <a:t>) = </a:t>
            </a:r>
            <a:r>
              <a:rPr lang="en-US" altLang="en-US" sz="1800" i="1" dirty="0" err="1" smtClean="0">
                <a:latin typeface="+mj-lt"/>
                <a:sym typeface="Symbol" pitchFamily="18" charset="2"/>
              </a:rPr>
              <a:t>pq</a:t>
            </a:r>
            <a:r>
              <a:rPr lang="en-US" altLang="en-US" sz="1800" i="1" dirty="0" smtClean="0">
                <a:latin typeface="+mj-lt"/>
                <a:sym typeface="Symbol" pitchFamily="18" charset="2"/>
              </a:rPr>
              <a:t> - (1 + (q-1) + (p-1)) = </a:t>
            </a:r>
            <a:r>
              <a:rPr lang="en-US" altLang="en-US" sz="1800" i="1" dirty="0" err="1" smtClean="0">
                <a:latin typeface="+mj-lt"/>
                <a:sym typeface="Symbol" pitchFamily="18" charset="2"/>
              </a:rPr>
              <a:t>pq</a:t>
            </a:r>
            <a:r>
              <a:rPr lang="en-US" altLang="en-US" sz="1800" i="1" dirty="0" smtClean="0">
                <a:latin typeface="+mj-lt"/>
                <a:sym typeface="Symbol" pitchFamily="18" charset="2"/>
              </a:rPr>
              <a:t> - p - q + 1 = (p-1)(q-1)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9596" y="1542370"/>
            <a:ext cx="5886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45205"/>
            <a:ext cx="8809038" cy="544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altLang="en-US" sz="3600" i="1" dirty="0">
                <a:solidFill>
                  <a:srgbClr val="008011"/>
                </a:solidFill>
                <a:sym typeface="Symbol" pitchFamily="18" charset="2"/>
              </a:rPr>
              <a:t>Euler’s </a:t>
            </a:r>
            <a:r>
              <a:rPr lang="en-US" altLang="en-US" sz="3600" i="1" dirty="0" err="1">
                <a:solidFill>
                  <a:srgbClr val="008011"/>
                </a:solidFill>
                <a:sym typeface="Symbol" pitchFamily="18" charset="2"/>
              </a:rPr>
              <a:t>Totient</a:t>
            </a:r>
            <a:r>
              <a:rPr lang="en-US" altLang="en-US" sz="3600" i="1" dirty="0">
                <a:solidFill>
                  <a:srgbClr val="008011"/>
                </a:solidFill>
                <a:sym typeface="Symbol" pitchFamily="18" charset="2"/>
              </a:rPr>
              <a:t> Function</a:t>
            </a:r>
            <a:endParaRPr lang="en-US" altLang="ko-KR" sz="3600" i="1" dirty="0">
              <a:solidFill>
                <a:srgbClr val="008011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2707" y="36444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ym typeface="Symbol" pitchFamily="18" charset="2"/>
              </a:rPr>
              <a:t>Euler’s Theorem</a:t>
            </a:r>
            <a:endParaRPr lang="en-US" altLang="ko-KR" dirty="0" smtClean="0">
              <a:sym typeface="Symbol" pitchFamily="18" charset="2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5857" y="1157061"/>
            <a:ext cx="8664575" cy="5530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2400" i="1" dirty="0" smtClean="0">
                <a:latin typeface="+mj-lt"/>
              </a:rPr>
              <a:t>Generalization of Fermat’s little theorem</a:t>
            </a:r>
          </a:p>
          <a:p>
            <a:r>
              <a:rPr lang="en-US" altLang="ko-KR" sz="2400" i="1" dirty="0" smtClean="0">
                <a:latin typeface="+mj-lt"/>
              </a:rPr>
              <a:t>For every a and n that are relatively prime,				</a:t>
            </a:r>
            <a:r>
              <a:rPr lang="en-US" altLang="ko-KR" sz="2400" i="1" dirty="0" smtClean="0">
                <a:solidFill>
                  <a:schemeClr val="bg2"/>
                </a:solidFill>
                <a:latin typeface="+mj-lt"/>
              </a:rPr>
              <a:t>a</a:t>
            </a:r>
            <a:r>
              <a:rPr lang="en-US" altLang="en-US" sz="2400" i="1" baseline="30000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(</a:t>
            </a:r>
            <a:r>
              <a:rPr lang="en-US" altLang="ko-KR" sz="2400" i="1" baseline="30000" dirty="0" smtClean="0">
                <a:solidFill>
                  <a:schemeClr val="bg2"/>
                </a:solidFill>
                <a:latin typeface="+mj-lt"/>
              </a:rPr>
              <a:t>n)</a:t>
            </a:r>
            <a:r>
              <a:rPr lang="en-US" altLang="ko-KR" sz="2400" i="1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altLang="en-US" sz="2400" i="1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 </a:t>
            </a:r>
            <a:r>
              <a:rPr lang="en-US" altLang="ko-KR" sz="2400" i="1" dirty="0" smtClean="0">
                <a:solidFill>
                  <a:schemeClr val="bg2"/>
                </a:solidFill>
                <a:latin typeface="+mj-lt"/>
              </a:rPr>
              <a:t>1 mod n</a:t>
            </a:r>
            <a:endParaRPr lang="en-US" altLang="ko-KR" sz="2400" i="1" dirty="0" smtClean="0">
              <a:latin typeface="+mj-lt"/>
            </a:endParaRPr>
          </a:p>
          <a:p>
            <a:r>
              <a:rPr lang="en-US" altLang="ko-KR" sz="2400" i="1" dirty="0" smtClean="0">
                <a:latin typeface="+mj-lt"/>
              </a:rPr>
              <a:t>Proof</a:t>
            </a:r>
          </a:p>
          <a:p>
            <a:pPr lvl="1"/>
            <a:r>
              <a:rPr lang="en-US" altLang="ko-KR" sz="2000" i="1" dirty="0" smtClean="0">
                <a:latin typeface="+mj-lt"/>
              </a:rPr>
              <a:t>The proof is completely analogous to that of the Fermat's Theorem except that instead of the set of residues {1,2,...,n-1} we now consider the set of residues {x</a:t>
            </a:r>
            <a:r>
              <a:rPr lang="en-US" altLang="ko-KR" sz="2000" i="1" baseline="-30000" dirty="0" smtClean="0">
                <a:latin typeface="+mj-lt"/>
              </a:rPr>
              <a:t>1</a:t>
            </a:r>
            <a:r>
              <a:rPr lang="en-US" altLang="ko-KR" sz="2000" i="1" dirty="0" smtClean="0">
                <a:latin typeface="+mj-lt"/>
              </a:rPr>
              <a:t>,x</a:t>
            </a:r>
            <a:r>
              <a:rPr lang="en-US" altLang="ko-KR" sz="2000" i="1" baseline="-30000" dirty="0" smtClean="0">
                <a:latin typeface="+mj-lt"/>
              </a:rPr>
              <a:t>2</a:t>
            </a:r>
            <a:r>
              <a:rPr lang="en-US" altLang="ko-KR" sz="2000" i="1" dirty="0" smtClean="0">
                <a:latin typeface="+mj-lt"/>
              </a:rPr>
              <a:t>,...,x</a:t>
            </a:r>
            <a:r>
              <a:rPr lang="en-US" altLang="en-US" sz="2000" i="1" baseline="-25000" dirty="0" smtClean="0">
                <a:latin typeface="+mj-lt"/>
                <a:sym typeface="Symbol" pitchFamily="18" charset="2"/>
              </a:rPr>
              <a:t>(</a:t>
            </a:r>
            <a:r>
              <a:rPr lang="en-US" altLang="ko-KR" sz="2000" i="1" baseline="-25000" dirty="0" smtClean="0">
                <a:latin typeface="+mj-lt"/>
              </a:rPr>
              <a:t>n)</a:t>
            </a:r>
            <a:r>
              <a:rPr lang="en-US" altLang="ko-KR" sz="2000" i="1" dirty="0" smtClean="0">
                <a:latin typeface="+mj-lt"/>
              </a:rPr>
              <a:t>} which are relatively prime to n. In exactly the same manner as before, multiplication by a modulo n results in a permutation of the set {x</a:t>
            </a:r>
            <a:r>
              <a:rPr lang="en-US" altLang="ko-KR" sz="2000" i="1" baseline="-30000" dirty="0" smtClean="0">
                <a:latin typeface="+mj-lt"/>
              </a:rPr>
              <a:t>1</a:t>
            </a:r>
            <a:r>
              <a:rPr lang="en-US" altLang="ko-KR" sz="2000" i="1" dirty="0" smtClean="0">
                <a:latin typeface="+mj-lt"/>
              </a:rPr>
              <a:t>, x</a:t>
            </a:r>
            <a:r>
              <a:rPr lang="en-US" altLang="ko-KR" sz="2000" i="1" baseline="-30000" dirty="0" smtClean="0">
                <a:latin typeface="+mj-lt"/>
              </a:rPr>
              <a:t>2</a:t>
            </a:r>
            <a:r>
              <a:rPr lang="en-US" altLang="ko-KR" sz="2000" i="1" dirty="0" smtClean="0">
                <a:latin typeface="+mj-lt"/>
              </a:rPr>
              <a:t>, ..., x</a:t>
            </a:r>
            <a:r>
              <a:rPr lang="en-US" altLang="en-US" sz="2000" i="1" baseline="-25000" dirty="0" smtClean="0">
                <a:latin typeface="+mj-lt"/>
                <a:sym typeface="Symbol" pitchFamily="18" charset="2"/>
              </a:rPr>
              <a:t>(</a:t>
            </a:r>
            <a:r>
              <a:rPr lang="en-US" altLang="ko-KR" sz="2000" i="1" baseline="-25000" dirty="0" smtClean="0">
                <a:latin typeface="+mj-lt"/>
              </a:rPr>
              <a:t>n)</a:t>
            </a:r>
            <a:r>
              <a:rPr lang="en-US" altLang="ko-KR" sz="2000" i="1" dirty="0" smtClean="0">
                <a:latin typeface="+mj-lt"/>
              </a:rPr>
              <a:t>}. Therefore, two products are congruent:</a:t>
            </a:r>
          </a:p>
          <a:p>
            <a:pPr lvl="1">
              <a:buFontTx/>
              <a:buNone/>
            </a:pPr>
            <a:r>
              <a:rPr lang="en-US" altLang="ko-KR" sz="2000" i="1" dirty="0" smtClean="0">
                <a:latin typeface="+mj-lt"/>
              </a:rPr>
              <a:t>	x</a:t>
            </a:r>
            <a:r>
              <a:rPr lang="en-US" altLang="ko-KR" sz="2000" i="1" baseline="-30000" dirty="0" smtClean="0">
                <a:latin typeface="+mj-lt"/>
              </a:rPr>
              <a:t>1</a:t>
            </a:r>
            <a:r>
              <a:rPr lang="en-US" altLang="ko-KR" sz="2000" i="1" dirty="0" smtClean="0">
                <a:latin typeface="+mj-lt"/>
              </a:rPr>
              <a:t>x</a:t>
            </a:r>
            <a:r>
              <a:rPr lang="en-US" altLang="ko-KR" sz="2000" i="1" baseline="-30000" dirty="0" smtClean="0">
                <a:latin typeface="+mj-lt"/>
              </a:rPr>
              <a:t>2</a:t>
            </a:r>
            <a:r>
              <a:rPr lang="en-US" altLang="ko-KR" sz="2000" i="1" dirty="0" smtClean="0">
                <a:latin typeface="+mj-lt"/>
              </a:rPr>
              <a:t> ... x</a:t>
            </a:r>
            <a:r>
              <a:rPr lang="en-US" altLang="en-US" sz="2000" i="1" baseline="-25000" dirty="0" smtClean="0">
                <a:latin typeface="+mj-lt"/>
                <a:sym typeface="Symbol" pitchFamily="18" charset="2"/>
              </a:rPr>
              <a:t>(</a:t>
            </a:r>
            <a:r>
              <a:rPr lang="en-US" altLang="ko-KR" sz="2000" i="1" baseline="-25000" dirty="0" smtClean="0">
                <a:latin typeface="+mj-lt"/>
              </a:rPr>
              <a:t>n)</a:t>
            </a:r>
            <a:r>
              <a:rPr lang="en-US" altLang="ko-KR" sz="2000" i="1" dirty="0" smtClean="0">
                <a:latin typeface="+mj-lt"/>
              </a:rPr>
              <a:t> </a:t>
            </a:r>
            <a:r>
              <a:rPr lang="en-US" altLang="en-US" sz="2000" i="1" dirty="0" smtClean="0">
                <a:latin typeface="+mj-lt"/>
                <a:sym typeface="Symbol" pitchFamily="18" charset="2"/>
              </a:rPr>
              <a:t> </a:t>
            </a:r>
            <a:r>
              <a:rPr lang="en-US" altLang="ko-KR" sz="2000" i="1" dirty="0" smtClean="0">
                <a:latin typeface="+mj-lt"/>
              </a:rPr>
              <a:t>(ax</a:t>
            </a:r>
            <a:r>
              <a:rPr lang="en-US" altLang="ko-KR" sz="2000" i="1" baseline="-30000" dirty="0" smtClean="0">
                <a:latin typeface="+mj-lt"/>
              </a:rPr>
              <a:t>1</a:t>
            </a:r>
            <a:r>
              <a:rPr lang="en-US" altLang="ko-KR" sz="2000" i="1" dirty="0" smtClean="0">
                <a:latin typeface="+mj-lt"/>
              </a:rPr>
              <a:t>)(ax</a:t>
            </a:r>
            <a:r>
              <a:rPr lang="en-US" altLang="ko-KR" sz="2000" i="1" baseline="-30000" dirty="0" smtClean="0">
                <a:latin typeface="+mj-lt"/>
              </a:rPr>
              <a:t>2</a:t>
            </a:r>
            <a:r>
              <a:rPr lang="en-US" altLang="ko-KR" sz="2000" i="1" dirty="0" smtClean="0">
                <a:latin typeface="+mj-lt"/>
              </a:rPr>
              <a:t>) ... (ax</a:t>
            </a:r>
            <a:r>
              <a:rPr lang="en-US" altLang="en-US" sz="2000" i="1" baseline="-25000" dirty="0" smtClean="0">
                <a:latin typeface="+mj-lt"/>
                <a:sym typeface="Symbol" pitchFamily="18" charset="2"/>
              </a:rPr>
              <a:t>(</a:t>
            </a:r>
            <a:r>
              <a:rPr lang="en-US" altLang="ko-KR" sz="2000" i="1" baseline="-25000" dirty="0" smtClean="0">
                <a:latin typeface="+mj-lt"/>
              </a:rPr>
              <a:t>n)</a:t>
            </a:r>
            <a:r>
              <a:rPr lang="en-US" altLang="ko-KR" sz="2000" i="1" dirty="0" smtClean="0">
                <a:latin typeface="+mj-lt"/>
              </a:rPr>
              <a:t>) mod n </a:t>
            </a:r>
          </a:p>
          <a:p>
            <a:pPr lvl="1">
              <a:buFontTx/>
              <a:buNone/>
            </a:pPr>
            <a:r>
              <a:rPr lang="en-US" altLang="ko-KR" sz="2000" i="1" dirty="0" smtClean="0">
                <a:latin typeface="+mj-lt"/>
              </a:rPr>
              <a:t>	dividing by the left-hand side proves the theorem.</a:t>
            </a:r>
          </a:p>
          <a:p>
            <a:r>
              <a:rPr lang="en-US" altLang="ko-KR" sz="2400" i="1" dirty="0" smtClean="0">
                <a:latin typeface="+mj-lt"/>
              </a:rPr>
              <a:t>Corollary</a:t>
            </a:r>
          </a:p>
          <a:p>
            <a:pPr lvl="1">
              <a:buFontTx/>
              <a:buNone/>
            </a:pPr>
            <a:r>
              <a:rPr lang="en-US" altLang="ko-KR" sz="1800" i="1" dirty="0" smtClean="0">
                <a:solidFill>
                  <a:schemeClr val="bg2"/>
                </a:solidFill>
                <a:latin typeface="+mj-lt"/>
              </a:rPr>
              <a:t>	a</a:t>
            </a:r>
            <a:r>
              <a:rPr lang="en-US" altLang="en-US" sz="1800" i="1" baseline="30000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(</a:t>
            </a:r>
            <a:r>
              <a:rPr lang="en-US" altLang="ko-KR" sz="1800" i="1" baseline="30000" dirty="0" smtClean="0">
                <a:solidFill>
                  <a:schemeClr val="bg2"/>
                </a:solidFill>
                <a:latin typeface="+mj-lt"/>
              </a:rPr>
              <a:t>n)+1</a:t>
            </a:r>
            <a:r>
              <a:rPr lang="en-US" altLang="ko-KR" sz="1800" i="1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altLang="en-US" sz="1800" i="1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 </a:t>
            </a:r>
            <a:r>
              <a:rPr lang="en-US" altLang="ko-KR" sz="1800" i="1" dirty="0" smtClean="0">
                <a:solidFill>
                  <a:schemeClr val="bg2"/>
                </a:solidFill>
                <a:latin typeface="+mj-lt"/>
              </a:rPr>
              <a:t>a mod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380773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ym typeface="Symbol" pitchFamily="18" charset="2"/>
              </a:rPr>
              <a:t>Euler’s Theorem</a:t>
            </a:r>
            <a:endParaRPr lang="en-US" altLang="ko-KR" dirty="0" smtClean="0">
              <a:sym typeface="Symbol" pitchFamily="18" charset="2"/>
            </a:endParaRP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6716" y="1206500"/>
            <a:ext cx="7869237" cy="5183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+mj-lt"/>
              </a:rPr>
              <a:t>Corollaries</a:t>
            </a:r>
          </a:p>
          <a:p>
            <a:pPr lvl="1"/>
            <a:r>
              <a:rPr lang="en-US" altLang="ko-KR" sz="2000" dirty="0" smtClean="0">
                <a:latin typeface="+mj-lt"/>
              </a:rPr>
              <a:t>Given two prime numbers, p and q, and integers n = </a:t>
            </a:r>
            <a:r>
              <a:rPr lang="en-US" altLang="ko-KR" sz="2000" dirty="0" err="1" smtClean="0">
                <a:latin typeface="+mj-lt"/>
              </a:rPr>
              <a:t>pq</a:t>
            </a:r>
            <a:r>
              <a:rPr lang="en-US" altLang="ko-KR" sz="2000" dirty="0" smtClean="0">
                <a:latin typeface="+mj-lt"/>
              </a:rPr>
              <a:t> and m, with 0&lt;m&lt;n, </a:t>
            </a:r>
          </a:p>
          <a:p>
            <a:pPr lvl="1">
              <a:buFontTx/>
              <a:buNone/>
            </a:pPr>
            <a:r>
              <a:rPr lang="en-US" altLang="ko-KR" sz="2000" dirty="0" smtClean="0">
                <a:latin typeface="+mj-lt"/>
              </a:rPr>
              <a:t>		</a:t>
            </a:r>
            <a:r>
              <a:rPr lang="en-US" altLang="ko-KR" dirty="0" smtClean="0">
                <a:latin typeface="+mj-lt"/>
              </a:rPr>
              <a:t>	</a:t>
            </a:r>
            <a:r>
              <a:rPr lang="en-US" altLang="ko-KR" sz="2000" dirty="0" smtClean="0">
                <a:solidFill>
                  <a:schemeClr val="bg2"/>
                </a:solidFill>
                <a:latin typeface="+mj-lt"/>
              </a:rPr>
              <a:t>m</a:t>
            </a:r>
            <a:r>
              <a:rPr lang="en-US" altLang="en-US" sz="2000" baseline="30000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(</a:t>
            </a:r>
            <a:r>
              <a:rPr lang="en-US" altLang="ko-KR" sz="2000" baseline="30000" dirty="0" smtClean="0">
                <a:solidFill>
                  <a:schemeClr val="bg2"/>
                </a:solidFill>
                <a:latin typeface="+mj-lt"/>
              </a:rPr>
              <a:t>n)+1 </a:t>
            </a:r>
            <a:r>
              <a:rPr lang="en-US" altLang="ko-KR" sz="2000" dirty="0" smtClean="0">
                <a:solidFill>
                  <a:schemeClr val="bg2"/>
                </a:solidFill>
                <a:latin typeface="+mj-lt"/>
              </a:rPr>
              <a:t>= m</a:t>
            </a:r>
            <a:r>
              <a:rPr lang="en-US" altLang="ko-KR" sz="2000" baseline="30000" dirty="0" smtClean="0">
                <a:solidFill>
                  <a:schemeClr val="bg2"/>
                </a:solidFill>
                <a:latin typeface="+mj-lt"/>
              </a:rPr>
              <a:t>(p-1)(q-1)+1</a:t>
            </a:r>
            <a:r>
              <a:rPr lang="en-US" altLang="ko-KR" sz="2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altLang="en-US" sz="2000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 </a:t>
            </a:r>
            <a:r>
              <a:rPr lang="en-US" altLang="ko-KR" sz="2000" dirty="0" smtClean="0">
                <a:solidFill>
                  <a:schemeClr val="bg2"/>
                </a:solidFill>
                <a:latin typeface="+mj-lt"/>
              </a:rPr>
              <a:t>m mod n</a:t>
            </a:r>
          </a:p>
          <a:p>
            <a:pPr lvl="1">
              <a:buFontTx/>
              <a:buNone/>
            </a:pPr>
            <a:endParaRPr lang="en-US" altLang="ko-KR" sz="2400" dirty="0" smtClean="0">
              <a:latin typeface="+mj-lt"/>
            </a:endParaRPr>
          </a:p>
          <a:p>
            <a:pPr lvl="1">
              <a:buFontTx/>
              <a:buNone/>
            </a:pPr>
            <a:r>
              <a:rPr lang="en-US" altLang="ko-KR" sz="2400" dirty="0" smtClean="0">
                <a:latin typeface="+mj-lt"/>
              </a:rPr>
              <a:t> (</a:t>
            </a:r>
            <a:r>
              <a:rPr lang="en-US" altLang="ko-KR" dirty="0" smtClean="0">
                <a:latin typeface="+mj-lt"/>
              </a:rPr>
              <a:t>Demonstrate the validity of the RSA algorithm)</a:t>
            </a:r>
          </a:p>
          <a:p>
            <a:pPr lvl="1">
              <a:buFontTx/>
              <a:buNone/>
            </a:pPr>
            <a:endParaRPr lang="en-US" altLang="ko-KR" sz="2400" dirty="0" smtClean="0">
              <a:latin typeface="+mj-lt"/>
            </a:endParaRPr>
          </a:p>
          <a:p>
            <a:pPr lvl="1">
              <a:buFontTx/>
              <a:buNone/>
            </a:pPr>
            <a:r>
              <a:rPr lang="en-US" altLang="ko-KR" sz="2400" dirty="0" smtClean="0">
                <a:latin typeface="+mj-lt"/>
              </a:rPr>
              <a:t>			</a:t>
            </a:r>
            <a:r>
              <a:rPr lang="en-US" altLang="ko-KR" sz="2000" dirty="0" err="1" smtClean="0">
                <a:solidFill>
                  <a:schemeClr val="bg2"/>
                </a:solidFill>
                <a:latin typeface="+mj-lt"/>
              </a:rPr>
              <a:t>m</a:t>
            </a:r>
            <a:r>
              <a:rPr lang="en-US" altLang="ko-KR" sz="2000" baseline="30000" dirty="0" err="1" smtClean="0">
                <a:solidFill>
                  <a:schemeClr val="bg2"/>
                </a:solidFill>
                <a:latin typeface="+mj-lt"/>
              </a:rPr>
              <a:t>k</a:t>
            </a:r>
            <a:r>
              <a:rPr lang="en-US" altLang="en-US" sz="2000" baseline="30000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(</a:t>
            </a:r>
            <a:r>
              <a:rPr lang="en-US" altLang="ko-KR" sz="2000" baseline="30000" dirty="0" smtClean="0">
                <a:solidFill>
                  <a:schemeClr val="bg2"/>
                </a:solidFill>
                <a:latin typeface="+mj-lt"/>
              </a:rPr>
              <a:t>n) </a:t>
            </a:r>
            <a:r>
              <a:rPr lang="en-US" altLang="en-US" sz="2000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 </a:t>
            </a:r>
            <a:r>
              <a:rPr lang="en-US" altLang="ko-KR" sz="2000" dirty="0" smtClean="0">
                <a:solidFill>
                  <a:schemeClr val="bg2"/>
                </a:solidFill>
                <a:latin typeface="+mj-lt"/>
              </a:rPr>
              <a:t>1 mod n</a:t>
            </a:r>
          </a:p>
          <a:p>
            <a:pPr lvl="1">
              <a:buFontTx/>
              <a:buNone/>
            </a:pPr>
            <a:endParaRPr lang="en-US" altLang="ko-KR" sz="2000" dirty="0" smtClean="0">
              <a:latin typeface="+mj-lt"/>
            </a:endParaRPr>
          </a:p>
          <a:p>
            <a:pPr lvl="1">
              <a:buFontTx/>
              <a:buNone/>
            </a:pPr>
            <a:r>
              <a:rPr lang="en-US" altLang="ko-KR" sz="2000" dirty="0" smtClean="0">
                <a:latin typeface="+mj-lt"/>
              </a:rPr>
              <a:t>			</a:t>
            </a:r>
            <a:r>
              <a:rPr lang="en-US" altLang="ko-KR" sz="2000" dirty="0" err="1" smtClean="0">
                <a:solidFill>
                  <a:schemeClr val="bg2"/>
                </a:solidFill>
                <a:latin typeface="+mj-lt"/>
              </a:rPr>
              <a:t>m</a:t>
            </a:r>
            <a:r>
              <a:rPr lang="en-US" altLang="ko-KR" sz="2000" baseline="30000" dirty="0" err="1" smtClean="0">
                <a:solidFill>
                  <a:schemeClr val="bg2"/>
                </a:solidFill>
                <a:latin typeface="+mj-lt"/>
              </a:rPr>
              <a:t>k</a:t>
            </a:r>
            <a:r>
              <a:rPr lang="en-US" altLang="en-US" sz="2000" baseline="30000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(</a:t>
            </a:r>
            <a:r>
              <a:rPr lang="en-US" altLang="ko-KR" sz="2000" baseline="30000" dirty="0" smtClean="0">
                <a:solidFill>
                  <a:schemeClr val="bg2"/>
                </a:solidFill>
                <a:latin typeface="+mj-lt"/>
              </a:rPr>
              <a:t>n)+1 </a:t>
            </a:r>
            <a:r>
              <a:rPr lang="en-US" altLang="ko-KR" sz="2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altLang="en-US" sz="2000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 </a:t>
            </a:r>
            <a:r>
              <a:rPr lang="en-US" altLang="ko-KR" sz="2000" dirty="0" smtClean="0">
                <a:solidFill>
                  <a:schemeClr val="bg2"/>
                </a:solidFill>
                <a:latin typeface="+mj-lt"/>
              </a:rPr>
              <a:t>m mod n</a:t>
            </a:r>
          </a:p>
          <a:p>
            <a:pPr lvl="1">
              <a:buFontTx/>
              <a:buNone/>
            </a:pPr>
            <a:endParaRPr lang="en-US" altLang="ko-KR" sz="2000" dirty="0" smtClean="0">
              <a:latin typeface="+mj-lt"/>
            </a:endParaRPr>
          </a:p>
          <a:p>
            <a:pPr lvl="1">
              <a:buFontTx/>
              <a:buNone/>
            </a:pPr>
            <a:endParaRPr lang="en-US" altLang="ko-KR" sz="3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23624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dirty="0" smtClean="0">
                <a:sym typeface="Symbol" pitchFamily="18" charset="2"/>
              </a:rPr>
              <a:t>Euclid’s Algorithm – Finding GCD(1)</a:t>
            </a:r>
            <a:endParaRPr lang="en-US" altLang="ko-KR" sz="4000" dirty="0" smtClean="0">
              <a:sym typeface="Symbol" pitchFamily="18" charset="2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5091" y="1046616"/>
            <a:ext cx="8610600" cy="5530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2400" i="1" dirty="0" smtClean="0">
                <a:latin typeface="+mj-lt"/>
              </a:rPr>
              <a:t>Based on the following theorem</a:t>
            </a:r>
          </a:p>
          <a:p>
            <a:pPr lvl="1"/>
            <a:r>
              <a:rPr lang="en-US" altLang="ko-KR" sz="2000" i="1" dirty="0" err="1" smtClean="0">
                <a:solidFill>
                  <a:schemeClr val="bg2"/>
                </a:solidFill>
                <a:latin typeface="+mj-lt"/>
              </a:rPr>
              <a:t>gcd</a:t>
            </a:r>
            <a:r>
              <a:rPr lang="en-US" altLang="ko-KR" sz="2000" i="1" dirty="0" smtClean="0">
                <a:solidFill>
                  <a:schemeClr val="bg2"/>
                </a:solidFill>
                <a:latin typeface="+mj-lt"/>
              </a:rPr>
              <a:t>(a, b) = </a:t>
            </a:r>
            <a:r>
              <a:rPr lang="en-US" altLang="ko-KR" sz="2000" i="1" dirty="0" err="1" smtClean="0">
                <a:solidFill>
                  <a:schemeClr val="bg2"/>
                </a:solidFill>
                <a:latin typeface="+mj-lt"/>
              </a:rPr>
              <a:t>gcd</a:t>
            </a:r>
            <a:r>
              <a:rPr lang="en-US" altLang="ko-KR" sz="2000" i="1" dirty="0" smtClean="0">
                <a:solidFill>
                  <a:schemeClr val="bg2"/>
                </a:solidFill>
                <a:latin typeface="+mj-lt"/>
              </a:rPr>
              <a:t>(b, a mod b)</a:t>
            </a:r>
          </a:p>
          <a:p>
            <a:pPr lvl="1"/>
            <a:r>
              <a:rPr lang="en-US" altLang="ko-KR" sz="2000" i="1" dirty="0" smtClean="0">
                <a:latin typeface="+mj-lt"/>
              </a:rPr>
              <a:t>Proof</a:t>
            </a:r>
          </a:p>
          <a:p>
            <a:pPr lvl="2"/>
            <a:r>
              <a:rPr lang="en-US" altLang="ko-KR" sz="1800" i="1" dirty="0" smtClean="0">
                <a:latin typeface="+mj-lt"/>
              </a:rPr>
              <a:t>If d = </a:t>
            </a:r>
            <a:r>
              <a:rPr lang="en-US" altLang="ko-KR" sz="1800" i="1" dirty="0" err="1" smtClean="0">
                <a:latin typeface="+mj-lt"/>
              </a:rPr>
              <a:t>gcd</a:t>
            </a:r>
            <a:r>
              <a:rPr lang="en-US" altLang="ko-KR" sz="1800" i="1" dirty="0" smtClean="0">
                <a:latin typeface="+mj-lt"/>
              </a:rPr>
              <a:t>(a, b), then </a:t>
            </a:r>
            <a:r>
              <a:rPr lang="en-US" altLang="ko-KR" sz="1800" i="1" dirty="0" err="1" smtClean="0">
                <a:latin typeface="+mj-lt"/>
              </a:rPr>
              <a:t>d|a</a:t>
            </a:r>
            <a:r>
              <a:rPr lang="en-US" altLang="ko-KR" sz="1800" i="1" dirty="0" smtClean="0">
                <a:latin typeface="+mj-lt"/>
              </a:rPr>
              <a:t> and </a:t>
            </a:r>
            <a:r>
              <a:rPr lang="en-US" altLang="ko-KR" sz="1800" i="1" dirty="0" err="1" smtClean="0">
                <a:latin typeface="+mj-lt"/>
              </a:rPr>
              <a:t>d|b</a:t>
            </a:r>
            <a:endParaRPr lang="en-US" altLang="ko-KR" sz="1800" i="1" dirty="0" smtClean="0">
              <a:latin typeface="+mj-lt"/>
            </a:endParaRPr>
          </a:p>
          <a:p>
            <a:pPr lvl="2"/>
            <a:r>
              <a:rPr lang="en-US" altLang="ko-KR" sz="1400" i="1" dirty="0" smtClean="0">
                <a:latin typeface="+mj-lt"/>
              </a:rPr>
              <a:t>For any positive integer b, a = kb + r ≡ r mod b, a mod b = r</a:t>
            </a:r>
          </a:p>
          <a:p>
            <a:pPr lvl="2"/>
            <a:r>
              <a:rPr lang="en-US" altLang="ko-KR" sz="1800" i="1" dirty="0" smtClean="0">
                <a:latin typeface="+mj-lt"/>
              </a:rPr>
              <a:t>a mod b = a – kb (for some integer k)</a:t>
            </a:r>
          </a:p>
          <a:p>
            <a:pPr lvl="3"/>
            <a:r>
              <a:rPr lang="en-US" altLang="ko-KR" sz="1600" i="1" dirty="0" smtClean="0">
                <a:latin typeface="+mj-lt"/>
              </a:rPr>
              <a:t>because </a:t>
            </a:r>
            <a:r>
              <a:rPr lang="en-US" altLang="ko-KR" sz="1600" i="1" dirty="0" err="1" smtClean="0">
                <a:latin typeface="+mj-lt"/>
              </a:rPr>
              <a:t>d|b</a:t>
            </a:r>
            <a:r>
              <a:rPr lang="en-US" altLang="ko-KR" sz="1600" i="1" dirty="0" smtClean="0">
                <a:latin typeface="+mj-lt"/>
              </a:rPr>
              <a:t>, </a:t>
            </a:r>
            <a:r>
              <a:rPr lang="en-US" altLang="ko-KR" sz="1600" i="1" dirty="0" err="1" smtClean="0">
                <a:latin typeface="+mj-lt"/>
              </a:rPr>
              <a:t>d|kb</a:t>
            </a:r>
            <a:endParaRPr lang="en-US" altLang="ko-KR" sz="1600" i="1" dirty="0" smtClean="0">
              <a:latin typeface="+mj-lt"/>
            </a:endParaRPr>
          </a:p>
          <a:p>
            <a:pPr lvl="3"/>
            <a:r>
              <a:rPr lang="en-US" altLang="ko-KR" sz="1600" i="1" dirty="0" smtClean="0">
                <a:latin typeface="+mj-lt"/>
              </a:rPr>
              <a:t>because </a:t>
            </a:r>
            <a:r>
              <a:rPr lang="en-US" altLang="ko-KR" sz="1600" i="1" dirty="0" err="1" smtClean="0">
                <a:latin typeface="+mj-lt"/>
              </a:rPr>
              <a:t>d|a</a:t>
            </a:r>
            <a:r>
              <a:rPr lang="en-US" altLang="ko-KR" sz="1600" i="1" dirty="0" smtClean="0">
                <a:latin typeface="+mj-lt"/>
              </a:rPr>
              <a:t>, d|(a mod b)</a:t>
            </a:r>
          </a:p>
          <a:p>
            <a:pPr lvl="2">
              <a:buFontTx/>
              <a:buNone/>
            </a:pPr>
            <a:r>
              <a:rPr lang="en-US" altLang="ko-KR" sz="1800" i="1" dirty="0" smtClean="0">
                <a:latin typeface="+mj-lt"/>
              </a:rPr>
              <a:t>∴ d is a common divisor of b and (a mod b)</a:t>
            </a:r>
          </a:p>
          <a:p>
            <a:pPr lvl="2"/>
            <a:r>
              <a:rPr lang="en-US" altLang="ko-KR" sz="1800" i="1" dirty="0" smtClean="0">
                <a:latin typeface="+mj-lt"/>
              </a:rPr>
              <a:t>Conversely, if d is a common divisor of b and (a mod b), then </a:t>
            </a:r>
            <a:r>
              <a:rPr lang="en-US" altLang="ko-KR" sz="1800" i="1" dirty="0" err="1" smtClean="0">
                <a:latin typeface="+mj-lt"/>
              </a:rPr>
              <a:t>d|kb</a:t>
            </a:r>
            <a:r>
              <a:rPr lang="en-US" altLang="ko-KR" sz="1800" i="1" dirty="0" smtClean="0">
                <a:latin typeface="+mj-lt"/>
              </a:rPr>
              <a:t> and d|[ kb+(a mod b)]</a:t>
            </a:r>
          </a:p>
          <a:p>
            <a:pPr lvl="2"/>
            <a:r>
              <a:rPr lang="en-US" altLang="ko-KR" sz="1800" i="1" dirty="0" smtClean="0">
                <a:latin typeface="+mj-lt"/>
              </a:rPr>
              <a:t>d|[ kb+(a mod b)] = </a:t>
            </a:r>
            <a:r>
              <a:rPr lang="en-US" altLang="ko-KR" sz="1800" i="1" dirty="0" err="1" smtClean="0">
                <a:latin typeface="+mj-lt"/>
              </a:rPr>
              <a:t>d|a</a:t>
            </a:r>
            <a:endParaRPr lang="en-US" altLang="ko-KR" sz="1800" i="1" dirty="0" smtClean="0">
              <a:latin typeface="+mj-lt"/>
            </a:endParaRPr>
          </a:p>
          <a:p>
            <a:pPr lvl="2">
              <a:buFontTx/>
              <a:buNone/>
            </a:pPr>
            <a:r>
              <a:rPr lang="en-US" altLang="ko-KR" sz="1800" i="1" dirty="0" smtClean="0">
                <a:latin typeface="+mj-lt"/>
              </a:rPr>
              <a:t>∴ Set of common divisors of a and b is equal to the set of common divisors of b and (a mod b)</a:t>
            </a:r>
          </a:p>
          <a:p>
            <a:pPr lvl="2"/>
            <a:r>
              <a:rPr lang="en-US" altLang="ko-KR" sz="1800" i="1" dirty="0" smtClean="0">
                <a:latin typeface="+mj-lt"/>
              </a:rPr>
              <a:t> ex) </a:t>
            </a:r>
            <a:r>
              <a:rPr lang="en-US" altLang="ko-KR" sz="1800" i="1" dirty="0" err="1" smtClean="0">
                <a:latin typeface="+mj-lt"/>
              </a:rPr>
              <a:t>gcd</a:t>
            </a:r>
            <a:r>
              <a:rPr lang="en-US" altLang="ko-KR" sz="1800" i="1" dirty="0" smtClean="0">
                <a:latin typeface="+mj-lt"/>
              </a:rPr>
              <a:t>(18,12) = </a:t>
            </a:r>
            <a:r>
              <a:rPr lang="en-US" altLang="ko-KR" sz="1800" i="1" dirty="0" err="1" smtClean="0">
                <a:latin typeface="+mj-lt"/>
              </a:rPr>
              <a:t>gcd</a:t>
            </a:r>
            <a:r>
              <a:rPr lang="en-US" altLang="ko-KR" sz="1800" i="1" dirty="0" smtClean="0">
                <a:latin typeface="+mj-lt"/>
              </a:rPr>
              <a:t>(12,6) = </a:t>
            </a:r>
            <a:r>
              <a:rPr lang="en-US" altLang="ko-KR" sz="1800" i="1" dirty="0" err="1" smtClean="0">
                <a:latin typeface="+mj-lt"/>
              </a:rPr>
              <a:t>gcd</a:t>
            </a:r>
            <a:r>
              <a:rPr lang="en-US" altLang="ko-KR" sz="1800" i="1" dirty="0" smtClean="0">
                <a:latin typeface="+mj-lt"/>
              </a:rPr>
              <a:t>(6,0) = 6 </a:t>
            </a:r>
          </a:p>
          <a:p>
            <a:pPr lvl="2">
              <a:buFontTx/>
              <a:buNone/>
            </a:pPr>
            <a:r>
              <a:rPr lang="en-US" altLang="ko-KR" sz="1800" i="1" dirty="0" smtClean="0">
                <a:latin typeface="+mj-lt"/>
              </a:rPr>
              <a:t>       </a:t>
            </a:r>
            <a:r>
              <a:rPr lang="en-US" altLang="ko-KR" sz="1800" i="1" dirty="0" err="1" smtClean="0">
                <a:latin typeface="+mj-lt"/>
              </a:rPr>
              <a:t>gcd</a:t>
            </a:r>
            <a:r>
              <a:rPr lang="en-US" altLang="ko-KR" sz="1800" i="1" dirty="0" smtClean="0">
                <a:latin typeface="+mj-lt"/>
              </a:rPr>
              <a:t>(11,10) = </a:t>
            </a:r>
            <a:r>
              <a:rPr lang="en-US" altLang="ko-KR" sz="1800" i="1" dirty="0" err="1" smtClean="0">
                <a:latin typeface="+mj-lt"/>
              </a:rPr>
              <a:t>gcd</a:t>
            </a:r>
            <a:r>
              <a:rPr lang="en-US" altLang="ko-KR" sz="1800" i="1" dirty="0" smtClean="0">
                <a:latin typeface="+mj-lt"/>
              </a:rPr>
              <a:t>(10,1) = </a:t>
            </a:r>
            <a:r>
              <a:rPr lang="en-US" altLang="ko-KR" sz="1800" i="1" dirty="0" err="1" smtClean="0">
                <a:latin typeface="+mj-lt"/>
              </a:rPr>
              <a:t>gcd</a:t>
            </a:r>
            <a:r>
              <a:rPr lang="en-US" altLang="ko-KR" sz="1800" i="1" dirty="0" smtClean="0">
                <a:latin typeface="+mj-lt"/>
              </a:rPr>
              <a:t>(1,0) = 1</a:t>
            </a:r>
          </a:p>
          <a:p>
            <a:pPr lvl="2">
              <a:buFontTx/>
              <a:buNone/>
            </a:pPr>
            <a:endParaRPr lang="en-US" altLang="ko-KR" sz="1800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89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dirty="0" smtClean="0">
                <a:sym typeface="Symbol" pitchFamily="18" charset="2"/>
              </a:rPr>
              <a:t>Euclid’s Algorithm – Finding GCD(II)</a:t>
            </a:r>
            <a:endParaRPr lang="en-US" altLang="ko-KR" sz="4000" dirty="0" smtClean="0">
              <a:sym typeface="Symbol" pitchFamily="18" charset="2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0775" y="1428750"/>
            <a:ext cx="6826250" cy="4681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i="1" dirty="0" smtClean="0">
                <a:latin typeface="+mj-lt"/>
              </a:rPr>
              <a:t>Recursive algorithm</a:t>
            </a:r>
          </a:p>
          <a:p>
            <a:pPr lvl="1">
              <a:buFontTx/>
              <a:buNone/>
            </a:pPr>
            <a:r>
              <a:rPr lang="en-US" altLang="ko-KR" sz="1800" i="1" dirty="0" smtClean="0">
                <a:latin typeface="+mj-lt"/>
              </a:rPr>
              <a:t>	Function Euclid (a, b)	 	/* assume a </a:t>
            </a:r>
            <a:r>
              <a:rPr lang="en-US" altLang="ko-KR" sz="1800" i="1" dirty="0" smtClean="0">
                <a:latin typeface="+mj-lt"/>
                <a:sym typeface="Symbol" pitchFamily="18" charset="2"/>
              </a:rPr>
              <a:t> b  0 */</a:t>
            </a:r>
            <a:endParaRPr lang="en-US" altLang="ko-KR" sz="1800" i="1" dirty="0" smtClean="0">
              <a:latin typeface="+mj-lt"/>
            </a:endParaRPr>
          </a:p>
          <a:p>
            <a:pPr lvl="1">
              <a:buFontTx/>
              <a:buNone/>
            </a:pPr>
            <a:r>
              <a:rPr lang="en-US" altLang="ko-KR" sz="1800" i="1" dirty="0" smtClean="0">
                <a:latin typeface="+mj-lt"/>
              </a:rPr>
              <a:t>		      if b = 0 then return a</a:t>
            </a:r>
          </a:p>
          <a:p>
            <a:pPr lvl="1">
              <a:buFontTx/>
              <a:buNone/>
            </a:pPr>
            <a:r>
              <a:rPr lang="en-US" altLang="ko-KR" sz="1800" i="1" dirty="0" smtClean="0">
                <a:latin typeface="+mj-lt"/>
              </a:rPr>
              <a:t>		      	      else return Euclid(b, a mod b)</a:t>
            </a:r>
          </a:p>
          <a:p>
            <a:r>
              <a:rPr lang="en-US" altLang="ko-KR" sz="2000" i="1" dirty="0" smtClean="0">
                <a:latin typeface="+mj-lt"/>
              </a:rPr>
              <a:t>Iterative algorithm</a:t>
            </a:r>
          </a:p>
          <a:p>
            <a:pPr lvl="1">
              <a:buFontTx/>
              <a:buNone/>
            </a:pPr>
            <a:r>
              <a:rPr lang="en-US" altLang="ko-KR" sz="1800" i="1" dirty="0" smtClean="0">
                <a:latin typeface="+mj-lt"/>
              </a:rPr>
              <a:t>	Euclid(d, f)			/* assume d </a:t>
            </a:r>
            <a:r>
              <a:rPr lang="en-US" altLang="ko-KR" sz="1800" i="1" dirty="0" smtClean="0">
                <a:latin typeface="+mj-lt"/>
                <a:sym typeface="Symbol" pitchFamily="18" charset="2"/>
              </a:rPr>
              <a:t>&gt; f &gt; 0 */</a:t>
            </a:r>
            <a:endParaRPr lang="en-US" altLang="ko-KR" sz="1800" i="1" dirty="0" smtClean="0">
              <a:latin typeface="+mj-lt"/>
            </a:endParaRPr>
          </a:p>
          <a:p>
            <a:pPr lvl="1">
              <a:buFontTx/>
              <a:buNone/>
            </a:pPr>
            <a:r>
              <a:rPr lang="en-US" altLang="ko-KR" sz="1800" i="1" dirty="0" smtClean="0">
                <a:latin typeface="+mj-lt"/>
              </a:rPr>
              <a:t>	1.   X </a:t>
            </a:r>
            <a:r>
              <a:rPr lang="en-US" altLang="ko-KR" sz="1800" i="1" dirty="0" smtClean="0">
                <a:latin typeface="+mj-lt"/>
                <a:sym typeface="Symbol" pitchFamily="18" charset="2"/>
              </a:rPr>
              <a:t> d;  Y  f</a:t>
            </a:r>
          </a:p>
          <a:p>
            <a:pPr lvl="1">
              <a:buFontTx/>
              <a:buNone/>
            </a:pPr>
            <a:r>
              <a:rPr lang="en-US" altLang="ko-KR" sz="1800" i="1" dirty="0" smtClean="0">
                <a:latin typeface="+mj-lt"/>
                <a:sym typeface="Symbol" pitchFamily="18" charset="2"/>
              </a:rPr>
              <a:t>	2.   if  Y=0  return X = </a:t>
            </a:r>
            <a:r>
              <a:rPr lang="en-US" altLang="ko-KR" sz="1800" i="1" dirty="0" err="1" smtClean="0">
                <a:latin typeface="+mj-lt"/>
                <a:sym typeface="Symbol" pitchFamily="18" charset="2"/>
              </a:rPr>
              <a:t>gcd</a:t>
            </a:r>
            <a:r>
              <a:rPr lang="en-US" altLang="ko-KR" sz="1800" i="1" dirty="0" smtClean="0">
                <a:latin typeface="+mj-lt"/>
                <a:sym typeface="Symbol" pitchFamily="18" charset="2"/>
              </a:rPr>
              <a:t>(d, f)</a:t>
            </a:r>
          </a:p>
          <a:p>
            <a:pPr lvl="1">
              <a:buFontTx/>
              <a:buNone/>
            </a:pPr>
            <a:r>
              <a:rPr lang="en-US" altLang="ko-KR" sz="1800" i="1" dirty="0" smtClean="0">
                <a:latin typeface="+mj-lt"/>
                <a:sym typeface="Symbol" pitchFamily="18" charset="2"/>
              </a:rPr>
              <a:t>	3.   R = X mod Y</a:t>
            </a:r>
          </a:p>
          <a:p>
            <a:pPr lvl="1">
              <a:buFontTx/>
              <a:buNone/>
            </a:pPr>
            <a:r>
              <a:rPr lang="en-US" altLang="ko-KR" sz="1800" i="1" dirty="0" smtClean="0">
                <a:latin typeface="+mj-lt"/>
                <a:sym typeface="Symbol" pitchFamily="18" charset="2"/>
              </a:rPr>
              <a:t>	4.   X  Y</a:t>
            </a:r>
          </a:p>
          <a:p>
            <a:pPr lvl="1">
              <a:buFontTx/>
              <a:buNone/>
            </a:pPr>
            <a:r>
              <a:rPr lang="en-US" altLang="ko-KR" sz="1800" i="1" dirty="0" smtClean="0">
                <a:latin typeface="+mj-lt"/>
                <a:sym typeface="Symbol" pitchFamily="18" charset="2"/>
              </a:rPr>
              <a:t>	5.   Y  R</a:t>
            </a:r>
          </a:p>
          <a:p>
            <a:pPr lvl="1">
              <a:buFontTx/>
              <a:buNone/>
            </a:pPr>
            <a:r>
              <a:rPr lang="en-US" altLang="ko-KR" sz="1800" i="1" dirty="0" smtClean="0">
                <a:latin typeface="+mj-lt"/>
                <a:sym typeface="Symbol" pitchFamily="18" charset="2"/>
              </a:rPr>
              <a:t>	6.   </a:t>
            </a:r>
            <a:r>
              <a:rPr lang="en-US" altLang="ko-KR" sz="1800" i="1" dirty="0" err="1" smtClean="0">
                <a:latin typeface="+mj-lt"/>
                <a:sym typeface="Symbol" pitchFamily="18" charset="2"/>
              </a:rPr>
              <a:t>goto</a:t>
            </a:r>
            <a:r>
              <a:rPr lang="en-US" altLang="ko-KR" sz="1800" i="1" dirty="0" smtClean="0">
                <a:latin typeface="+mj-lt"/>
                <a:sym typeface="Symbol" pitchFamily="18" charset="2"/>
              </a:rPr>
              <a:t> 2</a:t>
            </a:r>
            <a:endParaRPr lang="en-US" altLang="ko-KR" sz="1800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135" y="605064"/>
            <a:ext cx="8809038" cy="488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smtClean="0">
                <a:sym typeface="Symbol" pitchFamily="18" charset="2"/>
              </a:rPr>
              <a:t>Extended Euclid’s Alg. – Finding Multiplicative Inverse(1)</a:t>
            </a:r>
            <a:endParaRPr lang="en-US" altLang="ko-KR" sz="2800" dirty="0" smtClean="0">
              <a:sym typeface="Symbol" pitchFamily="18" charset="2"/>
            </a:endParaRP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1223963" y="3236913"/>
            <a:ext cx="585769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l" defTabSz="762000" eaLnBrk="0" hangingPunct="0">
              <a:lnSpc>
                <a:spcPct val="90000"/>
              </a:lnSpc>
            </a:pPr>
            <a:r>
              <a:rPr lang="en-US" altLang="ko-KR" sz="2000" b="0" i="1" dirty="0">
                <a:solidFill>
                  <a:srgbClr val="000000"/>
                </a:solidFill>
                <a:latin typeface="+mj-lt"/>
              </a:rPr>
              <a:t>   Extended Euclid(d, f)</a:t>
            </a:r>
          </a:p>
          <a:p>
            <a:pPr marL="457200" indent="-457200" algn="l" defTabSz="762000" eaLnBrk="0" hangingPunct="0">
              <a:lnSpc>
                <a:spcPct val="90000"/>
              </a:lnSpc>
              <a:buFontTx/>
              <a:buAutoNum type="arabicPeriod"/>
            </a:pPr>
            <a:r>
              <a:rPr lang="en-US" altLang="ko-KR" sz="2000" b="0" i="1" dirty="0">
                <a:solidFill>
                  <a:srgbClr val="000000"/>
                </a:solidFill>
                <a:latin typeface="+mj-lt"/>
              </a:rPr>
              <a:t>(X1, X2, X3) </a:t>
            </a:r>
            <a:r>
              <a:rPr lang="en-US" altLang="ko-KR" sz="2000" b="0" i="1" dirty="0">
                <a:solidFill>
                  <a:srgbClr val="000000"/>
                </a:solidFill>
                <a:latin typeface="+mj-lt"/>
                <a:sym typeface="Symbol" pitchFamily="18" charset="2"/>
              </a:rPr>
              <a:t> (1, 0, f); </a:t>
            </a:r>
            <a:r>
              <a:rPr lang="en-US" altLang="ko-KR" sz="2000" b="0" i="1" dirty="0">
                <a:solidFill>
                  <a:srgbClr val="000000"/>
                </a:solidFill>
                <a:latin typeface="+mj-lt"/>
              </a:rPr>
              <a:t>(Y1, Y2, Y3) </a:t>
            </a:r>
            <a:r>
              <a:rPr lang="en-US" altLang="ko-KR" sz="2000" b="0" i="1" dirty="0">
                <a:solidFill>
                  <a:srgbClr val="000000"/>
                </a:solidFill>
                <a:latin typeface="+mj-lt"/>
                <a:sym typeface="Symbol" pitchFamily="18" charset="2"/>
              </a:rPr>
              <a:t> (0, 1, d)</a:t>
            </a:r>
          </a:p>
          <a:p>
            <a:pPr marL="457200" indent="-457200" algn="l" defTabSz="762000" eaLnBrk="0" hangingPunct="0">
              <a:lnSpc>
                <a:spcPct val="90000"/>
              </a:lnSpc>
              <a:buFontTx/>
              <a:buAutoNum type="arabicPeriod"/>
            </a:pPr>
            <a:r>
              <a:rPr lang="en-US" altLang="ko-KR" sz="2000" b="0" i="1" dirty="0">
                <a:solidFill>
                  <a:srgbClr val="000000"/>
                </a:solidFill>
                <a:latin typeface="+mj-lt"/>
                <a:sym typeface="Symbol" pitchFamily="18" charset="2"/>
              </a:rPr>
              <a:t>If Y3 = 0   return X3 = </a:t>
            </a:r>
            <a:r>
              <a:rPr lang="en-US" altLang="ko-KR" sz="2000" b="0" i="1" dirty="0" err="1">
                <a:solidFill>
                  <a:srgbClr val="000000"/>
                </a:solidFill>
                <a:latin typeface="+mj-lt"/>
                <a:sym typeface="Symbol" pitchFamily="18" charset="2"/>
              </a:rPr>
              <a:t>gcd</a:t>
            </a:r>
            <a:r>
              <a:rPr lang="en-US" altLang="ko-KR" sz="2000" b="0" i="1" dirty="0">
                <a:solidFill>
                  <a:srgbClr val="000000"/>
                </a:solidFill>
                <a:latin typeface="+mj-lt"/>
                <a:sym typeface="Symbol" pitchFamily="18" charset="2"/>
              </a:rPr>
              <a:t>(d, f); no inverse</a:t>
            </a:r>
          </a:p>
          <a:p>
            <a:pPr marL="457200" indent="-457200" algn="l" defTabSz="762000" eaLnBrk="0" hangingPunct="0">
              <a:lnSpc>
                <a:spcPct val="90000"/>
              </a:lnSpc>
              <a:buFontTx/>
              <a:buAutoNum type="arabicPeriod"/>
            </a:pPr>
            <a:r>
              <a:rPr lang="en-US" altLang="ko-KR" sz="2000" b="0" i="1" dirty="0">
                <a:solidFill>
                  <a:srgbClr val="000000"/>
                </a:solidFill>
                <a:latin typeface="+mj-lt"/>
                <a:sym typeface="Symbol" pitchFamily="18" charset="2"/>
              </a:rPr>
              <a:t>If Y3 = 1   return Y3 = </a:t>
            </a:r>
            <a:r>
              <a:rPr lang="en-US" altLang="ko-KR" sz="2000" b="0" i="1" dirty="0" err="1">
                <a:solidFill>
                  <a:srgbClr val="000000"/>
                </a:solidFill>
                <a:latin typeface="+mj-lt"/>
                <a:sym typeface="Symbol" pitchFamily="18" charset="2"/>
              </a:rPr>
              <a:t>gcd</a:t>
            </a:r>
            <a:r>
              <a:rPr lang="en-US" altLang="ko-KR" sz="2000" b="0" i="1" dirty="0">
                <a:solidFill>
                  <a:srgbClr val="000000"/>
                </a:solidFill>
                <a:latin typeface="+mj-lt"/>
                <a:sym typeface="Symbol" pitchFamily="18" charset="2"/>
              </a:rPr>
              <a:t>(d, f); Y2 = d</a:t>
            </a:r>
            <a:r>
              <a:rPr lang="en-US" altLang="ko-KR" sz="2000" b="0" i="1" baseline="30000" dirty="0">
                <a:solidFill>
                  <a:srgbClr val="000000"/>
                </a:solidFill>
                <a:latin typeface="+mj-lt"/>
                <a:sym typeface="Symbol" pitchFamily="18" charset="2"/>
              </a:rPr>
              <a:t>-1</a:t>
            </a:r>
            <a:r>
              <a:rPr lang="en-US" altLang="ko-KR" sz="2000" b="0" i="1" dirty="0">
                <a:solidFill>
                  <a:srgbClr val="000000"/>
                </a:solidFill>
                <a:latin typeface="+mj-lt"/>
                <a:sym typeface="Symbol" pitchFamily="18" charset="2"/>
              </a:rPr>
              <a:t> mod f</a:t>
            </a:r>
          </a:p>
          <a:p>
            <a:pPr marL="457200" indent="-457200" algn="l" defTabSz="762000" eaLnBrk="0" hangingPunct="0">
              <a:lnSpc>
                <a:spcPct val="90000"/>
              </a:lnSpc>
              <a:buFontTx/>
              <a:buAutoNum type="arabicPeriod"/>
            </a:pPr>
            <a:r>
              <a:rPr lang="en-US" altLang="ko-KR" sz="2000" b="0" i="1" dirty="0">
                <a:solidFill>
                  <a:srgbClr val="000000"/>
                </a:solidFill>
                <a:latin typeface="+mj-lt"/>
                <a:sym typeface="Symbol" pitchFamily="18" charset="2"/>
              </a:rPr>
              <a:t>Q = X3/Y3</a:t>
            </a:r>
          </a:p>
          <a:p>
            <a:pPr marL="457200" indent="-457200" algn="l" defTabSz="762000" eaLnBrk="0" hangingPunct="0">
              <a:lnSpc>
                <a:spcPct val="90000"/>
              </a:lnSpc>
              <a:buFontTx/>
              <a:buAutoNum type="arabicPeriod"/>
            </a:pPr>
            <a:r>
              <a:rPr lang="en-US" altLang="ko-KR" sz="2000" b="0" i="1" dirty="0">
                <a:solidFill>
                  <a:srgbClr val="000000"/>
                </a:solidFill>
                <a:latin typeface="+mj-lt"/>
                <a:sym typeface="Symbol" pitchFamily="18" charset="2"/>
              </a:rPr>
              <a:t>(T1, T2, T3)  (X1  QY1, X2  QY2, X3  QY3)</a:t>
            </a:r>
          </a:p>
          <a:p>
            <a:pPr marL="457200" indent="-457200" algn="l" defTabSz="762000" eaLnBrk="0" hangingPunct="0">
              <a:lnSpc>
                <a:spcPct val="90000"/>
              </a:lnSpc>
              <a:buFontTx/>
              <a:buAutoNum type="arabicPeriod"/>
            </a:pPr>
            <a:r>
              <a:rPr lang="en-US" altLang="ko-KR" sz="2000" b="0" i="1" dirty="0">
                <a:solidFill>
                  <a:srgbClr val="000000"/>
                </a:solidFill>
                <a:latin typeface="+mj-lt"/>
                <a:sym typeface="Symbol" pitchFamily="18" charset="2"/>
              </a:rPr>
              <a:t>(X1, X2, X3)  (Y1, Y2, Y3)</a:t>
            </a:r>
          </a:p>
          <a:p>
            <a:pPr marL="457200" indent="-457200" algn="l" defTabSz="762000" eaLnBrk="0" hangingPunct="0">
              <a:lnSpc>
                <a:spcPct val="90000"/>
              </a:lnSpc>
              <a:buFontTx/>
              <a:buAutoNum type="arabicPeriod"/>
            </a:pPr>
            <a:r>
              <a:rPr lang="en-US" altLang="ko-KR" sz="2000" b="0" i="1" dirty="0">
                <a:solidFill>
                  <a:srgbClr val="000000"/>
                </a:solidFill>
                <a:latin typeface="+mj-lt"/>
                <a:sym typeface="Symbol" pitchFamily="18" charset="2"/>
              </a:rPr>
              <a:t>(Y1, Y2, Y3)  (T1, T2, T3)</a:t>
            </a:r>
          </a:p>
          <a:p>
            <a:pPr marL="457200" indent="-457200" algn="l" defTabSz="762000" eaLnBrk="0" hangingPunct="0">
              <a:lnSpc>
                <a:spcPct val="90000"/>
              </a:lnSpc>
              <a:buFontTx/>
              <a:buAutoNum type="arabicPeriod"/>
            </a:pPr>
            <a:r>
              <a:rPr lang="en-US" altLang="ko-KR" sz="2000" b="0" i="1" dirty="0" err="1">
                <a:solidFill>
                  <a:srgbClr val="000000"/>
                </a:solidFill>
                <a:latin typeface="+mj-lt"/>
                <a:sym typeface="Symbol" pitchFamily="18" charset="2"/>
              </a:rPr>
              <a:t>goto</a:t>
            </a:r>
            <a:r>
              <a:rPr lang="en-US" altLang="ko-KR" sz="2000" b="0" i="1" dirty="0">
                <a:solidFill>
                  <a:srgbClr val="000000"/>
                </a:solidFill>
                <a:latin typeface="+mj-lt"/>
                <a:sym typeface="Symbol" pitchFamily="18" charset="2"/>
              </a:rPr>
              <a:t> 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386" y="1340303"/>
            <a:ext cx="8162471" cy="16804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i="1" dirty="0" smtClean="0">
                <a:latin typeface="+mj-lt"/>
                <a:sym typeface="Symbol" pitchFamily="18" charset="2"/>
              </a:rPr>
              <a:t>If </a:t>
            </a:r>
            <a:r>
              <a:rPr lang="en-US" altLang="en-US" sz="2000" i="1" dirty="0" err="1" smtClean="0">
                <a:latin typeface="+mj-lt"/>
                <a:sym typeface="Symbol" pitchFamily="18" charset="2"/>
              </a:rPr>
              <a:t>gcd</a:t>
            </a:r>
            <a:r>
              <a:rPr lang="en-US" altLang="en-US" sz="2000" i="1" dirty="0" smtClean="0">
                <a:latin typeface="+mj-lt"/>
                <a:sym typeface="Symbol" pitchFamily="18" charset="2"/>
              </a:rPr>
              <a:t>(d, f) =1, d has a multiplicative inverse modulo f</a:t>
            </a:r>
          </a:p>
          <a:p>
            <a:r>
              <a:rPr lang="en-US" altLang="ko-KR" sz="2000" i="1" dirty="0" smtClean="0">
                <a:latin typeface="+mj-lt"/>
                <a:sym typeface="Symbol" pitchFamily="18" charset="2"/>
              </a:rPr>
              <a:t>Euclid’s algorithm can be extended to find the multiplicative inverse</a:t>
            </a:r>
          </a:p>
          <a:p>
            <a:pPr lvl="1"/>
            <a:r>
              <a:rPr lang="en-US" altLang="ko-KR" sz="1800" i="1" dirty="0" smtClean="0">
                <a:latin typeface="+mj-lt"/>
                <a:sym typeface="Symbol" pitchFamily="18" charset="2"/>
              </a:rPr>
              <a:t>In addition to finding </a:t>
            </a:r>
            <a:r>
              <a:rPr lang="en-US" altLang="ko-KR" sz="1800" i="1" dirty="0" err="1" smtClean="0">
                <a:latin typeface="+mj-lt"/>
                <a:sym typeface="Symbol" pitchFamily="18" charset="2"/>
              </a:rPr>
              <a:t>gcd</a:t>
            </a:r>
            <a:r>
              <a:rPr lang="en-US" altLang="ko-KR" sz="1800" i="1" dirty="0" smtClean="0">
                <a:latin typeface="+mj-lt"/>
                <a:sym typeface="Symbol" pitchFamily="18" charset="2"/>
              </a:rPr>
              <a:t>(d, f), if the </a:t>
            </a:r>
            <a:r>
              <a:rPr lang="en-US" altLang="ko-KR" sz="1800" i="1" dirty="0" err="1" smtClean="0">
                <a:latin typeface="+mj-lt"/>
                <a:sym typeface="Symbol" pitchFamily="18" charset="2"/>
              </a:rPr>
              <a:t>gcd</a:t>
            </a:r>
            <a:r>
              <a:rPr lang="en-US" altLang="ko-KR" sz="1800" i="1" dirty="0" smtClean="0">
                <a:latin typeface="+mj-lt"/>
                <a:sym typeface="Symbol" pitchFamily="18" charset="2"/>
              </a:rPr>
              <a:t> is 1, the algorithm returns multiplicative inverse of d (modulo f)</a:t>
            </a:r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1176338" y="3178175"/>
            <a:ext cx="6334125" cy="261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90000"/>
              </a:lnSpc>
            </a:pPr>
            <a:endParaRPr lang="ko-KR" altLang="en-US" sz="1200" i="1">
              <a:solidFill>
                <a:srgbClr val="000000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196296" y="5913210"/>
            <a:ext cx="3424079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l" defTabSz="762000" eaLnBrk="0" hangingPunct="0">
              <a:lnSpc>
                <a:spcPct val="90000"/>
              </a:lnSpc>
            </a:pPr>
            <a:r>
              <a:rPr lang="en-US" altLang="ko-KR" i="1">
                <a:solidFill>
                  <a:srgbClr val="000000"/>
                </a:solidFill>
                <a:latin typeface="+mj-lt"/>
                <a:sym typeface="Symbol" pitchFamily="18" charset="2"/>
              </a:rPr>
              <a:t>Note: Always f  Y1 + d  Y2 = Y3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872" y="54406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Contents</a:t>
            </a:r>
            <a:endParaRPr lang="en-US" altLang="ko-KR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1857" y="1538514"/>
            <a:ext cx="6479721" cy="469083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smtClean="0">
                <a:latin typeface="+mj-lt"/>
              </a:rPr>
              <a:t>Prime and Relative Prime Numbers</a:t>
            </a:r>
          </a:p>
          <a:p>
            <a:r>
              <a:rPr lang="en-US" altLang="ko-KR" sz="2800" dirty="0" smtClean="0">
                <a:latin typeface="+mj-lt"/>
              </a:rPr>
              <a:t>Modular Arithmetic</a:t>
            </a:r>
          </a:p>
          <a:p>
            <a:r>
              <a:rPr lang="en-US" altLang="ko-KR" sz="2800" dirty="0" smtClean="0">
                <a:latin typeface="+mj-lt"/>
              </a:rPr>
              <a:t>Fermat’s and Euler’s Theorem</a:t>
            </a:r>
          </a:p>
          <a:p>
            <a:r>
              <a:rPr lang="en-US" altLang="ko-KR" sz="2800" dirty="0" smtClean="0">
                <a:latin typeface="+mj-lt"/>
              </a:rPr>
              <a:t>Extended Euclid’s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479" y="2021115"/>
            <a:ext cx="6494463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6135" y="605064"/>
            <a:ext cx="8809038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Extended Euclid’s Alg. – Finding Multiplicative Inverse(II)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49036" y="42159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Divisors</a:t>
            </a:r>
            <a:endParaRPr lang="en-US" altLang="ko-KR" dirty="0" smtClean="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161" y="1339171"/>
            <a:ext cx="7844518" cy="462075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i="1" dirty="0" err="1" smtClean="0">
                <a:latin typeface="+mj-lt"/>
              </a:rPr>
              <a:t>b|a</a:t>
            </a:r>
            <a:r>
              <a:rPr lang="en-US" altLang="en-US" sz="2800" i="1" dirty="0" smtClean="0">
                <a:latin typeface="+mj-lt"/>
              </a:rPr>
              <a:t> (“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>b divides a</a:t>
            </a:r>
            <a:r>
              <a:rPr lang="en-US" altLang="en-US" sz="2800" i="1" dirty="0" smtClean="0">
                <a:latin typeface="+mj-lt"/>
              </a:rPr>
              <a:t>”, “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>b is a divisor of a</a:t>
            </a:r>
            <a:r>
              <a:rPr lang="en-US" altLang="en-US" sz="2800" i="1" dirty="0" smtClean="0">
                <a:latin typeface="+mj-lt"/>
              </a:rPr>
              <a:t>”) if </a:t>
            </a:r>
            <a:r>
              <a:rPr lang="en-US" altLang="en-US" sz="2800" i="1" dirty="0" smtClean="0">
                <a:latin typeface="+mj-lt"/>
                <a:sym typeface="Symbol" pitchFamily="18" charset="2"/>
              </a:rPr>
              <a:t>a = kb for some k, </a:t>
            </a:r>
          </a:p>
          <a:p>
            <a:pPr>
              <a:buNone/>
            </a:pPr>
            <a:r>
              <a:rPr lang="en-US" altLang="en-US" sz="2800" i="1" dirty="0" smtClean="0">
                <a:latin typeface="+mj-lt"/>
                <a:sym typeface="Symbol" pitchFamily="18" charset="2"/>
              </a:rPr>
              <a:t> where a, b, and k are integers, and b  0</a:t>
            </a:r>
          </a:p>
          <a:p>
            <a:pPr lvl="1"/>
            <a:r>
              <a:rPr lang="en-US" altLang="en-US" sz="2400" i="1" dirty="0" smtClean="0">
                <a:latin typeface="+mj-lt"/>
                <a:sym typeface="Symbol" pitchFamily="18" charset="2"/>
              </a:rPr>
              <a:t>If a|1, then a = 1</a:t>
            </a:r>
          </a:p>
          <a:p>
            <a:pPr lvl="1"/>
            <a:r>
              <a:rPr lang="en-US" altLang="en-US" sz="2400" i="1" dirty="0" smtClean="0">
                <a:latin typeface="+mj-lt"/>
                <a:sym typeface="Symbol" pitchFamily="18" charset="2"/>
              </a:rPr>
              <a:t>If </a:t>
            </a:r>
            <a:r>
              <a:rPr lang="en-US" altLang="en-US" sz="2400" i="1" dirty="0" err="1" smtClean="0">
                <a:latin typeface="+mj-lt"/>
                <a:sym typeface="Symbol" pitchFamily="18" charset="2"/>
              </a:rPr>
              <a:t>a|b</a:t>
            </a:r>
            <a:r>
              <a:rPr lang="en-US" altLang="en-US" sz="2400" i="1" dirty="0" smtClean="0">
                <a:latin typeface="+mj-lt"/>
                <a:sym typeface="Symbol" pitchFamily="18" charset="2"/>
              </a:rPr>
              <a:t> and </a:t>
            </a:r>
            <a:r>
              <a:rPr lang="en-US" altLang="en-US" sz="2400" i="1" dirty="0" err="1" smtClean="0">
                <a:latin typeface="+mj-lt"/>
                <a:sym typeface="Symbol" pitchFamily="18" charset="2"/>
              </a:rPr>
              <a:t>b|a</a:t>
            </a:r>
            <a:r>
              <a:rPr lang="en-US" altLang="en-US" sz="2400" i="1" dirty="0" smtClean="0">
                <a:latin typeface="+mj-lt"/>
                <a:sym typeface="Symbol" pitchFamily="18" charset="2"/>
              </a:rPr>
              <a:t>, then a = b</a:t>
            </a:r>
          </a:p>
          <a:p>
            <a:pPr lvl="1"/>
            <a:r>
              <a:rPr lang="en-US" altLang="en-US" sz="2400" i="1" dirty="0" smtClean="0">
                <a:latin typeface="+mj-lt"/>
                <a:sym typeface="Symbol" pitchFamily="18" charset="2"/>
              </a:rPr>
              <a:t>Any b  0 divides 0</a:t>
            </a:r>
          </a:p>
          <a:p>
            <a:pPr lvl="1"/>
            <a:r>
              <a:rPr lang="en-US" altLang="en-US" sz="2400" i="1" dirty="0" smtClean="0">
                <a:latin typeface="+mj-lt"/>
                <a:sym typeface="Symbol" pitchFamily="18" charset="2"/>
              </a:rPr>
              <a:t>If </a:t>
            </a:r>
            <a:r>
              <a:rPr lang="en-US" altLang="en-US" sz="2400" i="1" dirty="0" err="1" smtClean="0">
                <a:latin typeface="+mj-lt"/>
                <a:sym typeface="Symbol" pitchFamily="18" charset="2"/>
              </a:rPr>
              <a:t>b|g</a:t>
            </a:r>
            <a:r>
              <a:rPr lang="en-US" altLang="en-US" sz="2400" i="1" dirty="0" smtClean="0">
                <a:latin typeface="+mj-lt"/>
                <a:sym typeface="Symbol" pitchFamily="18" charset="2"/>
              </a:rPr>
              <a:t> and </a:t>
            </a:r>
            <a:r>
              <a:rPr lang="en-US" altLang="en-US" sz="2400" i="1" dirty="0" err="1" smtClean="0">
                <a:latin typeface="+mj-lt"/>
                <a:sym typeface="Symbol" pitchFamily="18" charset="2"/>
              </a:rPr>
              <a:t>b|h</a:t>
            </a:r>
            <a:r>
              <a:rPr lang="en-US" altLang="en-US" sz="2400" i="1" dirty="0" smtClean="0">
                <a:latin typeface="+mj-lt"/>
                <a:sym typeface="Symbol" pitchFamily="18" charset="2"/>
              </a:rPr>
              <a:t>, then b|(mg + </a:t>
            </a:r>
            <a:r>
              <a:rPr lang="en-US" altLang="en-US" sz="2400" i="1" dirty="0" err="1" smtClean="0">
                <a:latin typeface="+mj-lt"/>
                <a:sym typeface="Symbol" pitchFamily="18" charset="2"/>
              </a:rPr>
              <a:t>nh</a:t>
            </a:r>
            <a:r>
              <a:rPr lang="en-US" altLang="en-US" sz="2400" i="1" dirty="0" smtClean="0">
                <a:latin typeface="+mj-lt"/>
                <a:sym typeface="Symbol" pitchFamily="18" charset="2"/>
              </a:rPr>
              <a:t>) for        arbitrary integers m and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9229" y="3889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Prime Numbers</a:t>
            </a:r>
            <a:endParaRPr lang="en-US" altLang="ko-K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4504" y="1447347"/>
            <a:ext cx="8113939" cy="467586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i="1" dirty="0" smtClean="0">
                <a:latin typeface="+mj-lt"/>
              </a:rPr>
              <a:t>An integer p &gt; 1 is a prime number if its only divisors are </a:t>
            </a:r>
            <a:r>
              <a:rPr lang="en-US" altLang="en-US" sz="2000" i="1" dirty="0" smtClean="0">
                <a:latin typeface="+mj-lt"/>
                <a:sym typeface="Symbol" pitchFamily="18" charset="2"/>
              </a:rPr>
              <a:t>1 and p</a:t>
            </a:r>
          </a:p>
          <a:p>
            <a:r>
              <a:rPr lang="en-US" altLang="en-US" sz="2000" i="1" dirty="0" smtClean="0">
                <a:latin typeface="+mj-lt"/>
                <a:sym typeface="Symbol" pitchFamily="18" charset="2"/>
              </a:rPr>
              <a:t>Prime Factorization</a:t>
            </a:r>
          </a:p>
          <a:p>
            <a:pPr lvl="1"/>
            <a:r>
              <a:rPr lang="en-US" altLang="en-US" sz="1800" i="1" dirty="0" smtClean="0">
                <a:latin typeface="+mj-lt"/>
                <a:sym typeface="Symbol" pitchFamily="18" charset="2"/>
              </a:rPr>
              <a:t>Any integer a&gt;1 can be factored in a unique way as</a:t>
            </a:r>
          </a:p>
          <a:p>
            <a:pPr lvl="1">
              <a:buFontTx/>
              <a:buNone/>
            </a:pPr>
            <a:r>
              <a:rPr lang="en-US" altLang="en-US" sz="1800" i="1" dirty="0" smtClean="0">
                <a:latin typeface="+mj-lt"/>
                <a:sym typeface="Symbol" pitchFamily="18" charset="2"/>
              </a:rPr>
              <a:t>			a = p</a:t>
            </a:r>
            <a:r>
              <a:rPr lang="en-US" altLang="en-US" sz="1800" i="1" baseline="-25000" dirty="0" smtClean="0">
                <a:latin typeface="+mj-lt"/>
                <a:sym typeface="Symbol" pitchFamily="18" charset="2"/>
              </a:rPr>
              <a:t>1</a:t>
            </a:r>
            <a:r>
              <a:rPr lang="en-US" altLang="en-US" sz="1800" i="1" baseline="30000" dirty="0" smtClean="0">
                <a:latin typeface="+mj-lt"/>
                <a:sym typeface="Symbol" pitchFamily="18" charset="2"/>
              </a:rPr>
              <a:t>1 </a:t>
            </a:r>
            <a:r>
              <a:rPr lang="en-US" altLang="en-US" sz="1800" i="1" dirty="0" smtClean="0">
                <a:latin typeface="+mj-lt"/>
                <a:sym typeface="Symbol" pitchFamily="18" charset="2"/>
              </a:rPr>
              <a:t>p</a:t>
            </a:r>
            <a:r>
              <a:rPr lang="en-US" altLang="en-US" sz="1800" i="1" baseline="-25000" dirty="0" smtClean="0">
                <a:latin typeface="+mj-lt"/>
                <a:sym typeface="Symbol" pitchFamily="18" charset="2"/>
              </a:rPr>
              <a:t>2</a:t>
            </a:r>
            <a:r>
              <a:rPr lang="en-US" altLang="en-US" sz="1800" i="1" baseline="30000" dirty="0" smtClean="0">
                <a:latin typeface="+mj-lt"/>
                <a:sym typeface="Symbol" pitchFamily="18" charset="2"/>
              </a:rPr>
              <a:t>2</a:t>
            </a:r>
            <a:r>
              <a:rPr lang="en-US" altLang="en-US" sz="1800" i="1" dirty="0" smtClean="0">
                <a:latin typeface="+mj-lt"/>
                <a:sym typeface="Symbol" pitchFamily="18" charset="2"/>
              </a:rPr>
              <a:t> … </a:t>
            </a:r>
            <a:r>
              <a:rPr lang="en-US" altLang="en-US" sz="1800" i="1" dirty="0" err="1" smtClean="0">
                <a:latin typeface="+mj-lt"/>
                <a:sym typeface="Symbol" pitchFamily="18" charset="2"/>
              </a:rPr>
              <a:t>p</a:t>
            </a:r>
            <a:r>
              <a:rPr lang="en-US" altLang="en-US" sz="1800" i="1" baseline="-25000" dirty="0" err="1" smtClean="0">
                <a:latin typeface="+mj-lt"/>
                <a:sym typeface="Symbol" pitchFamily="18" charset="2"/>
              </a:rPr>
              <a:t>t</a:t>
            </a:r>
            <a:r>
              <a:rPr lang="en-US" altLang="en-US" sz="1800" i="1" baseline="30000" dirty="0" err="1" smtClean="0">
                <a:latin typeface="+mj-lt"/>
                <a:sym typeface="Symbol" pitchFamily="18" charset="2"/>
              </a:rPr>
              <a:t>t</a:t>
            </a:r>
            <a:r>
              <a:rPr lang="en-US" altLang="en-US" sz="1800" i="1" baseline="30000" dirty="0" smtClean="0">
                <a:latin typeface="+mj-lt"/>
                <a:sym typeface="Symbol" pitchFamily="18" charset="2"/>
              </a:rPr>
              <a:t>  </a:t>
            </a:r>
            <a:r>
              <a:rPr lang="en-US" altLang="en-US" sz="1800" i="1" dirty="0" smtClean="0">
                <a:latin typeface="+mj-lt"/>
                <a:sym typeface="Symbol" pitchFamily="18" charset="2"/>
              </a:rPr>
              <a:t>where p</a:t>
            </a:r>
            <a:r>
              <a:rPr lang="en-US" altLang="en-US" sz="1800" i="1" baseline="-25000" dirty="0" smtClean="0">
                <a:latin typeface="+mj-lt"/>
                <a:sym typeface="Symbol" pitchFamily="18" charset="2"/>
              </a:rPr>
              <a:t>1 </a:t>
            </a:r>
            <a:r>
              <a:rPr lang="en-US" altLang="en-US" sz="1800" i="1" dirty="0" smtClean="0">
                <a:latin typeface="+mj-lt"/>
                <a:sym typeface="Symbol" pitchFamily="18" charset="2"/>
              </a:rPr>
              <a:t>&lt; p</a:t>
            </a:r>
            <a:r>
              <a:rPr lang="en-US" altLang="en-US" sz="1800" i="1" baseline="-25000" dirty="0" smtClean="0">
                <a:latin typeface="+mj-lt"/>
                <a:sym typeface="Symbol" pitchFamily="18" charset="2"/>
              </a:rPr>
              <a:t>2 </a:t>
            </a:r>
            <a:r>
              <a:rPr lang="en-US" altLang="en-US" sz="1800" i="1" dirty="0" smtClean="0">
                <a:latin typeface="+mj-lt"/>
                <a:sym typeface="Symbol" pitchFamily="18" charset="2"/>
              </a:rPr>
              <a:t>&lt; … &lt; p</a:t>
            </a:r>
            <a:r>
              <a:rPr lang="en-US" altLang="en-US" sz="1800" i="1" baseline="-25000" dirty="0" smtClean="0">
                <a:latin typeface="+mj-lt"/>
                <a:sym typeface="Symbol" pitchFamily="18" charset="2"/>
              </a:rPr>
              <a:t>t</a:t>
            </a:r>
            <a:r>
              <a:rPr lang="en-US" altLang="en-US" sz="1800" i="1" dirty="0" smtClean="0">
                <a:latin typeface="+mj-lt"/>
                <a:sym typeface="Symbol" pitchFamily="18" charset="2"/>
              </a:rPr>
              <a:t> are prime 				numbers and where each </a:t>
            </a:r>
            <a:r>
              <a:rPr lang="en-US" altLang="en-US" sz="1800" i="1" baseline="-25000" dirty="0" err="1" smtClean="0">
                <a:latin typeface="+mj-lt"/>
                <a:sym typeface="Symbol" pitchFamily="18" charset="2"/>
              </a:rPr>
              <a:t>i</a:t>
            </a:r>
            <a:r>
              <a:rPr lang="en-US" altLang="en-US" sz="1800" i="1" dirty="0" smtClean="0">
                <a:latin typeface="+mj-lt"/>
                <a:sym typeface="Symbol" pitchFamily="18" charset="2"/>
              </a:rPr>
              <a:t> &gt; 0</a:t>
            </a:r>
          </a:p>
          <a:p>
            <a:pPr lvl="1"/>
            <a:r>
              <a:rPr lang="en-US" altLang="en-US" sz="1800" i="1" dirty="0" smtClean="0">
                <a:latin typeface="+mj-lt"/>
                <a:sym typeface="Symbol" pitchFamily="18" charset="2"/>
              </a:rPr>
              <a:t>If P is the set </a:t>
            </a:r>
            <a:r>
              <a:rPr lang="en-US" altLang="ko-KR" sz="1800" i="1" dirty="0" smtClean="0">
                <a:latin typeface="+mj-lt"/>
                <a:sym typeface="Symbol" pitchFamily="18" charset="2"/>
              </a:rPr>
              <a:t>o</a:t>
            </a:r>
            <a:r>
              <a:rPr lang="en-US" altLang="en-US" sz="1800" i="1" dirty="0" smtClean="0">
                <a:latin typeface="+mj-lt"/>
                <a:sym typeface="Symbol" pitchFamily="18" charset="2"/>
              </a:rPr>
              <a:t>f all prime numbers, then any positive integer can be written uniquely in the following form</a:t>
            </a:r>
          </a:p>
          <a:p>
            <a:pPr lvl="1">
              <a:buFontTx/>
              <a:buNone/>
            </a:pPr>
            <a:r>
              <a:rPr lang="en-US" altLang="en-US" sz="1800" i="1" dirty="0" smtClean="0">
                <a:latin typeface="+mj-lt"/>
                <a:sym typeface="Symbol" pitchFamily="18" charset="2"/>
              </a:rPr>
              <a:t>		</a:t>
            </a:r>
          </a:p>
          <a:p>
            <a:pPr lvl="1">
              <a:buFontTx/>
              <a:buNone/>
            </a:pPr>
            <a:endParaRPr lang="en-US" altLang="ko-KR" sz="1800" i="1" dirty="0" smtClean="0">
              <a:latin typeface="+mj-lt"/>
              <a:sym typeface="Symbol" pitchFamily="18" charset="2"/>
            </a:endParaRPr>
          </a:p>
          <a:p>
            <a:pPr lvl="1"/>
            <a:r>
              <a:rPr lang="en-US" altLang="en-US" sz="1800" i="1" dirty="0" smtClean="0">
                <a:latin typeface="+mj-lt"/>
                <a:sym typeface="Symbol" pitchFamily="18" charset="2"/>
              </a:rPr>
              <a:t>Multiplication of two numbers is equivalent to adding two corresponding exponents:</a:t>
            </a:r>
          </a:p>
          <a:p>
            <a:pPr lvl="2"/>
            <a:r>
              <a:rPr lang="en-US" altLang="en-US" sz="1600" i="1" dirty="0" smtClean="0">
                <a:latin typeface="+mj-lt"/>
                <a:sym typeface="Symbol" pitchFamily="18" charset="2"/>
              </a:rPr>
              <a:t>k = </a:t>
            </a:r>
            <a:r>
              <a:rPr lang="en-US" altLang="en-US" sz="1600" i="1" dirty="0" err="1" smtClean="0">
                <a:latin typeface="+mj-lt"/>
                <a:sym typeface="Symbol" pitchFamily="18" charset="2"/>
              </a:rPr>
              <a:t>mn</a:t>
            </a:r>
            <a:r>
              <a:rPr lang="en-US" altLang="en-US" sz="1600" i="1" dirty="0" smtClean="0">
                <a:latin typeface="+mj-lt"/>
                <a:sym typeface="Symbol" pitchFamily="18" charset="2"/>
              </a:rPr>
              <a:t> </a:t>
            </a:r>
            <a:r>
              <a:rPr lang="en-US" altLang="en-US" sz="1600" i="1" dirty="0" smtClean="0">
                <a:latin typeface="+mj-lt"/>
                <a:sym typeface="Wingdings" pitchFamily="2" charset="2"/>
              </a:rPr>
              <a:t> </a:t>
            </a:r>
            <a:r>
              <a:rPr lang="en-US" altLang="en-US" sz="1600" i="1" dirty="0" err="1" smtClean="0">
                <a:latin typeface="+mj-lt"/>
                <a:sym typeface="Wingdings" pitchFamily="2" charset="2"/>
              </a:rPr>
              <a:t>k</a:t>
            </a:r>
            <a:r>
              <a:rPr lang="en-US" altLang="en-US" sz="1600" i="1" baseline="-25000" dirty="0" err="1" smtClean="0">
                <a:latin typeface="+mj-lt"/>
                <a:sym typeface="Wingdings" pitchFamily="2" charset="2"/>
              </a:rPr>
              <a:t>p</a:t>
            </a:r>
            <a:r>
              <a:rPr lang="en-US" altLang="en-US" sz="1600" i="1" dirty="0" smtClean="0">
                <a:latin typeface="+mj-lt"/>
                <a:sym typeface="Wingdings" pitchFamily="2" charset="2"/>
              </a:rPr>
              <a:t> = m</a:t>
            </a:r>
            <a:r>
              <a:rPr lang="en-US" altLang="en-US" sz="1600" i="1" baseline="-25000" dirty="0" smtClean="0">
                <a:latin typeface="+mj-lt"/>
                <a:sym typeface="Wingdings" pitchFamily="2" charset="2"/>
              </a:rPr>
              <a:t>p</a:t>
            </a:r>
            <a:r>
              <a:rPr lang="en-US" altLang="en-US" sz="1600" i="1" dirty="0" smtClean="0">
                <a:latin typeface="+mj-lt"/>
                <a:sym typeface="Wingdings" pitchFamily="2" charset="2"/>
              </a:rPr>
              <a:t> + </a:t>
            </a:r>
            <a:r>
              <a:rPr lang="en-US" altLang="en-US" sz="1600" i="1" dirty="0" err="1" smtClean="0">
                <a:latin typeface="+mj-lt"/>
                <a:sym typeface="Wingdings" pitchFamily="2" charset="2"/>
              </a:rPr>
              <a:t>n</a:t>
            </a:r>
            <a:r>
              <a:rPr lang="en-US" altLang="en-US" sz="1600" i="1" baseline="-25000" dirty="0" err="1" smtClean="0">
                <a:latin typeface="+mj-lt"/>
                <a:sym typeface="Wingdings" pitchFamily="2" charset="2"/>
              </a:rPr>
              <a:t>p</a:t>
            </a:r>
            <a:r>
              <a:rPr lang="en-US" altLang="en-US" sz="1600" i="1" dirty="0" smtClean="0">
                <a:latin typeface="+mj-lt"/>
                <a:sym typeface="Wingdings" pitchFamily="2" charset="2"/>
              </a:rPr>
              <a:t>  for all p</a:t>
            </a:r>
          </a:p>
          <a:p>
            <a:pPr lvl="1"/>
            <a:r>
              <a:rPr lang="en-US" altLang="en-US" sz="1800" i="1" dirty="0" err="1" smtClean="0">
                <a:latin typeface="+mj-lt"/>
                <a:sym typeface="Symbol" pitchFamily="18" charset="2"/>
              </a:rPr>
              <a:t>a|b</a:t>
            </a:r>
            <a:r>
              <a:rPr lang="en-US" altLang="en-US" sz="1800" i="1" dirty="0" smtClean="0">
                <a:latin typeface="+mj-lt"/>
                <a:sym typeface="Symbol" pitchFamily="18" charset="2"/>
              </a:rPr>
              <a:t> </a:t>
            </a:r>
            <a:r>
              <a:rPr lang="en-US" altLang="en-US" sz="1800" i="1" dirty="0" smtClean="0">
                <a:latin typeface="+mj-lt"/>
                <a:sym typeface="Wingdings" pitchFamily="2" charset="2"/>
              </a:rPr>
              <a:t> </a:t>
            </a:r>
            <a:r>
              <a:rPr lang="en-US" altLang="en-US" sz="1800" i="1" dirty="0" err="1" smtClean="0">
                <a:latin typeface="+mj-lt"/>
                <a:sym typeface="Wingdings" pitchFamily="2" charset="2"/>
              </a:rPr>
              <a:t>a</a:t>
            </a:r>
            <a:r>
              <a:rPr lang="en-US" altLang="en-US" sz="1800" i="1" baseline="-25000" dirty="0" err="1" smtClean="0">
                <a:latin typeface="+mj-lt"/>
                <a:sym typeface="Wingdings" pitchFamily="2" charset="2"/>
              </a:rPr>
              <a:t>p</a:t>
            </a:r>
            <a:r>
              <a:rPr lang="en-US" altLang="en-US" sz="1800" i="1" dirty="0" smtClean="0">
                <a:latin typeface="+mj-lt"/>
                <a:sym typeface="Wingdings" pitchFamily="2" charset="2"/>
              </a:rPr>
              <a:t> </a:t>
            </a:r>
            <a:r>
              <a:rPr lang="en-US" altLang="en-US" sz="1800" i="1" dirty="0" smtClean="0">
                <a:latin typeface="+mj-lt"/>
                <a:sym typeface="Symbol" pitchFamily="18" charset="2"/>
              </a:rPr>
              <a:t> </a:t>
            </a:r>
            <a:r>
              <a:rPr lang="en-US" altLang="en-US" sz="1800" i="1" dirty="0" err="1" smtClean="0">
                <a:latin typeface="+mj-lt"/>
                <a:sym typeface="Symbol" pitchFamily="18" charset="2"/>
              </a:rPr>
              <a:t>b</a:t>
            </a:r>
            <a:r>
              <a:rPr lang="en-US" altLang="en-US" sz="1800" i="1" baseline="-25000" dirty="0" err="1" smtClean="0">
                <a:latin typeface="+mj-lt"/>
                <a:sym typeface="Symbol" pitchFamily="18" charset="2"/>
              </a:rPr>
              <a:t>p</a:t>
            </a:r>
            <a:r>
              <a:rPr lang="en-US" altLang="en-US" sz="1800" i="1" dirty="0" smtClean="0">
                <a:latin typeface="+mj-lt"/>
                <a:sym typeface="Symbol" pitchFamily="18" charset="2"/>
              </a:rPr>
              <a:t> for all p</a:t>
            </a:r>
          </a:p>
          <a:p>
            <a:pPr lvl="1">
              <a:buFontTx/>
              <a:buNone/>
            </a:pPr>
            <a:endParaRPr lang="en-US" altLang="en-US" sz="1800" i="1" dirty="0" smtClean="0">
              <a:latin typeface="+mj-lt"/>
              <a:sym typeface="Symbol" pitchFamily="18" charset="2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144938" y="3809095"/>
          <a:ext cx="3624263" cy="704850"/>
        </p:xfrm>
        <a:graphic>
          <a:graphicData uri="http://schemas.openxmlformats.org/presentationml/2006/ole">
            <p:oleObj spid="_x0000_s1026" name="Equation" r:id="rId3" imgW="182880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0" y="465592"/>
            <a:ext cx="8809038" cy="5498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altLang="ko-KR" sz="3600" i="1" dirty="0" smtClean="0">
                <a:solidFill>
                  <a:srgbClr val="008011"/>
                </a:solidFill>
                <a:sym typeface="Symbol" pitchFamily="18" charset="2"/>
              </a:rPr>
              <a:t>Primes </a:t>
            </a:r>
            <a:r>
              <a:rPr lang="en-US" altLang="ko-KR" sz="3600" i="1" dirty="0">
                <a:solidFill>
                  <a:srgbClr val="008011"/>
                </a:solidFill>
                <a:sym typeface="Symbol" pitchFamily="18" charset="2"/>
              </a:rPr>
              <a:t>Under </a:t>
            </a:r>
            <a:r>
              <a:rPr lang="en-US" altLang="ko-KR" sz="3600" i="1" dirty="0" smtClean="0">
                <a:solidFill>
                  <a:srgbClr val="008011"/>
                </a:solidFill>
                <a:sym typeface="Symbol" pitchFamily="18" charset="2"/>
              </a:rPr>
              <a:t>2000, How many ?</a:t>
            </a:r>
            <a:endParaRPr lang="en-US" altLang="ko-KR" sz="3600" i="1" dirty="0">
              <a:solidFill>
                <a:srgbClr val="008011"/>
              </a:solidFill>
              <a:sym typeface="Symbol" pitchFamily="18" charset="2"/>
            </a:endParaRPr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965200"/>
            <a:ext cx="8640763" cy="527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7393" y="625702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Relatively Prime Numbers</a:t>
            </a:r>
            <a:endParaRPr lang="en-US" altLang="ko-KR" dirty="0" smtClean="0"/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98625"/>
            <a:ext cx="8229600" cy="3321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i="1" dirty="0" smtClean="0">
                <a:latin typeface="+mj-lt"/>
                <a:sym typeface="Symbol" pitchFamily="18" charset="2"/>
              </a:rPr>
              <a:t>Greatest common divisor</a:t>
            </a:r>
          </a:p>
          <a:p>
            <a:pPr lvl="1"/>
            <a:r>
              <a:rPr lang="en-US" altLang="en-US" sz="2000" i="1" dirty="0" smtClean="0">
                <a:latin typeface="+mj-lt"/>
                <a:sym typeface="Symbol" pitchFamily="18" charset="2"/>
              </a:rPr>
              <a:t>c = </a:t>
            </a:r>
            <a:r>
              <a:rPr lang="en-US" altLang="en-US" sz="2000" i="1" dirty="0" err="1" smtClean="0">
                <a:latin typeface="+mj-lt"/>
                <a:sym typeface="Symbol" pitchFamily="18" charset="2"/>
              </a:rPr>
              <a:t>gcd</a:t>
            </a:r>
            <a:r>
              <a:rPr lang="en-US" altLang="en-US" sz="2000" i="1" dirty="0" smtClean="0">
                <a:latin typeface="+mj-lt"/>
                <a:sym typeface="Symbol" pitchFamily="18" charset="2"/>
              </a:rPr>
              <a:t>(a, b) if </a:t>
            </a:r>
            <a:r>
              <a:rPr lang="en-US" altLang="en-US" sz="2000" i="1" dirty="0" err="1" smtClean="0">
                <a:latin typeface="+mj-lt"/>
                <a:sym typeface="Symbol" pitchFamily="18" charset="2"/>
              </a:rPr>
              <a:t>c|a</a:t>
            </a:r>
            <a:r>
              <a:rPr lang="en-US" altLang="en-US" sz="2000" i="1" dirty="0" smtClean="0">
                <a:latin typeface="+mj-lt"/>
                <a:sym typeface="Symbol" pitchFamily="18" charset="2"/>
              </a:rPr>
              <a:t> and </a:t>
            </a:r>
            <a:r>
              <a:rPr lang="en-US" altLang="en-US" sz="2000" i="1" dirty="0" err="1" smtClean="0">
                <a:latin typeface="+mj-lt"/>
                <a:sym typeface="Symbol" pitchFamily="18" charset="2"/>
              </a:rPr>
              <a:t>c|b</a:t>
            </a:r>
            <a:r>
              <a:rPr lang="en-US" altLang="en-US" sz="2000" i="1" dirty="0" smtClean="0">
                <a:latin typeface="+mj-lt"/>
                <a:sym typeface="Symbol" pitchFamily="18" charset="2"/>
              </a:rPr>
              <a:t> and d that divides a and b: </a:t>
            </a:r>
            <a:r>
              <a:rPr lang="en-US" altLang="en-US" sz="2000" i="1" dirty="0" err="1" smtClean="0">
                <a:latin typeface="+mj-lt"/>
                <a:sym typeface="Symbol" pitchFamily="18" charset="2"/>
              </a:rPr>
              <a:t>d|c</a:t>
            </a:r>
            <a:endParaRPr lang="en-US" altLang="en-US" sz="2000" i="1" dirty="0" smtClean="0">
              <a:latin typeface="+mj-lt"/>
              <a:sym typeface="Symbol" pitchFamily="18" charset="2"/>
            </a:endParaRPr>
          </a:p>
          <a:p>
            <a:pPr lvl="1"/>
            <a:r>
              <a:rPr lang="en-US" altLang="en-US" sz="2000" i="1" dirty="0" smtClean="0">
                <a:latin typeface="+mj-lt"/>
                <a:sym typeface="Symbol" pitchFamily="18" charset="2"/>
              </a:rPr>
              <a:t>Equivalently, </a:t>
            </a:r>
            <a:r>
              <a:rPr lang="en-US" altLang="en-US" sz="2000" i="1" dirty="0" err="1" smtClean="0">
                <a:latin typeface="+mj-lt"/>
                <a:sym typeface="Symbol" pitchFamily="18" charset="2"/>
              </a:rPr>
              <a:t>gcd</a:t>
            </a:r>
            <a:r>
              <a:rPr lang="en-US" altLang="en-US" sz="2000" i="1" dirty="0" smtClean="0">
                <a:latin typeface="+mj-lt"/>
                <a:sym typeface="Symbol" pitchFamily="18" charset="2"/>
              </a:rPr>
              <a:t>(a, b) = max{c: </a:t>
            </a:r>
            <a:r>
              <a:rPr lang="en-US" altLang="en-US" sz="2000" i="1" dirty="0" err="1" smtClean="0">
                <a:latin typeface="+mj-lt"/>
                <a:sym typeface="Symbol" pitchFamily="18" charset="2"/>
              </a:rPr>
              <a:t>c|a</a:t>
            </a:r>
            <a:r>
              <a:rPr lang="en-US" altLang="en-US" sz="2000" i="1" dirty="0" smtClean="0">
                <a:latin typeface="+mj-lt"/>
                <a:sym typeface="Symbol" pitchFamily="18" charset="2"/>
              </a:rPr>
              <a:t> and </a:t>
            </a:r>
            <a:r>
              <a:rPr lang="en-US" altLang="en-US" sz="2000" i="1" dirty="0" err="1" smtClean="0">
                <a:latin typeface="+mj-lt"/>
                <a:sym typeface="Symbol" pitchFamily="18" charset="2"/>
              </a:rPr>
              <a:t>c|b</a:t>
            </a:r>
            <a:r>
              <a:rPr lang="en-US" altLang="en-US" sz="2000" i="1" dirty="0" smtClean="0">
                <a:latin typeface="+mj-lt"/>
                <a:sym typeface="Symbol" pitchFamily="18" charset="2"/>
              </a:rPr>
              <a:t>}</a:t>
            </a:r>
          </a:p>
          <a:p>
            <a:r>
              <a:rPr lang="en-US" altLang="ko-KR" sz="2400" i="1" dirty="0" smtClean="0">
                <a:latin typeface="+mj-lt"/>
                <a:sym typeface="Symbol" pitchFamily="18" charset="2"/>
              </a:rPr>
              <a:t>k = </a:t>
            </a:r>
            <a:r>
              <a:rPr lang="en-US" altLang="ko-KR" sz="2400" i="1" dirty="0" err="1" smtClean="0">
                <a:latin typeface="+mj-lt"/>
                <a:sym typeface="Symbol" pitchFamily="18" charset="2"/>
              </a:rPr>
              <a:t>gcd</a:t>
            </a:r>
            <a:r>
              <a:rPr lang="en-US" altLang="ko-KR" sz="2400" i="1" dirty="0" smtClean="0">
                <a:latin typeface="+mj-lt"/>
                <a:sym typeface="Symbol" pitchFamily="18" charset="2"/>
              </a:rPr>
              <a:t>(a, b) </a:t>
            </a:r>
            <a:r>
              <a:rPr lang="en-US" altLang="ko-KR" sz="2400" i="1" dirty="0" smtClean="0">
                <a:latin typeface="+mj-lt"/>
                <a:sym typeface="Wingdings" pitchFamily="2" charset="2"/>
              </a:rPr>
              <a:t> </a:t>
            </a:r>
            <a:r>
              <a:rPr lang="en-US" altLang="ko-KR" sz="2400" i="1" dirty="0" err="1" smtClean="0">
                <a:latin typeface="+mj-lt"/>
                <a:sym typeface="Wingdings" pitchFamily="2" charset="2"/>
              </a:rPr>
              <a:t>k</a:t>
            </a:r>
            <a:r>
              <a:rPr lang="en-US" altLang="ko-KR" sz="2400" i="1" baseline="-25000" dirty="0" err="1" smtClean="0">
                <a:latin typeface="+mj-lt"/>
                <a:sym typeface="Wingdings" pitchFamily="2" charset="2"/>
              </a:rPr>
              <a:t>p</a:t>
            </a:r>
            <a:r>
              <a:rPr lang="en-US" altLang="ko-KR" sz="2400" i="1" dirty="0" smtClean="0">
                <a:latin typeface="+mj-lt"/>
                <a:sym typeface="Wingdings" pitchFamily="2" charset="2"/>
              </a:rPr>
              <a:t> = min(</a:t>
            </a:r>
            <a:r>
              <a:rPr lang="en-US" altLang="ko-KR" sz="2400" i="1" dirty="0" err="1" smtClean="0">
                <a:latin typeface="+mj-lt"/>
                <a:sym typeface="Wingdings" pitchFamily="2" charset="2"/>
              </a:rPr>
              <a:t>a</a:t>
            </a:r>
            <a:r>
              <a:rPr lang="en-US" altLang="ko-KR" sz="2400" i="1" baseline="-25000" dirty="0" err="1" smtClean="0">
                <a:latin typeface="+mj-lt"/>
                <a:sym typeface="Wingdings" pitchFamily="2" charset="2"/>
              </a:rPr>
              <a:t>p</a:t>
            </a:r>
            <a:r>
              <a:rPr lang="en-US" altLang="ko-KR" sz="2400" i="1" dirty="0" smtClean="0">
                <a:latin typeface="+mj-lt"/>
                <a:sym typeface="Wingdings" pitchFamily="2" charset="2"/>
              </a:rPr>
              <a:t>, </a:t>
            </a:r>
            <a:r>
              <a:rPr lang="en-US" altLang="ko-KR" sz="2400" i="1" dirty="0" err="1" smtClean="0">
                <a:latin typeface="+mj-lt"/>
                <a:sym typeface="Wingdings" pitchFamily="2" charset="2"/>
              </a:rPr>
              <a:t>b</a:t>
            </a:r>
            <a:r>
              <a:rPr lang="en-US" altLang="ko-KR" sz="2400" i="1" baseline="-25000" dirty="0" err="1" smtClean="0">
                <a:latin typeface="+mj-lt"/>
                <a:sym typeface="Wingdings" pitchFamily="2" charset="2"/>
              </a:rPr>
              <a:t>p</a:t>
            </a:r>
            <a:r>
              <a:rPr lang="en-US" altLang="ko-KR" sz="2400" i="1" dirty="0" smtClean="0">
                <a:latin typeface="+mj-lt"/>
                <a:sym typeface="Wingdings" pitchFamily="2" charset="2"/>
              </a:rPr>
              <a:t>)  for all p</a:t>
            </a:r>
            <a:endParaRPr lang="en-US" altLang="en-US" sz="2400" i="1" dirty="0" smtClean="0">
              <a:latin typeface="+mj-lt"/>
              <a:sym typeface="Symbol" pitchFamily="18" charset="2"/>
            </a:endParaRPr>
          </a:p>
          <a:p>
            <a:endParaRPr lang="en-US" altLang="ko-KR" sz="2400" i="1" dirty="0" smtClean="0">
              <a:latin typeface="+mj-lt"/>
            </a:endParaRPr>
          </a:p>
          <a:p>
            <a:r>
              <a:rPr lang="en-US" altLang="en-US" sz="2400" i="1" dirty="0" smtClean="0">
                <a:latin typeface="+mj-lt"/>
                <a:sym typeface="Symbol" pitchFamily="18" charset="2"/>
              </a:rPr>
              <a:t>a and b are relatively prime if </a:t>
            </a:r>
            <a:r>
              <a:rPr lang="en-US" altLang="en-US" sz="2400" i="1" dirty="0" err="1" smtClean="0">
                <a:latin typeface="+mj-lt"/>
                <a:sym typeface="Symbol" pitchFamily="18" charset="2"/>
              </a:rPr>
              <a:t>gcd</a:t>
            </a:r>
            <a:r>
              <a:rPr lang="en-US" altLang="en-US" sz="2400" i="1" dirty="0" smtClean="0">
                <a:latin typeface="+mj-lt"/>
                <a:sym typeface="Symbol" pitchFamily="18" charset="2"/>
              </a:rPr>
              <a:t>(a, b) = 1</a:t>
            </a:r>
          </a:p>
          <a:p>
            <a:endParaRPr lang="en-US" altLang="en-US" sz="2400" i="1" dirty="0" smtClean="0">
              <a:latin typeface="+mj-lt"/>
              <a:sym typeface="Symbol" pitchFamily="18" charset="2"/>
            </a:endParaRPr>
          </a:p>
          <a:p>
            <a:endParaRPr lang="en-US" altLang="en-US" sz="2400" dirty="0" smtClean="0">
              <a:sym typeface="Symbol" pitchFamily="18" charset="2"/>
            </a:endParaRPr>
          </a:p>
          <a:p>
            <a:pPr>
              <a:buFontTx/>
              <a:buNone/>
            </a:pPr>
            <a:endParaRPr lang="en-US" altLang="ko-KR" sz="2400" dirty="0" smtClean="0"/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9857" y="405267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ym typeface="Symbol" pitchFamily="18" charset="2"/>
              </a:rPr>
              <a:t>Modular Arithmetic</a:t>
            </a:r>
            <a:endParaRPr lang="en-US" altLang="ko-KR" dirty="0" smtClean="0">
              <a:sym typeface="Symbol" pitchFamily="18" charset="2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099" y="1198336"/>
            <a:ext cx="8295821" cy="4965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i="1" dirty="0" smtClean="0">
                <a:latin typeface="+mj-lt"/>
              </a:rPr>
              <a:t>For any integer a and positive integer n, if a is divided by n, the following   relationship holds:</a:t>
            </a:r>
          </a:p>
          <a:p>
            <a:pPr lvl="1"/>
            <a:r>
              <a:rPr lang="en-US" altLang="en-US" sz="1800" i="1" dirty="0" smtClean="0">
                <a:latin typeface="+mj-lt"/>
              </a:rPr>
              <a:t>a = </a:t>
            </a:r>
            <a:r>
              <a:rPr lang="en-US" altLang="ko-KR" sz="1800" i="1" dirty="0" err="1" smtClean="0">
                <a:latin typeface="+mj-lt"/>
              </a:rPr>
              <a:t>qn</a:t>
            </a:r>
            <a:r>
              <a:rPr lang="en-US" altLang="ko-KR" sz="1800" i="1" dirty="0" smtClean="0">
                <a:latin typeface="+mj-lt"/>
              </a:rPr>
              <a:t> + r   0 </a:t>
            </a:r>
            <a:r>
              <a:rPr lang="en-US" altLang="ko-KR" sz="1800" i="1" dirty="0" smtClean="0">
                <a:latin typeface="+mj-lt"/>
                <a:sym typeface="Symbol" pitchFamily="18" charset="2"/>
              </a:rPr>
              <a:t> r  n;  q = a/n  (q: quotient, r: remainder or </a:t>
            </a:r>
            <a:r>
              <a:rPr lang="en-US" altLang="ko-KR" sz="1800" i="1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residue</a:t>
            </a:r>
            <a:r>
              <a:rPr lang="en-US" altLang="ko-KR" sz="1800" i="1" dirty="0" smtClean="0">
                <a:latin typeface="+mj-lt"/>
                <a:sym typeface="Symbol" pitchFamily="18" charset="2"/>
              </a:rPr>
              <a:t>)</a:t>
            </a:r>
            <a:endParaRPr lang="en-US" altLang="en-US" sz="1800" i="1" dirty="0" smtClean="0">
              <a:latin typeface="+mj-lt"/>
            </a:endParaRPr>
          </a:p>
          <a:p>
            <a:r>
              <a:rPr lang="en-US" altLang="en-US" sz="2000" i="1" dirty="0" smtClean="0">
                <a:latin typeface="+mj-lt"/>
              </a:rPr>
              <a:t>If a is an integer and n is a positive integer, </a:t>
            </a:r>
            <a:r>
              <a:rPr lang="en-US" altLang="en-US" sz="2000" i="1" dirty="0" smtClean="0">
                <a:solidFill>
                  <a:schemeClr val="bg2"/>
                </a:solidFill>
                <a:latin typeface="+mj-lt"/>
              </a:rPr>
              <a:t>a mod n</a:t>
            </a:r>
            <a:r>
              <a:rPr lang="en-US" altLang="en-US" sz="2000" i="1" dirty="0" smtClean="0">
                <a:latin typeface="+mj-lt"/>
              </a:rPr>
              <a:t> is defined to be the       remainder when a is divided by n</a:t>
            </a:r>
          </a:p>
          <a:p>
            <a:pPr lvl="1"/>
            <a:r>
              <a:rPr lang="en-US" altLang="en-US" sz="1800" i="1" dirty="0" smtClean="0">
                <a:latin typeface="+mj-lt"/>
              </a:rPr>
              <a:t>a = </a:t>
            </a:r>
            <a:r>
              <a:rPr lang="en-US" altLang="ko-KR" sz="1800" i="1" dirty="0" smtClean="0">
                <a:latin typeface="+mj-lt"/>
                <a:sym typeface="Symbol" pitchFamily="18" charset="2"/>
              </a:rPr>
              <a:t>a/n  </a:t>
            </a:r>
            <a:r>
              <a:rPr lang="en-US" altLang="ko-KR" sz="1800" i="1" dirty="0" smtClean="0">
                <a:latin typeface="+mj-lt"/>
              </a:rPr>
              <a:t>n + (a mod n)</a:t>
            </a:r>
            <a:r>
              <a:rPr lang="en-US" altLang="ko-KR" sz="1800" i="1" dirty="0" smtClean="0">
                <a:latin typeface="+mj-lt"/>
                <a:sym typeface="Symbol" pitchFamily="18" charset="2"/>
              </a:rPr>
              <a:t> </a:t>
            </a:r>
          </a:p>
          <a:p>
            <a:r>
              <a:rPr lang="en-US" altLang="ko-KR" sz="2000" i="1" dirty="0" smtClean="0">
                <a:latin typeface="+mj-lt"/>
                <a:sym typeface="Symbol" pitchFamily="18" charset="2"/>
              </a:rPr>
              <a:t>Two integers a and b are said to be </a:t>
            </a:r>
            <a:r>
              <a:rPr lang="en-US" altLang="ko-KR" sz="2000" i="1" dirty="0" smtClean="0">
                <a:solidFill>
                  <a:schemeClr val="bg2"/>
                </a:solidFill>
                <a:latin typeface="+mj-lt"/>
                <a:sym typeface="Symbol" pitchFamily="18" charset="2"/>
              </a:rPr>
              <a:t>congruent modulo n</a:t>
            </a:r>
            <a:r>
              <a:rPr lang="en-US" altLang="ko-KR" sz="2000" i="1" dirty="0" smtClean="0">
                <a:latin typeface="+mj-lt"/>
                <a:sym typeface="Symbol" pitchFamily="18" charset="2"/>
              </a:rPr>
              <a:t> if (a mod n) = (b mod n), and this is written </a:t>
            </a:r>
            <a:r>
              <a:rPr lang="en-US" altLang="en-US" sz="2000" i="1" dirty="0" smtClean="0">
                <a:latin typeface="+mj-lt"/>
              </a:rPr>
              <a:t>a </a:t>
            </a:r>
            <a:r>
              <a:rPr lang="en-US" altLang="en-US" sz="2000" i="1" dirty="0" smtClean="0">
                <a:latin typeface="+mj-lt"/>
                <a:sym typeface="Symbol" pitchFamily="18" charset="2"/>
              </a:rPr>
              <a:t> b mod n </a:t>
            </a:r>
            <a:endParaRPr lang="en-US" altLang="ko-KR" sz="2000" i="1" dirty="0" smtClean="0">
              <a:latin typeface="+mj-lt"/>
              <a:sym typeface="Symbol" pitchFamily="18" charset="2"/>
            </a:endParaRPr>
          </a:p>
          <a:p>
            <a:r>
              <a:rPr lang="en-US" altLang="ko-KR" sz="2000" i="1" dirty="0" smtClean="0">
                <a:latin typeface="+mj-lt"/>
                <a:sym typeface="Symbol" pitchFamily="18" charset="2"/>
              </a:rPr>
              <a:t>Properties of modulo operator</a:t>
            </a:r>
          </a:p>
          <a:p>
            <a:pPr lvl="1"/>
            <a:r>
              <a:rPr lang="en-US" altLang="en-US" sz="1800" i="1" dirty="0" smtClean="0">
                <a:latin typeface="+mj-lt"/>
                <a:sym typeface="Symbol" pitchFamily="18" charset="2"/>
              </a:rPr>
              <a:t>a  b mod n if n|(a – b)</a:t>
            </a:r>
          </a:p>
          <a:p>
            <a:pPr lvl="1"/>
            <a:r>
              <a:rPr lang="en-US" altLang="en-US" sz="1800" i="1" dirty="0" smtClean="0">
                <a:latin typeface="+mj-lt"/>
                <a:sym typeface="Symbol" pitchFamily="18" charset="2"/>
              </a:rPr>
              <a:t>(a mod n) = (b mod n) implies a  b mod n</a:t>
            </a:r>
          </a:p>
          <a:p>
            <a:pPr lvl="1"/>
            <a:r>
              <a:rPr lang="en-US" altLang="en-US" sz="1800" i="1" dirty="0" smtClean="0">
                <a:latin typeface="+mj-lt"/>
                <a:sym typeface="Symbol" pitchFamily="18" charset="2"/>
              </a:rPr>
              <a:t>a  b mod n implies b  a mod n</a:t>
            </a:r>
          </a:p>
          <a:p>
            <a:pPr lvl="1"/>
            <a:r>
              <a:rPr lang="en-US" altLang="en-US" sz="1800" i="1" dirty="0" smtClean="0">
                <a:latin typeface="+mj-lt"/>
                <a:sym typeface="Symbol" pitchFamily="18" charset="2"/>
              </a:rPr>
              <a:t>a  b mod n and b  c mod n implies a  c mod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035" y="41343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ym typeface="Symbol" pitchFamily="18" charset="2"/>
              </a:rPr>
              <a:t>Modular Arithmetic Operations</a:t>
            </a:r>
            <a:endParaRPr lang="en-US" altLang="ko-KR" dirty="0" smtClean="0">
              <a:sym typeface="Symbol" pitchFamily="18" charset="2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878" y="1217840"/>
            <a:ext cx="8513536" cy="187642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 i="1" dirty="0" smtClean="0">
                <a:latin typeface="+mj-lt"/>
                <a:sym typeface="Symbol" pitchFamily="18" charset="2"/>
              </a:rPr>
              <a:t>Modulo arithmetic operation over Z</a:t>
            </a:r>
            <a:r>
              <a:rPr lang="en-US" altLang="en-US" sz="1800" i="1" baseline="-25000" dirty="0" smtClean="0">
                <a:latin typeface="+mj-lt"/>
                <a:sym typeface="Symbol" pitchFamily="18" charset="2"/>
              </a:rPr>
              <a:t>n</a:t>
            </a:r>
            <a:r>
              <a:rPr lang="en-US" altLang="en-US" sz="1800" i="1" dirty="0" smtClean="0">
                <a:latin typeface="+mj-lt"/>
                <a:sym typeface="Symbol" pitchFamily="18" charset="2"/>
              </a:rPr>
              <a:t> = {0, 1, …, n-1}</a:t>
            </a:r>
          </a:p>
          <a:p>
            <a:r>
              <a:rPr lang="en-US" altLang="en-US" sz="1800" i="1" dirty="0" smtClean="0">
                <a:latin typeface="+mj-lt"/>
                <a:sym typeface="Symbol" pitchFamily="18" charset="2"/>
              </a:rPr>
              <a:t>Properties</a:t>
            </a:r>
          </a:p>
          <a:p>
            <a:pPr lvl="1"/>
            <a:r>
              <a:rPr lang="en-US" altLang="ko-KR" sz="1600" i="1" dirty="0" smtClean="0">
                <a:latin typeface="+mj-lt"/>
                <a:sym typeface="Symbol" pitchFamily="18" charset="2"/>
              </a:rPr>
              <a:t>[(a mod n) + (b mod n)] mod n = (a + b) mod n</a:t>
            </a:r>
          </a:p>
          <a:p>
            <a:pPr lvl="1"/>
            <a:r>
              <a:rPr lang="en-US" altLang="ko-KR" sz="1600" i="1" dirty="0" smtClean="0">
                <a:latin typeface="+mj-lt"/>
                <a:sym typeface="Symbol" pitchFamily="18" charset="2"/>
              </a:rPr>
              <a:t>[(a mod n)  (b mod n)] mod n = (a  b) mod n</a:t>
            </a:r>
          </a:p>
          <a:p>
            <a:pPr lvl="1"/>
            <a:r>
              <a:rPr lang="en-US" altLang="ko-KR" sz="1600" i="1" dirty="0" smtClean="0">
                <a:latin typeface="+mj-lt"/>
                <a:sym typeface="Symbol" pitchFamily="18" charset="2"/>
              </a:rPr>
              <a:t>[(a mod n)  (b mod n)] mod n = (a  b) mod n</a:t>
            </a:r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2" cstate="print"/>
          <a:srcRect l="534" r="1364" b="1445"/>
          <a:stretch>
            <a:fillRect/>
          </a:stretch>
        </p:blipFill>
        <p:spPr bwMode="auto">
          <a:xfrm>
            <a:off x="328613" y="3198813"/>
            <a:ext cx="8531225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4543" y="429759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Properties of Modular Arithmetic</a:t>
            </a:r>
            <a:endParaRPr lang="en-US" altLang="ko-KR" baseline="-25000" dirty="0" smtClean="0"/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6562" y="1294266"/>
            <a:ext cx="8707438" cy="5694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dirty="0" smtClean="0">
                <a:latin typeface="+mj-lt"/>
                <a:sym typeface="Symbol" pitchFamily="18" charset="2"/>
              </a:rPr>
              <a:t>Modulo arithmetic over Z</a:t>
            </a:r>
            <a:r>
              <a:rPr lang="en-US" altLang="en-US" sz="2000" baseline="-25000" dirty="0" smtClean="0">
                <a:latin typeface="+mj-lt"/>
                <a:sym typeface="Symbol" pitchFamily="18" charset="2"/>
              </a:rPr>
              <a:t>n</a:t>
            </a:r>
            <a:r>
              <a:rPr lang="en-US" altLang="en-US" sz="2000" dirty="0" smtClean="0">
                <a:latin typeface="+mj-lt"/>
                <a:sym typeface="Symbol" pitchFamily="18" charset="2"/>
              </a:rPr>
              <a:t> = {0, 1, …, n-1} (called a set of residues  of modulo n)</a:t>
            </a:r>
          </a:p>
          <a:p>
            <a:r>
              <a:rPr lang="en-US" altLang="ko-KR" sz="2000" dirty="0" smtClean="0">
                <a:latin typeface="+mj-lt"/>
                <a:sym typeface="Symbol" pitchFamily="18" charset="2"/>
              </a:rPr>
              <a:t>Integers modulo n with addition and multiplication form a commutative  ring</a:t>
            </a:r>
            <a:endParaRPr lang="en-US" altLang="en-US" sz="2000" dirty="0" smtClean="0">
              <a:solidFill>
                <a:schemeClr val="bg2"/>
              </a:solidFill>
              <a:latin typeface="+mj-lt"/>
              <a:sym typeface="Symbol" pitchFamily="18" charset="2"/>
            </a:endParaRPr>
          </a:p>
          <a:p>
            <a:pPr lvl="1"/>
            <a:r>
              <a:rPr lang="en-US" altLang="en-US" sz="1600" i="1" dirty="0" smtClean="0">
                <a:latin typeface="+mj-lt"/>
              </a:rPr>
              <a:t>Commutative laws		(a + b) mod n = (b + a) mod n</a:t>
            </a:r>
          </a:p>
          <a:p>
            <a:pPr lvl="1">
              <a:buFontTx/>
              <a:buNone/>
            </a:pPr>
            <a:r>
              <a:rPr lang="en-US" altLang="en-US" sz="1600" i="1" dirty="0" smtClean="0">
                <a:latin typeface="+mj-lt"/>
              </a:rPr>
              <a:t>						(a </a:t>
            </a:r>
            <a:r>
              <a:rPr lang="en-US" altLang="ko-KR" sz="1600" i="1" dirty="0" smtClean="0">
                <a:latin typeface="+mj-lt"/>
                <a:sym typeface="Symbol" pitchFamily="18" charset="2"/>
              </a:rPr>
              <a:t> </a:t>
            </a:r>
            <a:r>
              <a:rPr lang="en-US" altLang="en-US" sz="1600" i="1" dirty="0" smtClean="0">
                <a:latin typeface="+mj-lt"/>
              </a:rPr>
              <a:t>b) mod n = (b </a:t>
            </a:r>
            <a:r>
              <a:rPr lang="en-US" altLang="ko-KR" sz="1600" i="1" dirty="0" smtClean="0">
                <a:latin typeface="+mj-lt"/>
                <a:sym typeface="Symbol" pitchFamily="18" charset="2"/>
              </a:rPr>
              <a:t> </a:t>
            </a:r>
            <a:r>
              <a:rPr lang="en-US" altLang="en-US" sz="1600" i="1" dirty="0" smtClean="0">
                <a:latin typeface="+mj-lt"/>
              </a:rPr>
              <a:t>a) mod n</a:t>
            </a:r>
          </a:p>
          <a:p>
            <a:pPr lvl="1"/>
            <a:r>
              <a:rPr lang="en-US" altLang="en-US" sz="1600" i="1" dirty="0" smtClean="0">
                <a:latin typeface="+mj-lt"/>
              </a:rPr>
              <a:t>Associative laws		[(a + b) + c] mod n = [a + (b + c)] mod n</a:t>
            </a:r>
          </a:p>
          <a:p>
            <a:pPr lvl="1">
              <a:buFontTx/>
              <a:buNone/>
            </a:pPr>
            <a:r>
              <a:rPr lang="en-US" altLang="en-US" sz="1600" i="1" dirty="0" smtClean="0">
                <a:latin typeface="+mj-lt"/>
              </a:rPr>
              <a:t>						[(a </a:t>
            </a:r>
            <a:r>
              <a:rPr lang="en-US" altLang="ko-KR" sz="1600" i="1" dirty="0" smtClean="0">
                <a:latin typeface="+mj-lt"/>
                <a:sym typeface="Symbol" pitchFamily="18" charset="2"/>
              </a:rPr>
              <a:t> </a:t>
            </a:r>
            <a:r>
              <a:rPr lang="en-US" altLang="en-US" sz="1600" i="1" dirty="0" smtClean="0">
                <a:latin typeface="+mj-lt"/>
              </a:rPr>
              <a:t>b) </a:t>
            </a:r>
            <a:r>
              <a:rPr lang="en-US" altLang="ko-KR" sz="1600" i="1" dirty="0" smtClean="0">
                <a:latin typeface="+mj-lt"/>
                <a:sym typeface="Symbol" pitchFamily="18" charset="2"/>
              </a:rPr>
              <a:t> </a:t>
            </a:r>
            <a:r>
              <a:rPr lang="en-US" altLang="en-US" sz="1600" i="1" dirty="0" smtClean="0">
                <a:latin typeface="+mj-lt"/>
              </a:rPr>
              <a:t>c] mod n = [a </a:t>
            </a:r>
            <a:r>
              <a:rPr lang="en-US" altLang="ko-KR" sz="1600" i="1" dirty="0" smtClean="0">
                <a:latin typeface="+mj-lt"/>
                <a:sym typeface="Symbol" pitchFamily="18" charset="2"/>
              </a:rPr>
              <a:t> </a:t>
            </a:r>
            <a:r>
              <a:rPr lang="en-US" altLang="en-US" sz="1600" i="1" dirty="0" smtClean="0">
                <a:latin typeface="+mj-lt"/>
              </a:rPr>
              <a:t>(b </a:t>
            </a:r>
            <a:r>
              <a:rPr lang="en-US" altLang="ko-KR" sz="1600" i="1" dirty="0" smtClean="0">
                <a:latin typeface="+mj-lt"/>
                <a:sym typeface="Symbol" pitchFamily="18" charset="2"/>
              </a:rPr>
              <a:t> </a:t>
            </a:r>
            <a:r>
              <a:rPr lang="en-US" altLang="en-US" sz="1600" i="1" dirty="0" smtClean="0">
                <a:latin typeface="+mj-lt"/>
              </a:rPr>
              <a:t>c)] mod n</a:t>
            </a:r>
          </a:p>
          <a:p>
            <a:pPr lvl="1"/>
            <a:r>
              <a:rPr lang="en-US" altLang="en-US" sz="1600" i="1" dirty="0" smtClean="0">
                <a:latin typeface="+mj-lt"/>
              </a:rPr>
              <a:t>Distributive laws		[a </a:t>
            </a:r>
            <a:r>
              <a:rPr lang="en-US" altLang="ko-KR" sz="1600" i="1" dirty="0" smtClean="0">
                <a:latin typeface="+mj-lt"/>
                <a:sym typeface="Symbol" pitchFamily="18" charset="2"/>
              </a:rPr>
              <a:t> </a:t>
            </a:r>
            <a:r>
              <a:rPr lang="en-US" altLang="en-US" sz="1600" i="1" dirty="0" smtClean="0">
                <a:latin typeface="+mj-lt"/>
              </a:rPr>
              <a:t>(b + c)] mod n = [(a </a:t>
            </a:r>
            <a:r>
              <a:rPr lang="en-US" altLang="ko-KR" sz="1600" i="1" dirty="0" smtClean="0">
                <a:latin typeface="+mj-lt"/>
                <a:sym typeface="Symbol" pitchFamily="18" charset="2"/>
              </a:rPr>
              <a:t> </a:t>
            </a:r>
            <a:r>
              <a:rPr lang="en-US" altLang="en-US" sz="1600" i="1" dirty="0" smtClean="0">
                <a:latin typeface="+mj-lt"/>
              </a:rPr>
              <a:t>b) + (a </a:t>
            </a:r>
            <a:r>
              <a:rPr lang="en-US" altLang="ko-KR" sz="1600" i="1" dirty="0" smtClean="0">
                <a:latin typeface="+mj-lt"/>
                <a:sym typeface="Symbol" pitchFamily="18" charset="2"/>
              </a:rPr>
              <a:t> </a:t>
            </a:r>
            <a:r>
              <a:rPr lang="en-US" altLang="en-US" sz="1600" i="1" dirty="0" smtClean="0">
                <a:latin typeface="+mj-lt"/>
              </a:rPr>
              <a:t>c)] mod n</a:t>
            </a:r>
          </a:p>
          <a:p>
            <a:pPr lvl="1"/>
            <a:r>
              <a:rPr lang="en-US" altLang="en-US" sz="1600" i="1" dirty="0" smtClean="0">
                <a:latin typeface="+mj-lt"/>
              </a:rPr>
              <a:t>Identities			(a + 0) mod n = a mod n</a:t>
            </a:r>
          </a:p>
          <a:p>
            <a:pPr lvl="1">
              <a:buFontTx/>
              <a:buNone/>
            </a:pPr>
            <a:r>
              <a:rPr lang="en-US" altLang="en-US" sz="1600" i="1" dirty="0" smtClean="0">
                <a:latin typeface="+mj-lt"/>
              </a:rPr>
              <a:t>						(a </a:t>
            </a:r>
            <a:r>
              <a:rPr lang="en-US" altLang="en-US" sz="1600" i="1" dirty="0" smtClean="0">
                <a:latin typeface="+mj-lt"/>
                <a:sym typeface="Symbol" pitchFamily="18" charset="2"/>
              </a:rPr>
              <a:t> 1) mod n = a mod n</a:t>
            </a:r>
          </a:p>
          <a:p>
            <a:pPr lvl="1"/>
            <a:r>
              <a:rPr lang="en-US" altLang="en-US" sz="1600" i="1" dirty="0" smtClean="0">
                <a:latin typeface="+mj-lt"/>
              </a:rPr>
              <a:t>Additive inverse (-a)		</a:t>
            </a:r>
            <a:r>
              <a:rPr lang="en-US" altLang="en-US" sz="1600" i="1" dirty="0" smtClean="0">
                <a:latin typeface="+mj-lt"/>
                <a:sym typeface="Symbol" pitchFamily="18" charset="2"/>
              </a:rPr>
              <a:t>a  Z</a:t>
            </a:r>
            <a:r>
              <a:rPr lang="en-US" altLang="en-US" sz="1600" i="1" baseline="-25000" dirty="0" smtClean="0">
                <a:latin typeface="+mj-lt"/>
                <a:sym typeface="Symbol" pitchFamily="18" charset="2"/>
              </a:rPr>
              <a:t>n</a:t>
            </a:r>
            <a:r>
              <a:rPr lang="en-US" altLang="en-US" sz="1600" i="1" dirty="0" smtClean="0">
                <a:latin typeface="+mj-lt"/>
                <a:sym typeface="Symbol" pitchFamily="18" charset="2"/>
              </a:rPr>
              <a:t> b </a:t>
            </a:r>
            <a:r>
              <a:rPr lang="en-US" altLang="en-US" sz="1600" i="1" dirty="0" err="1" smtClean="0">
                <a:latin typeface="+mj-lt"/>
                <a:sym typeface="Symbol" pitchFamily="18" charset="2"/>
              </a:rPr>
              <a:t>s.t</a:t>
            </a:r>
            <a:r>
              <a:rPr lang="en-US" altLang="en-US" sz="1600" i="1" dirty="0" smtClean="0">
                <a:latin typeface="+mj-lt"/>
                <a:sym typeface="Symbol" pitchFamily="18" charset="2"/>
              </a:rPr>
              <a:t>. a + b  0 mod n</a:t>
            </a:r>
          </a:p>
          <a:p>
            <a:pPr lvl="1"/>
            <a:r>
              <a:rPr lang="en-US" altLang="en-US" sz="1600" i="1" dirty="0" smtClean="0">
                <a:latin typeface="+mj-lt"/>
                <a:sym typeface="Symbol" pitchFamily="18" charset="2"/>
              </a:rPr>
              <a:t>Multiplicative inverse (a</a:t>
            </a:r>
            <a:r>
              <a:rPr lang="en-US" altLang="en-US" sz="1600" i="1" baseline="30000" dirty="0" smtClean="0">
                <a:latin typeface="+mj-lt"/>
                <a:sym typeface="Symbol" pitchFamily="18" charset="2"/>
              </a:rPr>
              <a:t>-1</a:t>
            </a:r>
            <a:r>
              <a:rPr lang="en-US" altLang="en-US" sz="1600" i="1" dirty="0" smtClean="0">
                <a:latin typeface="+mj-lt"/>
                <a:sym typeface="Symbol" pitchFamily="18" charset="2"/>
              </a:rPr>
              <a:t>)	a (0)  Z</a:t>
            </a:r>
            <a:r>
              <a:rPr lang="en-US" altLang="en-US" sz="1600" i="1" baseline="-25000" dirty="0" smtClean="0">
                <a:latin typeface="+mj-lt"/>
                <a:sym typeface="Symbol" pitchFamily="18" charset="2"/>
              </a:rPr>
              <a:t>n</a:t>
            </a:r>
            <a:r>
              <a:rPr lang="en-US" altLang="en-US" sz="1600" i="1" dirty="0" smtClean="0">
                <a:latin typeface="+mj-lt"/>
                <a:sym typeface="Symbol" pitchFamily="18" charset="2"/>
              </a:rPr>
              <a:t>, if a is relative prime to n, 							b </a:t>
            </a:r>
            <a:r>
              <a:rPr lang="en-US" altLang="en-US" sz="1600" i="1" dirty="0" err="1" smtClean="0">
                <a:latin typeface="+mj-lt"/>
                <a:sym typeface="Symbol" pitchFamily="18" charset="2"/>
              </a:rPr>
              <a:t>s.t</a:t>
            </a:r>
            <a:r>
              <a:rPr lang="en-US" altLang="en-US" sz="1600" i="1" dirty="0" smtClean="0">
                <a:latin typeface="+mj-lt"/>
                <a:sym typeface="Symbol" pitchFamily="18" charset="2"/>
              </a:rPr>
              <a:t>. a  b  1 mod n</a:t>
            </a:r>
            <a:endParaRPr lang="en-US" altLang="en-US" sz="1600" i="1" dirty="0" smtClean="0">
              <a:latin typeface="+mj-lt"/>
            </a:endParaRPr>
          </a:p>
          <a:p>
            <a:r>
              <a:rPr lang="en-US" altLang="en-US" sz="2000" b="1" i="1" dirty="0" smtClean="0">
                <a:solidFill>
                  <a:srgbClr val="FF0000"/>
                </a:solidFill>
                <a:latin typeface="+mj-lt"/>
              </a:rPr>
              <a:t>If n is not prime, Z</a:t>
            </a:r>
            <a:r>
              <a:rPr lang="en-US" altLang="en-US" sz="2000" b="1" i="1" baseline="-25000" dirty="0" smtClean="0">
                <a:solidFill>
                  <a:srgbClr val="FF0000"/>
                </a:solidFill>
                <a:latin typeface="+mj-lt"/>
              </a:rPr>
              <a:t>n</a:t>
            </a:r>
            <a:r>
              <a:rPr lang="en-US" altLang="en-US" sz="2000" b="1" i="1" dirty="0" smtClean="0">
                <a:solidFill>
                  <a:srgbClr val="FF0000"/>
                </a:solidFill>
                <a:latin typeface="+mj-lt"/>
              </a:rPr>
              <a:t> is a ring, but not a field</a:t>
            </a:r>
          </a:p>
          <a:p>
            <a:r>
              <a:rPr lang="en-US" altLang="en-US" sz="2000" b="1" i="1" dirty="0" err="1" smtClean="0">
                <a:solidFill>
                  <a:srgbClr val="FF0000"/>
                </a:solidFill>
                <a:latin typeface="+mj-lt"/>
              </a:rPr>
              <a:t>Z</a:t>
            </a:r>
            <a:r>
              <a:rPr lang="en-US" altLang="en-US" sz="2000" b="1" i="1" baseline="-25000" dirty="0" err="1" smtClean="0">
                <a:solidFill>
                  <a:srgbClr val="FF0000"/>
                </a:solidFill>
                <a:latin typeface="+mj-lt"/>
              </a:rPr>
              <a:t>p</a:t>
            </a:r>
            <a:r>
              <a:rPr lang="en-US" altLang="en-US" sz="2000" b="1" i="1" dirty="0" smtClean="0">
                <a:solidFill>
                  <a:srgbClr val="FF0000"/>
                </a:solidFill>
                <a:latin typeface="+mj-lt"/>
              </a:rPr>
              <a:t> is a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사용자 지정 1">
      <a:majorFont>
        <a:latin typeface="Times New Roman"/>
        <a:ea typeface="굴림"/>
        <a:cs typeface=""/>
      </a:majorFont>
      <a:minorFont>
        <a:latin typeface="MS Gothic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14541</TotalTime>
  <Words>1132</Words>
  <Application>Microsoft Office PowerPoint</Application>
  <PresentationFormat>화면 슬라이드 쇼(4:3)</PresentationFormat>
  <Paragraphs>168</Paragraphs>
  <Slides>20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2" baseType="lpstr">
      <vt:lpstr>기본 디자인</vt:lpstr>
      <vt:lpstr>Equation</vt:lpstr>
      <vt:lpstr>슬라이드 1</vt:lpstr>
      <vt:lpstr>Contents</vt:lpstr>
      <vt:lpstr>Divisors</vt:lpstr>
      <vt:lpstr>Prime Numbers</vt:lpstr>
      <vt:lpstr>슬라이드 5</vt:lpstr>
      <vt:lpstr>Relatively Prime Numbers</vt:lpstr>
      <vt:lpstr>Modular Arithmetic</vt:lpstr>
      <vt:lpstr>Modular Arithmetic Operations</vt:lpstr>
      <vt:lpstr>Properties of Modular Arithmetic</vt:lpstr>
      <vt:lpstr>Modular 7 Arithmetic</vt:lpstr>
      <vt:lpstr>Groups, Rings, Fields</vt:lpstr>
      <vt:lpstr>Fermat’s Little Theorem</vt:lpstr>
      <vt:lpstr>Euler’s Totient Function</vt:lpstr>
      <vt:lpstr>슬라이드 14</vt:lpstr>
      <vt:lpstr>Euler’s Theorem</vt:lpstr>
      <vt:lpstr>Euler’s Theorem</vt:lpstr>
      <vt:lpstr>Euclid’s Algorithm – Finding GCD(1)</vt:lpstr>
      <vt:lpstr>Euclid’s Algorithm – Finding GCD(II)</vt:lpstr>
      <vt:lpstr>Extended Euclid’s Alg. – Finding Multiplicative Inverse(1)</vt:lpstr>
      <vt:lpstr>슬라이드 20</vt:lpstr>
    </vt:vector>
  </TitlesOfParts>
  <Company>중부대학교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Security</dc:title>
  <dc:creator>이병천</dc:creator>
  <cp:lastModifiedBy>Kwangjo Kim</cp:lastModifiedBy>
  <cp:revision>1287</cp:revision>
  <cp:lastPrinted>2001-03-15T06:44:45Z</cp:lastPrinted>
  <dcterms:created xsi:type="dcterms:W3CDTF">2000-05-25T12:25:41Z</dcterms:created>
  <dcterms:modified xsi:type="dcterms:W3CDTF">2010-02-19T13:31:27Z</dcterms:modified>
</cp:coreProperties>
</file>