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539" r:id="rId2"/>
    <p:sldId id="495" r:id="rId3"/>
    <p:sldId id="587" r:id="rId4"/>
    <p:sldId id="582" r:id="rId5"/>
    <p:sldId id="540" r:id="rId6"/>
    <p:sldId id="583" r:id="rId7"/>
    <p:sldId id="584" r:id="rId8"/>
    <p:sldId id="562" r:id="rId9"/>
    <p:sldId id="588" r:id="rId10"/>
    <p:sldId id="589" r:id="rId11"/>
    <p:sldId id="590" r:id="rId12"/>
    <p:sldId id="591" r:id="rId13"/>
    <p:sldId id="592" r:id="rId14"/>
  </p:sldIdLst>
  <p:sldSz cx="9144000" cy="6858000" type="screen4x3"/>
  <p:notesSz cx="7099300" cy="10236200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1pPr>
    <a:lvl2pPr marL="4572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2pPr>
    <a:lvl3pPr marL="9144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3pPr>
    <a:lvl4pPr marL="13716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4pPr>
    <a:lvl5pPr marL="18288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3333FF"/>
    <a:srgbClr val="FF0000"/>
    <a:srgbClr val="00CC99"/>
    <a:srgbClr val="9900CC"/>
    <a:srgbClr val="0066FF"/>
    <a:srgbClr val="990099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73" autoAdjust="0"/>
    <p:restoredTop sz="94660" autoAdjust="0"/>
  </p:normalViewPr>
  <p:slideViewPr>
    <p:cSldViewPr snapToGrid="0">
      <p:cViewPr varScale="1">
        <p:scale>
          <a:sx n="117" d="100"/>
          <a:sy n="117" d="100"/>
        </p:scale>
        <p:origin x="-1470" y="-102"/>
      </p:cViewPr>
      <p:guideLst>
        <p:guide orient="horz" pos="4282"/>
        <p:guide pos="33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1944" y="-72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0.xml"/><Relationship Id="rId2" Type="http://schemas.openxmlformats.org/officeDocument/2006/relationships/slide" Target="slides/slide3.xml"/><Relationship Id="rId1" Type="http://schemas.openxmlformats.org/officeDocument/2006/relationships/slide" Target="slides/slide1.xml"/><Relationship Id="rId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9" tIns="47649" rIns="95299" bIns="47649" numCol="1" anchor="t" anchorCtr="0" compatLnSpc="1">
            <a:prstTxWarp prst="textNoShape">
              <a:avLst/>
            </a:prstTxWarp>
          </a:bodyPr>
          <a:lstStyle>
            <a:lvl1pPr algn="l" defTabSz="952500">
              <a:defRPr sz="1300" b="0">
                <a:latin typeface="Arial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9" tIns="47649" rIns="95299" bIns="47649" numCol="1" anchor="t" anchorCtr="0" compatLnSpc="1">
            <a:prstTxWarp prst="textNoShape">
              <a:avLst/>
            </a:prstTxWarp>
          </a:bodyPr>
          <a:lstStyle>
            <a:lvl1pPr algn="r" defTabSz="952500">
              <a:defRPr sz="1300" b="0">
                <a:latin typeface="Arial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307657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9" tIns="47649" rIns="95299" bIns="47649" numCol="1" anchor="b" anchorCtr="0" compatLnSpc="1">
            <a:prstTxWarp prst="textNoShape">
              <a:avLst/>
            </a:prstTxWarp>
          </a:bodyPr>
          <a:lstStyle>
            <a:lvl1pPr algn="l" defTabSz="952500">
              <a:defRPr sz="1300" b="0">
                <a:latin typeface="Arial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36138"/>
            <a:ext cx="307657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9" tIns="47649" rIns="95299" bIns="47649" numCol="1" anchor="b" anchorCtr="0" compatLnSpc="1">
            <a:prstTxWarp prst="textNoShape">
              <a:avLst/>
            </a:prstTxWarp>
          </a:bodyPr>
          <a:lstStyle>
            <a:lvl1pPr algn="r" defTabSz="952500">
              <a:defRPr sz="1300" b="0">
                <a:latin typeface="Arial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fld id="{5B7AC7BD-2C0A-46F7-8BF4-DCA6908E4A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39700"/>
            <a:ext cx="606425" cy="198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defTabSz="952500">
              <a:defRPr sz="1300" b="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281738" y="139700"/>
            <a:ext cx="817562" cy="198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r" defTabSz="952500">
              <a:defRPr sz="1300" b="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16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6950" y="798513"/>
            <a:ext cx="5105400" cy="3830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6613525"/>
            <a:ext cx="3086100" cy="11350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noProof="0" smtClean="0"/>
              <a:t>마스터 문자열 유형을 편집하려면 누르십시오</a:t>
            </a:r>
            <a:r>
              <a:rPr lang="en-US" altLang="ko-KR" noProof="0" smtClean="0"/>
              <a:t>.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세째 수준</a:t>
            </a:r>
          </a:p>
          <a:p>
            <a:pPr lvl="3"/>
            <a:r>
              <a:rPr lang="ko-KR" altLang="en-US" noProof="0" smtClean="0"/>
              <a:t>네째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0015538"/>
            <a:ext cx="606425" cy="198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52500">
              <a:defRPr sz="1300" b="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905625" y="10015538"/>
            <a:ext cx="193675" cy="198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52500">
              <a:defRPr sz="1300" b="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3B50B8BF-FC40-4B99-9633-6B024C6CCC2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38C7DB-62EA-4A74-8B09-ACEA0428445D}" type="slidenum">
              <a:rPr lang="en-US" altLang="ko-KR" smtClean="0"/>
              <a:pPr/>
              <a:t>1</a:t>
            </a:fld>
            <a:endParaRPr lang="en-US" altLang="ko-KR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5013"/>
            <a:ext cx="1617663" cy="192087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1CD87C-F6E9-4BAE-8354-389D753E8C0F}" type="slidenum">
              <a:rPr lang="en-US" altLang="ko-KR" smtClean="0"/>
              <a:pPr/>
              <a:t>10</a:t>
            </a:fld>
            <a:endParaRPr lang="en-US" altLang="ko-KR" smtClean="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solidFill>
            <a:srgbClr val="FFFFFF"/>
          </a:solidFill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0513" cy="1825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299" tIns="47649" rIns="95299" bIns="47649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57A879-F2F6-43C7-97C3-84E7747D2446}" type="slidenum">
              <a:rPr lang="en-US" altLang="ko-KR" smtClean="0"/>
              <a:pPr/>
              <a:t>11</a:t>
            </a:fld>
            <a:endParaRPr lang="en-US" altLang="ko-KR" smtClean="0"/>
          </a:p>
        </p:txBody>
      </p:sp>
      <p:sp>
        <p:nvSpPr>
          <p:cNvPr id="12493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ln/>
        </p:spPr>
      </p:sp>
      <p:sp>
        <p:nvSpPr>
          <p:cNvPr id="12493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 txBox="1">
            <a:spLocks noGrp="1" noChangeArrowheads="1"/>
          </p:cNvSpPr>
          <p:nvPr/>
        </p:nvSpPr>
        <p:spPr bwMode="auto">
          <a:xfrm>
            <a:off x="6905625" y="10015538"/>
            <a:ext cx="193675" cy="198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52500"/>
            <a:fld id="{0601B5D3-7262-44DC-A864-0E647E1779D6}" type="slidenum">
              <a:rPr lang="en-US" altLang="ko-KR" sz="1300" b="0">
                <a:latin typeface="Times New Roman" pitchFamily="18" charset="0"/>
              </a:rPr>
              <a:pPr algn="r" defTabSz="952500"/>
              <a:t>12</a:t>
            </a:fld>
            <a:endParaRPr lang="en-US" altLang="ko-KR" sz="1300" b="0">
              <a:latin typeface="Times New Roman" pitchFamily="18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solidFill>
            <a:srgbClr val="FFFFFF"/>
          </a:solidFill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0513" cy="1825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299" tIns="47649" rIns="95299" bIns="47649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 txBox="1">
            <a:spLocks noGrp="1" noChangeArrowheads="1"/>
          </p:cNvSpPr>
          <p:nvPr/>
        </p:nvSpPr>
        <p:spPr bwMode="auto">
          <a:xfrm>
            <a:off x="6905625" y="10015538"/>
            <a:ext cx="193675" cy="198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52500"/>
            <a:fld id="{3788DA6C-D16F-4996-A996-9954BBEFD6C6}" type="slidenum">
              <a:rPr lang="en-US" altLang="ko-KR" sz="1300" b="0">
                <a:latin typeface="Times New Roman" pitchFamily="18" charset="0"/>
              </a:rPr>
              <a:pPr algn="r" defTabSz="952500"/>
              <a:t>13</a:t>
            </a:fld>
            <a:endParaRPr lang="en-US" altLang="ko-KR" sz="1300" b="0">
              <a:latin typeface="Times New Roman" pitchFamily="18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E8E727-4AFF-434A-A7C9-16E41BDFD284}" type="slidenum">
              <a:rPr lang="en-US" altLang="ko-KR" smtClean="0"/>
              <a:pPr/>
              <a:t>2</a:t>
            </a:fld>
            <a:endParaRPr lang="en-US" altLang="ko-KR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 txBox="1">
            <a:spLocks noGrp="1" noChangeArrowheads="1"/>
          </p:cNvSpPr>
          <p:nvPr/>
        </p:nvSpPr>
        <p:spPr bwMode="auto">
          <a:xfrm>
            <a:off x="6905625" y="10015538"/>
            <a:ext cx="193675" cy="198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52500"/>
            <a:fld id="{7141CE69-227C-49D2-AD2C-288DD960CF5B}" type="slidenum">
              <a:rPr lang="en-US" altLang="ko-KR" sz="1300" b="0">
                <a:latin typeface="Times New Roman" pitchFamily="18" charset="0"/>
              </a:rPr>
              <a:pPr algn="r" defTabSz="952500"/>
              <a:t>3</a:t>
            </a:fld>
            <a:endParaRPr lang="en-US" altLang="ko-KR" sz="1300" b="0">
              <a:latin typeface="Times New Roman" pitchFamily="18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0513" cy="182563"/>
          </a:xfrm>
          <a:noFill/>
          <a:ln w="9525"/>
        </p:spPr>
        <p:txBody>
          <a:bodyPr wrap="square" lIns="95299" tIns="47649" rIns="95299" bIns="47649" anchor="t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 txBox="1">
            <a:spLocks noGrp="1" noChangeArrowheads="1"/>
          </p:cNvSpPr>
          <p:nvPr/>
        </p:nvSpPr>
        <p:spPr bwMode="auto">
          <a:xfrm>
            <a:off x="6905625" y="10015538"/>
            <a:ext cx="193675" cy="198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52500"/>
            <a:fld id="{56D35133-82F0-470B-BD80-51ED8E69E0F9}" type="slidenum">
              <a:rPr lang="en-US" altLang="ko-KR" sz="1300" b="0">
                <a:latin typeface="Times New Roman" pitchFamily="18" charset="0"/>
              </a:rPr>
              <a:pPr algn="r" defTabSz="952500"/>
              <a:t>4</a:t>
            </a:fld>
            <a:endParaRPr lang="en-US" altLang="ko-KR" sz="1300" b="0">
              <a:latin typeface="Times New Roman" pitchFamily="18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A3644E-5E1B-4073-BDCA-A3B63704C150}" type="slidenum">
              <a:rPr lang="en-US" altLang="ko-KR" smtClean="0"/>
              <a:pPr/>
              <a:t>5</a:t>
            </a:fld>
            <a:endParaRPr lang="en-US" altLang="ko-KR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 txBox="1">
            <a:spLocks noGrp="1" noChangeArrowheads="1"/>
          </p:cNvSpPr>
          <p:nvPr/>
        </p:nvSpPr>
        <p:spPr bwMode="auto">
          <a:xfrm>
            <a:off x="6905625" y="10015538"/>
            <a:ext cx="193675" cy="198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52500"/>
            <a:fld id="{B13DCA39-B8E2-4A30-82DE-36EAF298C487}" type="slidenum">
              <a:rPr lang="en-US" altLang="ko-KR" sz="1300" b="0">
                <a:latin typeface="Times New Roman" pitchFamily="18" charset="0"/>
              </a:rPr>
              <a:pPr algn="r" defTabSz="952500"/>
              <a:t>6</a:t>
            </a:fld>
            <a:endParaRPr lang="en-US" altLang="ko-KR" sz="1300" b="0">
              <a:latin typeface="Times New Roman" pitchFamily="18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 txBox="1">
            <a:spLocks noGrp="1" noChangeArrowheads="1"/>
          </p:cNvSpPr>
          <p:nvPr/>
        </p:nvSpPr>
        <p:spPr bwMode="auto">
          <a:xfrm>
            <a:off x="6905625" y="10015538"/>
            <a:ext cx="193675" cy="198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52500"/>
            <a:fld id="{D1791727-190D-41BC-A375-A82D03BC7085}" type="slidenum">
              <a:rPr lang="en-US" altLang="ko-KR" sz="1300" b="0">
                <a:latin typeface="Times New Roman" pitchFamily="18" charset="0"/>
              </a:rPr>
              <a:pPr algn="r" defTabSz="952500"/>
              <a:t>7</a:t>
            </a:fld>
            <a:endParaRPr lang="en-US" altLang="ko-KR" sz="1300" b="0">
              <a:latin typeface="Times New Roman" pitchFamily="18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 txBox="1">
            <a:spLocks noGrp="1" noChangeArrowheads="1"/>
          </p:cNvSpPr>
          <p:nvPr/>
        </p:nvSpPr>
        <p:spPr bwMode="auto">
          <a:xfrm>
            <a:off x="6905625" y="10015538"/>
            <a:ext cx="193675" cy="198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52500"/>
            <a:fld id="{43D28FB8-77E4-418D-9D6C-9AB7D79E29A5}" type="slidenum">
              <a:rPr lang="en-US" altLang="ko-KR" sz="1300" b="0">
                <a:latin typeface="Times New Roman" pitchFamily="18" charset="0"/>
              </a:rPr>
              <a:pPr algn="r" defTabSz="952500"/>
              <a:t>8</a:t>
            </a:fld>
            <a:endParaRPr lang="en-US" altLang="ko-KR" sz="1300" b="0">
              <a:latin typeface="Times New Roman" pitchFamily="18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5A7BD8-A304-4E91-A53D-27C419E999E3}" type="slidenum">
              <a:rPr lang="en-US" altLang="ko-KR" smtClean="0"/>
              <a:pPr/>
              <a:t>9</a:t>
            </a:fld>
            <a:endParaRPr lang="en-US" altLang="ko-KR" smtClean="0"/>
          </a:p>
        </p:txBody>
      </p:sp>
      <p:sp>
        <p:nvSpPr>
          <p:cNvPr id="12288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ln/>
        </p:spPr>
      </p:sp>
      <p:sp>
        <p:nvSpPr>
          <p:cNvPr id="12288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2100" cy="182563"/>
          </a:xfrm>
          <a:noFill/>
          <a:ln w="9525"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33C2C-FEDC-4EAD-BD9B-D95CE79E01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F2184-AFF1-42C7-86B3-0A2CAD581C2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75538-E445-4E29-BE4F-5ADC710472B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4B0E9-23A9-40CA-934A-9BCDC7770AA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46F27-6540-44E2-A67C-A24CEFEFCB7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7C4DE-CE97-4DBB-BE15-3FE3ADDF28E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255BA-9580-488F-8D21-3A781C246B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4E618-790D-457B-A177-7D09C82B244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37DF4-7551-4EF9-AF69-97DF6F3AC06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4730C-7403-4A77-AD54-16F949C855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D4FB3-7F43-408F-AE50-B4DF4073ED7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EEF1F2"/>
              </a:gs>
            </a:gsLst>
            <a:path path="shape">
              <a:fillToRect l="50000" t="50000" r="50000" b="50000"/>
            </a:path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 flipV="1">
            <a:off x="228600" y="466725"/>
            <a:ext cx="8677275" cy="9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ko-KR" altLang="en-US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238125" y="6410325"/>
            <a:ext cx="867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ko-KR" altLang="en-US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1513" y="6423025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latin typeface="+mn-ea"/>
                <a:ea typeface="굴림" pitchFamily="50" charset="-127"/>
              </a:defRPr>
            </a:lvl1pPr>
          </a:lstStyle>
          <a:p>
            <a:pPr>
              <a:defRPr/>
            </a:pPr>
            <a:fld id="{57C5BE18-EF4B-4CE3-A166-CDB0628CBD9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1165225"/>
            <a:ext cx="7788275" cy="20113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3200" b="1" dirty="0" smtClean="0">
                <a:latin typeface="Arial" pitchFamily="34" charset="0"/>
              </a:rPr>
              <a:t/>
            </a:r>
            <a:br>
              <a:rPr lang="en-US" altLang="ko-KR" sz="3200" b="1" dirty="0" smtClean="0">
                <a:latin typeface="Arial" pitchFamily="34" charset="0"/>
              </a:rPr>
            </a:br>
            <a:r>
              <a:rPr lang="en-US" altLang="ko-KR" sz="3200" b="1" dirty="0" smtClean="0">
                <a:latin typeface="Arial" pitchFamily="34" charset="0"/>
              </a:rPr>
              <a:t/>
            </a:r>
            <a:br>
              <a:rPr lang="en-US" altLang="ko-KR" sz="3200" b="1" dirty="0" smtClean="0">
                <a:latin typeface="Arial" pitchFamily="34" charset="0"/>
              </a:rPr>
            </a:br>
            <a:r>
              <a:rPr lang="en-US" altLang="ko-KR" sz="2400" b="1" dirty="0" smtClean="0">
                <a:latin typeface="Arial" pitchFamily="34" charset="0"/>
              </a:rPr>
              <a:t>Lect. 11: Public Key Cryptography</a:t>
            </a:r>
            <a:endParaRPr lang="en-US" altLang="ko-KR" sz="2400" b="1" dirty="0" smtClean="0">
              <a:solidFill>
                <a:schemeClr val="accent2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1544CB-85CA-4855-93BE-1B60EC98EF74}" type="slidenum">
              <a:rPr lang="en-US" altLang="ko-KR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54275" name="Text Box 5"/>
          <p:cNvSpPr txBox="1">
            <a:spLocks noChangeArrowheads="1"/>
          </p:cNvSpPr>
          <p:nvPr/>
        </p:nvSpPr>
        <p:spPr bwMode="auto">
          <a:xfrm>
            <a:off x="993775" y="714375"/>
            <a:ext cx="4030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Public Key Cryptosystems</a:t>
            </a:r>
          </a:p>
        </p:txBody>
      </p:sp>
      <p:sp>
        <p:nvSpPr>
          <p:cNvPr id="13316" name="Text Box 44"/>
          <p:cNvSpPr txBox="1">
            <a:spLocks noChangeArrowheads="1"/>
          </p:cNvSpPr>
          <p:nvPr/>
        </p:nvSpPr>
        <p:spPr bwMode="auto">
          <a:xfrm>
            <a:off x="773113" y="1593850"/>
            <a:ext cx="7140575" cy="4432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09563" indent="-290513" algn="l"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altLang="ko-KR" dirty="0">
                <a:latin typeface="Arial" charset="0"/>
                <a:ea typeface="궁서" pitchFamily="18" charset="-127"/>
              </a:rPr>
              <a:t>Public</a:t>
            </a:r>
            <a:r>
              <a:rPr lang="ko-KR" altLang="en-US" dirty="0">
                <a:latin typeface="Arial" charset="0"/>
                <a:ea typeface="궁서" pitchFamily="18" charset="-127"/>
              </a:rPr>
              <a:t> </a:t>
            </a:r>
            <a:r>
              <a:rPr lang="en-US" altLang="ko-KR" dirty="0">
                <a:latin typeface="Arial" charset="0"/>
                <a:ea typeface="궁서" pitchFamily="18" charset="-127"/>
              </a:rPr>
              <a:t>key cryptography is based on hard problems. </a:t>
            </a:r>
          </a:p>
          <a:p>
            <a:pPr marL="309563" indent="-290513" algn="l">
              <a:buClr>
                <a:schemeClr val="tx1"/>
              </a:buClr>
              <a:buFont typeface="Wingdings" pitchFamily="2" charset="2"/>
              <a:buChar char="v"/>
              <a:defRPr/>
            </a:pPr>
            <a:endParaRPr lang="en-US" altLang="ko-KR" dirty="0">
              <a:latin typeface="Arial" charset="0"/>
              <a:ea typeface="궁서" pitchFamily="18" charset="-127"/>
            </a:endParaRPr>
          </a:p>
          <a:p>
            <a:pPr marL="309563" indent="-290513" algn="l"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altLang="ko-KR" dirty="0">
                <a:latin typeface="Arial" charset="0"/>
                <a:ea typeface="궁서" pitchFamily="18" charset="-127"/>
              </a:rPr>
              <a:t>Encryption schemes</a:t>
            </a:r>
          </a:p>
          <a:p>
            <a:pPr marL="766763" lvl="1" indent="-290513" algn="l">
              <a:buFont typeface="Wingdings" pitchFamily="2" charset="2"/>
              <a:buChar char="Ø"/>
              <a:defRPr/>
            </a:pPr>
            <a:r>
              <a:rPr lang="en-US" altLang="ko-KR" dirty="0">
                <a:latin typeface="Arial" charset="0"/>
                <a:ea typeface="궁서" pitchFamily="18" charset="-127"/>
              </a:rPr>
              <a:t>RSA: based on IFP</a:t>
            </a:r>
          </a:p>
          <a:p>
            <a:pPr marL="766763" lvl="1" indent="-290513" algn="l">
              <a:buFont typeface="Wingdings" pitchFamily="2" charset="2"/>
              <a:buChar char="Ø"/>
              <a:defRPr/>
            </a:pPr>
            <a:r>
              <a:rPr lang="en-US" altLang="ko-KR" dirty="0" err="1">
                <a:latin typeface="Arial" charset="0"/>
                <a:ea typeface="궁서" pitchFamily="18" charset="-127"/>
              </a:rPr>
              <a:t>ElGamal</a:t>
            </a:r>
            <a:r>
              <a:rPr lang="en-US" altLang="ko-KR" dirty="0">
                <a:latin typeface="Arial" charset="0"/>
                <a:ea typeface="궁서" pitchFamily="18" charset="-127"/>
              </a:rPr>
              <a:t>: based on DLP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en-US" altLang="ko-KR" dirty="0">
              <a:latin typeface="Arial" charset="0"/>
              <a:ea typeface="궁서" pitchFamily="18" charset="-127"/>
            </a:endParaRPr>
          </a:p>
          <a:p>
            <a:pPr algn="l"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altLang="ko-KR" dirty="0">
                <a:latin typeface="Arial" charset="0"/>
                <a:ea typeface="궁서" pitchFamily="18" charset="-127"/>
              </a:rPr>
              <a:t> Signature schemes</a:t>
            </a:r>
          </a:p>
          <a:p>
            <a:pPr marL="766763" lvl="1" indent="-290513" algn="l">
              <a:buFont typeface="Wingdings" pitchFamily="2" charset="2"/>
              <a:buChar char="Ø"/>
              <a:defRPr/>
            </a:pPr>
            <a:r>
              <a:rPr lang="en-US" altLang="ko-KR" dirty="0">
                <a:latin typeface="Arial" charset="0"/>
                <a:ea typeface="궁서" pitchFamily="18" charset="-127"/>
              </a:rPr>
              <a:t>Signature schemes with message recovery: RSA </a:t>
            </a:r>
          </a:p>
          <a:p>
            <a:pPr marL="766763" lvl="1" indent="-290513" algn="l">
              <a:buFont typeface="Wingdings" pitchFamily="2" charset="2"/>
              <a:buChar char="Ø"/>
              <a:defRPr/>
            </a:pPr>
            <a:r>
              <a:rPr lang="en-US" altLang="ko-KR" dirty="0">
                <a:latin typeface="Arial" charset="0"/>
                <a:ea typeface="궁서" pitchFamily="18" charset="-127"/>
              </a:rPr>
              <a:t>Signature with appendix: </a:t>
            </a:r>
            <a:r>
              <a:rPr lang="en-US" altLang="ko-KR" dirty="0" err="1">
                <a:latin typeface="Arial" charset="0"/>
                <a:ea typeface="궁서" pitchFamily="18" charset="-127"/>
              </a:rPr>
              <a:t>ElGamal</a:t>
            </a:r>
            <a:r>
              <a:rPr lang="en-US" altLang="ko-KR" dirty="0">
                <a:latin typeface="Arial" charset="0"/>
                <a:ea typeface="궁서" pitchFamily="18" charset="-127"/>
              </a:rPr>
              <a:t>, DSA, KCDSA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en-US" altLang="ko-KR" dirty="0">
              <a:latin typeface="Arial" charset="0"/>
              <a:ea typeface="궁서" pitchFamily="18" charset="-127"/>
            </a:endParaRPr>
          </a:p>
          <a:p>
            <a:pPr algn="l"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altLang="ko-KR" dirty="0">
                <a:latin typeface="Arial" charset="0"/>
                <a:ea typeface="궁서" pitchFamily="18" charset="-127"/>
              </a:rPr>
              <a:t> Key exchange schemes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altLang="ko-KR" dirty="0">
                <a:latin typeface="Arial" charset="0"/>
                <a:ea typeface="궁서" pitchFamily="18" charset="-127"/>
              </a:rPr>
              <a:t>Key transport: a trusted entity TA generates and distributes key 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altLang="ko-KR" dirty="0">
                <a:latin typeface="Arial" charset="0"/>
                <a:ea typeface="궁서" pitchFamily="18" charset="-127"/>
              </a:rPr>
              <a:t>Key agreement: </a:t>
            </a:r>
            <a:r>
              <a:rPr lang="en-US" altLang="ko-KR" dirty="0" err="1">
                <a:latin typeface="Arial" charset="0"/>
                <a:ea typeface="궁서" pitchFamily="18" charset="-127"/>
              </a:rPr>
              <a:t>Diffie</a:t>
            </a:r>
            <a:r>
              <a:rPr lang="en-US" altLang="ko-KR" dirty="0">
                <a:latin typeface="Arial" charset="0"/>
                <a:ea typeface="궁서" pitchFamily="18" charset="-127"/>
              </a:rPr>
              <a:t>-Hellman key agreement. Both entity take part in the key agreement process to have an agreed key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FF7729-C728-4302-BC4E-3AC1642D2724}" type="slidenum">
              <a:rPr lang="en-US" altLang="ko-KR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55299" name="Text Box 1026"/>
          <p:cNvSpPr txBox="1">
            <a:spLocks noChangeArrowheads="1"/>
          </p:cNvSpPr>
          <p:nvPr/>
        </p:nvSpPr>
        <p:spPr bwMode="auto">
          <a:xfrm>
            <a:off x="993775" y="714375"/>
            <a:ext cx="6427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Public Key Encryption vs. Digital Signature</a:t>
            </a:r>
          </a:p>
        </p:txBody>
      </p:sp>
      <p:sp>
        <p:nvSpPr>
          <p:cNvPr id="55300" name="Text Box 1028"/>
          <p:cNvSpPr txBox="1">
            <a:spLocks noChangeArrowheads="1"/>
          </p:cNvSpPr>
          <p:nvPr/>
        </p:nvSpPr>
        <p:spPr bwMode="auto">
          <a:xfrm>
            <a:off x="1962150" y="6151563"/>
            <a:ext cx="0" cy="212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endParaRPr lang="ko-KR" altLang="ko-KR" sz="1400" b="0">
              <a:latin typeface="Times New Roman" pitchFamily="18" charset="0"/>
            </a:endParaRPr>
          </a:p>
        </p:txBody>
      </p:sp>
      <p:sp>
        <p:nvSpPr>
          <p:cNvPr id="55301" name="Rectangle 1047"/>
          <p:cNvSpPr>
            <a:spLocks noChangeArrowheads="1"/>
          </p:cNvSpPr>
          <p:nvPr/>
        </p:nvSpPr>
        <p:spPr bwMode="auto">
          <a:xfrm>
            <a:off x="2422525" y="1711325"/>
            <a:ext cx="911225" cy="773113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55302" name="Text Box 1048"/>
          <p:cNvSpPr txBox="1">
            <a:spLocks noChangeArrowheads="1"/>
          </p:cNvSpPr>
          <p:nvPr/>
        </p:nvSpPr>
        <p:spPr bwMode="auto">
          <a:xfrm>
            <a:off x="2786063" y="1882775"/>
            <a:ext cx="271462" cy="4873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fontAlgn="ctr"/>
            <a:r>
              <a:rPr lang="en-US" altLang="ko-KR" sz="3200">
                <a:solidFill>
                  <a:schemeClr val="bg1"/>
                </a:solidFill>
                <a:latin typeface="Times New Roman" pitchFamily="18" charset="0"/>
              </a:rPr>
              <a:t>E</a:t>
            </a:r>
          </a:p>
        </p:txBody>
      </p:sp>
      <p:sp>
        <p:nvSpPr>
          <p:cNvPr id="55303" name="Rectangle 1049"/>
          <p:cNvSpPr>
            <a:spLocks noChangeArrowheads="1"/>
          </p:cNvSpPr>
          <p:nvPr/>
        </p:nvSpPr>
        <p:spPr bwMode="auto">
          <a:xfrm>
            <a:off x="6000750" y="1708150"/>
            <a:ext cx="911225" cy="771525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55304" name="Text Box 1050"/>
          <p:cNvSpPr txBox="1">
            <a:spLocks noChangeArrowheads="1"/>
          </p:cNvSpPr>
          <p:nvPr/>
        </p:nvSpPr>
        <p:spPr bwMode="auto">
          <a:xfrm>
            <a:off x="6324600" y="1879600"/>
            <a:ext cx="293688" cy="4873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fontAlgn="ctr"/>
            <a:r>
              <a:rPr lang="en-US" altLang="ko-KR" sz="3200">
                <a:solidFill>
                  <a:schemeClr val="bg1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55305" name="Line 1051"/>
          <p:cNvSpPr>
            <a:spLocks noChangeShapeType="1"/>
          </p:cNvSpPr>
          <p:nvPr/>
        </p:nvSpPr>
        <p:spPr bwMode="auto">
          <a:xfrm flipV="1">
            <a:off x="2881313" y="2484438"/>
            <a:ext cx="0" cy="484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55306" name="Line 1052"/>
          <p:cNvSpPr>
            <a:spLocks noChangeShapeType="1"/>
          </p:cNvSpPr>
          <p:nvPr/>
        </p:nvSpPr>
        <p:spPr bwMode="auto">
          <a:xfrm flipV="1">
            <a:off x="6435725" y="2482850"/>
            <a:ext cx="3175" cy="487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55307" name="Text Box 1053"/>
          <p:cNvSpPr txBox="1">
            <a:spLocks noChangeArrowheads="1"/>
          </p:cNvSpPr>
          <p:nvPr/>
        </p:nvSpPr>
        <p:spPr bwMode="auto">
          <a:xfrm>
            <a:off x="2136775" y="2974975"/>
            <a:ext cx="1595438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ctr"/>
            <a:r>
              <a:rPr lang="en-US" altLang="ko-KR" sz="1600">
                <a:solidFill>
                  <a:srgbClr val="0000FF"/>
                </a:solidFill>
                <a:latin typeface="Times New Roman" pitchFamily="18" charset="0"/>
              </a:rPr>
              <a:t>Alice’s Public Key</a:t>
            </a:r>
          </a:p>
        </p:txBody>
      </p:sp>
      <p:sp>
        <p:nvSpPr>
          <p:cNvPr id="55308" name="Line 1054"/>
          <p:cNvSpPr>
            <a:spLocks noChangeShapeType="1"/>
          </p:cNvSpPr>
          <p:nvPr/>
        </p:nvSpPr>
        <p:spPr bwMode="auto">
          <a:xfrm>
            <a:off x="3352800" y="2109788"/>
            <a:ext cx="260508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55309" name="Line 1055"/>
          <p:cNvSpPr>
            <a:spLocks noChangeShapeType="1"/>
          </p:cNvSpPr>
          <p:nvPr/>
        </p:nvSpPr>
        <p:spPr bwMode="auto">
          <a:xfrm>
            <a:off x="1912938" y="2119313"/>
            <a:ext cx="488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55310" name="Text Box 1056"/>
          <p:cNvSpPr txBox="1">
            <a:spLocks noChangeArrowheads="1"/>
          </p:cNvSpPr>
          <p:nvPr/>
        </p:nvSpPr>
        <p:spPr bwMode="auto">
          <a:xfrm>
            <a:off x="1006475" y="1931988"/>
            <a:ext cx="847725" cy="488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Plaintext</a:t>
            </a:r>
          </a:p>
          <a:p>
            <a:r>
              <a:rPr lang="en-US" altLang="ko-KR" sz="1600"/>
              <a:t>M</a:t>
            </a:r>
          </a:p>
        </p:txBody>
      </p:sp>
      <p:sp>
        <p:nvSpPr>
          <p:cNvPr id="55311" name="Text Box 1057"/>
          <p:cNvSpPr txBox="1">
            <a:spLocks noChangeArrowheads="1"/>
          </p:cNvSpPr>
          <p:nvPr/>
        </p:nvSpPr>
        <p:spPr bwMode="auto">
          <a:xfrm>
            <a:off x="3995738" y="1770063"/>
            <a:ext cx="1004887" cy="635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Ciphertext</a:t>
            </a:r>
          </a:p>
          <a:p>
            <a:pPr>
              <a:lnSpc>
                <a:spcPct val="60000"/>
              </a:lnSpc>
            </a:pPr>
            <a:r>
              <a:rPr lang="en-US" altLang="ko-KR" sz="1600"/>
              <a:t> </a:t>
            </a:r>
          </a:p>
          <a:p>
            <a:r>
              <a:rPr lang="en-US" altLang="ko-KR" sz="1600"/>
              <a:t>C</a:t>
            </a:r>
          </a:p>
        </p:txBody>
      </p:sp>
      <p:sp>
        <p:nvSpPr>
          <p:cNvPr id="55312" name="Line 1058"/>
          <p:cNvSpPr>
            <a:spLocks noChangeShapeType="1"/>
          </p:cNvSpPr>
          <p:nvPr/>
        </p:nvSpPr>
        <p:spPr bwMode="auto">
          <a:xfrm>
            <a:off x="6900863" y="2057400"/>
            <a:ext cx="4905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55313" name="Text Box 1059"/>
          <p:cNvSpPr txBox="1">
            <a:spLocks noChangeArrowheads="1"/>
          </p:cNvSpPr>
          <p:nvPr/>
        </p:nvSpPr>
        <p:spPr bwMode="auto">
          <a:xfrm>
            <a:off x="7450138" y="1901825"/>
            <a:ext cx="847725" cy="488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Plaintext</a:t>
            </a:r>
          </a:p>
          <a:p>
            <a:r>
              <a:rPr lang="en-US" altLang="ko-KR" sz="1600"/>
              <a:t>M</a:t>
            </a:r>
          </a:p>
        </p:txBody>
      </p:sp>
      <p:sp>
        <p:nvSpPr>
          <p:cNvPr id="55314" name="Text Box 1060"/>
          <p:cNvSpPr txBox="1">
            <a:spLocks noChangeArrowheads="1"/>
          </p:cNvSpPr>
          <p:nvPr/>
        </p:nvSpPr>
        <p:spPr bwMode="auto">
          <a:xfrm>
            <a:off x="5588000" y="2994025"/>
            <a:ext cx="1674813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ctr"/>
            <a:r>
              <a:rPr lang="en-US" altLang="ko-KR" sz="1600">
                <a:solidFill>
                  <a:srgbClr val="FF0000"/>
                </a:solidFill>
                <a:latin typeface="Times New Roman" pitchFamily="18" charset="0"/>
              </a:rPr>
              <a:t>Alice’s Private Key</a:t>
            </a:r>
          </a:p>
        </p:txBody>
      </p:sp>
      <p:sp>
        <p:nvSpPr>
          <p:cNvPr id="55315" name="Text Box 1061"/>
          <p:cNvSpPr txBox="1">
            <a:spLocks noChangeArrowheads="1"/>
          </p:cNvSpPr>
          <p:nvPr/>
        </p:nvSpPr>
        <p:spPr bwMode="auto">
          <a:xfrm>
            <a:off x="6164263" y="1376363"/>
            <a:ext cx="546100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>
                <a:solidFill>
                  <a:srgbClr val="9900CC"/>
                </a:solidFill>
              </a:rPr>
              <a:t>Alice</a:t>
            </a:r>
          </a:p>
        </p:txBody>
      </p:sp>
      <p:sp>
        <p:nvSpPr>
          <p:cNvPr id="55316" name="Text Box 1062"/>
          <p:cNvSpPr txBox="1">
            <a:spLocks noChangeArrowheads="1"/>
          </p:cNvSpPr>
          <p:nvPr/>
        </p:nvSpPr>
        <p:spPr bwMode="auto">
          <a:xfrm>
            <a:off x="2660650" y="1416050"/>
            <a:ext cx="44450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>
                <a:solidFill>
                  <a:srgbClr val="9900CC"/>
                </a:solidFill>
              </a:rPr>
              <a:t>Bob</a:t>
            </a:r>
          </a:p>
        </p:txBody>
      </p:sp>
      <p:sp>
        <p:nvSpPr>
          <p:cNvPr id="55317" name="Freeform 1064"/>
          <p:cNvSpPr>
            <a:spLocks/>
          </p:cNvSpPr>
          <p:nvPr/>
        </p:nvSpPr>
        <p:spPr bwMode="auto">
          <a:xfrm>
            <a:off x="3576638" y="3240088"/>
            <a:ext cx="1144587" cy="336550"/>
          </a:xfrm>
          <a:custGeom>
            <a:avLst/>
            <a:gdLst>
              <a:gd name="T0" fmla="*/ 0 w 700"/>
              <a:gd name="T1" fmla="*/ 0 h 248"/>
              <a:gd name="T2" fmla="*/ 2147483647 w 700"/>
              <a:gd name="T3" fmla="*/ 2147483647 h 248"/>
              <a:gd name="T4" fmla="*/ 2147483647 w 700"/>
              <a:gd name="T5" fmla="*/ 2147483647 h 248"/>
              <a:gd name="T6" fmla="*/ 2147483647 w 700"/>
              <a:gd name="T7" fmla="*/ 2147483647 h 248"/>
              <a:gd name="T8" fmla="*/ 0 60000 65536"/>
              <a:gd name="T9" fmla="*/ 0 60000 65536"/>
              <a:gd name="T10" fmla="*/ 0 60000 65536"/>
              <a:gd name="T11" fmla="*/ 0 60000 65536"/>
              <a:gd name="T12" fmla="*/ 0 w 700"/>
              <a:gd name="T13" fmla="*/ 0 h 248"/>
              <a:gd name="T14" fmla="*/ 700 w 700"/>
              <a:gd name="T15" fmla="*/ 248 h 2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00" h="248">
                <a:moveTo>
                  <a:pt x="0" y="0"/>
                </a:moveTo>
                <a:cubicBezTo>
                  <a:pt x="137" y="71"/>
                  <a:pt x="274" y="142"/>
                  <a:pt x="335" y="153"/>
                </a:cubicBezTo>
                <a:cubicBezTo>
                  <a:pt x="396" y="164"/>
                  <a:pt x="303" y="50"/>
                  <a:pt x="364" y="66"/>
                </a:cubicBezTo>
                <a:cubicBezTo>
                  <a:pt x="425" y="82"/>
                  <a:pt x="562" y="165"/>
                  <a:pt x="700" y="248"/>
                </a:cubicBezTo>
              </a:path>
            </a:pathLst>
          </a:custGeom>
          <a:noFill/>
          <a:ln w="31750">
            <a:solidFill>
              <a:srgbClr val="0000FF"/>
            </a:solidFill>
            <a:round/>
            <a:headEnd type="triangle" w="med" len="med"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55318" name="Text Box 1065"/>
          <p:cNvSpPr txBox="1">
            <a:spLocks noChangeArrowheads="1"/>
          </p:cNvSpPr>
          <p:nvPr/>
        </p:nvSpPr>
        <p:spPr bwMode="auto">
          <a:xfrm>
            <a:off x="4800600" y="3436938"/>
            <a:ext cx="1760538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>
                <a:solidFill>
                  <a:schemeClr val="accent2"/>
                </a:solidFill>
              </a:rPr>
              <a:t>Authentic channel</a:t>
            </a:r>
          </a:p>
        </p:txBody>
      </p:sp>
      <p:sp>
        <p:nvSpPr>
          <p:cNvPr id="55319" name="Rectangle 1066"/>
          <p:cNvSpPr>
            <a:spLocks noChangeArrowheads="1"/>
          </p:cNvSpPr>
          <p:nvPr/>
        </p:nvSpPr>
        <p:spPr bwMode="auto">
          <a:xfrm>
            <a:off x="2424113" y="4316413"/>
            <a:ext cx="911225" cy="773112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55320" name="Text Box 1067"/>
          <p:cNvSpPr txBox="1">
            <a:spLocks noChangeArrowheads="1"/>
          </p:cNvSpPr>
          <p:nvPr/>
        </p:nvSpPr>
        <p:spPr bwMode="auto">
          <a:xfrm>
            <a:off x="2787650" y="4487863"/>
            <a:ext cx="225425" cy="4873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fontAlgn="ctr"/>
            <a:r>
              <a:rPr lang="en-US" altLang="ko-KR" sz="3200">
                <a:solidFill>
                  <a:schemeClr val="bg1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55321" name="Rectangle 1068"/>
          <p:cNvSpPr>
            <a:spLocks noChangeArrowheads="1"/>
          </p:cNvSpPr>
          <p:nvPr/>
        </p:nvSpPr>
        <p:spPr bwMode="auto">
          <a:xfrm>
            <a:off x="6002338" y="4313238"/>
            <a:ext cx="911225" cy="771525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55322" name="Text Box 1069"/>
          <p:cNvSpPr txBox="1">
            <a:spLocks noChangeArrowheads="1"/>
          </p:cNvSpPr>
          <p:nvPr/>
        </p:nvSpPr>
        <p:spPr bwMode="auto">
          <a:xfrm>
            <a:off x="6326188" y="4484688"/>
            <a:ext cx="293687" cy="4873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fontAlgn="ctr"/>
            <a:r>
              <a:rPr lang="en-US" altLang="ko-KR" sz="3200">
                <a:solidFill>
                  <a:schemeClr val="bg1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55323" name="Line 1070"/>
          <p:cNvSpPr>
            <a:spLocks noChangeShapeType="1"/>
          </p:cNvSpPr>
          <p:nvPr/>
        </p:nvSpPr>
        <p:spPr bwMode="auto">
          <a:xfrm flipV="1">
            <a:off x="2882900" y="5089525"/>
            <a:ext cx="0" cy="4841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55324" name="Line 1071"/>
          <p:cNvSpPr>
            <a:spLocks noChangeShapeType="1"/>
          </p:cNvSpPr>
          <p:nvPr/>
        </p:nvSpPr>
        <p:spPr bwMode="auto">
          <a:xfrm flipV="1">
            <a:off x="6437313" y="5087938"/>
            <a:ext cx="3175" cy="487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55325" name="Text Box 1072"/>
          <p:cNvSpPr txBox="1">
            <a:spLocks noChangeArrowheads="1"/>
          </p:cNvSpPr>
          <p:nvPr/>
        </p:nvSpPr>
        <p:spPr bwMode="auto">
          <a:xfrm>
            <a:off x="2152650" y="5580063"/>
            <a:ext cx="1571625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ctr"/>
            <a:r>
              <a:rPr lang="en-US" altLang="ko-KR" sz="1600">
                <a:solidFill>
                  <a:srgbClr val="FF0000"/>
                </a:solidFill>
                <a:latin typeface="Times New Roman" pitchFamily="18" charset="0"/>
              </a:rPr>
              <a:t>Bob’s private Key</a:t>
            </a:r>
          </a:p>
        </p:txBody>
      </p:sp>
      <p:sp>
        <p:nvSpPr>
          <p:cNvPr id="55326" name="Line 1073"/>
          <p:cNvSpPr>
            <a:spLocks noChangeShapeType="1"/>
          </p:cNvSpPr>
          <p:nvPr/>
        </p:nvSpPr>
        <p:spPr bwMode="auto">
          <a:xfrm>
            <a:off x="3354388" y="4714875"/>
            <a:ext cx="2605087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55327" name="Line 1074"/>
          <p:cNvSpPr>
            <a:spLocks noChangeShapeType="1"/>
          </p:cNvSpPr>
          <p:nvPr/>
        </p:nvSpPr>
        <p:spPr bwMode="auto">
          <a:xfrm>
            <a:off x="1914525" y="4724400"/>
            <a:ext cx="488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55328" name="Text Box 1075"/>
          <p:cNvSpPr txBox="1">
            <a:spLocks noChangeArrowheads="1"/>
          </p:cNvSpPr>
          <p:nvPr/>
        </p:nvSpPr>
        <p:spPr bwMode="auto">
          <a:xfrm>
            <a:off x="974725" y="4524375"/>
            <a:ext cx="847725" cy="488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Plaintext</a:t>
            </a:r>
          </a:p>
          <a:p>
            <a:r>
              <a:rPr lang="en-US" altLang="ko-KR" sz="1600"/>
              <a:t>M</a:t>
            </a:r>
          </a:p>
        </p:txBody>
      </p:sp>
      <p:sp>
        <p:nvSpPr>
          <p:cNvPr id="55329" name="Text Box 1076"/>
          <p:cNvSpPr txBox="1">
            <a:spLocks noChangeArrowheads="1"/>
          </p:cNvSpPr>
          <p:nvPr/>
        </p:nvSpPr>
        <p:spPr bwMode="auto">
          <a:xfrm>
            <a:off x="3606800" y="4397375"/>
            <a:ext cx="2027238" cy="635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Message + Signature</a:t>
            </a:r>
          </a:p>
          <a:p>
            <a:pPr>
              <a:lnSpc>
                <a:spcPct val="60000"/>
              </a:lnSpc>
            </a:pPr>
            <a:r>
              <a:rPr lang="en-US" altLang="ko-KR" sz="1600"/>
              <a:t> </a:t>
            </a:r>
          </a:p>
          <a:p>
            <a:r>
              <a:rPr lang="en-US" altLang="ko-KR" sz="1600"/>
              <a:t>M + s</a:t>
            </a:r>
          </a:p>
        </p:txBody>
      </p:sp>
      <p:sp>
        <p:nvSpPr>
          <p:cNvPr id="55330" name="Line 1077"/>
          <p:cNvSpPr>
            <a:spLocks noChangeShapeType="1"/>
          </p:cNvSpPr>
          <p:nvPr/>
        </p:nvSpPr>
        <p:spPr bwMode="auto">
          <a:xfrm>
            <a:off x="6902450" y="4662488"/>
            <a:ext cx="4905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55331" name="Text Box 1078"/>
          <p:cNvSpPr txBox="1">
            <a:spLocks noChangeArrowheads="1"/>
          </p:cNvSpPr>
          <p:nvPr/>
        </p:nvSpPr>
        <p:spPr bwMode="auto">
          <a:xfrm>
            <a:off x="7475538" y="4506913"/>
            <a:ext cx="801687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/>
              <a:t>Yes / No</a:t>
            </a:r>
          </a:p>
        </p:txBody>
      </p:sp>
      <p:sp>
        <p:nvSpPr>
          <p:cNvPr id="55332" name="Text Box 1079"/>
          <p:cNvSpPr txBox="1">
            <a:spLocks noChangeArrowheads="1"/>
          </p:cNvSpPr>
          <p:nvPr/>
        </p:nvSpPr>
        <p:spPr bwMode="auto">
          <a:xfrm>
            <a:off x="5683250" y="5553075"/>
            <a:ext cx="1492250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ctr"/>
            <a:r>
              <a:rPr lang="en-US" altLang="ko-KR" sz="1600">
                <a:solidFill>
                  <a:srgbClr val="0000FF"/>
                </a:solidFill>
                <a:latin typeface="Times New Roman" pitchFamily="18" charset="0"/>
              </a:rPr>
              <a:t>Bob’s public Key</a:t>
            </a:r>
          </a:p>
        </p:txBody>
      </p:sp>
      <p:sp>
        <p:nvSpPr>
          <p:cNvPr id="55333" name="Text Box 1080"/>
          <p:cNvSpPr txBox="1">
            <a:spLocks noChangeArrowheads="1"/>
          </p:cNvSpPr>
          <p:nvPr/>
        </p:nvSpPr>
        <p:spPr bwMode="auto">
          <a:xfrm>
            <a:off x="6165850" y="3981450"/>
            <a:ext cx="54610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>
                <a:solidFill>
                  <a:srgbClr val="9900CC"/>
                </a:solidFill>
              </a:rPr>
              <a:t>Alice</a:t>
            </a:r>
          </a:p>
        </p:txBody>
      </p:sp>
      <p:sp>
        <p:nvSpPr>
          <p:cNvPr id="55334" name="Text Box 1081"/>
          <p:cNvSpPr txBox="1">
            <a:spLocks noChangeArrowheads="1"/>
          </p:cNvSpPr>
          <p:nvPr/>
        </p:nvSpPr>
        <p:spPr bwMode="auto">
          <a:xfrm>
            <a:off x="2662238" y="4021138"/>
            <a:ext cx="444500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>
                <a:solidFill>
                  <a:srgbClr val="9900CC"/>
                </a:solidFill>
              </a:rPr>
              <a:t>Bob</a:t>
            </a:r>
          </a:p>
        </p:txBody>
      </p:sp>
      <p:sp>
        <p:nvSpPr>
          <p:cNvPr id="55335" name="Freeform 1082"/>
          <p:cNvSpPr>
            <a:spLocks/>
          </p:cNvSpPr>
          <p:nvPr/>
        </p:nvSpPr>
        <p:spPr bwMode="auto">
          <a:xfrm flipH="1">
            <a:off x="5024438" y="5834063"/>
            <a:ext cx="1179512" cy="288925"/>
          </a:xfrm>
          <a:custGeom>
            <a:avLst/>
            <a:gdLst>
              <a:gd name="T0" fmla="*/ 0 w 700"/>
              <a:gd name="T1" fmla="*/ 0 h 248"/>
              <a:gd name="T2" fmla="*/ 2147483647 w 700"/>
              <a:gd name="T3" fmla="*/ 2147483647 h 248"/>
              <a:gd name="T4" fmla="*/ 2147483647 w 700"/>
              <a:gd name="T5" fmla="*/ 2147483647 h 248"/>
              <a:gd name="T6" fmla="*/ 2147483647 w 700"/>
              <a:gd name="T7" fmla="*/ 2147483647 h 248"/>
              <a:gd name="T8" fmla="*/ 0 60000 65536"/>
              <a:gd name="T9" fmla="*/ 0 60000 65536"/>
              <a:gd name="T10" fmla="*/ 0 60000 65536"/>
              <a:gd name="T11" fmla="*/ 0 60000 65536"/>
              <a:gd name="T12" fmla="*/ 0 w 700"/>
              <a:gd name="T13" fmla="*/ 0 h 248"/>
              <a:gd name="T14" fmla="*/ 700 w 700"/>
              <a:gd name="T15" fmla="*/ 248 h 2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00" h="248">
                <a:moveTo>
                  <a:pt x="0" y="0"/>
                </a:moveTo>
                <a:cubicBezTo>
                  <a:pt x="137" y="71"/>
                  <a:pt x="274" y="142"/>
                  <a:pt x="335" y="153"/>
                </a:cubicBezTo>
                <a:cubicBezTo>
                  <a:pt x="396" y="164"/>
                  <a:pt x="303" y="50"/>
                  <a:pt x="364" y="66"/>
                </a:cubicBezTo>
                <a:cubicBezTo>
                  <a:pt x="425" y="82"/>
                  <a:pt x="562" y="165"/>
                  <a:pt x="700" y="248"/>
                </a:cubicBezTo>
              </a:path>
            </a:pathLst>
          </a:custGeom>
          <a:noFill/>
          <a:ln w="31750">
            <a:solidFill>
              <a:srgbClr val="0000FF"/>
            </a:solidFill>
            <a:round/>
            <a:headEnd type="triangle" w="med" len="med"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55336" name="Text Box 1083"/>
          <p:cNvSpPr txBox="1">
            <a:spLocks noChangeArrowheads="1"/>
          </p:cNvSpPr>
          <p:nvPr/>
        </p:nvSpPr>
        <p:spPr bwMode="auto">
          <a:xfrm>
            <a:off x="3219450" y="6029325"/>
            <a:ext cx="1760538" cy="2444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600">
                <a:solidFill>
                  <a:schemeClr val="accent2"/>
                </a:solidFill>
              </a:rPr>
              <a:t>Authentic channel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 txBox="1">
            <a:spLocks noGrp="1"/>
          </p:cNvSpPr>
          <p:nvPr/>
        </p:nvSpPr>
        <p:spPr bwMode="auto">
          <a:xfrm>
            <a:off x="7021513" y="6423025"/>
            <a:ext cx="1905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B4FEAA39-F82A-42C6-B539-6A0A7BBA2DFC}" type="slidenum">
              <a:rPr kumimoji="0" lang="en-US" altLang="ko-KR" sz="1200" b="0">
                <a:latin typeface="+mn-ea"/>
              </a:rPr>
              <a:pPr algn="r">
                <a:defRPr/>
              </a:pPr>
              <a:t>12</a:t>
            </a:fld>
            <a:endParaRPr kumimoji="0" lang="en-US" altLang="ko-KR" sz="1200" b="0">
              <a:latin typeface="+mn-ea"/>
            </a:endParaRPr>
          </a:p>
        </p:txBody>
      </p:sp>
      <p:sp>
        <p:nvSpPr>
          <p:cNvPr id="56323" name="Text Box 5"/>
          <p:cNvSpPr txBox="1">
            <a:spLocks noChangeArrowheads="1"/>
          </p:cNvSpPr>
          <p:nvPr/>
        </p:nvSpPr>
        <p:spPr bwMode="auto">
          <a:xfrm>
            <a:off x="993775" y="714375"/>
            <a:ext cx="5503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Public Key Cryptosystems – History </a:t>
            </a:r>
          </a:p>
        </p:txBody>
      </p:sp>
      <p:sp>
        <p:nvSpPr>
          <p:cNvPr id="56324" name="Text Box 44"/>
          <p:cNvSpPr txBox="1">
            <a:spLocks noChangeArrowheads="1"/>
          </p:cNvSpPr>
          <p:nvPr/>
        </p:nvSpPr>
        <p:spPr bwMode="auto">
          <a:xfrm>
            <a:off x="773113" y="1593850"/>
            <a:ext cx="7140575" cy="457048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42900" indent="-342900" algn="l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 dirty="0"/>
              <a:t>RSA scheme (1978)</a:t>
            </a:r>
          </a:p>
          <a:p>
            <a:pPr marL="819150" lvl="1" indent="-342900" algn="l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 i="1" dirty="0" err="1"/>
              <a:t>R.L.Rivest</a:t>
            </a:r>
            <a:r>
              <a:rPr lang="en-US" altLang="ko-KR" i="1" dirty="0"/>
              <a:t>, </a:t>
            </a:r>
            <a:r>
              <a:rPr lang="en-US" altLang="ko-KR" i="1" dirty="0" err="1"/>
              <a:t>A.Shamir</a:t>
            </a:r>
            <a:r>
              <a:rPr lang="en-US" altLang="ko-KR" i="1" dirty="0"/>
              <a:t>, </a:t>
            </a:r>
            <a:r>
              <a:rPr lang="en-US" altLang="ko-KR" i="1" dirty="0" err="1"/>
              <a:t>L.Adleman</a:t>
            </a:r>
            <a:r>
              <a:rPr lang="en-US" altLang="ko-KR" i="1" dirty="0"/>
              <a:t>, “A Method for Obtaining Digital Signatures and Public Key </a:t>
            </a:r>
            <a:r>
              <a:rPr lang="en-US" altLang="ko-KR" i="1" dirty="0" err="1"/>
              <a:t>Cryptosystems”,CACM</a:t>
            </a:r>
            <a:r>
              <a:rPr lang="en-US" altLang="ko-KR" i="1" dirty="0"/>
              <a:t>, Vol.21, No.2, pp.120-126,Feb,1978 </a:t>
            </a:r>
          </a:p>
          <a:p>
            <a:pPr marL="342900" indent="-342900" algn="l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 dirty="0" err="1"/>
              <a:t>McEliece</a:t>
            </a:r>
            <a:r>
              <a:rPr lang="en-US" altLang="ko-KR" dirty="0"/>
              <a:t> scheme (1978)</a:t>
            </a:r>
          </a:p>
          <a:p>
            <a:pPr marL="342900" indent="-342900" algn="l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 dirty="0"/>
              <a:t>Rabin scheme (1979) </a:t>
            </a:r>
          </a:p>
          <a:p>
            <a:pPr marL="342900" indent="-342900" algn="l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 dirty="0"/>
              <a:t>Knapsack scheme (1979-): </a:t>
            </a:r>
            <a:r>
              <a:rPr lang="en-US" altLang="ko-KR" dirty="0" err="1"/>
              <a:t>Merkle</a:t>
            </a:r>
            <a:r>
              <a:rPr lang="en-US" altLang="ko-KR" dirty="0"/>
              <a:t>-Hellman, </a:t>
            </a:r>
            <a:r>
              <a:rPr lang="en-US" altLang="ko-KR" dirty="0" err="1" smtClean="0"/>
              <a:t>Chor-Rivest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etc</a:t>
            </a:r>
            <a:r>
              <a:rPr lang="en-US" altLang="ko-KR" dirty="0" smtClean="0"/>
              <a:t>. </a:t>
            </a:r>
            <a:endParaRPr lang="en-US" altLang="ko-KR" dirty="0"/>
          </a:p>
          <a:p>
            <a:pPr marL="342900" indent="-342900" algn="l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 dirty="0" err="1"/>
              <a:t>ElGamal</a:t>
            </a:r>
            <a:r>
              <a:rPr lang="en-US" altLang="ko-KR" dirty="0"/>
              <a:t> scheme (1985)</a:t>
            </a:r>
          </a:p>
          <a:p>
            <a:pPr marL="342900" indent="-342900" algn="l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 dirty="0"/>
              <a:t>Elliptic Curve Cryptosystem (1985): </a:t>
            </a:r>
            <a:r>
              <a:rPr lang="en-US" altLang="ko-KR" dirty="0" err="1"/>
              <a:t>Koblitz</a:t>
            </a:r>
            <a:r>
              <a:rPr lang="en-US" altLang="ko-KR" dirty="0"/>
              <a:t>, Miller</a:t>
            </a:r>
          </a:p>
          <a:p>
            <a:pPr marL="342900" indent="-342900" algn="l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 dirty="0"/>
              <a:t>Non-</a:t>
            </a:r>
            <a:r>
              <a:rPr lang="en-US" altLang="ko-KR" dirty="0" err="1"/>
              <a:t>Abelian</a:t>
            </a:r>
            <a:r>
              <a:rPr lang="en-US" altLang="ko-KR" dirty="0"/>
              <a:t> group Cryptography (2000): Braid group</a:t>
            </a:r>
          </a:p>
          <a:p>
            <a:pPr marL="819150" lvl="1" indent="-342900" algn="l">
              <a:lnSpc>
                <a:spcPct val="150000"/>
              </a:lnSpc>
              <a:buFont typeface="Wingdings" pitchFamily="2" charset="2"/>
              <a:buChar char="Ø"/>
            </a:pPr>
            <a:endParaRPr lang="en-US" altLang="ko-KR" dirty="0">
              <a:ea typeface="궁서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슬라이드 번호 개체 틀 1"/>
          <p:cNvSpPr txBox="1">
            <a:spLocks noGrp="1"/>
          </p:cNvSpPr>
          <p:nvPr/>
        </p:nvSpPr>
        <p:spPr bwMode="auto">
          <a:xfrm>
            <a:off x="7021513" y="6423025"/>
            <a:ext cx="1905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71CC1977-EFBB-4242-8F15-4FCF98AC6A7C}" type="slidenum">
              <a:rPr kumimoji="0" lang="en-US" altLang="ko-KR" sz="1200" b="0">
                <a:latin typeface="+mn-ea"/>
              </a:rPr>
              <a:pPr algn="r">
                <a:defRPr/>
              </a:pPr>
              <a:t>13</a:t>
            </a:fld>
            <a:endParaRPr kumimoji="0" lang="en-US" altLang="ko-KR" sz="1200" b="0">
              <a:latin typeface="+mn-ea"/>
            </a:endParaRP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993775" y="714375"/>
            <a:ext cx="6389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Symmetric key vs. Asymmetric Key Crypto</a:t>
            </a:r>
          </a:p>
        </p:txBody>
      </p:sp>
      <p:sp>
        <p:nvSpPr>
          <p:cNvPr id="15364" name="Text Box 25"/>
          <p:cNvSpPr txBox="1">
            <a:spLocks noChangeArrowheads="1"/>
          </p:cNvSpPr>
          <p:nvPr/>
        </p:nvSpPr>
        <p:spPr bwMode="auto">
          <a:xfrm>
            <a:off x="2922588" y="2195513"/>
            <a:ext cx="138271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latinLnBrk="0" hangingPunct="0"/>
            <a:r>
              <a:rPr lang="en-US" altLang="ko-KR" sz="2000" b="0">
                <a:solidFill>
                  <a:schemeClr val="tx2"/>
                </a:solidFill>
                <a:ea typeface="휴먼옛체" pitchFamily="18" charset="-127"/>
              </a:rPr>
              <a:t>Symmetric</a:t>
            </a:r>
          </a:p>
        </p:txBody>
      </p:sp>
      <p:sp>
        <p:nvSpPr>
          <p:cNvPr id="15365" name="Text Box 26"/>
          <p:cNvSpPr txBox="1">
            <a:spLocks noChangeArrowheads="1"/>
          </p:cNvSpPr>
          <p:nvPr/>
        </p:nvSpPr>
        <p:spPr bwMode="auto">
          <a:xfrm>
            <a:off x="5972175" y="2195513"/>
            <a:ext cx="15097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latinLnBrk="0" hangingPunct="0"/>
            <a:r>
              <a:rPr lang="en-US" altLang="ko-KR" sz="2000" b="0">
                <a:solidFill>
                  <a:schemeClr val="tx2"/>
                </a:solidFill>
                <a:ea typeface="휴먼옛체" pitchFamily="18" charset="-127"/>
              </a:rPr>
              <a:t>Asymmetric</a:t>
            </a:r>
          </a:p>
        </p:txBody>
      </p:sp>
      <p:sp>
        <p:nvSpPr>
          <p:cNvPr id="15366" name="Text Box 27"/>
          <p:cNvSpPr txBox="1">
            <a:spLocks noChangeArrowheads="1"/>
          </p:cNvSpPr>
          <p:nvPr/>
        </p:nvSpPr>
        <p:spPr bwMode="auto">
          <a:xfrm>
            <a:off x="650875" y="2776538"/>
            <a:ext cx="1864613" cy="31947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latinLnBrk="0" hangingPunct="0">
              <a:lnSpc>
                <a:spcPct val="140000"/>
              </a:lnSpc>
            </a:pPr>
            <a:r>
              <a:rPr lang="en-US" altLang="ko-KR" b="0" dirty="0">
                <a:solidFill>
                  <a:schemeClr val="tx2"/>
                </a:solidFill>
                <a:ea typeface="휴먼옛체" pitchFamily="18" charset="-127"/>
              </a:rPr>
              <a:t>Key relation</a:t>
            </a:r>
          </a:p>
          <a:p>
            <a:pPr algn="l" eaLnBrk="0" latinLnBrk="0" hangingPunct="0">
              <a:lnSpc>
                <a:spcPct val="140000"/>
              </a:lnSpc>
            </a:pPr>
            <a:r>
              <a:rPr lang="en-US" altLang="ko-KR" b="0" dirty="0">
                <a:solidFill>
                  <a:schemeClr val="tx2"/>
                </a:solidFill>
                <a:ea typeface="휴먼옛체" pitchFamily="18" charset="-127"/>
              </a:rPr>
              <a:t>Enc. Key</a:t>
            </a:r>
          </a:p>
          <a:p>
            <a:pPr algn="l" eaLnBrk="0" latinLnBrk="0" hangingPunct="0">
              <a:lnSpc>
                <a:spcPct val="140000"/>
              </a:lnSpc>
            </a:pPr>
            <a:r>
              <a:rPr lang="en-US" altLang="ko-KR" b="0" dirty="0">
                <a:solidFill>
                  <a:schemeClr val="tx2"/>
                </a:solidFill>
                <a:ea typeface="휴먼옛체" pitchFamily="18" charset="-127"/>
              </a:rPr>
              <a:t>Dec. key</a:t>
            </a:r>
          </a:p>
          <a:p>
            <a:pPr algn="l" eaLnBrk="0" latinLnBrk="0" hangingPunct="0">
              <a:lnSpc>
                <a:spcPct val="140000"/>
              </a:lnSpc>
            </a:pPr>
            <a:r>
              <a:rPr lang="en-US" altLang="ko-KR" b="0" dirty="0">
                <a:solidFill>
                  <a:schemeClr val="tx2"/>
                </a:solidFill>
                <a:ea typeface="휴먼옛체" pitchFamily="18" charset="-127"/>
              </a:rPr>
              <a:t>Algorithm</a:t>
            </a:r>
          </a:p>
          <a:p>
            <a:pPr algn="l" eaLnBrk="0" latinLnBrk="0" hangingPunct="0">
              <a:lnSpc>
                <a:spcPct val="140000"/>
              </a:lnSpc>
            </a:pPr>
            <a:r>
              <a:rPr lang="en-US" altLang="ko-KR" b="0" dirty="0">
                <a:solidFill>
                  <a:schemeClr val="tx2"/>
                </a:solidFill>
                <a:ea typeface="휴먼옛체" pitchFamily="18" charset="-127"/>
              </a:rPr>
              <a:t>Example</a:t>
            </a:r>
          </a:p>
          <a:p>
            <a:pPr algn="l" eaLnBrk="0" latinLnBrk="0" hangingPunct="0">
              <a:lnSpc>
                <a:spcPct val="140000"/>
              </a:lnSpc>
            </a:pPr>
            <a:r>
              <a:rPr lang="en-US" altLang="ko-KR" b="0" dirty="0">
                <a:solidFill>
                  <a:schemeClr val="tx2"/>
                </a:solidFill>
                <a:ea typeface="휴먼옛체" pitchFamily="18" charset="-127"/>
              </a:rPr>
              <a:t>Key Distribution </a:t>
            </a:r>
          </a:p>
          <a:p>
            <a:pPr algn="l" eaLnBrk="0" latinLnBrk="0" hangingPunct="0">
              <a:lnSpc>
                <a:spcPct val="140000"/>
              </a:lnSpc>
            </a:pPr>
            <a:r>
              <a:rPr lang="en-US" altLang="ko-KR" b="0" dirty="0">
                <a:solidFill>
                  <a:schemeClr val="tx2"/>
                </a:solidFill>
                <a:ea typeface="휴먼옛체" pitchFamily="18" charset="-127"/>
              </a:rPr>
              <a:t>Number of </a:t>
            </a:r>
            <a:r>
              <a:rPr lang="en-US" altLang="ko-KR" b="0" dirty="0" smtClean="0">
                <a:solidFill>
                  <a:schemeClr val="tx2"/>
                </a:solidFill>
                <a:ea typeface="휴먼옛체" pitchFamily="18" charset="-127"/>
              </a:rPr>
              <a:t>key</a:t>
            </a:r>
          </a:p>
          <a:p>
            <a:pPr algn="l" eaLnBrk="0" latinLnBrk="0" hangingPunct="0">
              <a:lnSpc>
                <a:spcPct val="140000"/>
              </a:lnSpc>
            </a:pPr>
            <a:r>
              <a:rPr lang="en-US" altLang="ko-KR" b="0" dirty="0" smtClean="0">
                <a:solidFill>
                  <a:schemeClr val="tx2"/>
                </a:solidFill>
                <a:ea typeface="휴먼옛체" pitchFamily="18" charset="-127"/>
              </a:rPr>
              <a:t>Performance</a:t>
            </a:r>
            <a:endParaRPr lang="en-US" altLang="ko-KR" b="0" dirty="0">
              <a:solidFill>
                <a:schemeClr val="tx2"/>
              </a:solidFill>
              <a:ea typeface="휴먼옛체" pitchFamily="18" charset="-127"/>
            </a:endParaRPr>
          </a:p>
        </p:txBody>
      </p:sp>
      <p:sp>
        <p:nvSpPr>
          <p:cNvPr id="15367" name="Text Box 28"/>
          <p:cNvSpPr txBox="1">
            <a:spLocks noChangeArrowheads="1"/>
          </p:cNvSpPr>
          <p:nvPr/>
        </p:nvSpPr>
        <p:spPr bwMode="auto">
          <a:xfrm>
            <a:off x="2708275" y="2763838"/>
            <a:ext cx="2287806" cy="31947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latinLnBrk="0" hangingPunct="0">
              <a:lnSpc>
                <a:spcPct val="140000"/>
              </a:lnSpc>
            </a:pPr>
            <a:r>
              <a:rPr lang="en-US" altLang="ko-KR" b="0" dirty="0">
                <a:solidFill>
                  <a:schemeClr val="tx2"/>
                </a:solidFill>
                <a:ea typeface="휴먼옛체" pitchFamily="18" charset="-127"/>
              </a:rPr>
              <a:t>Enc. key = Dec. key</a:t>
            </a:r>
          </a:p>
          <a:p>
            <a:pPr algn="l" eaLnBrk="0" latinLnBrk="0" hangingPunct="0">
              <a:lnSpc>
                <a:spcPct val="140000"/>
              </a:lnSpc>
            </a:pPr>
            <a:r>
              <a:rPr lang="en-US" altLang="ko-KR" b="0" dirty="0">
                <a:solidFill>
                  <a:schemeClr val="tx2"/>
                </a:solidFill>
                <a:ea typeface="휴먼옛체" pitchFamily="18" charset="-127"/>
              </a:rPr>
              <a:t>Secret</a:t>
            </a:r>
          </a:p>
          <a:p>
            <a:pPr algn="l" eaLnBrk="0" latinLnBrk="0" hangingPunct="0">
              <a:lnSpc>
                <a:spcPct val="140000"/>
              </a:lnSpc>
            </a:pPr>
            <a:r>
              <a:rPr lang="en-US" altLang="ko-KR" b="0" dirty="0">
                <a:solidFill>
                  <a:schemeClr val="tx2"/>
                </a:solidFill>
                <a:ea typeface="휴먼옛체" pitchFamily="18" charset="-127"/>
              </a:rPr>
              <a:t>Secret</a:t>
            </a:r>
          </a:p>
          <a:p>
            <a:pPr algn="l" eaLnBrk="0" latinLnBrk="0" hangingPunct="0">
              <a:lnSpc>
                <a:spcPct val="140000"/>
              </a:lnSpc>
            </a:pPr>
            <a:r>
              <a:rPr lang="en-US" altLang="ko-KR" b="0" dirty="0" smtClean="0">
                <a:solidFill>
                  <a:srgbClr val="FF0000"/>
                </a:solidFill>
                <a:ea typeface="휴먼옛체" pitchFamily="18" charset="-127"/>
              </a:rPr>
              <a:t>Classified</a:t>
            </a:r>
            <a:r>
              <a:rPr lang="en-US" altLang="ko-KR" b="0" dirty="0" smtClean="0">
                <a:solidFill>
                  <a:schemeClr val="tx2"/>
                </a:solidFill>
                <a:ea typeface="휴먼옛체" pitchFamily="18" charset="-127"/>
              </a:rPr>
              <a:t>       Open</a:t>
            </a:r>
            <a:endParaRPr lang="en-US" altLang="ko-KR" b="0" dirty="0">
              <a:solidFill>
                <a:schemeClr val="tx2"/>
              </a:solidFill>
              <a:ea typeface="휴먼옛체" pitchFamily="18" charset="-127"/>
            </a:endParaRPr>
          </a:p>
          <a:p>
            <a:pPr algn="l" eaLnBrk="0" latinLnBrk="0" hangingPunct="0">
              <a:lnSpc>
                <a:spcPct val="140000"/>
              </a:lnSpc>
            </a:pPr>
            <a:r>
              <a:rPr lang="en-US" altLang="ko-KR" b="0" dirty="0" smtClean="0">
                <a:solidFill>
                  <a:srgbClr val="FF0000"/>
                </a:solidFill>
                <a:ea typeface="휴먼옛체" pitchFamily="18" charset="-127"/>
              </a:rPr>
              <a:t>SKIPJACK</a:t>
            </a:r>
            <a:r>
              <a:rPr lang="en-US" altLang="ko-KR" b="0" dirty="0" smtClean="0">
                <a:solidFill>
                  <a:schemeClr val="tx2"/>
                </a:solidFill>
                <a:ea typeface="휴먼옛체" pitchFamily="18" charset="-127"/>
              </a:rPr>
              <a:t>     AES</a:t>
            </a:r>
            <a:endParaRPr lang="en-US" altLang="ko-KR" b="0" dirty="0">
              <a:solidFill>
                <a:schemeClr val="tx2"/>
              </a:solidFill>
              <a:ea typeface="휴먼옛체" pitchFamily="18" charset="-127"/>
            </a:endParaRPr>
          </a:p>
          <a:p>
            <a:pPr algn="l" eaLnBrk="0" latinLnBrk="0" hangingPunct="0">
              <a:lnSpc>
                <a:spcPct val="140000"/>
              </a:lnSpc>
            </a:pPr>
            <a:r>
              <a:rPr lang="en-US" altLang="ko-KR" b="0" dirty="0">
                <a:solidFill>
                  <a:schemeClr val="tx2"/>
                </a:solidFill>
                <a:ea typeface="휴먼옛체" pitchFamily="18" charset="-127"/>
              </a:rPr>
              <a:t>Required (X)</a:t>
            </a:r>
          </a:p>
          <a:p>
            <a:pPr algn="l" eaLnBrk="0" latinLnBrk="0" hangingPunct="0">
              <a:lnSpc>
                <a:spcPct val="140000"/>
              </a:lnSpc>
            </a:pPr>
            <a:r>
              <a:rPr lang="en-US" altLang="ko-KR" b="0" dirty="0">
                <a:solidFill>
                  <a:schemeClr val="tx2"/>
                </a:solidFill>
                <a:ea typeface="휴먼옛체" pitchFamily="18" charset="-127"/>
              </a:rPr>
              <a:t>Many (X)</a:t>
            </a:r>
            <a:endParaRPr lang="en-US" altLang="ko-KR" sz="1000" b="0" dirty="0">
              <a:solidFill>
                <a:schemeClr val="tx2"/>
              </a:solidFill>
              <a:ea typeface="휴먼옛체" pitchFamily="18" charset="-127"/>
            </a:endParaRPr>
          </a:p>
          <a:p>
            <a:pPr algn="l" eaLnBrk="0" latinLnBrk="0" hangingPunct="0">
              <a:lnSpc>
                <a:spcPct val="140000"/>
              </a:lnSpc>
            </a:pPr>
            <a:r>
              <a:rPr lang="en-US" altLang="ko-KR" b="0" dirty="0">
                <a:solidFill>
                  <a:schemeClr val="tx2"/>
                </a:solidFill>
                <a:ea typeface="휴먼옛체" pitchFamily="18" charset="-127"/>
              </a:rPr>
              <a:t>Fast(</a:t>
            </a:r>
            <a:r>
              <a:rPr lang="en-US" altLang="ko-KR" b="0" dirty="0">
                <a:solidFill>
                  <a:srgbClr val="0070C0"/>
                </a:solidFill>
                <a:ea typeface="휴먼옛체" pitchFamily="18" charset="-127"/>
              </a:rPr>
              <a:t>O</a:t>
            </a:r>
            <a:r>
              <a:rPr lang="en-US" altLang="ko-KR" b="0" dirty="0">
                <a:solidFill>
                  <a:schemeClr val="tx2"/>
                </a:solidFill>
                <a:ea typeface="휴먼옛체" pitchFamily="18" charset="-127"/>
              </a:rPr>
              <a:t>)</a:t>
            </a:r>
          </a:p>
        </p:txBody>
      </p:sp>
      <p:sp>
        <p:nvSpPr>
          <p:cNvPr id="15368" name="Text Box 29"/>
          <p:cNvSpPr txBox="1">
            <a:spLocks noChangeArrowheads="1"/>
          </p:cNvSpPr>
          <p:nvPr/>
        </p:nvSpPr>
        <p:spPr bwMode="auto">
          <a:xfrm>
            <a:off x="5616575" y="2765425"/>
            <a:ext cx="2239963" cy="3165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latinLnBrk="0" hangingPunct="0">
              <a:lnSpc>
                <a:spcPct val="140000"/>
              </a:lnSpc>
            </a:pPr>
            <a:r>
              <a:rPr lang="en-US" altLang="ko-KR" b="0" dirty="0">
                <a:solidFill>
                  <a:schemeClr val="tx2"/>
                </a:solidFill>
                <a:ea typeface="휴먼옛체" pitchFamily="18" charset="-127"/>
                <a:sym typeface="Symbol" pitchFamily="18" charset="2"/>
              </a:rPr>
              <a:t>Enc. Key </a:t>
            </a:r>
            <a:r>
              <a:rPr lang="en-US" altLang="ko-KR" b="0" dirty="0">
                <a:solidFill>
                  <a:schemeClr val="tx2"/>
                </a:solidFill>
                <a:ea typeface="휴먼옛체" pitchFamily="18" charset="-127"/>
              </a:rPr>
              <a:t> Dec. key</a:t>
            </a:r>
          </a:p>
          <a:p>
            <a:pPr algn="l" eaLnBrk="0" latinLnBrk="0" hangingPunct="0">
              <a:lnSpc>
                <a:spcPct val="140000"/>
              </a:lnSpc>
            </a:pPr>
            <a:r>
              <a:rPr lang="en-US" altLang="ko-KR" b="0" dirty="0" smtClean="0">
                <a:solidFill>
                  <a:schemeClr val="tx2"/>
                </a:solidFill>
                <a:ea typeface="휴먼옛체" pitchFamily="18" charset="-127"/>
              </a:rPr>
              <a:t>Public</a:t>
            </a:r>
            <a:r>
              <a:rPr lang="en-US" altLang="ko-KR" b="0" dirty="0">
                <a:ea typeface="휴먼옛체" pitchFamily="18" charset="-127"/>
              </a:rPr>
              <a:t>, </a:t>
            </a:r>
            <a:r>
              <a:rPr lang="en-US" altLang="ko-KR" b="0" dirty="0" smtClean="0">
                <a:ea typeface="휴먼옛체" pitchFamily="18" charset="-127"/>
              </a:rPr>
              <a:t>{Private</a:t>
            </a:r>
            <a:r>
              <a:rPr lang="en-US" altLang="ko-KR" b="0" dirty="0">
                <a:ea typeface="휴먼옛체" pitchFamily="18" charset="-127"/>
              </a:rPr>
              <a:t>}</a:t>
            </a:r>
          </a:p>
          <a:p>
            <a:pPr algn="l" eaLnBrk="0" latinLnBrk="0" hangingPunct="0">
              <a:lnSpc>
                <a:spcPct val="140000"/>
              </a:lnSpc>
            </a:pPr>
            <a:r>
              <a:rPr lang="en-US" altLang="ko-KR" b="0" dirty="0">
                <a:solidFill>
                  <a:schemeClr val="tx2"/>
                </a:solidFill>
                <a:ea typeface="휴먼옛체" pitchFamily="18" charset="-127"/>
              </a:rPr>
              <a:t>Private</a:t>
            </a:r>
            <a:r>
              <a:rPr lang="en-US" altLang="ko-KR" b="0" dirty="0">
                <a:ea typeface="휴먼옛체" pitchFamily="18" charset="-127"/>
              </a:rPr>
              <a:t>, </a:t>
            </a:r>
            <a:r>
              <a:rPr lang="en-US" altLang="ko-KR" b="0" dirty="0" smtClean="0">
                <a:ea typeface="휴먼옛체" pitchFamily="18" charset="-127"/>
              </a:rPr>
              <a:t>{Public</a:t>
            </a:r>
            <a:r>
              <a:rPr lang="en-US" altLang="ko-KR" b="0" dirty="0">
                <a:ea typeface="휴먼옛체" pitchFamily="18" charset="-127"/>
              </a:rPr>
              <a:t>}</a:t>
            </a:r>
          </a:p>
          <a:p>
            <a:pPr algn="l" eaLnBrk="0" latinLnBrk="0" hangingPunct="0">
              <a:lnSpc>
                <a:spcPct val="140000"/>
              </a:lnSpc>
            </a:pPr>
            <a:r>
              <a:rPr lang="en-US" altLang="ko-KR" b="0" dirty="0" smtClean="0">
                <a:solidFill>
                  <a:schemeClr val="tx2"/>
                </a:solidFill>
                <a:ea typeface="휴먼옛체" pitchFamily="18" charset="-127"/>
              </a:rPr>
              <a:t>Open</a:t>
            </a:r>
            <a:endParaRPr lang="en-US" altLang="ko-KR" b="0" dirty="0">
              <a:solidFill>
                <a:schemeClr val="tx2"/>
              </a:solidFill>
              <a:ea typeface="휴먼옛체" pitchFamily="18" charset="-127"/>
            </a:endParaRPr>
          </a:p>
          <a:p>
            <a:pPr algn="l" eaLnBrk="0" latinLnBrk="0" hangingPunct="0">
              <a:lnSpc>
                <a:spcPct val="140000"/>
              </a:lnSpc>
            </a:pPr>
            <a:r>
              <a:rPr lang="en-US" altLang="ko-KR" b="0" dirty="0">
                <a:solidFill>
                  <a:schemeClr val="tx2"/>
                </a:solidFill>
                <a:ea typeface="휴먼옛체" pitchFamily="18" charset="-127"/>
              </a:rPr>
              <a:t>RSA</a:t>
            </a:r>
          </a:p>
          <a:p>
            <a:pPr algn="l" eaLnBrk="0" latinLnBrk="0" hangingPunct="0">
              <a:lnSpc>
                <a:spcPct val="140000"/>
              </a:lnSpc>
            </a:pPr>
            <a:r>
              <a:rPr lang="en-US" altLang="ko-KR" b="0" dirty="0">
                <a:solidFill>
                  <a:schemeClr val="tx2"/>
                </a:solidFill>
                <a:ea typeface="휴먼옛체" pitchFamily="18" charset="-127"/>
              </a:rPr>
              <a:t>Not required (</a:t>
            </a:r>
            <a:r>
              <a:rPr lang="en-US" altLang="ko-KR" b="0" dirty="0">
                <a:solidFill>
                  <a:srgbClr val="0070C0"/>
                </a:solidFill>
                <a:ea typeface="휴먼옛체" pitchFamily="18" charset="-127"/>
              </a:rPr>
              <a:t>O</a:t>
            </a:r>
            <a:r>
              <a:rPr lang="en-US" altLang="ko-KR" b="0" dirty="0">
                <a:solidFill>
                  <a:schemeClr val="tx2"/>
                </a:solidFill>
                <a:ea typeface="휴먼옛체" pitchFamily="18" charset="-127"/>
              </a:rPr>
              <a:t>)</a:t>
            </a:r>
          </a:p>
          <a:p>
            <a:pPr algn="l" eaLnBrk="0" latinLnBrk="0" hangingPunct="0">
              <a:lnSpc>
                <a:spcPct val="140000"/>
              </a:lnSpc>
            </a:pPr>
            <a:r>
              <a:rPr lang="en-US" altLang="ko-KR" b="0" dirty="0">
                <a:solidFill>
                  <a:schemeClr val="tx2"/>
                </a:solidFill>
                <a:ea typeface="휴먼옛체" pitchFamily="18" charset="-127"/>
              </a:rPr>
              <a:t>Small (</a:t>
            </a:r>
            <a:r>
              <a:rPr lang="en-US" altLang="ko-KR" b="0" dirty="0">
                <a:solidFill>
                  <a:srgbClr val="0070C0"/>
                </a:solidFill>
                <a:ea typeface="휴먼옛체" pitchFamily="18" charset="-127"/>
              </a:rPr>
              <a:t>O</a:t>
            </a:r>
            <a:r>
              <a:rPr lang="en-US" altLang="ko-KR" b="0" dirty="0">
                <a:solidFill>
                  <a:schemeClr val="tx2"/>
                </a:solidFill>
                <a:ea typeface="휴먼옛체" pitchFamily="18" charset="-127"/>
              </a:rPr>
              <a:t>)</a:t>
            </a:r>
            <a:endParaRPr lang="en-US" altLang="ko-KR" sz="1400" b="0" dirty="0">
              <a:solidFill>
                <a:schemeClr val="tx2"/>
              </a:solidFill>
              <a:ea typeface="휴먼옛체" pitchFamily="18" charset="-127"/>
            </a:endParaRPr>
          </a:p>
          <a:p>
            <a:pPr algn="l" eaLnBrk="0" latinLnBrk="0" hangingPunct="0">
              <a:lnSpc>
                <a:spcPct val="140000"/>
              </a:lnSpc>
            </a:pPr>
            <a:r>
              <a:rPr lang="en-US" altLang="ko-KR" b="0" dirty="0">
                <a:solidFill>
                  <a:schemeClr val="tx2"/>
                </a:solidFill>
                <a:ea typeface="휴먼옛체" pitchFamily="18" charset="-127"/>
              </a:rPr>
              <a:t>Slow(X)</a:t>
            </a:r>
          </a:p>
        </p:txBody>
      </p:sp>
      <p:sp>
        <p:nvSpPr>
          <p:cNvPr id="15369" name="Line 30"/>
          <p:cNvSpPr>
            <a:spLocks noChangeShapeType="1"/>
          </p:cNvSpPr>
          <p:nvPr/>
        </p:nvSpPr>
        <p:spPr bwMode="auto">
          <a:xfrm>
            <a:off x="712788" y="1982788"/>
            <a:ext cx="762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5370" name="Line 31"/>
          <p:cNvSpPr>
            <a:spLocks noChangeShapeType="1"/>
          </p:cNvSpPr>
          <p:nvPr/>
        </p:nvSpPr>
        <p:spPr bwMode="auto">
          <a:xfrm>
            <a:off x="750888" y="2744788"/>
            <a:ext cx="762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5371" name="Line 32"/>
          <p:cNvSpPr>
            <a:spLocks noChangeShapeType="1"/>
          </p:cNvSpPr>
          <p:nvPr/>
        </p:nvSpPr>
        <p:spPr bwMode="auto">
          <a:xfrm>
            <a:off x="738188" y="6034088"/>
            <a:ext cx="762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5372" name="Line 33"/>
          <p:cNvSpPr>
            <a:spLocks noChangeShapeType="1"/>
          </p:cNvSpPr>
          <p:nvPr/>
        </p:nvSpPr>
        <p:spPr bwMode="auto">
          <a:xfrm>
            <a:off x="2617788" y="1992085"/>
            <a:ext cx="0" cy="404948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5373" name="Line 34"/>
          <p:cNvSpPr>
            <a:spLocks noChangeShapeType="1"/>
          </p:cNvSpPr>
          <p:nvPr/>
        </p:nvSpPr>
        <p:spPr bwMode="auto">
          <a:xfrm>
            <a:off x="5602288" y="2008188"/>
            <a:ext cx="0" cy="402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5374" name="Text Box 35"/>
          <p:cNvSpPr txBox="1">
            <a:spLocks noChangeArrowheads="1"/>
          </p:cNvSpPr>
          <p:nvPr/>
        </p:nvSpPr>
        <p:spPr bwMode="auto">
          <a:xfrm>
            <a:off x="6335486" y="1280886"/>
            <a:ext cx="280851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/>
            <a:r>
              <a:rPr lang="en-US" altLang="ko-KR" sz="1600" b="0" dirty="0">
                <a:solidFill>
                  <a:srgbClr val="0070C0"/>
                </a:solidFill>
                <a:ea typeface="휴먼옛체" pitchFamily="18" charset="-127"/>
              </a:rPr>
              <a:t>O : </a:t>
            </a:r>
            <a:r>
              <a:rPr lang="en-US" altLang="ko-KR" sz="1600" b="0" dirty="0" smtClean="0">
                <a:solidFill>
                  <a:srgbClr val="0070C0"/>
                </a:solidFill>
                <a:ea typeface="휴먼옛체" pitchFamily="18" charset="-127"/>
              </a:rPr>
              <a:t>Good</a:t>
            </a:r>
            <a:r>
              <a:rPr lang="en-US" altLang="ko-KR" sz="1600" b="0" dirty="0" smtClean="0">
                <a:solidFill>
                  <a:srgbClr val="0070C0"/>
                </a:solidFill>
                <a:ea typeface="휴먼옛체" pitchFamily="18" charset="-127"/>
              </a:rPr>
              <a:t> </a:t>
            </a:r>
            <a:r>
              <a:rPr lang="en-US" altLang="ko-KR" sz="1600" b="0" dirty="0" smtClean="0">
                <a:solidFill>
                  <a:srgbClr val="FF0000"/>
                </a:solidFill>
                <a:ea typeface="휴먼옛체" pitchFamily="18" charset="-127"/>
              </a:rPr>
              <a:t>X </a:t>
            </a:r>
            <a:r>
              <a:rPr lang="en-US" altLang="ko-KR" sz="1600" b="0" dirty="0">
                <a:solidFill>
                  <a:srgbClr val="FF0000"/>
                </a:solidFill>
                <a:ea typeface="휴먼옛체" pitchFamily="18" charset="-127"/>
              </a:rPr>
              <a:t>: </a:t>
            </a:r>
            <a:r>
              <a:rPr lang="en-US" altLang="ko-KR" sz="1600" b="0" dirty="0" smtClean="0">
                <a:solidFill>
                  <a:srgbClr val="FF0000"/>
                </a:solidFill>
                <a:ea typeface="휴먼옛체" pitchFamily="18" charset="-127"/>
              </a:rPr>
              <a:t>Bad</a:t>
            </a:r>
            <a:endParaRPr lang="en-US" altLang="ko-KR" sz="1600" b="0" dirty="0">
              <a:solidFill>
                <a:srgbClr val="FF0000"/>
              </a:solidFill>
              <a:ea typeface="휴먼옛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66A1C3-D884-4EAA-BB64-B4932C7FFEB5}" type="slidenum">
              <a:rPr lang="en-US" altLang="ko-KR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993775" y="714375"/>
            <a:ext cx="1504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Contents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649288" y="1512888"/>
            <a:ext cx="8178800" cy="3927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457200" indent="-457200" algn="l">
              <a:lnSpc>
                <a:spcPct val="110000"/>
              </a:lnSpc>
              <a:buFont typeface="Wingdings" pitchFamily="2" charset="2"/>
              <a:buAutoNum type="arabicPeriod"/>
            </a:pPr>
            <a:r>
              <a:rPr lang="en-US" altLang="ko-KR">
                <a:ea typeface="궁서" pitchFamily="18" charset="-127"/>
              </a:rPr>
              <a:t>Introduction to PKC</a:t>
            </a:r>
          </a:p>
          <a:p>
            <a:pPr marL="457200" indent="-457200" algn="l">
              <a:lnSpc>
                <a:spcPct val="110000"/>
              </a:lnSpc>
              <a:buFont typeface="Wingdings" pitchFamily="2" charset="2"/>
              <a:buAutoNum type="arabicPeriod"/>
            </a:pPr>
            <a:r>
              <a:rPr lang="en-US" altLang="ko-KR">
                <a:ea typeface="궁서" pitchFamily="18" charset="-127"/>
              </a:rPr>
              <a:t>Hard problems </a:t>
            </a:r>
          </a:p>
          <a:p>
            <a:pPr marL="938213" lvl="1" indent="-457200" algn="l">
              <a:lnSpc>
                <a:spcPct val="110000"/>
              </a:lnSpc>
              <a:buFont typeface="Wingdings" pitchFamily="2" charset="2"/>
              <a:buChar char="v"/>
            </a:pPr>
            <a:r>
              <a:rPr lang="en-US" altLang="ko-KR">
                <a:ea typeface="궁서" pitchFamily="18" charset="-127"/>
              </a:rPr>
              <a:t>IFP</a:t>
            </a:r>
          </a:p>
          <a:p>
            <a:pPr marL="938213" lvl="1" indent="-457200" algn="l">
              <a:lnSpc>
                <a:spcPct val="110000"/>
              </a:lnSpc>
              <a:buFont typeface="Wingdings" pitchFamily="2" charset="2"/>
              <a:buChar char="v"/>
            </a:pPr>
            <a:r>
              <a:rPr lang="en-US" altLang="ko-KR">
                <a:ea typeface="궁서" pitchFamily="18" charset="-127"/>
              </a:rPr>
              <a:t>DLP</a:t>
            </a:r>
          </a:p>
          <a:p>
            <a:pPr marL="457200" indent="-457200" algn="l">
              <a:lnSpc>
                <a:spcPct val="110000"/>
              </a:lnSpc>
              <a:buFont typeface="Wingdings" pitchFamily="2" charset="2"/>
              <a:buAutoNum type="arabicPeriod"/>
            </a:pPr>
            <a:r>
              <a:rPr lang="en-US" altLang="ko-KR">
                <a:ea typeface="궁서" pitchFamily="18" charset="-127"/>
              </a:rPr>
              <a:t>Public Key Encryptions  </a:t>
            </a:r>
          </a:p>
          <a:p>
            <a:pPr marL="938213" lvl="1" indent="-457200" algn="l">
              <a:lnSpc>
                <a:spcPct val="110000"/>
              </a:lnSpc>
              <a:buFont typeface="Wingdings" pitchFamily="2" charset="2"/>
              <a:buChar char="v"/>
            </a:pPr>
            <a:r>
              <a:rPr lang="en-US" altLang="ko-KR">
                <a:ea typeface="궁서" pitchFamily="18" charset="-127"/>
              </a:rPr>
              <a:t>RSA </a:t>
            </a:r>
          </a:p>
          <a:p>
            <a:pPr marL="938213" lvl="1" indent="-457200" algn="l">
              <a:lnSpc>
                <a:spcPct val="110000"/>
              </a:lnSpc>
              <a:buFont typeface="Wingdings" pitchFamily="2" charset="2"/>
              <a:buChar char="v"/>
            </a:pPr>
            <a:r>
              <a:rPr lang="en-US" altLang="ko-KR">
                <a:ea typeface="궁서" pitchFamily="18" charset="-127"/>
              </a:rPr>
              <a:t>ElGamal </a:t>
            </a:r>
          </a:p>
          <a:p>
            <a:pPr marL="457200" indent="-457200" algn="l">
              <a:lnSpc>
                <a:spcPct val="110000"/>
              </a:lnSpc>
              <a:buFont typeface="Wingdings" pitchFamily="2" charset="2"/>
              <a:buAutoNum type="arabicPeriod"/>
            </a:pPr>
            <a:r>
              <a:rPr lang="en-US" altLang="ko-KR">
                <a:ea typeface="궁서" pitchFamily="18" charset="-127"/>
              </a:rPr>
              <a:t>Digital Signatures  </a:t>
            </a:r>
          </a:p>
          <a:p>
            <a:pPr marL="938213" lvl="1" indent="-457200" algn="l">
              <a:lnSpc>
                <a:spcPct val="110000"/>
              </a:lnSpc>
              <a:buFont typeface="Wingdings" pitchFamily="2" charset="2"/>
              <a:buChar char="v"/>
            </a:pPr>
            <a:r>
              <a:rPr lang="en-US" altLang="ko-KR">
                <a:ea typeface="궁서" pitchFamily="18" charset="-127"/>
              </a:rPr>
              <a:t>DSA, KCDSA</a:t>
            </a:r>
          </a:p>
          <a:p>
            <a:pPr marL="938213" lvl="1" indent="-457200" algn="l">
              <a:lnSpc>
                <a:spcPct val="110000"/>
              </a:lnSpc>
              <a:buFont typeface="Wingdings" pitchFamily="2" charset="2"/>
              <a:buChar char="v"/>
            </a:pPr>
            <a:r>
              <a:rPr lang="en-US" altLang="ko-KR">
                <a:ea typeface="궁서" pitchFamily="18" charset="-127"/>
              </a:rPr>
              <a:t>Schnorr </a:t>
            </a:r>
          </a:p>
          <a:p>
            <a:pPr marL="457200" indent="-457200" algn="l">
              <a:lnSpc>
                <a:spcPct val="110000"/>
              </a:lnSpc>
              <a:buFont typeface="Wingdings" pitchFamily="2" charset="2"/>
              <a:buAutoNum type="arabicPeriod"/>
            </a:pPr>
            <a:r>
              <a:rPr lang="en-US" altLang="ko-KR">
                <a:ea typeface="궁서" pitchFamily="18" charset="-127"/>
              </a:rPr>
              <a:t>Key</a:t>
            </a:r>
            <a:r>
              <a:rPr lang="ko-KR" altLang="en-US">
                <a:ea typeface="궁서" pitchFamily="18" charset="-127"/>
              </a:rPr>
              <a:t> </a:t>
            </a:r>
            <a:r>
              <a:rPr lang="en-US" altLang="ko-KR">
                <a:ea typeface="궁서" pitchFamily="18" charset="-127"/>
              </a:rPr>
              <a:t>Exchange</a:t>
            </a:r>
          </a:p>
          <a:p>
            <a:pPr marL="457200" indent="-457200" algn="l">
              <a:lnSpc>
                <a:spcPct val="110000"/>
              </a:lnSpc>
              <a:buFont typeface="Wingdings" pitchFamily="2" charset="2"/>
              <a:buAutoNum type="arabicPeriod"/>
            </a:pPr>
            <a:r>
              <a:rPr lang="en-US" altLang="ko-KR">
                <a:ea typeface="궁서" pitchFamily="18" charset="-127"/>
              </a:rPr>
              <a:t>Elliptic Curve Cryptosystems</a:t>
            </a:r>
          </a:p>
          <a:p>
            <a:pPr marL="457200" indent="-457200" algn="l">
              <a:lnSpc>
                <a:spcPct val="110000"/>
              </a:lnSpc>
            </a:pPr>
            <a:endParaRPr lang="en-US" altLang="ko-KR" sz="1600">
              <a:ea typeface="궁서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1"/>
          <p:cNvSpPr txBox="1">
            <a:spLocks noGrp="1"/>
          </p:cNvSpPr>
          <p:nvPr/>
        </p:nvSpPr>
        <p:spPr bwMode="auto">
          <a:xfrm>
            <a:off x="7021513" y="6423025"/>
            <a:ext cx="1905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6C7BBFE8-E953-420D-AB34-2D889EED9E14}" type="slidenum">
              <a:rPr kumimoji="0" lang="en-US" altLang="ko-KR" sz="1200" b="0">
                <a:latin typeface="+mn-ea"/>
              </a:rPr>
              <a:pPr algn="r">
                <a:defRPr/>
              </a:pPr>
              <a:t>3</a:t>
            </a:fld>
            <a:endParaRPr kumimoji="0" lang="en-US" altLang="ko-KR" sz="1200" b="0">
              <a:latin typeface="+mn-ea"/>
            </a:endParaRP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2787650" y="2995613"/>
            <a:ext cx="3397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400"/>
              <a:t>1. Introduction to PKC</a:t>
            </a:r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슬라이드 번호 개체 틀 1"/>
          <p:cNvSpPr txBox="1">
            <a:spLocks noGrp="1"/>
          </p:cNvSpPr>
          <p:nvPr/>
        </p:nvSpPr>
        <p:spPr bwMode="auto">
          <a:xfrm>
            <a:off x="7021513" y="6423025"/>
            <a:ext cx="1905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D1A3E01C-FA94-40EE-9B84-0A3349DE14F2}" type="slidenum">
              <a:rPr kumimoji="0" lang="en-US" altLang="ko-KR" sz="1200" b="0">
                <a:latin typeface="+mn-ea"/>
              </a:rPr>
              <a:pPr algn="r">
                <a:defRPr/>
              </a:pPr>
              <a:t>4</a:t>
            </a:fld>
            <a:endParaRPr kumimoji="0" lang="en-US" altLang="ko-KR" sz="1200" b="0">
              <a:latin typeface="+mn-ea"/>
            </a:endParaRP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993775" y="714375"/>
            <a:ext cx="7567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Key Distribution Problem of Symmetric Key Crypto</a:t>
            </a: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649288" y="1512888"/>
            <a:ext cx="8024812" cy="1828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90513" indent="-290513" algn="l">
              <a:lnSpc>
                <a:spcPct val="110000"/>
              </a:lnSpc>
              <a:buFont typeface="Wingdings" pitchFamily="2" charset="2"/>
              <a:buChar char="v"/>
            </a:pPr>
            <a:r>
              <a:rPr lang="en-US" altLang="ko-KR">
                <a:ea typeface="궁서" pitchFamily="18" charset="-127"/>
              </a:rPr>
              <a:t>In symmetric key cryptosystems  </a:t>
            </a:r>
          </a:p>
          <a:p>
            <a:pPr marL="766763" lvl="1" indent="-285750" algn="l">
              <a:lnSpc>
                <a:spcPct val="110000"/>
              </a:lnSpc>
              <a:buFont typeface="Wingdings" pitchFamily="2" charset="2"/>
              <a:buChar char="v"/>
            </a:pPr>
            <a:r>
              <a:rPr lang="en-US" altLang="ko-KR" b="0"/>
              <a:t>Over complete graph with </a:t>
            </a:r>
            <a:r>
              <a:rPr lang="en-US" altLang="ko-KR" b="0" i="1"/>
              <a:t>n</a:t>
            </a:r>
            <a:r>
              <a:rPr lang="en-US" altLang="ko-KR" b="0"/>
              <a:t> nodes, </a:t>
            </a:r>
            <a:r>
              <a:rPr lang="en-US" altLang="ko-KR" b="0" i="1" baseline="-25000">
                <a:solidFill>
                  <a:srgbClr val="FF0000"/>
                </a:solidFill>
              </a:rPr>
              <a:t>n</a:t>
            </a:r>
            <a:r>
              <a:rPr lang="en-US" altLang="ko-KR" b="0">
                <a:solidFill>
                  <a:srgbClr val="FF0000"/>
                </a:solidFill>
              </a:rPr>
              <a:t>C</a:t>
            </a:r>
            <a:r>
              <a:rPr lang="en-US" altLang="ko-KR" b="0" baseline="-25000">
                <a:solidFill>
                  <a:srgbClr val="FF0000"/>
                </a:solidFill>
              </a:rPr>
              <a:t>2</a:t>
            </a:r>
            <a:r>
              <a:rPr lang="en-US" altLang="ko-KR" b="0">
                <a:solidFill>
                  <a:srgbClr val="FF0000"/>
                </a:solidFill>
              </a:rPr>
              <a:t> = </a:t>
            </a:r>
            <a:r>
              <a:rPr lang="en-US" altLang="ko-KR" b="0" i="1">
                <a:solidFill>
                  <a:srgbClr val="FF0000"/>
                </a:solidFill>
              </a:rPr>
              <a:t>n</a:t>
            </a:r>
            <a:r>
              <a:rPr lang="en-US" altLang="ko-KR" b="0">
                <a:solidFill>
                  <a:srgbClr val="FF0000"/>
                </a:solidFill>
              </a:rPr>
              <a:t>(</a:t>
            </a:r>
            <a:r>
              <a:rPr lang="en-US" altLang="ko-KR" b="0" i="1">
                <a:solidFill>
                  <a:srgbClr val="FF0000"/>
                </a:solidFill>
              </a:rPr>
              <a:t>n</a:t>
            </a:r>
            <a:r>
              <a:rPr lang="en-US" altLang="ko-KR" b="0">
                <a:solidFill>
                  <a:srgbClr val="FF0000"/>
                </a:solidFill>
              </a:rPr>
              <a:t>-1)/2</a:t>
            </a:r>
            <a:r>
              <a:rPr lang="en-US" altLang="ko-KR" b="0"/>
              <a:t> pairs secret keys are required. </a:t>
            </a:r>
          </a:p>
          <a:p>
            <a:pPr marL="766763" lvl="1" indent="-285750" algn="l">
              <a:lnSpc>
                <a:spcPct val="110000"/>
              </a:lnSpc>
              <a:buFont typeface="Wingdings" pitchFamily="2" charset="2"/>
              <a:buChar char="v"/>
            </a:pPr>
            <a:r>
              <a:rPr lang="en-US" altLang="ko-KR" b="0"/>
              <a:t>(Example) n=100, 99 x 50 =  4,950 keys are required </a:t>
            </a:r>
          </a:p>
          <a:p>
            <a:pPr marL="766763" lvl="1" indent="-285750" algn="l">
              <a:lnSpc>
                <a:spcPct val="110000"/>
              </a:lnSpc>
              <a:buFont typeface="Wingdings" pitchFamily="2" charset="2"/>
              <a:buChar char="v"/>
            </a:pPr>
            <a:r>
              <a:rPr lang="en-US" altLang="ko-KR" b="0"/>
              <a:t>Problem: Managing large number of keys and keeping them in a secure manner</a:t>
            </a:r>
            <a:r>
              <a:rPr lang="ko-KR" altLang="en-US" b="0"/>
              <a:t> </a:t>
            </a:r>
            <a:r>
              <a:rPr lang="en-US" altLang="ko-KR" b="0"/>
              <a:t>is difficult </a:t>
            </a:r>
          </a:p>
        </p:txBody>
      </p:sp>
      <p:grpSp>
        <p:nvGrpSpPr>
          <p:cNvPr id="13317" name="그룹 25"/>
          <p:cNvGrpSpPr>
            <a:grpSpLocks/>
          </p:cNvGrpSpPr>
          <p:nvPr/>
        </p:nvGrpSpPr>
        <p:grpSpPr bwMode="auto">
          <a:xfrm>
            <a:off x="1487488" y="3448050"/>
            <a:ext cx="2482850" cy="2309813"/>
            <a:chOff x="1487869" y="3447288"/>
            <a:chExt cx="2482850" cy="2309813"/>
          </a:xfrm>
        </p:grpSpPr>
        <p:sp>
          <p:nvSpPr>
            <p:cNvPr id="13319" name="AutoShape 25"/>
            <p:cNvSpPr>
              <a:spLocks noChangeArrowheads="1"/>
            </p:cNvSpPr>
            <p:nvPr/>
          </p:nvSpPr>
          <p:spPr bwMode="auto">
            <a:xfrm>
              <a:off x="1783144" y="4414076"/>
              <a:ext cx="127000" cy="147637"/>
            </a:xfrm>
            <a:prstGeom prst="flowChartConnector">
              <a:avLst/>
            </a:prstGeom>
            <a:solidFill>
              <a:schemeClr val="tx1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latinLnBrk="0" hangingPunct="0"/>
              <a:endParaRPr lang="ko-KR" altLang="en-US" sz="1400" b="0">
                <a:ea typeface="돋움" pitchFamily="50" charset="-127"/>
              </a:endParaRPr>
            </a:p>
          </p:txBody>
        </p:sp>
        <p:sp>
          <p:nvSpPr>
            <p:cNvPr id="13320" name="AutoShape 26"/>
            <p:cNvSpPr>
              <a:spLocks noChangeArrowheads="1"/>
            </p:cNvSpPr>
            <p:nvPr/>
          </p:nvSpPr>
          <p:spPr bwMode="auto">
            <a:xfrm>
              <a:off x="2151444" y="5353876"/>
              <a:ext cx="127000" cy="147637"/>
            </a:xfrm>
            <a:prstGeom prst="flowChartConnector">
              <a:avLst/>
            </a:prstGeom>
            <a:solidFill>
              <a:schemeClr val="tx1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latinLnBrk="0" hangingPunct="0"/>
              <a:endParaRPr lang="ko-KR" altLang="en-US" sz="1400" b="0">
                <a:ea typeface="돋움" pitchFamily="50" charset="-127"/>
              </a:endParaRPr>
            </a:p>
          </p:txBody>
        </p:sp>
        <p:sp>
          <p:nvSpPr>
            <p:cNvPr id="13321" name="AutoShape 27"/>
            <p:cNvSpPr>
              <a:spLocks noChangeArrowheads="1"/>
            </p:cNvSpPr>
            <p:nvPr/>
          </p:nvSpPr>
          <p:spPr bwMode="auto">
            <a:xfrm>
              <a:off x="3548444" y="4388676"/>
              <a:ext cx="127000" cy="147637"/>
            </a:xfrm>
            <a:prstGeom prst="flowChartConnector">
              <a:avLst/>
            </a:prstGeom>
            <a:solidFill>
              <a:schemeClr val="tx1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latinLnBrk="0" hangingPunct="0"/>
              <a:endParaRPr lang="ko-KR" altLang="en-US" sz="1400" b="0">
                <a:ea typeface="돋움" pitchFamily="50" charset="-127"/>
              </a:endParaRPr>
            </a:p>
          </p:txBody>
        </p:sp>
        <p:sp>
          <p:nvSpPr>
            <p:cNvPr id="13322" name="AutoShape 28"/>
            <p:cNvSpPr>
              <a:spLocks noChangeArrowheads="1"/>
            </p:cNvSpPr>
            <p:nvPr/>
          </p:nvSpPr>
          <p:spPr bwMode="auto">
            <a:xfrm>
              <a:off x="2672144" y="3817176"/>
              <a:ext cx="127000" cy="147637"/>
            </a:xfrm>
            <a:prstGeom prst="flowChartConnector">
              <a:avLst/>
            </a:prstGeom>
            <a:solidFill>
              <a:schemeClr val="tx1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latinLnBrk="0" hangingPunct="0"/>
              <a:endParaRPr lang="ko-KR" altLang="en-US" sz="1400" b="0">
                <a:ea typeface="돋움" pitchFamily="50" charset="-127"/>
              </a:endParaRPr>
            </a:p>
          </p:txBody>
        </p:sp>
        <p:sp>
          <p:nvSpPr>
            <p:cNvPr id="13323" name="Line 29"/>
            <p:cNvSpPr>
              <a:spLocks noChangeShapeType="1"/>
            </p:cNvSpPr>
            <p:nvPr/>
          </p:nvSpPr>
          <p:spPr bwMode="auto">
            <a:xfrm flipV="1">
              <a:off x="1897444" y="3906076"/>
              <a:ext cx="774700" cy="55880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324" name="Line 30"/>
            <p:cNvSpPr>
              <a:spLocks noChangeShapeType="1"/>
            </p:cNvSpPr>
            <p:nvPr/>
          </p:nvSpPr>
          <p:spPr bwMode="auto">
            <a:xfrm flipV="1">
              <a:off x="3345244" y="4502976"/>
              <a:ext cx="279400" cy="87630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325" name="Line 31"/>
            <p:cNvSpPr>
              <a:spLocks noChangeShapeType="1"/>
            </p:cNvSpPr>
            <p:nvPr/>
          </p:nvSpPr>
          <p:spPr bwMode="auto">
            <a:xfrm>
              <a:off x="2265744" y="5442776"/>
              <a:ext cx="1003300" cy="1270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326" name="AutoShape 32"/>
            <p:cNvSpPr>
              <a:spLocks noChangeArrowheads="1"/>
            </p:cNvSpPr>
            <p:nvPr/>
          </p:nvSpPr>
          <p:spPr bwMode="auto">
            <a:xfrm>
              <a:off x="3243644" y="5341176"/>
              <a:ext cx="127000" cy="147637"/>
            </a:xfrm>
            <a:prstGeom prst="flowChartConnector">
              <a:avLst/>
            </a:prstGeom>
            <a:solidFill>
              <a:schemeClr val="tx1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latinLnBrk="0" hangingPunct="0"/>
              <a:endParaRPr lang="ko-KR" altLang="en-US" sz="1400" b="0">
                <a:ea typeface="돋움" pitchFamily="50" charset="-127"/>
              </a:endParaRPr>
            </a:p>
          </p:txBody>
        </p:sp>
        <p:sp>
          <p:nvSpPr>
            <p:cNvPr id="13327" name="Line 33"/>
            <p:cNvSpPr>
              <a:spLocks noChangeShapeType="1"/>
            </p:cNvSpPr>
            <p:nvPr/>
          </p:nvSpPr>
          <p:spPr bwMode="auto">
            <a:xfrm flipH="1" flipV="1">
              <a:off x="2773744" y="3880676"/>
              <a:ext cx="812800" cy="55880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328" name="Line 34"/>
            <p:cNvSpPr>
              <a:spLocks noChangeShapeType="1"/>
            </p:cNvSpPr>
            <p:nvPr/>
          </p:nvSpPr>
          <p:spPr bwMode="auto">
            <a:xfrm flipH="1" flipV="1">
              <a:off x="1872044" y="4566476"/>
              <a:ext cx="304800" cy="81280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329" name="Line 35"/>
            <p:cNvSpPr>
              <a:spLocks noChangeShapeType="1"/>
            </p:cNvSpPr>
            <p:nvPr/>
          </p:nvSpPr>
          <p:spPr bwMode="auto">
            <a:xfrm flipV="1">
              <a:off x="1948244" y="4441063"/>
              <a:ext cx="1663700" cy="23813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330" name="Line 36"/>
            <p:cNvSpPr>
              <a:spLocks noChangeShapeType="1"/>
            </p:cNvSpPr>
            <p:nvPr/>
          </p:nvSpPr>
          <p:spPr bwMode="auto">
            <a:xfrm flipV="1">
              <a:off x="2256219" y="3931476"/>
              <a:ext cx="454025" cy="148590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331" name="Line 37"/>
            <p:cNvSpPr>
              <a:spLocks noChangeShapeType="1"/>
            </p:cNvSpPr>
            <p:nvPr/>
          </p:nvSpPr>
          <p:spPr bwMode="auto">
            <a:xfrm flipH="1" flipV="1">
              <a:off x="2748344" y="3969576"/>
              <a:ext cx="546100" cy="138430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332" name="Line 38"/>
            <p:cNvSpPr>
              <a:spLocks noChangeShapeType="1"/>
            </p:cNvSpPr>
            <p:nvPr/>
          </p:nvSpPr>
          <p:spPr bwMode="auto">
            <a:xfrm flipV="1">
              <a:off x="2310194" y="4490276"/>
              <a:ext cx="1263650" cy="90170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333" name="Line 39"/>
            <p:cNvSpPr>
              <a:spLocks noChangeShapeType="1"/>
            </p:cNvSpPr>
            <p:nvPr/>
          </p:nvSpPr>
          <p:spPr bwMode="auto">
            <a:xfrm flipH="1" flipV="1">
              <a:off x="1910144" y="4490276"/>
              <a:ext cx="1360487" cy="90170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334" name="Text Box 40"/>
            <p:cNvSpPr txBox="1">
              <a:spLocks noChangeArrowheads="1"/>
            </p:cNvSpPr>
            <p:nvPr/>
          </p:nvSpPr>
          <p:spPr bwMode="auto">
            <a:xfrm>
              <a:off x="1487869" y="4298188"/>
              <a:ext cx="311150" cy="366713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342900" indent="-342900" algn="l">
                <a:spcBef>
                  <a:spcPct val="20000"/>
                </a:spcBef>
                <a:buClr>
                  <a:schemeClr val="tx1"/>
                </a:buClr>
                <a:buFont typeface="Wingdings" pitchFamily="2" charset="2"/>
                <a:buNone/>
              </a:pPr>
              <a:r>
                <a:rPr lang="en-US" altLang="ko-KR" b="0" i="1">
                  <a:sym typeface="Symbol" pitchFamily="18" charset="2"/>
                </a:rPr>
                <a:t>b</a:t>
              </a:r>
            </a:p>
          </p:txBody>
        </p:sp>
        <p:sp>
          <p:nvSpPr>
            <p:cNvPr id="13335" name="Text Box 41"/>
            <p:cNvSpPr txBox="1">
              <a:spLocks noChangeArrowheads="1"/>
            </p:cNvSpPr>
            <p:nvPr/>
          </p:nvSpPr>
          <p:spPr bwMode="auto">
            <a:xfrm>
              <a:off x="2580069" y="3447288"/>
              <a:ext cx="311150" cy="366713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342900" indent="-342900" algn="l">
                <a:spcBef>
                  <a:spcPct val="20000"/>
                </a:spcBef>
                <a:buClr>
                  <a:schemeClr val="tx1"/>
                </a:buClr>
                <a:buFont typeface="Wingdings" pitchFamily="2" charset="2"/>
                <a:buNone/>
              </a:pPr>
              <a:r>
                <a:rPr lang="en-US" altLang="ko-KR" b="0" i="1">
                  <a:sym typeface="Symbol" pitchFamily="18" charset="2"/>
                </a:rPr>
                <a:t>a</a:t>
              </a:r>
            </a:p>
          </p:txBody>
        </p:sp>
        <p:sp>
          <p:nvSpPr>
            <p:cNvPr id="13336" name="Text Box 42"/>
            <p:cNvSpPr txBox="1">
              <a:spLocks noChangeArrowheads="1"/>
            </p:cNvSpPr>
            <p:nvPr/>
          </p:nvSpPr>
          <p:spPr bwMode="auto">
            <a:xfrm>
              <a:off x="1818069" y="5377688"/>
              <a:ext cx="298450" cy="366713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342900" indent="-342900" algn="l">
                <a:spcBef>
                  <a:spcPct val="20000"/>
                </a:spcBef>
                <a:buClr>
                  <a:schemeClr val="tx1"/>
                </a:buClr>
                <a:buFont typeface="Wingdings" pitchFamily="2" charset="2"/>
                <a:buNone/>
              </a:pPr>
              <a:r>
                <a:rPr lang="en-US" altLang="ko-KR" b="0" i="1">
                  <a:sym typeface="Symbol" pitchFamily="18" charset="2"/>
                </a:rPr>
                <a:t>c</a:t>
              </a:r>
            </a:p>
          </p:txBody>
        </p:sp>
        <p:sp>
          <p:nvSpPr>
            <p:cNvPr id="13337" name="Text Box 43"/>
            <p:cNvSpPr txBox="1">
              <a:spLocks noChangeArrowheads="1"/>
            </p:cNvSpPr>
            <p:nvPr/>
          </p:nvSpPr>
          <p:spPr bwMode="auto">
            <a:xfrm>
              <a:off x="3329369" y="5390388"/>
              <a:ext cx="311150" cy="366713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342900" indent="-342900" algn="l">
                <a:spcBef>
                  <a:spcPct val="20000"/>
                </a:spcBef>
                <a:buClr>
                  <a:schemeClr val="tx1"/>
                </a:buClr>
                <a:buFont typeface="Wingdings" pitchFamily="2" charset="2"/>
                <a:buNone/>
              </a:pPr>
              <a:r>
                <a:rPr lang="en-US" altLang="ko-KR" b="0" i="1">
                  <a:sym typeface="Symbol" pitchFamily="18" charset="2"/>
                </a:rPr>
                <a:t>d</a:t>
              </a:r>
            </a:p>
          </p:txBody>
        </p:sp>
        <p:sp>
          <p:nvSpPr>
            <p:cNvPr id="13338" name="Text Box 44"/>
            <p:cNvSpPr txBox="1">
              <a:spLocks noChangeArrowheads="1"/>
            </p:cNvSpPr>
            <p:nvPr/>
          </p:nvSpPr>
          <p:spPr bwMode="auto">
            <a:xfrm>
              <a:off x="3659569" y="4285488"/>
              <a:ext cx="311150" cy="366713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342900" indent="-342900" algn="l">
                <a:spcBef>
                  <a:spcPct val="20000"/>
                </a:spcBef>
                <a:buClr>
                  <a:schemeClr val="tx1"/>
                </a:buClr>
                <a:buFont typeface="Wingdings" pitchFamily="2" charset="2"/>
                <a:buNone/>
              </a:pPr>
              <a:r>
                <a:rPr lang="en-US" altLang="ko-KR" b="0" i="1">
                  <a:sym typeface="Symbol" pitchFamily="18" charset="2"/>
                </a:rPr>
                <a:t>e</a:t>
              </a:r>
            </a:p>
          </p:txBody>
        </p:sp>
      </p:grpSp>
      <p:sp>
        <p:nvSpPr>
          <p:cNvPr id="13318" name="Text Box 45"/>
          <p:cNvSpPr txBox="1">
            <a:spLocks noChangeArrowheads="1"/>
          </p:cNvSpPr>
          <p:nvPr/>
        </p:nvSpPr>
        <p:spPr bwMode="auto">
          <a:xfrm>
            <a:off x="4479925" y="4035425"/>
            <a:ext cx="3635375" cy="10350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342900" indent="-342900"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altLang="ko-KR" b="0">
                <a:sym typeface="Symbol" pitchFamily="18" charset="2"/>
              </a:rPr>
              <a:t>Secret keys are required between</a:t>
            </a:r>
          </a:p>
          <a:p>
            <a:pPr marL="342900" indent="-342900"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altLang="ko-KR" b="0" i="1">
                <a:sym typeface="Symbol" pitchFamily="18" charset="2"/>
              </a:rPr>
              <a:t>(a,b), (a,c), (a,d), (a,e), (b,c), </a:t>
            </a:r>
          </a:p>
          <a:p>
            <a:pPr marL="342900" indent="-342900"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altLang="ko-KR" b="0" i="1">
                <a:sym typeface="Symbol" pitchFamily="18" charset="2"/>
              </a:rPr>
              <a:t>(b,d), (b,e), (c,d), (c,e), (d,e)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57B844-BDBD-4351-953B-79B4E1033FCD}" type="slidenum">
              <a:rPr lang="en-US" altLang="ko-KR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993775" y="714375"/>
            <a:ext cx="5313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Public Key Cryptography - Concept</a:t>
            </a:r>
          </a:p>
        </p:txBody>
      </p:sp>
      <p:pic>
        <p:nvPicPr>
          <p:cNvPr id="14340" name="Picture 26" descr="03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1175" y="2420938"/>
            <a:ext cx="233362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27"/>
          <p:cNvSpPr txBox="1">
            <a:spLocks noChangeArrowheads="1"/>
          </p:cNvSpPr>
          <p:nvPr/>
        </p:nvSpPr>
        <p:spPr bwMode="auto">
          <a:xfrm>
            <a:off x="1127125" y="4119563"/>
            <a:ext cx="5975350" cy="83026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ko-KR"/>
              <a:t>In Encryption </a:t>
            </a:r>
          </a:p>
          <a:p>
            <a:pPr algn="l"/>
            <a:r>
              <a:rPr lang="en-US" altLang="ko-KR"/>
              <a:t>     Anyone can lock (using the </a:t>
            </a:r>
            <a:r>
              <a:rPr lang="en-US" altLang="ko-KR">
                <a:solidFill>
                  <a:srgbClr val="3333FF"/>
                </a:solidFill>
              </a:rPr>
              <a:t>public key</a:t>
            </a:r>
            <a:r>
              <a:rPr lang="en-US" altLang="ko-KR"/>
              <a:t>)</a:t>
            </a:r>
          </a:p>
          <a:p>
            <a:pPr algn="l"/>
            <a:r>
              <a:rPr lang="en-US" altLang="ko-KR"/>
              <a:t>     Only the receiver can unlock (using the </a:t>
            </a:r>
            <a:r>
              <a:rPr lang="en-US" altLang="ko-KR">
                <a:solidFill>
                  <a:srgbClr val="FF0000"/>
                </a:solidFill>
              </a:rPr>
              <a:t>private key</a:t>
            </a:r>
            <a:r>
              <a:rPr lang="en-US" altLang="ko-KR"/>
              <a:t>)</a:t>
            </a:r>
          </a:p>
        </p:txBody>
      </p:sp>
      <p:sp>
        <p:nvSpPr>
          <p:cNvPr id="14342" name="Text Box 29"/>
          <p:cNvSpPr txBox="1">
            <a:spLocks noChangeArrowheads="1"/>
          </p:cNvSpPr>
          <p:nvPr/>
        </p:nvSpPr>
        <p:spPr bwMode="auto">
          <a:xfrm>
            <a:off x="1122363" y="5156200"/>
            <a:ext cx="5513387" cy="83026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ko-KR"/>
              <a:t>In Digital Signature </a:t>
            </a:r>
          </a:p>
          <a:p>
            <a:pPr algn="l"/>
            <a:r>
              <a:rPr lang="en-US" altLang="ko-KR"/>
              <a:t>     Only the signer can sign (using the </a:t>
            </a:r>
            <a:r>
              <a:rPr lang="en-US" altLang="ko-KR">
                <a:solidFill>
                  <a:srgbClr val="FF0000"/>
                </a:solidFill>
              </a:rPr>
              <a:t>private key</a:t>
            </a:r>
            <a:r>
              <a:rPr lang="en-US" altLang="ko-KR"/>
              <a:t>)</a:t>
            </a:r>
          </a:p>
          <a:p>
            <a:pPr algn="l"/>
            <a:r>
              <a:rPr lang="en-US" altLang="ko-KR"/>
              <a:t>     Anyone can verify (using the </a:t>
            </a:r>
            <a:r>
              <a:rPr lang="en-US" altLang="ko-KR">
                <a:solidFill>
                  <a:srgbClr val="3333FF"/>
                </a:solidFill>
              </a:rPr>
              <a:t>public key</a:t>
            </a:r>
            <a:r>
              <a:rPr lang="en-US" altLang="ko-KR"/>
              <a:t>)</a:t>
            </a:r>
          </a:p>
        </p:txBody>
      </p:sp>
      <p:sp>
        <p:nvSpPr>
          <p:cNvPr id="14343" name="TextBox 6"/>
          <p:cNvSpPr txBox="1">
            <a:spLocks noChangeArrowheads="1"/>
          </p:cNvSpPr>
          <p:nvPr/>
        </p:nvSpPr>
        <p:spPr bwMode="auto">
          <a:xfrm>
            <a:off x="1079500" y="1508125"/>
            <a:ext cx="70199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/>
              <a:t>Using a pair of keys which have special mathematical relation.</a:t>
            </a:r>
          </a:p>
          <a:p>
            <a:pPr algn="l"/>
            <a:r>
              <a:rPr lang="en-US" altLang="ko-KR"/>
              <a:t>Each user needs to keep securely only his private key.</a:t>
            </a:r>
          </a:p>
          <a:p>
            <a:pPr algn="l"/>
            <a:r>
              <a:rPr lang="en-US" altLang="ko-KR"/>
              <a:t>All public keys of users are published. 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슬라이드 번호 개체 틀 1"/>
          <p:cNvSpPr txBox="1">
            <a:spLocks noGrp="1"/>
          </p:cNvSpPr>
          <p:nvPr/>
        </p:nvSpPr>
        <p:spPr bwMode="auto">
          <a:xfrm>
            <a:off x="7021513" y="6423025"/>
            <a:ext cx="1905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5AA8B4A8-B140-4454-A612-7E2C4E49D5B1}" type="slidenum">
              <a:rPr kumimoji="0" lang="en-US" altLang="ko-KR" sz="1200" b="0">
                <a:latin typeface="+mn-ea"/>
              </a:rPr>
              <a:pPr algn="r">
                <a:defRPr/>
              </a:pPr>
              <a:t>6</a:t>
            </a:fld>
            <a:endParaRPr kumimoji="0" lang="en-US" altLang="ko-KR" sz="1200" b="0">
              <a:latin typeface="+mn-ea"/>
            </a:endParaRP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993775" y="714375"/>
            <a:ext cx="62536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 dirty="0"/>
              <a:t>Public Key Cryptography </a:t>
            </a:r>
            <a:r>
              <a:rPr lang="en-US" altLang="ko-KR" sz="2400" dirty="0" smtClean="0"/>
              <a:t>– Concept (1/3)</a:t>
            </a:r>
            <a:endParaRPr lang="en-US" altLang="ko-KR" sz="2400" dirty="0"/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649288" y="1512888"/>
            <a:ext cx="8178800" cy="1235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90513" indent="-290513" algn="l">
              <a:lnSpc>
                <a:spcPct val="110000"/>
              </a:lnSpc>
              <a:buFont typeface="Wingdings" pitchFamily="2" charset="2"/>
              <a:buChar char="v"/>
            </a:pPr>
            <a:r>
              <a:rPr lang="en-US" altLang="ko-KR">
                <a:ea typeface="궁서" pitchFamily="18" charset="-127"/>
              </a:rPr>
              <a:t>One-way functions </a:t>
            </a:r>
          </a:p>
          <a:p>
            <a:pPr marL="766763" lvl="1" indent="-285750" algn="l">
              <a:lnSpc>
                <a:spcPct val="110000"/>
              </a:lnSpc>
              <a:buFont typeface="Wingdings" pitchFamily="2" charset="2"/>
              <a:buChar char="v"/>
            </a:pPr>
            <a:r>
              <a:rPr lang="en-US" altLang="ko-KR" b="0"/>
              <a:t>Given </a:t>
            </a:r>
            <a:r>
              <a:rPr lang="en-US" altLang="ko-KR" b="0" i="1"/>
              <a:t>x</a:t>
            </a:r>
            <a:r>
              <a:rPr lang="en-US" altLang="ko-KR" b="0"/>
              <a:t>, easy to compute</a:t>
            </a:r>
            <a:r>
              <a:rPr lang="en-US" altLang="ko-KR" b="0" i="1"/>
              <a:t> y=f(x).</a:t>
            </a:r>
          </a:p>
          <a:p>
            <a:pPr marL="766763" lvl="1" indent="-285750" algn="l">
              <a:lnSpc>
                <a:spcPct val="110000"/>
              </a:lnSpc>
              <a:buFont typeface="Wingdings" pitchFamily="2" charset="2"/>
              <a:buChar char="v"/>
            </a:pPr>
            <a:r>
              <a:rPr lang="en-US" altLang="ko-KR" b="0"/>
              <a:t>Difficult to compute </a:t>
            </a:r>
            <a:r>
              <a:rPr lang="en-US" altLang="ko-KR" b="0" i="1"/>
              <a:t>x=f</a:t>
            </a:r>
            <a:r>
              <a:rPr lang="en-US" altLang="ko-KR" b="0" i="1" baseline="30000"/>
              <a:t>-1</a:t>
            </a:r>
            <a:r>
              <a:rPr lang="en-US" altLang="ko-KR" b="0" i="1"/>
              <a:t>(y)</a:t>
            </a:r>
            <a:r>
              <a:rPr lang="en-US" altLang="ko-KR" b="0"/>
              <a:t> for given </a:t>
            </a:r>
            <a:r>
              <a:rPr lang="en-US" altLang="ko-KR" b="0" i="1"/>
              <a:t>y.</a:t>
            </a:r>
          </a:p>
          <a:p>
            <a:pPr marL="766763" lvl="1" indent="-285750" algn="l" eaLnBrk="0" hangingPunct="0">
              <a:spcBef>
                <a:spcPct val="20000"/>
              </a:spcBef>
              <a:buSzPct val="65000"/>
              <a:buFont typeface="Wingdings" pitchFamily="2" charset="2"/>
              <a:buChar char="ü"/>
            </a:pPr>
            <a:endParaRPr lang="en-US" altLang="ko-KR">
              <a:ea typeface="궁서" pitchFamily="18" charset="-127"/>
            </a:endParaRP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2019300" y="5565775"/>
            <a:ext cx="0" cy="212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endParaRPr lang="ko-KR" altLang="ko-KR" sz="1400" b="0">
              <a:latin typeface="Times New Roman" pitchFamily="18" charset="0"/>
            </a:endParaRP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3771900" y="2987675"/>
            <a:ext cx="949325" cy="938213"/>
          </a:xfrm>
          <a:prstGeom prst="rect">
            <a:avLst/>
          </a:prstGeom>
          <a:solidFill>
            <a:srgbClr val="C0C0C0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16391" name="Line 6"/>
          <p:cNvSpPr>
            <a:spLocks noChangeShapeType="1"/>
          </p:cNvSpPr>
          <p:nvPr/>
        </p:nvSpPr>
        <p:spPr bwMode="auto">
          <a:xfrm>
            <a:off x="2940050" y="3336925"/>
            <a:ext cx="811213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6392" name="Line 7"/>
          <p:cNvSpPr>
            <a:spLocks noChangeShapeType="1"/>
          </p:cNvSpPr>
          <p:nvPr/>
        </p:nvSpPr>
        <p:spPr bwMode="auto">
          <a:xfrm>
            <a:off x="4735513" y="3303588"/>
            <a:ext cx="811212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6393" name="Text Box 8"/>
          <p:cNvSpPr txBox="1">
            <a:spLocks noChangeArrowheads="1"/>
          </p:cNvSpPr>
          <p:nvPr/>
        </p:nvSpPr>
        <p:spPr bwMode="auto">
          <a:xfrm>
            <a:off x="1123950" y="3132138"/>
            <a:ext cx="1701800" cy="6096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2400" i="1">
                <a:latin typeface="Times New Roman" pitchFamily="18" charset="0"/>
              </a:rPr>
              <a:t>x, </a:t>
            </a:r>
          </a:p>
          <a:p>
            <a:r>
              <a:rPr lang="en-US" altLang="ko-KR" sz="1600">
                <a:latin typeface="Times New Roman" pitchFamily="18" charset="0"/>
              </a:rPr>
              <a:t>domain parameters</a:t>
            </a:r>
          </a:p>
        </p:txBody>
      </p:sp>
      <p:sp>
        <p:nvSpPr>
          <p:cNvPr id="16394" name="Text Box 9"/>
          <p:cNvSpPr txBox="1">
            <a:spLocks noChangeArrowheads="1"/>
          </p:cNvSpPr>
          <p:nvPr/>
        </p:nvSpPr>
        <p:spPr bwMode="auto">
          <a:xfrm>
            <a:off x="5829300" y="3143250"/>
            <a:ext cx="1701800" cy="6096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2400" i="1">
                <a:latin typeface="Times New Roman" pitchFamily="18" charset="0"/>
              </a:rPr>
              <a:t>y = f(x)</a:t>
            </a:r>
          </a:p>
          <a:p>
            <a:r>
              <a:rPr lang="en-US" altLang="ko-KR" sz="1600">
                <a:latin typeface="Times New Roman" pitchFamily="18" charset="0"/>
              </a:rPr>
              <a:t>domain parameters</a:t>
            </a:r>
          </a:p>
        </p:txBody>
      </p:sp>
      <p:sp>
        <p:nvSpPr>
          <p:cNvPr id="16395" name="Text Box 10"/>
          <p:cNvSpPr txBox="1">
            <a:spLocks noChangeArrowheads="1"/>
          </p:cNvSpPr>
          <p:nvPr/>
        </p:nvSpPr>
        <p:spPr bwMode="auto">
          <a:xfrm>
            <a:off x="4084638" y="3224213"/>
            <a:ext cx="323850" cy="48736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altLang="ko-KR" sz="3200" i="1">
                <a:latin typeface="Times New Roman" pitchFamily="18" charset="0"/>
              </a:rPr>
              <a:t>f</a:t>
            </a:r>
          </a:p>
        </p:txBody>
      </p:sp>
      <p:sp>
        <p:nvSpPr>
          <p:cNvPr id="16396" name="Line 11"/>
          <p:cNvSpPr>
            <a:spLocks noChangeShapeType="1"/>
          </p:cNvSpPr>
          <p:nvPr/>
        </p:nvSpPr>
        <p:spPr bwMode="auto">
          <a:xfrm>
            <a:off x="4748213" y="3629025"/>
            <a:ext cx="811212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triangle" w="med" len="med"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6397" name="Line 12"/>
          <p:cNvSpPr>
            <a:spLocks noChangeShapeType="1"/>
          </p:cNvSpPr>
          <p:nvPr/>
        </p:nvSpPr>
        <p:spPr bwMode="auto">
          <a:xfrm>
            <a:off x="2941638" y="3638550"/>
            <a:ext cx="811212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triangle" w="med" len="med"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16398" name="Text Box 15"/>
          <p:cNvSpPr txBox="1">
            <a:spLocks noChangeArrowheads="1"/>
          </p:cNvSpPr>
          <p:nvPr/>
        </p:nvSpPr>
        <p:spPr bwMode="auto">
          <a:xfrm>
            <a:off x="4956175" y="2924175"/>
            <a:ext cx="5080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>
                <a:solidFill>
                  <a:schemeClr val="accent2"/>
                </a:solidFill>
              </a:rPr>
              <a:t>easy</a:t>
            </a:r>
          </a:p>
        </p:txBody>
      </p:sp>
      <p:sp>
        <p:nvSpPr>
          <p:cNvPr id="16399" name="Text Box 16"/>
          <p:cNvSpPr txBox="1">
            <a:spLocks noChangeArrowheads="1"/>
          </p:cNvSpPr>
          <p:nvPr/>
        </p:nvSpPr>
        <p:spPr bwMode="auto">
          <a:xfrm>
            <a:off x="4962525" y="3724275"/>
            <a:ext cx="495300" cy="2746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>
                <a:solidFill>
                  <a:srgbClr val="FF0000"/>
                </a:solidFill>
              </a:rPr>
              <a:t>hard</a:t>
            </a:r>
          </a:p>
        </p:txBody>
      </p:sp>
      <p:sp>
        <p:nvSpPr>
          <p:cNvPr id="16400" name="Text Box 25"/>
          <p:cNvSpPr txBox="1">
            <a:spLocks noChangeArrowheads="1"/>
          </p:cNvSpPr>
          <p:nvPr/>
        </p:nvSpPr>
        <p:spPr bwMode="auto">
          <a:xfrm>
            <a:off x="2084388" y="4816475"/>
            <a:ext cx="4413250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 eaLnBrk="0" latinLnBrk="0" hangingPunct="0"/>
            <a:r>
              <a:rPr lang="en-US" altLang="ko-KR" b="0">
                <a:ea typeface="돋움" pitchFamily="50" charset="-127"/>
              </a:rPr>
              <a:t>Ex)  </a:t>
            </a:r>
            <a:r>
              <a:rPr lang="en-US" altLang="ko-KR" b="0" i="1">
                <a:ea typeface="돋움" pitchFamily="50" charset="-127"/>
              </a:rPr>
              <a:t>f(x)= 7x</a:t>
            </a:r>
            <a:r>
              <a:rPr lang="en-US" altLang="ko-KR" b="0" i="1" baseline="30000">
                <a:ea typeface="돋움" pitchFamily="50" charset="-127"/>
              </a:rPr>
              <a:t>21</a:t>
            </a:r>
            <a:r>
              <a:rPr lang="en-US" altLang="ko-KR" b="0" i="1">
                <a:ea typeface="돋움" pitchFamily="50" charset="-127"/>
              </a:rPr>
              <a:t> + 3x</a:t>
            </a:r>
            <a:r>
              <a:rPr lang="en-US" altLang="ko-KR" b="0" i="1" baseline="30000">
                <a:ea typeface="돋움" pitchFamily="50" charset="-127"/>
              </a:rPr>
              <a:t>3</a:t>
            </a:r>
            <a:r>
              <a:rPr lang="en-US" altLang="ko-KR" b="0" i="1">
                <a:ea typeface="돋움" pitchFamily="50" charset="-127"/>
              </a:rPr>
              <a:t> + 13x</a:t>
            </a:r>
            <a:r>
              <a:rPr lang="en-US" altLang="ko-KR" b="0" i="1" baseline="30000">
                <a:ea typeface="돋움" pitchFamily="50" charset="-127"/>
              </a:rPr>
              <a:t>2</a:t>
            </a:r>
            <a:r>
              <a:rPr lang="en-US" altLang="ko-KR" b="0" i="1">
                <a:ea typeface="돋움" pitchFamily="50" charset="-127"/>
              </a:rPr>
              <a:t>+1 mod (2</a:t>
            </a:r>
            <a:r>
              <a:rPr lang="en-US" altLang="ko-KR" b="0" i="1" baseline="30000">
                <a:ea typeface="돋움" pitchFamily="50" charset="-127"/>
              </a:rPr>
              <a:t>15</a:t>
            </a:r>
            <a:r>
              <a:rPr lang="en-US" altLang="ko-KR" b="0" i="1">
                <a:ea typeface="돋움" pitchFamily="50" charset="-127"/>
              </a:rPr>
              <a:t>-1)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슬라이드 번호 개체 틀 1"/>
          <p:cNvSpPr txBox="1">
            <a:spLocks noGrp="1"/>
          </p:cNvSpPr>
          <p:nvPr/>
        </p:nvSpPr>
        <p:spPr bwMode="auto">
          <a:xfrm>
            <a:off x="7021513" y="6423025"/>
            <a:ext cx="1905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11717BE0-1D54-42A4-9BB2-28F6C1B7616E}" type="slidenum">
              <a:rPr kumimoji="0" lang="en-US" altLang="ko-KR" sz="1200" b="0">
                <a:latin typeface="+mn-ea"/>
              </a:rPr>
              <a:pPr algn="r">
                <a:defRPr/>
              </a:pPr>
              <a:t>7</a:t>
            </a:fld>
            <a:endParaRPr kumimoji="0" lang="en-US" altLang="ko-KR" sz="1200" b="0">
              <a:latin typeface="+mn-ea"/>
            </a:endParaRP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993775" y="714375"/>
            <a:ext cx="61510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 dirty="0"/>
              <a:t>Public Key Cryptography </a:t>
            </a:r>
            <a:r>
              <a:rPr lang="en-US" altLang="ko-KR" sz="2400" dirty="0" smtClean="0"/>
              <a:t>– Concept (2/3)</a:t>
            </a:r>
            <a:endParaRPr lang="en-US" altLang="ko-KR" sz="2400" dirty="0"/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649288" y="1512888"/>
            <a:ext cx="8178800" cy="15081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90513" indent="-290513" algn="l">
              <a:lnSpc>
                <a:spcPct val="110000"/>
              </a:lnSpc>
              <a:buFont typeface="Wingdings" pitchFamily="2" charset="2"/>
              <a:buChar char="v"/>
            </a:pPr>
            <a:r>
              <a:rPr lang="en-US" altLang="ko-KR">
                <a:ea typeface="궁서" pitchFamily="18" charset="-127"/>
              </a:rPr>
              <a:t>Trapdoor one-way functions  </a:t>
            </a:r>
          </a:p>
          <a:p>
            <a:pPr marL="766763" lvl="1" indent="-285750" algn="l">
              <a:lnSpc>
                <a:spcPct val="110000"/>
              </a:lnSpc>
              <a:buFont typeface="Wingdings" pitchFamily="2" charset="2"/>
              <a:buChar char="v"/>
            </a:pPr>
            <a:r>
              <a:rPr lang="en-US" altLang="ko-KR" b="0"/>
              <a:t>Given </a:t>
            </a:r>
            <a:r>
              <a:rPr lang="en-US" altLang="ko-KR" b="0" i="1"/>
              <a:t>x</a:t>
            </a:r>
            <a:r>
              <a:rPr lang="en-US" altLang="ko-KR" b="0"/>
              <a:t>, easy to compute </a:t>
            </a:r>
            <a:r>
              <a:rPr lang="en-US" altLang="ko-KR" b="0" i="1"/>
              <a:t>f(x)</a:t>
            </a:r>
          </a:p>
          <a:p>
            <a:pPr marL="766763" lvl="1" indent="-285750" algn="l">
              <a:lnSpc>
                <a:spcPct val="110000"/>
              </a:lnSpc>
              <a:buFont typeface="Wingdings" pitchFamily="2" charset="2"/>
              <a:buChar char="v"/>
            </a:pPr>
            <a:r>
              <a:rPr lang="en-US" altLang="ko-KR" b="0"/>
              <a:t>Given </a:t>
            </a:r>
            <a:r>
              <a:rPr lang="en-US" altLang="ko-KR" b="0" i="1"/>
              <a:t>y</a:t>
            </a:r>
            <a:r>
              <a:rPr lang="en-US" altLang="ko-KR" b="0"/>
              <a:t>, difficult to compute </a:t>
            </a:r>
            <a:r>
              <a:rPr lang="en-US" altLang="ko-KR" b="0" i="1"/>
              <a:t>f</a:t>
            </a:r>
            <a:r>
              <a:rPr lang="en-US" altLang="ko-KR" b="0" i="1" baseline="30000"/>
              <a:t>-1</a:t>
            </a:r>
            <a:r>
              <a:rPr lang="en-US" altLang="ko-KR" b="0" i="1"/>
              <a:t>(y) </a:t>
            </a:r>
            <a:r>
              <a:rPr lang="en-US" altLang="ko-KR" b="0"/>
              <a:t>in general</a:t>
            </a:r>
          </a:p>
          <a:p>
            <a:pPr marL="766763" lvl="1" indent="-285750" algn="l">
              <a:lnSpc>
                <a:spcPct val="110000"/>
              </a:lnSpc>
              <a:buFont typeface="Wingdings" pitchFamily="2" charset="2"/>
              <a:buChar char="v"/>
            </a:pPr>
            <a:r>
              <a:rPr lang="en-US" altLang="ko-KR" b="0"/>
              <a:t>Easy to compute </a:t>
            </a:r>
            <a:r>
              <a:rPr lang="en-US" altLang="ko-KR" b="0" i="1"/>
              <a:t>f</a:t>
            </a:r>
            <a:r>
              <a:rPr lang="en-US" altLang="ko-KR" b="0" i="1" baseline="30000"/>
              <a:t>-1</a:t>
            </a:r>
            <a:r>
              <a:rPr lang="en-US" altLang="ko-KR" b="0" i="1"/>
              <a:t>(y)</a:t>
            </a:r>
            <a:r>
              <a:rPr lang="en-US" altLang="ko-KR" b="0"/>
              <a:t> for given </a:t>
            </a:r>
            <a:r>
              <a:rPr lang="en-US" altLang="ko-KR" b="0" i="1"/>
              <a:t>y</a:t>
            </a:r>
            <a:r>
              <a:rPr lang="en-US" altLang="ko-KR" b="0"/>
              <a:t> to only who knows certain information (which we call trapdoor information)</a:t>
            </a:r>
          </a:p>
        </p:txBody>
      </p:sp>
      <p:grpSp>
        <p:nvGrpSpPr>
          <p:cNvPr id="17413" name="그룹 23"/>
          <p:cNvGrpSpPr>
            <a:grpSpLocks/>
          </p:cNvGrpSpPr>
          <p:nvPr/>
        </p:nvGrpSpPr>
        <p:grpSpPr bwMode="auto">
          <a:xfrm>
            <a:off x="1179513" y="3362325"/>
            <a:ext cx="6407150" cy="2601913"/>
            <a:chOff x="1157935" y="3528551"/>
            <a:chExt cx="6407150" cy="2602791"/>
          </a:xfrm>
        </p:grpSpPr>
        <p:sp>
          <p:nvSpPr>
            <p:cNvPr id="17414" name="Text Box 4"/>
            <p:cNvSpPr txBox="1">
              <a:spLocks noChangeArrowheads="1"/>
            </p:cNvSpPr>
            <p:nvPr/>
          </p:nvSpPr>
          <p:spPr bwMode="auto">
            <a:xfrm>
              <a:off x="2019947" y="5565313"/>
              <a:ext cx="0" cy="21272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endParaRPr lang="ko-KR" altLang="ko-KR" sz="1400" b="0">
                <a:latin typeface="Times New Roman" pitchFamily="18" charset="0"/>
              </a:endParaRPr>
            </a:p>
          </p:txBody>
        </p:sp>
        <p:sp>
          <p:nvSpPr>
            <p:cNvPr id="17415" name="Rectangle 5"/>
            <p:cNvSpPr>
              <a:spLocks noChangeArrowheads="1"/>
            </p:cNvSpPr>
            <p:nvPr/>
          </p:nvSpPr>
          <p:spPr bwMode="auto">
            <a:xfrm>
              <a:off x="3805885" y="3592051"/>
              <a:ext cx="949325" cy="938212"/>
            </a:xfrm>
            <a:prstGeom prst="rect">
              <a:avLst/>
            </a:prstGeom>
            <a:solidFill>
              <a:srgbClr val="C0C0C0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17416" name="Line 6"/>
            <p:cNvSpPr>
              <a:spLocks noChangeShapeType="1"/>
            </p:cNvSpPr>
            <p:nvPr/>
          </p:nvSpPr>
          <p:spPr bwMode="auto">
            <a:xfrm>
              <a:off x="2974035" y="3941301"/>
              <a:ext cx="811212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17417" name="Line 7"/>
            <p:cNvSpPr>
              <a:spLocks noChangeShapeType="1"/>
            </p:cNvSpPr>
            <p:nvPr/>
          </p:nvSpPr>
          <p:spPr bwMode="auto">
            <a:xfrm>
              <a:off x="4769497" y="3907963"/>
              <a:ext cx="811213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17418" name="Text Box 8"/>
            <p:cNvSpPr txBox="1">
              <a:spLocks noChangeArrowheads="1"/>
            </p:cNvSpPr>
            <p:nvPr/>
          </p:nvSpPr>
          <p:spPr bwMode="auto">
            <a:xfrm>
              <a:off x="1157935" y="3736513"/>
              <a:ext cx="1701800" cy="609600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400" i="1">
                  <a:latin typeface="Times New Roman" pitchFamily="18" charset="0"/>
                </a:rPr>
                <a:t>x, </a:t>
              </a:r>
            </a:p>
            <a:p>
              <a:r>
                <a:rPr lang="en-US" altLang="ko-KR" sz="1600">
                  <a:latin typeface="Times New Roman" pitchFamily="18" charset="0"/>
                </a:rPr>
                <a:t>domain parameters</a:t>
              </a:r>
            </a:p>
          </p:txBody>
        </p:sp>
        <p:sp>
          <p:nvSpPr>
            <p:cNvPr id="17419" name="Text Box 9"/>
            <p:cNvSpPr txBox="1">
              <a:spLocks noChangeArrowheads="1"/>
            </p:cNvSpPr>
            <p:nvPr/>
          </p:nvSpPr>
          <p:spPr bwMode="auto">
            <a:xfrm>
              <a:off x="5863285" y="3747626"/>
              <a:ext cx="1701800" cy="609600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400" i="1">
                  <a:latin typeface="Times New Roman" pitchFamily="18" charset="0"/>
                </a:rPr>
                <a:t>y = f(x)</a:t>
              </a:r>
            </a:p>
            <a:p>
              <a:r>
                <a:rPr lang="en-US" altLang="ko-KR" sz="1600">
                  <a:latin typeface="Times New Roman" pitchFamily="18" charset="0"/>
                </a:rPr>
                <a:t>domain parameters</a:t>
              </a:r>
            </a:p>
          </p:txBody>
        </p:sp>
        <p:sp>
          <p:nvSpPr>
            <p:cNvPr id="17420" name="Text Box 10"/>
            <p:cNvSpPr txBox="1">
              <a:spLocks noChangeArrowheads="1"/>
            </p:cNvSpPr>
            <p:nvPr/>
          </p:nvSpPr>
          <p:spPr bwMode="auto">
            <a:xfrm>
              <a:off x="4118622" y="3828588"/>
              <a:ext cx="323850" cy="487363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altLang="ko-KR" sz="3200" i="1"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17421" name="Line 11"/>
            <p:cNvSpPr>
              <a:spLocks noChangeShapeType="1"/>
            </p:cNvSpPr>
            <p:nvPr/>
          </p:nvSpPr>
          <p:spPr bwMode="auto">
            <a:xfrm>
              <a:off x="4782197" y="4233401"/>
              <a:ext cx="81121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17422" name="Line 12"/>
            <p:cNvSpPr>
              <a:spLocks noChangeShapeType="1"/>
            </p:cNvSpPr>
            <p:nvPr/>
          </p:nvSpPr>
          <p:spPr bwMode="auto">
            <a:xfrm>
              <a:off x="2975622" y="4242926"/>
              <a:ext cx="81121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17423" name="Text Box 15"/>
            <p:cNvSpPr txBox="1">
              <a:spLocks noChangeArrowheads="1"/>
            </p:cNvSpPr>
            <p:nvPr/>
          </p:nvSpPr>
          <p:spPr bwMode="auto">
            <a:xfrm>
              <a:off x="4990160" y="3528551"/>
              <a:ext cx="508000" cy="274637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>
                  <a:solidFill>
                    <a:schemeClr val="accent2"/>
                  </a:solidFill>
                </a:rPr>
                <a:t>easy</a:t>
              </a:r>
            </a:p>
          </p:txBody>
        </p:sp>
        <p:sp>
          <p:nvSpPr>
            <p:cNvPr id="17424" name="Text Box 16"/>
            <p:cNvSpPr txBox="1">
              <a:spLocks noChangeArrowheads="1"/>
            </p:cNvSpPr>
            <p:nvPr/>
          </p:nvSpPr>
          <p:spPr bwMode="auto">
            <a:xfrm>
              <a:off x="4996510" y="4328651"/>
              <a:ext cx="495300" cy="274637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>
                  <a:solidFill>
                    <a:srgbClr val="FF0000"/>
                  </a:solidFill>
                </a:rPr>
                <a:t>hard</a:t>
              </a:r>
            </a:p>
          </p:txBody>
        </p:sp>
        <p:sp>
          <p:nvSpPr>
            <p:cNvPr id="17425" name="Line 17"/>
            <p:cNvSpPr>
              <a:spLocks noChangeShapeType="1"/>
            </p:cNvSpPr>
            <p:nvPr/>
          </p:nvSpPr>
          <p:spPr bwMode="auto">
            <a:xfrm flipV="1">
              <a:off x="4258322" y="4528676"/>
              <a:ext cx="0" cy="442912"/>
            </a:xfrm>
            <a:prstGeom prst="line">
              <a:avLst/>
            </a:prstGeom>
            <a:noFill/>
            <a:ln w="31750">
              <a:solidFill>
                <a:srgbClr val="800080"/>
              </a:solidFill>
              <a:round/>
              <a:headEnd/>
              <a:tailEnd type="triangle" w="med" len="med"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17426" name="Text Box 18"/>
            <p:cNvSpPr txBox="1">
              <a:spLocks noChangeArrowheads="1"/>
            </p:cNvSpPr>
            <p:nvPr/>
          </p:nvSpPr>
          <p:spPr bwMode="auto">
            <a:xfrm>
              <a:off x="3564585" y="5021305"/>
              <a:ext cx="1485900" cy="274730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>
                  <a:solidFill>
                    <a:srgbClr val="990099"/>
                  </a:solidFill>
                </a:rPr>
                <a:t>trapdoor info.</a:t>
              </a:r>
            </a:p>
          </p:txBody>
        </p:sp>
        <p:sp>
          <p:nvSpPr>
            <p:cNvPr id="17427" name="AutoShape 19"/>
            <p:cNvSpPr>
              <a:spLocks noChangeArrowheads="1"/>
            </p:cNvSpPr>
            <p:nvPr/>
          </p:nvSpPr>
          <p:spPr bwMode="auto">
            <a:xfrm>
              <a:off x="1840560" y="4447713"/>
              <a:ext cx="220662" cy="728663"/>
            </a:xfrm>
            <a:prstGeom prst="downArrow">
              <a:avLst>
                <a:gd name="adj1" fmla="val 50000"/>
                <a:gd name="adj2" fmla="val 82554"/>
              </a:avLst>
            </a:prstGeom>
            <a:solidFill>
              <a:srgbClr val="FFFF99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17428" name="AutoShape 20"/>
            <p:cNvSpPr>
              <a:spLocks noChangeArrowheads="1"/>
            </p:cNvSpPr>
            <p:nvPr/>
          </p:nvSpPr>
          <p:spPr bwMode="auto">
            <a:xfrm>
              <a:off x="6703072" y="4401676"/>
              <a:ext cx="220663" cy="728662"/>
            </a:xfrm>
            <a:prstGeom prst="downArrow">
              <a:avLst>
                <a:gd name="adj1" fmla="val 50000"/>
                <a:gd name="adj2" fmla="val 82554"/>
              </a:avLst>
            </a:prstGeom>
            <a:solidFill>
              <a:srgbClr val="FFFF99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17429" name="Text Box 21"/>
            <p:cNvSpPr txBox="1">
              <a:spLocks noChangeArrowheads="1"/>
            </p:cNvSpPr>
            <p:nvPr/>
          </p:nvSpPr>
          <p:spPr bwMode="auto">
            <a:xfrm>
              <a:off x="1405585" y="5224001"/>
              <a:ext cx="1193800" cy="274637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/>
                <a:t>private key</a:t>
              </a:r>
            </a:p>
          </p:txBody>
        </p:sp>
        <p:sp>
          <p:nvSpPr>
            <p:cNvPr id="17430" name="Text Box 22"/>
            <p:cNvSpPr txBox="1">
              <a:spLocks noChangeArrowheads="1"/>
            </p:cNvSpPr>
            <p:nvPr/>
          </p:nvSpPr>
          <p:spPr bwMode="auto">
            <a:xfrm>
              <a:off x="6249047" y="5189076"/>
              <a:ext cx="1117600" cy="274637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/>
                <a:t>public key</a:t>
              </a:r>
            </a:p>
          </p:txBody>
        </p:sp>
        <p:sp>
          <p:nvSpPr>
            <p:cNvPr id="17431" name="Rectangle 188"/>
            <p:cNvSpPr>
              <a:spLocks noChangeArrowheads="1"/>
            </p:cNvSpPr>
            <p:nvPr/>
          </p:nvSpPr>
          <p:spPr bwMode="auto">
            <a:xfrm>
              <a:off x="2192338" y="5591592"/>
              <a:ext cx="4616450" cy="53975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17432" name="Text Box 186"/>
            <p:cNvSpPr txBox="1">
              <a:spLocks noChangeArrowheads="1"/>
            </p:cNvSpPr>
            <p:nvPr/>
          </p:nvSpPr>
          <p:spPr bwMode="auto">
            <a:xfrm>
              <a:off x="2468563" y="5686842"/>
              <a:ext cx="4225925" cy="304800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rgbClr val="FF0000"/>
                  </a:solidFill>
                </a:rPr>
                <a:t>But, easy if </a:t>
              </a:r>
              <a:r>
                <a:rPr lang="en-US" altLang="ko-KR" sz="2000">
                  <a:solidFill>
                    <a:srgbClr val="9900CC"/>
                  </a:solidFill>
                </a:rPr>
                <a:t>trapdoor info.</a:t>
              </a:r>
              <a:r>
                <a:rPr lang="en-US" altLang="ko-KR" sz="2000">
                  <a:solidFill>
                    <a:srgbClr val="FF0000"/>
                  </a:solidFill>
                </a:rPr>
                <a:t> is given.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슬라이드 번호 개체 틀 1"/>
          <p:cNvSpPr txBox="1">
            <a:spLocks noGrp="1"/>
          </p:cNvSpPr>
          <p:nvPr/>
        </p:nvSpPr>
        <p:spPr bwMode="auto">
          <a:xfrm>
            <a:off x="7021513" y="6423025"/>
            <a:ext cx="1905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F329823F-E6F8-4ABB-ABA9-57E59EDB2193}" type="slidenum">
              <a:rPr kumimoji="0" lang="en-US" altLang="ko-KR" sz="1200" b="0">
                <a:latin typeface="+mn-ea"/>
              </a:rPr>
              <a:pPr algn="r">
                <a:defRPr/>
              </a:pPr>
              <a:t>8</a:t>
            </a:fld>
            <a:endParaRPr kumimoji="0" lang="en-US" altLang="ko-KR" sz="1200" b="0">
              <a:latin typeface="+mn-ea"/>
            </a:endParaRP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993775" y="714375"/>
            <a:ext cx="61510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 dirty="0"/>
              <a:t>Public Key Cryptography </a:t>
            </a:r>
            <a:r>
              <a:rPr lang="en-US" altLang="ko-KR" sz="2400" dirty="0" smtClean="0"/>
              <a:t>– Concept (3/3)</a:t>
            </a:r>
            <a:endParaRPr lang="en-US" altLang="ko-KR" sz="2400" dirty="0"/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649288" y="1512888"/>
            <a:ext cx="8178800" cy="18780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90513" indent="-290513" algn="l">
              <a:lnSpc>
                <a:spcPct val="110000"/>
              </a:lnSpc>
              <a:buFont typeface="Wingdings" pitchFamily="2" charset="2"/>
              <a:buChar char="v"/>
            </a:pPr>
            <a:r>
              <a:rPr lang="en-US" altLang="ko-KR" sz="1600" dirty="0">
                <a:ea typeface="궁서" pitchFamily="18" charset="-127"/>
              </a:rPr>
              <a:t>Concept </a:t>
            </a:r>
          </a:p>
          <a:p>
            <a:pPr marL="766763" lvl="1" indent="-285750" algn="l">
              <a:lnSpc>
                <a:spcPct val="110000"/>
              </a:lnSpc>
              <a:buFont typeface="Wingdings" pitchFamily="2" charset="2"/>
              <a:buChar char="Ø"/>
            </a:pPr>
            <a:r>
              <a:rPr lang="en-US" altLang="ko-KR" sz="1600" dirty="0">
                <a:ea typeface="궁서" pitchFamily="18" charset="-127"/>
              </a:rPr>
              <a:t>invented by </a:t>
            </a:r>
            <a:r>
              <a:rPr lang="en-US" altLang="ko-KR" sz="1600" dirty="0" err="1">
                <a:ea typeface="궁서" pitchFamily="18" charset="-127"/>
              </a:rPr>
              <a:t>Diffie</a:t>
            </a:r>
            <a:r>
              <a:rPr lang="en-US" altLang="ko-KR" sz="1600" dirty="0">
                <a:ea typeface="궁서" pitchFamily="18" charset="-127"/>
              </a:rPr>
              <a:t> and Hellman in 1976, </a:t>
            </a:r>
            <a:r>
              <a:rPr lang="en-US" altLang="ko-KR" sz="1600" dirty="0"/>
              <a:t>“</a:t>
            </a:r>
            <a:r>
              <a:rPr lang="en-US" altLang="ko-KR" sz="1600" i="1" dirty="0"/>
              <a:t>New directions in Cryptography</a:t>
            </a:r>
            <a:r>
              <a:rPr lang="en-US" altLang="ko-KR" sz="1600" dirty="0"/>
              <a:t>”, IEEE Tr. on IT. ,Vol. 22, pp. 644-654, Nov., 1976.</a:t>
            </a:r>
            <a:endParaRPr lang="en-US" altLang="ko-KR" sz="1600" dirty="0">
              <a:ea typeface="궁서" pitchFamily="18" charset="-127"/>
            </a:endParaRPr>
          </a:p>
          <a:p>
            <a:pPr marL="766763" lvl="1" indent="-285750" algn="l">
              <a:lnSpc>
                <a:spcPct val="110000"/>
              </a:lnSpc>
              <a:buFont typeface="Wingdings" pitchFamily="2" charset="2"/>
              <a:buChar char="Ø"/>
            </a:pPr>
            <a:r>
              <a:rPr lang="en-US" altLang="ko-KR" sz="1600" dirty="0">
                <a:ea typeface="궁서" pitchFamily="18" charset="-127"/>
              </a:rPr>
              <a:t>Overcome the problem of secret key sharing in symmetric cryptosystems</a:t>
            </a:r>
          </a:p>
          <a:p>
            <a:pPr marL="766763" lvl="1" indent="-285750" algn="l">
              <a:lnSpc>
                <a:spcPct val="110000"/>
              </a:lnSpc>
              <a:buFont typeface="Wingdings" pitchFamily="2" charset="2"/>
              <a:buChar char="Ø"/>
            </a:pPr>
            <a:r>
              <a:rPr lang="en-US" altLang="ko-KR" sz="1600" dirty="0">
                <a:ea typeface="궁서" pitchFamily="18" charset="-127"/>
              </a:rPr>
              <a:t>Two keys used: public key &amp; private key</a:t>
            </a:r>
          </a:p>
          <a:p>
            <a:pPr marL="766763" lvl="1" indent="-285750" algn="l">
              <a:lnSpc>
                <a:spcPct val="110000"/>
              </a:lnSpc>
              <a:buFont typeface="Wingdings" pitchFamily="2" charset="2"/>
              <a:buChar char="Ø"/>
            </a:pPr>
            <a:r>
              <a:rPr lang="en-US" altLang="ko-KR" sz="1600" dirty="0">
                <a:ea typeface="궁서" pitchFamily="18" charset="-127"/>
              </a:rPr>
              <a:t>Also known as </a:t>
            </a:r>
            <a:r>
              <a:rPr lang="en-US" altLang="ko-KR" sz="1600" dirty="0">
                <a:solidFill>
                  <a:schemeClr val="accent2"/>
                </a:solidFill>
                <a:ea typeface="궁서" pitchFamily="18" charset="-127"/>
              </a:rPr>
              <a:t>two-key </a:t>
            </a:r>
            <a:r>
              <a:rPr lang="en-US" altLang="ko-KR" sz="1600" dirty="0" smtClean="0">
                <a:ea typeface="궁서" pitchFamily="18" charset="-127"/>
              </a:rPr>
              <a:t>or </a:t>
            </a:r>
            <a:r>
              <a:rPr lang="en-US" altLang="ko-KR" sz="1600" dirty="0">
                <a:solidFill>
                  <a:schemeClr val="accent2"/>
                </a:solidFill>
                <a:ea typeface="궁서" pitchFamily="18" charset="-127"/>
              </a:rPr>
              <a:t>asymmetric cryptography</a:t>
            </a:r>
          </a:p>
          <a:p>
            <a:pPr marL="766763" lvl="1" indent="-285750" algn="l">
              <a:lnSpc>
                <a:spcPct val="110000"/>
              </a:lnSpc>
              <a:buFont typeface="Wingdings" pitchFamily="2" charset="2"/>
              <a:buChar char="Ø"/>
            </a:pPr>
            <a:r>
              <a:rPr lang="en-US" altLang="ko-KR" sz="1600" dirty="0">
                <a:ea typeface="궁서" pitchFamily="18" charset="-127"/>
              </a:rPr>
              <a:t>Based on (trapdoor) one-way function </a:t>
            </a:r>
          </a:p>
        </p:txBody>
      </p:sp>
      <p:grpSp>
        <p:nvGrpSpPr>
          <p:cNvPr id="18437" name="그룹 23"/>
          <p:cNvGrpSpPr>
            <a:grpSpLocks/>
          </p:cNvGrpSpPr>
          <p:nvPr/>
        </p:nvGrpSpPr>
        <p:grpSpPr bwMode="auto">
          <a:xfrm>
            <a:off x="1157288" y="3529013"/>
            <a:ext cx="6407150" cy="2601912"/>
            <a:chOff x="1157935" y="3528551"/>
            <a:chExt cx="6407150" cy="2602791"/>
          </a:xfrm>
        </p:grpSpPr>
        <p:sp>
          <p:nvSpPr>
            <p:cNvPr id="18438" name="Text Box 4"/>
            <p:cNvSpPr txBox="1">
              <a:spLocks noChangeArrowheads="1"/>
            </p:cNvSpPr>
            <p:nvPr/>
          </p:nvSpPr>
          <p:spPr bwMode="auto">
            <a:xfrm>
              <a:off x="2019947" y="5565313"/>
              <a:ext cx="0" cy="21272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endParaRPr lang="ko-KR" altLang="ko-KR" sz="1400" b="0">
                <a:latin typeface="Times New Roman" pitchFamily="18" charset="0"/>
              </a:endParaRPr>
            </a:p>
          </p:txBody>
        </p:sp>
        <p:sp>
          <p:nvSpPr>
            <p:cNvPr id="18439" name="Rectangle 5"/>
            <p:cNvSpPr>
              <a:spLocks noChangeArrowheads="1"/>
            </p:cNvSpPr>
            <p:nvPr/>
          </p:nvSpPr>
          <p:spPr bwMode="auto">
            <a:xfrm>
              <a:off x="3805885" y="3592051"/>
              <a:ext cx="949325" cy="938212"/>
            </a:xfrm>
            <a:prstGeom prst="rect">
              <a:avLst/>
            </a:prstGeom>
            <a:solidFill>
              <a:srgbClr val="C0C0C0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18440" name="Line 6"/>
            <p:cNvSpPr>
              <a:spLocks noChangeShapeType="1"/>
            </p:cNvSpPr>
            <p:nvPr/>
          </p:nvSpPr>
          <p:spPr bwMode="auto">
            <a:xfrm>
              <a:off x="2974035" y="3941301"/>
              <a:ext cx="811212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18441" name="Line 7"/>
            <p:cNvSpPr>
              <a:spLocks noChangeShapeType="1"/>
            </p:cNvSpPr>
            <p:nvPr/>
          </p:nvSpPr>
          <p:spPr bwMode="auto">
            <a:xfrm>
              <a:off x="4769497" y="3907963"/>
              <a:ext cx="811213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18442" name="Text Box 8"/>
            <p:cNvSpPr txBox="1">
              <a:spLocks noChangeArrowheads="1"/>
            </p:cNvSpPr>
            <p:nvPr/>
          </p:nvSpPr>
          <p:spPr bwMode="auto">
            <a:xfrm>
              <a:off x="1157935" y="3736513"/>
              <a:ext cx="1701800" cy="609600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400" i="1">
                  <a:latin typeface="Times New Roman" pitchFamily="18" charset="0"/>
                </a:rPr>
                <a:t>x, </a:t>
              </a:r>
            </a:p>
            <a:p>
              <a:r>
                <a:rPr lang="en-US" altLang="ko-KR" sz="1600">
                  <a:latin typeface="Times New Roman" pitchFamily="18" charset="0"/>
                </a:rPr>
                <a:t>domain parameters</a:t>
              </a:r>
            </a:p>
          </p:txBody>
        </p:sp>
        <p:sp>
          <p:nvSpPr>
            <p:cNvPr id="18443" name="Text Box 9"/>
            <p:cNvSpPr txBox="1">
              <a:spLocks noChangeArrowheads="1"/>
            </p:cNvSpPr>
            <p:nvPr/>
          </p:nvSpPr>
          <p:spPr bwMode="auto">
            <a:xfrm>
              <a:off x="5863285" y="3747626"/>
              <a:ext cx="1701800" cy="609600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400" i="1">
                  <a:latin typeface="Times New Roman" pitchFamily="18" charset="0"/>
                </a:rPr>
                <a:t>y = f(x)</a:t>
              </a:r>
            </a:p>
            <a:p>
              <a:r>
                <a:rPr lang="en-US" altLang="ko-KR" sz="1600">
                  <a:latin typeface="Times New Roman" pitchFamily="18" charset="0"/>
                </a:rPr>
                <a:t>domain parameters</a:t>
              </a:r>
            </a:p>
          </p:txBody>
        </p:sp>
        <p:sp>
          <p:nvSpPr>
            <p:cNvPr id="18444" name="Text Box 10"/>
            <p:cNvSpPr txBox="1">
              <a:spLocks noChangeArrowheads="1"/>
            </p:cNvSpPr>
            <p:nvPr/>
          </p:nvSpPr>
          <p:spPr bwMode="auto">
            <a:xfrm>
              <a:off x="4118622" y="3828588"/>
              <a:ext cx="323850" cy="487363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altLang="ko-KR" sz="3200" i="1"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18445" name="Line 11"/>
            <p:cNvSpPr>
              <a:spLocks noChangeShapeType="1"/>
            </p:cNvSpPr>
            <p:nvPr/>
          </p:nvSpPr>
          <p:spPr bwMode="auto">
            <a:xfrm>
              <a:off x="4782197" y="4233401"/>
              <a:ext cx="81121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18446" name="Line 12"/>
            <p:cNvSpPr>
              <a:spLocks noChangeShapeType="1"/>
            </p:cNvSpPr>
            <p:nvPr/>
          </p:nvSpPr>
          <p:spPr bwMode="auto">
            <a:xfrm>
              <a:off x="2975622" y="4242926"/>
              <a:ext cx="811213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18447" name="Text Box 15"/>
            <p:cNvSpPr txBox="1">
              <a:spLocks noChangeArrowheads="1"/>
            </p:cNvSpPr>
            <p:nvPr/>
          </p:nvSpPr>
          <p:spPr bwMode="auto">
            <a:xfrm>
              <a:off x="4990160" y="3528551"/>
              <a:ext cx="508000" cy="274637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>
                  <a:solidFill>
                    <a:schemeClr val="accent2"/>
                  </a:solidFill>
                </a:rPr>
                <a:t>easy</a:t>
              </a:r>
            </a:p>
          </p:txBody>
        </p:sp>
        <p:sp>
          <p:nvSpPr>
            <p:cNvPr id="18448" name="Text Box 16"/>
            <p:cNvSpPr txBox="1">
              <a:spLocks noChangeArrowheads="1"/>
            </p:cNvSpPr>
            <p:nvPr/>
          </p:nvSpPr>
          <p:spPr bwMode="auto">
            <a:xfrm>
              <a:off x="4996510" y="4328651"/>
              <a:ext cx="495300" cy="274637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>
                  <a:solidFill>
                    <a:srgbClr val="FF0000"/>
                  </a:solidFill>
                </a:rPr>
                <a:t>hard</a:t>
              </a:r>
            </a:p>
          </p:txBody>
        </p:sp>
        <p:sp>
          <p:nvSpPr>
            <p:cNvPr id="18449" name="Line 17"/>
            <p:cNvSpPr>
              <a:spLocks noChangeShapeType="1"/>
            </p:cNvSpPr>
            <p:nvPr/>
          </p:nvSpPr>
          <p:spPr bwMode="auto">
            <a:xfrm flipV="1">
              <a:off x="4258322" y="4528676"/>
              <a:ext cx="0" cy="442912"/>
            </a:xfrm>
            <a:prstGeom prst="line">
              <a:avLst/>
            </a:prstGeom>
            <a:noFill/>
            <a:ln w="31750">
              <a:solidFill>
                <a:srgbClr val="800080"/>
              </a:solidFill>
              <a:round/>
              <a:headEnd/>
              <a:tailEnd type="triangle" w="med" len="med"/>
            </a:ln>
          </p:spPr>
          <p:txBody>
            <a:bodyPr lIns="0" tIns="0" rIns="0" bIns="0" anchor="ctr"/>
            <a:lstStyle/>
            <a:p>
              <a:endParaRPr lang="ko-KR" altLang="en-US"/>
            </a:p>
          </p:txBody>
        </p:sp>
        <p:sp>
          <p:nvSpPr>
            <p:cNvPr id="18450" name="Text Box 18"/>
            <p:cNvSpPr txBox="1">
              <a:spLocks noChangeArrowheads="1"/>
            </p:cNvSpPr>
            <p:nvPr/>
          </p:nvSpPr>
          <p:spPr bwMode="auto">
            <a:xfrm>
              <a:off x="3558235" y="5020801"/>
              <a:ext cx="1500411" cy="276999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>
                  <a:solidFill>
                    <a:srgbClr val="990099"/>
                  </a:solidFill>
                </a:rPr>
                <a:t>trapdoor info.</a:t>
              </a:r>
            </a:p>
          </p:txBody>
        </p:sp>
        <p:sp>
          <p:nvSpPr>
            <p:cNvPr id="18451" name="AutoShape 19"/>
            <p:cNvSpPr>
              <a:spLocks noChangeArrowheads="1"/>
            </p:cNvSpPr>
            <p:nvPr/>
          </p:nvSpPr>
          <p:spPr bwMode="auto">
            <a:xfrm>
              <a:off x="1840560" y="4447713"/>
              <a:ext cx="220662" cy="728663"/>
            </a:xfrm>
            <a:prstGeom prst="downArrow">
              <a:avLst>
                <a:gd name="adj1" fmla="val 50000"/>
                <a:gd name="adj2" fmla="val 82554"/>
              </a:avLst>
            </a:prstGeom>
            <a:solidFill>
              <a:srgbClr val="FFFF99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18452" name="AutoShape 20"/>
            <p:cNvSpPr>
              <a:spLocks noChangeArrowheads="1"/>
            </p:cNvSpPr>
            <p:nvPr/>
          </p:nvSpPr>
          <p:spPr bwMode="auto">
            <a:xfrm>
              <a:off x="6703072" y="4401676"/>
              <a:ext cx="220663" cy="728662"/>
            </a:xfrm>
            <a:prstGeom prst="downArrow">
              <a:avLst>
                <a:gd name="adj1" fmla="val 50000"/>
                <a:gd name="adj2" fmla="val 82554"/>
              </a:avLst>
            </a:prstGeom>
            <a:solidFill>
              <a:srgbClr val="FFFF99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18453" name="Text Box 21"/>
            <p:cNvSpPr txBox="1">
              <a:spLocks noChangeArrowheads="1"/>
            </p:cNvSpPr>
            <p:nvPr/>
          </p:nvSpPr>
          <p:spPr bwMode="auto">
            <a:xfrm>
              <a:off x="1405585" y="5224001"/>
              <a:ext cx="1193800" cy="274637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/>
                <a:t>private key</a:t>
              </a:r>
            </a:p>
          </p:txBody>
        </p:sp>
        <p:sp>
          <p:nvSpPr>
            <p:cNvPr id="18454" name="Text Box 22"/>
            <p:cNvSpPr txBox="1">
              <a:spLocks noChangeArrowheads="1"/>
            </p:cNvSpPr>
            <p:nvPr/>
          </p:nvSpPr>
          <p:spPr bwMode="auto">
            <a:xfrm>
              <a:off x="6249047" y="5189076"/>
              <a:ext cx="1117600" cy="274637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/>
                <a:t>public key</a:t>
              </a:r>
            </a:p>
          </p:txBody>
        </p:sp>
        <p:sp>
          <p:nvSpPr>
            <p:cNvPr id="18455" name="Rectangle 188"/>
            <p:cNvSpPr>
              <a:spLocks noChangeArrowheads="1"/>
            </p:cNvSpPr>
            <p:nvPr/>
          </p:nvSpPr>
          <p:spPr bwMode="auto">
            <a:xfrm>
              <a:off x="2192338" y="5591592"/>
              <a:ext cx="4616450" cy="53975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ko-KR" altLang="en-US"/>
            </a:p>
          </p:txBody>
        </p:sp>
        <p:sp>
          <p:nvSpPr>
            <p:cNvPr id="18456" name="Text Box 186"/>
            <p:cNvSpPr txBox="1">
              <a:spLocks noChangeArrowheads="1"/>
            </p:cNvSpPr>
            <p:nvPr/>
          </p:nvSpPr>
          <p:spPr bwMode="auto">
            <a:xfrm>
              <a:off x="2468563" y="5686842"/>
              <a:ext cx="4225925" cy="304800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 dirty="0">
                  <a:solidFill>
                    <a:srgbClr val="FF0000"/>
                  </a:solidFill>
                </a:rPr>
                <a:t>But, easy if </a:t>
              </a:r>
              <a:r>
                <a:rPr lang="en-US" altLang="ko-KR" sz="2000" dirty="0">
                  <a:solidFill>
                    <a:srgbClr val="9900CC"/>
                  </a:solidFill>
                </a:rPr>
                <a:t>trapdoor info.</a:t>
              </a:r>
              <a:r>
                <a:rPr lang="en-US" altLang="ko-KR" sz="2000" dirty="0">
                  <a:solidFill>
                    <a:srgbClr val="FF0000"/>
                  </a:solidFill>
                </a:rPr>
                <a:t> is given.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5F605B-6C25-43BB-96F0-BAD739EB5819}" type="slidenum">
              <a:rPr lang="en-US" altLang="ko-KR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53251" name="Text Box 2"/>
          <p:cNvSpPr txBox="1">
            <a:spLocks noChangeArrowheads="1"/>
          </p:cNvSpPr>
          <p:nvPr/>
        </p:nvSpPr>
        <p:spPr bwMode="auto">
          <a:xfrm>
            <a:off x="993775" y="714375"/>
            <a:ext cx="390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Public Key Cryptography </a:t>
            </a:r>
          </a:p>
        </p:txBody>
      </p:sp>
      <p:sp>
        <p:nvSpPr>
          <p:cNvPr id="53252" name="Text Box 3"/>
          <p:cNvSpPr txBox="1">
            <a:spLocks noChangeArrowheads="1"/>
          </p:cNvSpPr>
          <p:nvPr/>
        </p:nvSpPr>
        <p:spPr bwMode="auto">
          <a:xfrm>
            <a:off x="671513" y="1431925"/>
            <a:ext cx="8178800" cy="4510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90513" indent="-290513" algn="l">
              <a:lnSpc>
                <a:spcPct val="110000"/>
              </a:lnSpc>
              <a:buFont typeface="Wingdings" pitchFamily="2" charset="2"/>
              <a:buChar char="v"/>
            </a:pPr>
            <a:r>
              <a:rPr lang="en-US" altLang="ko-KR" sz="1600"/>
              <a:t>Keys</a:t>
            </a:r>
          </a:p>
          <a:p>
            <a:pPr marL="766763" lvl="1" indent="-285750" algn="l">
              <a:lnSpc>
                <a:spcPct val="110000"/>
              </a:lnSpc>
              <a:buFont typeface="Wingdings" pitchFamily="2" charset="2"/>
              <a:buChar char="ü"/>
            </a:pPr>
            <a:r>
              <a:rPr lang="en-US" altLang="ko-KR" sz="1600"/>
              <a:t>A pair of (Public Key, Private Key) for each user</a:t>
            </a:r>
          </a:p>
          <a:p>
            <a:pPr marL="766763" lvl="1" indent="-285750" algn="l">
              <a:lnSpc>
                <a:spcPct val="110000"/>
              </a:lnSpc>
              <a:buFont typeface="Wingdings" pitchFamily="2" charset="2"/>
              <a:buChar char="ü"/>
            </a:pPr>
            <a:r>
              <a:rPr lang="en-US" altLang="ko-KR" sz="1600"/>
              <a:t>Public keys must be publicly &amp; reliably available</a:t>
            </a:r>
          </a:p>
          <a:p>
            <a:pPr marL="290513" indent="-290513" algn="l">
              <a:lnSpc>
                <a:spcPct val="110000"/>
              </a:lnSpc>
              <a:buFont typeface="Wingdings" pitchFamily="2" charset="2"/>
              <a:buChar char="v"/>
            </a:pPr>
            <a:r>
              <a:rPr lang="en-US" altLang="ko-KR" sz="1600"/>
              <a:t>Encryption schemes</a:t>
            </a:r>
          </a:p>
          <a:p>
            <a:pPr marL="766763" lvl="1" indent="-285750" algn="l">
              <a:lnSpc>
                <a:spcPct val="110000"/>
              </a:lnSpc>
              <a:buFont typeface="Wingdings" pitchFamily="2" charset="2"/>
              <a:buChar char="ü"/>
            </a:pPr>
            <a:r>
              <a:rPr lang="en-US" altLang="ko-KR" sz="1600"/>
              <a:t>Encrypt with </a:t>
            </a:r>
            <a:r>
              <a:rPr lang="en-US" altLang="ko-KR" sz="1600">
                <a:solidFill>
                  <a:srgbClr val="FF0000"/>
                </a:solidFill>
              </a:rPr>
              <a:t>peer’s Public Key; </a:t>
            </a:r>
            <a:r>
              <a:rPr lang="en-US" altLang="ko-KR" sz="1600"/>
              <a:t> Decrypt with </a:t>
            </a:r>
            <a:r>
              <a:rPr lang="en-US" altLang="ko-KR" sz="1600">
                <a:solidFill>
                  <a:srgbClr val="FF0000"/>
                </a:solidFill>
              </a:rPr>
              <a:t>its own Private Key</a:t>
            </a:r>
          </a:p>
          <a:p>
            <a:pPr marL="766763" lvl="1" indent="-285750" algn="l">
              <a:lnSpc>
                <a:spcPct val="110000"/>
              </a:lnSpc>
              <a:buFont typeface="Wingdings" pitchFamily="2" charset="2"/>
              <a:buChar char="ü"/>
            </a:pPr>
            <a:r>
              <a:rPr lang="en-US" altLang="ko-KR" sz="1600"/>
              <a:t>RSA, ElGamal </a:t>
            </a:r>
          </a:p>
          <a:p>
            <a:pPr marL="290513" indent="-290513" algn="l">
              <a:lnSpc>
                <a:spcPct val="110000"/>
              </a:lnSpc>
              <a:buFont typeface="Wingdings" pitchFamily="2" charset="2"/>
              <a:buChar char="v"/>
            </a:pPr>
            <a:r>
              <a:rPr lang="en-US" altLang="ko-KR" sz="1600"/>
              <a:t>Digital signature schemes</a:t>
            </a:r>
          </a:p>
          <a:p>
            <a:pPr marL="766763" lvl="1" indent="-285750" algn="l">
              <a:lnSpc>
                <a:spcPct val="110000"/>
              </a:lnSpc>
              <a:buFont typeface="Wingdings" pitchFamily="2" charset="2"/>
              <a:buChar char="ü"/>
            </a:pPr>
            <a:r>
              <a:rPr lang="en-US" altLang="ko-KR" sz="1600"/>
              <a:t>Sign with </a:t>
            </a:r>
            <a:r>
              <a:rPr lang="en-US" altLang="ko-KR" sz="1600">
                <a:solidFill>
                  <a:srgbClr val="FF0000"/>
                </a:solidFill>
              </a:rPr>
              <a:t>its own Private Key; </a:t>
            </a:r>
            <a:r>
              <a:rPr lang="en-US" altLang="ko-KR" sz="1600"/>
              <a:t> verify with </a:t>
            </a:r>
            <a:r>
              <a:rPr lang="en-US" altLang="ko-KR" sz="1600">
                <a:solidFill>
                  <a:srgbClr val="FF0000"/>
                </a:solidFill>
              </a:rPr>
              <a:t>peer’s Public Key</a:t>
            </a:r>
            <a:r>
              <a:rPr lang="en-US" altLang="ko-KR" sz="1600"/>
              <a:t> </a:t>
            </a:r>
          </a:p>
          <a:p>
            <a:pPr marL="766763" lvl="1" indent="-285750" algn="l">
              <a:lnSpc>
                <a:spcPct val="110000"/>
              </a:lnSpc>
              <a:buFont typeface="Wingdings" pitchFamily="2" charset="2"/>
              <a:buChar char="ü"/>
            </a:pPr>
            <a:r>
              <a:rPr lang="en-US" altLang="ko-KR" sz="1600"/>
              <a:t>RSA, DSA, KCDSA, ECDSA, EC-KCDSA … </a:t>
            </a:r>
          </a:p>
          <a:p>
            <a:pPr marL="290513" indent="-290513" algn="l">
              <a:lnSpc>
                <a:spcPct val="110000"/>
              </a:lnSpc>
              <a:buFont typeface="Wingdings" pitchFamily="2" charset="2"/>
              <a:buChar char="v"/>
            </a:pPr>
            <a:r>
              <a:rPr lang="en-US" altLang="ko-KR" sz="1600"/>
              <a:t>Key exchange schemes</a:t>
            </a:r>
          </a:p>
          <a:p>
            <a:pPr marL="766763" lvl="1" indent="-285750" algn="l">
              <a:lnSpc>
                <a:spcPct val="110000"/>
              </a:lnSpc>
              <a:buFont typeface="Wingdings" pitchFamily="2" charset="2"/>
              <a:buChar char="ü"/>
            </a:pPr>
            <a:r>
              <a:rPr lang="en-US" altLang="ko-KR" sz="1600"/>
              <a:t>Key transport or key agreement for secret-key crypto.</a:t>
            </a:r>
            <a:endParaRPr lang="en-US" altLang="ko-KR" sz="1600">
              <a:solidFill>
                <a:srgbClr val="FF0000"/>
              </a:solidFill>
            </a:endParaRPr>
          </a:p>
          <a:p>
            <a:pPr marL="766763" lvl="1" indent="-285750" algn="l">
              <a:lnSpc>
                <a:spcPct val="110000"/>
              </a:lnSpc>
              <a:buFont typeface="Wingdings" pitchFamily="2" charset="2"/>
              <a:buChar char="ü"/>
            </a:pPr>
            <a:r>
              <a:rPr lang="en-US" altLang="ko-KR" sz="1600"/>
              <a:t>RSA; DH(Diffie-Hellman), ECDH</a:t>
            </a:r>
            <a:endParaRPr lang="en-US" altLang="ko-KR" sz="1600">
              <a:solidFill>
                <a:srgbClr val="FF0000"/>
              </a:solidFill>
            </a:endParaRPr>
          </a:p>
          <a:p>
            <a:pPr marL="766763" lvl="1" indent="-285750" algn="l">
              <a:lnSpc>
                <a:spcPct val="80000"/>
              </a:lnSpc>
              <a:buFont typeface="Wingdings" pitchFamily="2" charset="2"/>
              <a:buChar char="ü"/>
            </a:pPr>
            <a:endParaRPr lang="en-US" altLang="ko-KR" sz="1600"/>
          </a:p>
          <a:p>
            <a:pPr marL="290513" indent="-290513" algn="l">
              <a:lnSpc>
                <a:spcPct val="110000"/>
              </a:lnSpc>
              <a:buFont typeface="Wingdings" pitchFamily="2" charset="2"/>
              <a:buChar char="v"/>
            </a:pPr>
            <a:r>
              <a:rPr lang="en-US" altLang="ko-KR" sz="1600"/>
              <a:t>All problems clear?</a:t>
            </a:r>
          </a:p>
          <a:p>
            <a:pPr marL="766763" lvl="1" indent="-285750" algn="l">
              <a:lnSpc>
                <a:spcPct val="110000"/>
              </a:lnSpc>
              <a:buFont typeface="Wingdings" pitchFamily="2" charset="2"/>
              <a:buChar char="ü"/>
            </a:pPr>
            <a:r>
              <a:rPr lang="en-US" altLang="ko-KR" sz="1600"/>
              <a:t> New Problem : </a:t>
            </a:r>
            <a:r>
              <a:rPr lang="en-US" altLang="ko-KR" sz="1600">
                <a:solidFill>
                  <a:srgbClr val="7030A0"/>
                </a:solidFill>
              </a:rPr>
              <a:t>How to get the right peer’s Public Key?</a:t>
            </a:r>
          </a:p>
          <a:p>
            <a:pPr marL="766763" lvl="1" indent="-285750" algn="l">
              <a:lnSpc>
                <a:spcPct val="110000"/>
              </a:lnSpc>
              <a:buFont typeface="Wingdings" pitchFamily="2" charset="2"/>
              <a:buChar char="ü"/>
            </a:pPr>
            <a:r>
              <a:rPr lang="en-US" altLang="ko-KR" sz="1600">
                <a:solidFill>
                  <a:srgbClr val="7030A0"/>
                </a:solidFill>
              </a:rPr>
              <a:t> Public key infrastructure (PKI) </a:t>
            </a:r>
            <a:r>
              <a:rPr lang="en-US" altLang="ko-KR" sz="1600"/>
              <a:t>required</a:t>
            </a:r>
          </a:p>
          <a:p>
            <a:pPr marL="766763" lvl="1" indent="-285750" algn="l">
              <a:lnSpc>
                <a:spcPct val="110000"/>
              </a:lnSpc>
              <a:buFont typeface="Wingdings" pitchFamily="2" charset="2"/>
              <a:buChar char="ü"/>
            </a:pPr>
            <a:r>
              <a:rPr lang="en-US" altLang="ko-KR" sz="1600"/>
              <a:t>Certificate is used to authenticate public key </a:t>
            </a:r>
          </a:p>
        </p:txBody>
      </p:sp>
      <p:sp>
        <p:nvSpPr>
          <p:cNvPr id="53253" name="Text Box 4"/>
          <p:cNvSpPr txBox="1">
            <a:spLocks noChangeArrowheads="1"/>
          </p:cNvSpPr>
          <p:nvPr/>
        </p:nvSpPr>
        <p:spPr bwMode="auto">
          <a:xfrm>
            <a:off x="1962150" y="6151563"/>
            <a:ext cx="0" cy="212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endParaRPr lang="ko-KR" altLang="ko-KR" sz="1400" b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사용자 지정 1">
      <a:majorFont>
        <a:latin typeface="Times New Roman"/>
        <a:ea typeface="굴림"/>
        <a:cs typeface=""/>
      </a:majorFont>
      <a:minorFont>
        <a:latin typeface="MS Gothic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14565</TotalTime>
  <Words>881</Words>
  <Application>Microsoft Office PowerPoint</Application>
  <PresentationFormat>화면 슬라이드 쇼(4:3)</PresentationFormat>
  <Paragraphs>206</Paragraphs>
  <Slides>13</Slides>
  <Notes>13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기본 디자인</vt:lpstr>
      <vt:lpstr>  Lect. 11: Public Key Cryptography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</vt:vector>
  </TitlesOfParts>
  <Company>중부대학교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Information Security</dc:title>
  <dc:creator>이병천</dc:creator>
  <cp:lastModifiedBy>Kwangjo Kim</cp:lastModifiedBy>
  <cp:revision>1282</cp:revision>
  <cp:lastPrinted>2001-03-15T06:44:45Z</cp:lastPrinted>
  <dcterms:created xsi:type="dcterms:W3CDTF">2000-05-25T12:25:41Z</dcterms:created>
  <dcterms:modified xsi:type="dcterms:W3CDTF">2010-02-12T08:10:28Z</dcterms:modified>
</cp:coreProperties>
</file>