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83" r:id="rId2"/>
    <p:sldId id="538" r:id="rId3"/>
    <p:sldId id="530" r:id="rId4"/>
    <p:sldId id="540" r:id="rId5"/>
    <p:sldId id="533" r:id="rId6"/>
    <p:sldId id="532" r:id="rId7"/>
    <p:sldId id="585" r:id="rId8"/>
    <p:sldId id="586" r:id="rId9"/>
  </p:sldIdLst>
  <p:sldSz cx="9144000" cy="6858000" type="screen4x3"/>
  <p:notesSz cx="685800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CC99"/>
    <a:srgbClr val="9900CC"/>
    <a:srgbClr val="3333FF"/>
    <a:srgbClr val="0066FF"/>
    <a:srgbClr val="0000CC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029"/>
        <p:guide pos="44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B34FE59-BEF2-4EF0-AFE8-030E075D396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CA352A5-EB31-40AB-A4DF-7838CB7A57A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81A13-C8A2-489B-9D9C-A8AEDB90E8D8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AA9EA-D588-4DC2-B576-1EA6BC9E709D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17795-CB62-4534-BABF-C084AD776A1C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B222E-4FE2-4C6B-9BF8-BFC688DA0C5C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34ECC-6C24-43F0-9FAA-14AE02B38E1E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E67E8-B4AF-487B-BF63-9F3CBA56D34A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</p:spPr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6764873"/>
            <a:ext cx="65" cy="184666"/>
          </a:xfrm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142340" name="슬라이드 번호 개체 틀 3"/>
          <p:cNvSpPr>
            <a:spLocks noGrp="1"/>
          </p:cNvSpPr>
          <p:nvPr>
            <p:ph type="sldNum" sz="quarter" idx="5"/>
          </p:nvPr>
        </p:nvSpPr>
        <p:spPr>
          <a:xfrm>
            <a:off x="6781056" y="9568934"/>
            <a:ext cx="76944" cy="184666"/>
          </a:xfrm>
          <a:noFill/>
        </p:spPr>
        <p:txBody>
          <a:bodyPr/>
          <a:lstStyle/>
          <a:p>
            <a:fld id="{3850AD8D-61BE-404D-92AC-6F6F25761060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0ED57-C868-4F71-A17F-668713EA04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CC916-5050-4C5D-B987-51427AA6DC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27DF1C-98E6-4A24-B27D-64864403691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A0438-5B2D-4462-9E94-6E50656333A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150F4F-5AFD-48E1-B571-CC3CF9254FE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04305E-77D3-448A-A5B2-6B98056998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7A1F-F8E7-4A4F-86C2-041D3491272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174C0A-E75D-4D28-9E8C-198F7B47A7C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2DFFD1-4B88-47F2-B059-FDC66EBC3D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D029F-55F9-442C-9EC1-E9387F61FF5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7CA95-4F4A-4CC2-BCFA-98B914F11BD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fld id="{9B70BE0B-0F87-49A0-AA8A-A4F31C8924B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C7EEE-7763-43DB-B892-867C4685CD6A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730114" name="Text Box 2"/>
          <p:cNvSpPr txBox="1">
            <a:spLocks noChangeArrowheads="1"/>
          </p:cNvSpPr>
          <p:nvPr/>
        </p:nvSpPr>
        <p:spPr bwMode="auto">
          <a:xfrm>
            <a:off x="2670343" y="2774950"/>
            <a:ext cx="37080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 smtClean="0"/>
              <a:t>Lect. 10 : </a:t>
            </a:r>
            <a:r>
              <a:rPr lang="en-US" altLang="ko-KR" sz="2400" dirty="0"/>
              <a:t>Cryptanalysis </a:t>
            </a:r>
          </a:p>
          <a:p>
            <a:endParaRPr lang="en-US" altLang="ko-K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BFEAC-3B50-4B81-B579-56D027C09706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28738" name="Rectangle 1026"/>
          <p:cNvSpPr>
            <a:spLocks noChangeArrowheads="1"/>
          </p:cNvSpPr>
          <p:nvPr/>
        </p:nvSpPr>
        <p:spPr bwMode="auto">
          <a:xfrm>
            <a:off x="2173288" y="4137025"/>
            <a:ext cx="858837" cy="1089025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28739" name="Text Box 1027"/>
          <p:cNvSpPr txBox="1">
            <a:spLocks noChangeArrowheads="1"/>
          </p:cNvSpPr>
          <p:nvPr/>
        </p:nvSpPr>
        <p:spPr bwMode="auto">
          <a:xfrm>
            <a:off x="993775" y="71437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Block Cipher – Attack Scenarios</a:t>
            </a:r>
          </a:p>
        </p:txBody>
      </p:sp>
      <p:sp>
        <p:nvSpPr>
          <p:cNvPr id="628740" name="Text Box 1028"/>
          <p:cNvSpPr txBox="1">
            <a:spLocks noChangeArrowheads="1"/>
          </p:cNvSpPr>
          <p:nvPr/>
        </p:nvSpPr>
        <p:spPr bwMode="auto">
          <a:xfrm>
            <a:off x="492125" y="1357313"/>
            <a:ext cx="8445500" cy="2441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85750" indent="-285750" algn="l">
              <a:lnSpc>
                <a:spcPct val="140000"/>
              </a:lnSpc>
              <a:buFont typeface="Wingdings" pitchFamily="2" charset="2"/>
              <a:buChar char="q"/>
            </a:pPr>
            <a:r>
              <a:rPr lang="en-US" altLang="ko-KR">
                <a:latin typeface="Comic Sans MS" pitchFamily="66" charset="0"/>
                <a:ea typeface="궁서" pitchFamily="18" charset="-127"/>
              </a:rPr>
              <a:t>Attacks on encryption schemes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Ciphertext only attack</a:t>
            </a:r>
            <a:r>
              <a:rPr lang="en-US" altLang="ko-KR" sz="1600">
                <a:latin typeface="Comic Sans MS" pitchFamily="66" charset="0"/>
                <a:ea typeface="궁서" pitchFamily="18" charset="-127"/>
              </a:rPr>
              <a:t>: only ciphertexts are given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Known plaintext attack</a:t>
            </a:r>
            <a:r>
              <a:rPr lang="en-US" altLang="ko-KR" sz="1600">
                <a:latin typeface="Comic Sans MS" pitchFamily="66" charset="0"/>
                <a:ea typeface="궁서" pitchFamily="18" charset="-127"/>
              </a:rPr>
              <a:t>: (plaintext, ciphertext) pairs are given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Chosen plaintext attack</a:t>
            </a:r>
            <a:r>
              <a:rPr lang="en-US" altLang="ko-KR" sz="1600">
                <a:latin typeface="Comic Sans MS" pitchFamily="66" charset="0"/>
                <a:ea typeface="궁서" pitchFamily="18" charset="-127"/>
              </a:rPr>
              <a:t>: (chosen plaintext, corresponding ciphertext) pairs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Adaptively chosen plaintext attack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Chosen ciphertext attack</a:t>
            </a:r>
            <a:r>
              <a:rPr lang="en-US" altLang="ko-KR" sz="1600">
                <a:latin typeface="Comic Sans MS" pitchFamily="66" charset="0"/>
                <a:ea typeface="궁서" pitchFamily="18" charset="-127"/>
              </a:rPr>
              <a:t>: (chosen ciphertext, corresponding plaintext) pairs</a:t>
            </a:r>
          </a:p>
          <a:p>
            <a:pPr marL="685800" lvl="1" indent="-209550" algn="l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1600">
                <a:solidFill>
                  <a:schemeClr val="accent2"/>
                </a:solidFill>
                <a:latin typeface="Comic Sans MS" pitchFamily="66" charset="0"/>
                <a:ea typeface="궁서" pitchFamily="18" charset="-127"/>
              </a:rPr>
              <a:t>Adaptively chosen ciphertext attack</a:t>
            </a:r>
          </a:p>
        </p:txBody>
      </p:sp>
      <p:sp>
        <p:nvSpPr>
          <p:cNvPr id="628741" name="Text Box 1029"/>
          <p:cNvSpPr txBox="1">
            <a:spLocks noChangeArrowheads="1"/>
          </p:cNvSpPr>
          <p:nvPr/>
        </p:nvSpPr>
        <p:spPr bwMode="auto">
          <a:xfrm>
            <a:off x="2489200" y="4225925"/>
            <a:ext cx="2032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400">
                <a:solidFill>
                  <a:schemeClr val="accent2"/>
                </a:solidFill>
              </a:rPr>
              <a:t>E</a:t>
            </a:r>
          </a:p>
        </p:txBody>
      </p:sp>
      <p:grpSp>
        <p:nvGrpSpPr>
          <p:cNvPr id="628742" name="Group 1030"/>
          <p:cNvGrpSpPr>
            <a:grpSpLocks/>
          </p:cNvGrpSpPr>
          <p:nvPr/>
        </p:nvGrpSpPr>
        <p:grpSpPr bwMode="auto">
          <a:xfrm>
            <a:off x="2354263" y="4703763"/>
            <a:ext cx="484187" cy="450850"/>
            <a:chOff x="949" y="3171"/>
            <a:chExt cx="305" cy="284"/>
          </a:xfrm>
        </p:grpSpPr>
        <p:sp>
          <p:nvSpPr>
            <p:cNvPr id="628743" name="Oval 1031"/>
            <p:cNvSpPr>
              <a:spLocks noChangeArrowheads="1"/>
            </p:cNvSpPr>
            <p:nvPr/>
          </p:nvSpPr>
          <p:spPr bwMode="auto">
            <a:xfrm>
              <a:off x="949" y="3171"/>
              <a:ext cx="305" cy="284"/>
            </a:xfrm>
            <a:prstGeom prst="ellipse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8744" name="Text Box 1032"/>
            <p:cNvSpPr txBox="1">
              <a:spLocks noChangeArrowheads="1"/>
            </p:cNvSpPr>
            <p:nvPr/>
          </p:nvSpPr>
          <p:spPr bwMode="auto">
            <a:xfrm>
              <a:off x="1051" y="3224"/>
              <a:ext cx="116" cy="19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628745" name="Rectangle 1033"/>
          <p:cNvSpPr>
            <a:spLocks noChangeArrowheads="1"/>
          </p:cNvSpPr>
          <p:nvPr/>
        </p:nvSpPr>
        <p:spPr bwMode="auto">
          <a:xfrm>
            <a:off x="5895975" y="4146550"/>
            <a:ext cx="858838" cy="1089025"/>
          </a:xfrm>
          <a:prstGeom prst="rect">
            <a:avLst/>
          </a:prstGeom>
          <a:solidFill>
            <a:schemeClr val="folHlink">
              <a:alpha val="5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628746" name="Text Box 1034"/>
          <p:cNvSpPr txBox="1">
            <a:spLocks noChangeArrowheads="1"/>
          </p:cNvSpPr>
          <p:nvPr/>
        </p:nvSpPr>
        <p:spPr bwMode="auto">
          <a:xfrm>
            <a:off x="6203950" y="4235450"/>
            <a:ext cx="220663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400">
                <a:solidFill>
                  <a:schemeClr val="accent2"/>
                </a:solidFill>
              </a:rPr>
              <a:t>D</a:t>
            </a:r>
          </a:p>
        </p:txBody>
      </p:sp>
      <p:grpSp>
        <p:nvGrpSpPr>
          <p:cNvPr id="628747" name="Group 1035"/>
          <p:cNvGrpSpPr>
            <a:grpSpLocks/>
          </p:cNvGrpSpPr>
          <p:nvPr/>
        </p:nvGrpSpPr>
        <p:grpSpPr bwMode="auto">
          <a:xfrm>
            <a:off x="6076950" y="4713288"/>
            <a:ext cx="484188" cy="450850"/>
            <a:chOff x="949" y="3171"/>
            <a:chExt cx="305" cy="284"/>
          </a:xfrm>
        </p:grpSpPr>
        <p:sp>
          <p:nvSpPr>
            <p:cNvPr id="628748" name="Oval 1036"/>
            <p:cNvSpPr>
              <a:spLocks noChangeArrowheads="1"/>
            </p:cNvSpPr>
            <p:nvPr/>
          </p:nvSpPr>
          <p:spPr bwMode="auto">
            <a:xfrm>
              <a:off x="949" y="3171"/>
              <a:ext cx="305" cy="284"/>
            </a:xfrm>
            <a:prstGeom prst="ellipse">
              <a:avLst/>
            </a:prstGeom>
            <a:solidFill>
              <a:srgbClr val="FFFF99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628749" name="Text Box 1037"/>
            <p:cNvSpPr txBox="1">
              <a:spLocks noChangeArrowheads="1"/>
            </p:cNvSpPr>
            <p:nvPr/>
          </p:nvSpPr>
          <p:spPr bwMode="auto">
            <a:xfrm>
              <a:off x="1051" y="3224"/>
              <a:ext cx="116" cy="192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628750" name="Freeform 1038"/>
          <p:cNvSpPr>
            <a:spLocks/>
          </p:cNvSpPr>
          <p:nvPr/>
        </p:nvSpPr>
        <p:spPr bwMode="auto">
          <a:xfrm>
            <a:off x="1608138" y="4527550"/>
            <a:ext cx="528637" cy="650875"/>
          </a:xfrm>
          <a:custGeom>
            <a:avLst/>
            <a:gdLst/>
            <a:ahLst/>
            <a:cxnLst>
              <a:cxn ang="0">
                <a:pos x="0" y="701"/>
              </a:cxn>
              <a:cxn ang="0">
                <a:pos x="97" y="257"/>
              </a:cxn>
              <a:cxn ang="0">
                <a:pos x="416" y="0"/>
              </a:cxn>
            </a:cxnLst>
            <a:rect l="0" t="0" r="r" b="b"/>
            <a:pathLst>
              <a:path w="416" h="701">
                <a:moveTo>
                  <a:pt x="0" y="701"/>
                </a:moveTo>
                <a:cubicBezTo>
                  <a:pt x="14" y="537"/>
                  <a:pt x="28" y="374"/>
                  <a:pt x="97" y="257"/>
                </a:cubicBezTo>
                <a:cubicBezTo>
                  <a:pt x="166" y="140"/>
                  <a:pt x="291" y="70"/>
                  <a:pt x="416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8751" name="Freeform 1039"/>
          <p:cNvSpPr>
            <a:spLocks/>
          </p:cNvSpPr>
          <p:nvPr/>
        </p:nvSpPr>
        <p:spPr bwMode="auto">
          <a:xfrm flipH="1">
            <a:off x="3071813" y="4537075"/>
            <a:ext cx="528637" cy="650875"/>
          </a:xfrm>
          <a:custGeom>
            <a:avLst/>
            <a:gdLst/>
            <a:ahLst/>
            <a:cxnLst>
              <a:cxn ang="0">
                <a:pos x="0" y="701"/>
              </a:cxn>
              <a:cxn ang="0">
                <a:pos x="97" y="257"/>
              </a:cxn>
              <a:cxn ang="0">
                <a:pos x="416" y="0"/>
              </a:cxn>
            </a:cxnLst>
            <a:rect l="0" t="0" r="r" b="b"/>
            <a:pathLst>
              <a:path w="416" h="701">
                <a:moveTo>
                  <a:pt x="0" y="701"/>
                </a:moveTo>
                <a:cubicBezTo>
                  <a:pt x="14" y="537"/>
                  <a:pt x="28" y="374"/>
                  <a:pt x="97" y="257"/>
                </a:cubicBezTo>
                <a:cubicBezTo>
                  <a:pt x="166" y="140"/>
                  <a:pt x="291" y="70"/>
                  <a:pt x="416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8752" name="Text Box 1040"/>
          <p:cNvSpPr txBox="1">
            <a:spLocks noChangeArrowheads="1"/>
          </p:cNvSpPr>
          <p:nvPr/>
        </p:nvSpPr>
        <p:spPr bwMode="auto">
          <a:xfrm>
            <a:off x="1155700" y="5307013"/>
            <a:ext cx="952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Plaintext</a:t>
            </a:r>
          </a:p>
        </p:txBody>
      </p:sp>
      <p:sp>
        <p:nvSpPr>
          <p:cNvPr id="628753" name="Text Box 1041"/>
          <p:cNvSpPr txBox="1">
            <a:spLocks noChangeArrowheads="1"/>
          </p:cNvSpPr>
          <p:nvPr/>
        </p:nvSpPr>
        <p:spPr bwMode="auto">
          <a:xfrm>
            <a:off x="2971800" y="5337175"/>
            <a:ext cx="1130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Ciphertext</a:t>
            </a:r>
          </a:p>
        </p:txBody>
      </p:sp>
      <p:sp>
        <p:nvSpPr>
          <p:cNvPr id="628754" name="Freeform 1042"/>
          <p:cNvSpPr>
            <a:spLocks/>
          </p:cNvSpPr>
          <p:nvPr/>
        </p:nvSpPr>
        <p:spPr bwMode="auto">
          <a:xfrm>
            <a:off x="5319713" y="4524375"/>
            <a:ext cx="528637" cy="650875"/>
          </a:xfrm>
          <a:custGeom>
            <a:avLst/>
            <a:gdLst/>
            <a:ahLst/>
            <a:cxnLst>
              <a:cxn ang="0">
                <a:pos x="0" y="701"/>
              </a:cxn>
              <a:cxn ang="0">
                <a:pos x="97" y="257"/>
              </a:cxn>
              <a:cxn ang="0">
                <a:pos x="416" y="0"/>
              </a:cxn>
            </a:cxnLst>
            <a:rect l="0" t="0" r="r" b="b"/>
            <a:pathLst>
              <a:path w="416" h="701">
                <a:moveTo>
                  <a:pt x="0" y="701"/>
                </a:moveTo>
                <a:cubicBezTo>
                  <a:pt x="14" y="537"/>
                  <a:pt x="28" y="374"/>
                  <a:pt x="97" y="257"/>
                </a:cubicBezTo>
                <a:cubicBezTo>
                  <a:pt x="166" y="140"/>
                  <a:pt x="291" y="70"/>
                  <a:pt x="416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8755" name="Text Box 1043"/>
          <p:cNvSpPr txBox="1">
            <a:spLocks noChangeArrowheads="1"/>
          </p:cNvSpPr>
          <p:nvPr/>
        </p:nvSpPr>
        <p:spPr bwMode="auto">
          <a:xfrm>
            <a:off x="6762750" y="5294313"/>
            <a:ext cx="952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Plaintext</a:t>
            </a:r>
          </a:p>
        </p:txBody>
      </p:sp>
      <p:sp>
        <p:nvSpPr>
          <p:cNvPr id="628756" name="Freeform 1044"/>
          <p:cNvSpPr>
            <a:spLocks/>
          </p:cNvSpPr>
          <p:nvPr/>
        </p:nvSpPr>
        <p:spPr bwMode="auto">
          <a:xfrm flipH="1">
            <a:off x="6772275" y="4522788"/>
            <a:ext cx="528638" cy="650875"/>
          </a:xfrm>
          <a:custGeom>
            <a:avLst/>
            <a:gdLst/>
            <a:ahLst/>
            <a:cxnLst>
              <a:cxn ang="0">
                <a:pos x="0" y="701"/>
              </a:cxn>
              <a:cxn ang="0">
                <a:pos x="97" y="257"/>
              </a:cxn>
              <a:cxn ang="0">
                <a:pos x="416" y="0"/>
              </a:cxn>
            </a:cxnLst>
            <a:rect l="0" t="0" r="r" b="b"/>
            <a:pathLst>
              <a:path w="416" h="701">
                <a:moveTo>
                  <a:pt x="0" y="701"/>
                </a:moveTo>
                <a:cubicBezTo>
                  <a:pt x="14" y="537"/>
                  <a:pt x="28" y="374"/>
                  <a:pt x="97" y="257"/>
                </a:cubicBezTo>
                <a:cubicBezTo>
                  <a:pt x="166" y="140"/>
                  <a:pt x="291" y="70"/>
                  <a:pt x="416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28757" name="Text Box 1045"/>
          <p:cNvSpPr txBox="1">
            <a:spLocks noChangeArrowheads="1"/>
          </p:cNvSpPr>
          <p:nvPr/>
        </p:nvSpPr>
        <p:spPr bwMode="auto">
          <a:xfrm>
            <a:off x="4789488" y="5300663"/>
            <a:ext cx="11303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Ciphertext</a:t>
            </a:r>
          </a:p>
        </p:txBody>
      </p:sp>
      <p:sp>
        <p:nvSpPr>
          <p:cNvPr id="628758" name="Text Box 1046"/>
          <p:cNvSpPr txBox="1">
            <a:spLocks noChangeArrowheads="1"/>
          </p:cNvSpPr>
          <p:nvPr/>
        </p:nvSpPr>
        <p:spPr bwMode="auto">
          <a:xfrm>
            <a:off x="1616075" y="5924550"/>
            <a:ext cx="1968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Encryption Oracle</a:t>
            </a:r>
          </a:p>
        </p:txBody>
      </p:sp>
      <p:sp>
        <p:nvSpPr>
          <p:cNvPr id="628759" name="Text Box 1047"/>
          <p:cNvSpPr txBox="1">
            <a:spLocks noChangeArrowheads="1"/>
          </p:cNvSpPr>
          <p:nvPr/>
        </p:nvSpPr>
        <p:spPr bwMode="auto">
          <a:xfrm>
            <a:off x="5348288" y="5922963"/>
            <a:ext cx="19685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Decryption Oracle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D7905-13F2-4831-9773-015272B48D8D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610322" name="Text Box 18"/>
          <p:cNvSpPr txBox="1">
            <a:spLocks noChangeArrowheads="1"/>
          </p:cNvSpPr>
          <p:nvPr/>
        </p:nvSpPr>
        <p:spPr bwMode="auto">
          <a:xfrm>
            <a:off x="993775" y="714375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sz="2400"/>
              <a:t>Cryptanalysis of Block Ciphers</a:t>
            </a:r>
          </a:p>
        </p:txBody>
      </p:sp>
      <p:sp>
        <p:nvSpPr>
          <p:cNvPr id="610323" name="Text Box 19"/>
          <p:cNvSpPr txBox="1">
            <a:spLocks noChangeArrowheads="1"/>
          </p:cNvSpPr>
          <p:nvPr/>
        </p:nvSpPr>
        <p:spPr bwMode="auto">
          <a:xfrm>
            <a:off x="617538" y="1458913"/>
            <a:ext cx="8051800" cy="4335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Statistical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/>
              <a:t> Differential cryptanalysis (DC)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/>
              <a:t> Linear Cryptanalysis (LC)</a:t>
            </a:r>
            <a:endParaRPr lang="en-US" altLang="ko-KR" sz="1600" baseline="30000"/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 baseline="30000"/>
              <a:t> </a:t>
            </a:r>
            <a:r>
              <a:rPr lang="en-US" altLang="ko-KR" sz="1600"/>
              <a:t>Various key schedule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 sz="1600"/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solidFill>
                  <a:srgbClr val="0000FF"/>
                </a:solidFill>
              </a:rPr>
              <a:t>Algebraic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Interpolation attacks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endParaRPr lang="en-US" altLang="ko-KR" sz="1600">
              <a:ea typeface="바탕체" pitchFamily="17" charset="-127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q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ea typeface="바탕체" pitchFamily="17" charset="-127"/>
              </a:rPr>
              <a:t>Side Channel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timing attacks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differential fault 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differential power analysis, etc.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endParaRPr lang="en-US" altLang="ko-KR" sz="1600">
              <a:ea typeface="바탕체" pitchFamily="17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D987E-1A2D-48DC-9750-E506A66D7A1C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634882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sz="2400"/>
              <a:t>Cryptanalysis of Block Ciphers - DC</a:t>
            </a:r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617538" y="1458913"/>
            <a:ext cx="8051800" cy="1935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Differential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E. Biham and A. Shamir : Crypto90, Crypto92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Chosen plaintext attack, O(Breaking DES</a:t>
            </a:r>
            <a:r>
              <a:rPr lang="en-US" altLang="ko-KR" sz="1600" baseline="-25000"/>
              <a:t>16</a:t>
            </a:r>
            <a:r>
              <a:rPr lang="en-US" altLang="ko-KR" sz="1600"/>
              <a:t> ~ 2</a:t>
            </a:r>
            <a:r>
              <a:rPr lang="en-US" altLang="ko-KR" sz="1600" baseline="30000"/>
              <a:t>47</a:t>
            </a:r>
            <a:r>
              <a:rPr lang="en-US" altLang="ko-KR" sz="1600"/>
              <a:t>)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Look for correlations in Round function input and output (DES : 2</a:t>
            </a:r>
            <a:r>
              <a:rPr lang="en-US" altLang="ko-KR" sz="1600" baseline="30000"/>
              <a:t>47</a:t>
            </a:r>
            <a:r>
              <a:rPr lang="en-US" altLang="ko-KR" sz="1600"/>
              <a:t>)</a:t>
            </a:r>
            <a:endParaRPr lang="en-US" altLang="ko-KR" sz="1600" baseline="30000"/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ea typeface="바탕체" pitchFamily="17" charset="-127"/>
              </a:rPr>
              <a:t>high-probability differentials, impossible differentials</a:t>
            </a: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truncated differentials, higher-order differentials</a:t>
            </a:r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3381375" y="4684713"/>
            <a:ext cx="836613" cy="7223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3676650" y="4848225"/>
            <a:ext cx="2032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E</a:t>
            </a:r>
          </a:p>
        </p:txBody>
      </p:sp>
      <p:sp>
        <p:nvSpPr>
          <p:cNvPr id="634886" name="Line 6"/>
          <p:cNvSpPr>
            <a:spLocks noChangeShapeType="1"/>
          </p:cNvSpPr>
          <p:nvPr/>
        </p:nvSpPr>
        <p:spPr bwMode="auto">
          <a:xfrm>
            <a:off x="3776663" y="4278313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34887" name="Line 7"/>
          <p:cNvSpPr>
            <a:spLocks noChangeShapeType="1"/>
          </p:cNvSpPr>
          <p:nvPr/>
        </p:nvSpPr>
        <p:spPr bwMode="auto">
          <a:xfrm>
            <a:off x="3797300" y="5422900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2765425" y="3841750"/>
            <a:ext cx="17145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Input difference</a:t>
            </a:r>
          </a:p>
        </p:txBody>
      </p:sp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2819400" y="5945188"/>
            <a:ext cx="19050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Output difference</a:t>
            </a:r>
          </a:p>
        </p:txBody>
      </p:sp>
      <p:sp>
        <p:nvSpPr>
          <p:cNvPr id="634890" name="Arc 10"/>
          <p:cNvSpPr>
            <a:spLocks/>
          </p:cNvSpPr>
          <p:nvPr/>
        </p:nvSpPr>
        <p:spPr bwMode="auto">
          <a:xfrm rot="2101803">
            <a:off x="4229100" y="4284663"/>
            <a:ext cx="1266825" cy="155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5467350" y="4565650"/>
            <a:ext cx="3062288" cy="1098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/>
              <a:t>Statistically non-uniform probability distribution: higher prob. for some fixed pattern </a:t>
            </a:r>
            <a:r>
              <a:rPr lang="en-US" altLang="ko-KR">
                <a:sym typeface="Symbol" pitchFamily="18" charset="2"/>
              </a:rPr>
              <a:t>X </a:t>
            </a:r>
            <a:r>
              <a:rPr lang="en-US" altLang="ko-KR"/>
              <a:t>&amp; </a:t>
            </a:r>
            <a:r>
              <a:rPr lang="en-US" altLang="ko-KR">
                <a:sym typeface="Symbol" pitchFamily="18" charset="2"/>
              </a:rPr>
              <a:t>Y </a:t>
            </a:r>
          </a:p>
        </p:txBody>
      </p:sp>
      <p:sp>
        <p:nvSpPr>
          <p:cNvPr id="634892" name="Text Box 12"/>
          <p:cNvSpPr txBox="1">
            <a:spLocks noChangeArrowheads="1"/>
          </p:cNvSpPr>
          <p:nvPr/>
        </p:nvSpPr>
        <p:spPr bwMode="auto">
          <a:xfrm>
            <a:off x="1252538" y="3859213"/>
            <a:ext cx="121761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ym typeface="Symbol" pitchFamily="18" charset="2"/>
              </a:rPr>
              <a:t>X = </a:t>
            </a:r>
            <a:r>
              <a:rPr lang="en-US" altLang="ko-KR"/>
              <a:t>X 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 X</a:t>
            </a:r>
            <a:r>
              <a:rPr lang="en-US" altLang="ko-KR">
                <a:sym typeface="Symbol" pitchFamily="18" charset="2"/>
              </a:rPr>
              <a:t></a:t>
            </a:r>
          </a:p>
        </p:txBody>
      </p:sp>
      <p:sp>
        <p:nvSpPr>
          <p:cNvPr id="634893" name="Text Box 13"/>
          <p:cNvSpPr txBox="1">
            <a:spLocks noChangeArrowheads="1"/>
          </p:cNvSpPr>
          <p:nvPr/>
        </p:nvSpPr>
        <p:spPr bwMode="auto">
          <a:xfrm>
            <a:off x="1250950" y="5929313"/>
            <a:ext cx="121761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ym typeface="Symbol" pitchFamily="18" charset="2"/>
              </a:rPr>
              <a:t>Y = </a:t>
            </a:r>
            <a:r>
              <a:rPr lang="en-US" altLang="ko-KR"/>
              <a:t>Y 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 Y</a:t>
            </a:r>
            <a:r>
              <a:rPr lang="en-US" altLang="ko-KR">
                <a:sym typeface="Symbol" pitchFamily="18" charset="2"/>
              </a:rPr>
              <a:t></a:t>
            </a:r>
          </a:p>
        </p:txBody>
      </p:sp>
      <p:sp>
        <p:nvSpPr>
          <p:cNvPr id="634894" name="Line 14"/>
          <p:cNvSpPr>
            <a:spLocks noChangeShapeType="1"/>
          </p:cNvSpPr>
          <p:nvPr/>
        </p:nvSpPr>
        <p:spPr bwMode="auto">
          <a:xfrm>
            <a:off x="1816100" y="4295775"/>
            <a:ext cx="0" cy="13985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34895" name="Text Box 15"/>
          <p:cNvSpPr txBox="1">
            <a:spLocks noChangeArrowheads="1"/>
          </p:cNvSpPr>
          <p:nvPr/>
        </p:nvSpPr>
        <p:spPr bwMode="auto">
          <a:xfrm>
            <a:off x="1909763" y="4767263"/>
            <a:ext cx="5842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Prob.</a:t>
            </a:r>
          </a:p>
        </p:txBody>
      </p:sp>
      <p:sp>
        <p:nvSpPr>
          <p:cNvPr id="634896" name="Line 16"/>
          <p:cNvSpPr>
            <a:spLocks noChangeShapeType="1"/>
          </p:cNvSpPr>
          <p:nvPr/>
        </p:nvSpPr>
        <p:spPr bwMode="auto">
          <a:xfrm flipH="1">
            <a:off x="4252913" y="5043488"/>
            <a:ext cx="3190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34897" name="Text Box 17"/>
          <p:cNvSpPr txBox="1">
            <a:spLocks noChangeArrowheads="1"/>
          </p:cNvSpPr>
          <p:nvPr/>
        </p:nvSpPr>
        <p:spPr bwMode="auto">
          <a:xfrm>
            <a:off x="4621213" y="490061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</a:p>
        </p:txBody>
      </p:sp>
      <p:sp>
        <p:nvSpPr>
          <p:cNvPr id="751619" name="Rectangle 3"/>
          <p:cNvSpPr>
            <a:spLocks noChangeArrowheads="1"/>
          </p:cNvSpPr>
          <p:nvPr/>
        </p:nvSpPr>
        <p:spPr bwMode="auto">
          <a:xfrm>
            <a:off x="850900" y="3449638"/>
            <a:ext cx="7488238" cy="1825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lvl="1">
              <a:spcBef>
                <a:spcPct val="2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 sz="1200" b="0"/>
              <a:t>* E.Biham, A. Shamir,”Differential Cryptanalysis of the Data Encryption Standard”, Springer-Verlag, 1993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507F4-7A9B-45DB-9752-AF6C22234E70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18498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578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sz="2400"/>
              <a:t>Cryptanalysis of Block Ciphers - LC</a:t>
            </a:r>
          </a:p>
        </p:txBody>
      </p:sp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617538" y="1458913"/>
            <a:ext cx="8051800" cy="1935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ea typeface="궁서" pitchFamily="18" charset="-127"/>
              </a:rPr>
              <a:t> </a:t>
            </a:r>
            <a:r>
              <a:rPr lang="en-US" altLang="ko-KR" sz="1600"/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Linear Cryptanalysis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Matsui : Eurocrypt93, Crypto94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Known Plaintext Attack, O(Breaking DES</a:t>
            </a:r>
            <a:r>
              <a:rPr lang="en-US" altLang="ko-KR" sz="1600" baseline="-25000"/>
              <a:t>16</a:t>
            </a:r>
            <a:r>
              <a:rPr lang="en-US" altLang="ko-KR" sz="1600"/>
              <a:t>) ~ 2</a:t>
            </a:r>
            <a:r>
              <a:rPr lang="en-US" altLang="ko-KR" sz="1600" baseline="30000"/>
              <a:t>43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Look for correlations between key and cipher input and output</a:t>
            </a: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ea typeface="바탕체" pitchFamily="17" charset="-127"/>
              </a:rPr>
              <a:t>linear approximation, non-linear approximation, </a:t>
            </a: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generalized I/O sums, partitioning cryptanalysis</a:t>
            </a:r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2224088" y="4741863"/>
            <a:ext cx="836612" cy="722312"/>
          </a:xfrm>
          <a:prstGeom prst="rect">
            <a:avLst/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18501" name="Text Box 5"/>
          <p:cNvSpPr txBox="1">
            <a:spLocks noChangeArrowheads="1"/>
          </p:cNvSpPr>
          <p:nvPr/>
        </p:nvSpPr>
        <p:spPr bwMode="auto">
          <a:xfrm>
            <a:off x="2519363" y="4905375"/>
            <a:ext cx="203200" cy="3651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 sz="2400"/>
              <a:t>E</a:t>
            </a:r>
          </a:p>
        </p:txBody>
      </p:sp>
      <p:sp>
        <p:nvSpPr>
          <p:cNvPr id="618502" name="Line 6"/>
          <p:cNvSpPr>
            <a:spLocks noChangeShapeType="1"/>
          </p:cNvSpPr>
          <p:nvPr/>
        </p:nvSpPr>
        <p:spPr bwMode="auto">
          <a:xfrm>
            <a:off x="2619375" y="4335463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18503" name="Line 7"/>
          <p:cNvSpPr>
            <a:spLocks noChangeShapeType="1"/>
          </p:cNvSpPr>
          <p:nvPr/>
        </p:nvSpPr>
        <p:spPr bwMode="auto">
          <a:xfrm>
            <a:off x="2640013" y="5480050"/>
            <a:ext cx="0" cy="406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18504" name="Text Box 8"/>
          <p:cNvSpPr txBox="1">
            <a:spLocks noChangeArrowheads="1"/>
          </p:cNvSpPr>
          <p:nvPr/>
        </p:nvSpPr>
        <p:spPr bwMode="auto">
          <a:xfrm>
            <a:off x="2243138" y="3910013"/>
            <a:ext cx="7747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Input X</a:t>
            </a:r>
          </a:p>
        </p:txBody>
      </p:sp>
      <p:sp>
        <p:nvSpPr>
          <p:cNvPr id="618505" name="Text Box 9"/>
          <p:cNvSpPr txBox="1">
            <a:spLocks noChangeArrowheads="1"/>
          </p:cNvSpPr>
          <p:nvPr/>
        </p:nvSpPr>
        <p:spPr bwMode="auto">
          <a:xfrm>
            <a:off x="2143125" y="5959475"/>
            <a:ext cx="9652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Output Y</a:t>
            </a:r>
          </a:p>
        </p:txBody>
      </p:sp>
      <p:sp>
        <p:nvSpPr>
          <p:cNvPr id="618506" name="Arc 10"/>
          <p:cNvSpPr>
            <a:spLocks/>
          </p:cNvSpPr>
          <p:nvPr/>
        </p:nvSpPr>
        <p:spPr bwMode="auto">
          <a:xfrm rot="2101803">
            <a:off x="3182938" y="4341813"/>
            <a:ext cx="1266825" cy="1552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18507" name="Text Box 11"/>
          <p:cNvSpPr txBox="1">
            <a:spLocks noChangeArrowheads="1"/>
          </p:cNvSpPr>
          <p:nvPr/>
        </p:nvSpPr>
        <p:spPr bwMode="auto">
          <a:xfrm>
            <a:off x="4398963" y="4675188"/>
            <a:ext cx="3371850" cy="8239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/>
              <a:t>Linear equation between some bits of X, Y and K may hold with higher prob. than others</a:t>
            </a:r>
          </a:p>
        </p:txBody>
      </p:sp>
      <p:sp>
        <p:nvSpPr>
          <p:cNvPr id="618512" name="Line 16"/>
          <p:cNvSpPr>
            <a:spLocks noChangeShapeType="1"/>
          </p:cNvSpPr>
          <p:nvPr/>
        </p:nvSpPr>
        <p:spPr bwMode="auto">
          <a:xfrm flipH="1">
            <a:off x="3095625" y="5100638"/>
            <a:ext cx="31908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18513" name="Text Box 17"/>
          <p:cNvSpPr txBox="1">
            <a:spLocks noChangeArrowheads="1"/>
          </p:cNvSpPr>
          <p:nvPr/>
        </p:nvSpPr>
        <p:spPr bwMode="auto">
          <a:xfrm>
            <a:off x="3463925" y="4957763"/>
            <a:ext cx="165100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/>
              <a:t>K</a:t>
            </a:r>
          </a:p>
        </p:txBody>
      </p:sp>
      <p:sp>
        <p:nvSpPr>
          <p:cNvPr id="618514" name="Line 18"/>
          <p:cNvSpPr>
            <a:spLocks noChangeShapeType="1"/>
          </p:cNvSpPr>
          <p:nvPr/>
        </p:nvSpPr>
        <p:spPr bwMode="auto">
          <a:xfrm flipH="1">
            <a:off x="3779838" y="5102225"/>
            <a:ext cx="41751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749571" name="Rectangle 3"/>
          <p:cNvSpPr>
            <a:spLocks noChangeArrowheads="1"/>
          </p:cNvSpPr>
          <p:nvPr/>
        </p:nvSpPr>
        <p:spPr bwMode="auto">
          <a:xfrm>
            <a:off x="868363" y="3514725"/>
            <a:ext cx="7454900" cy="1825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lvl="1">
              <a:spcBef>
                <a:spcPct val="2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 sz="1200" b="0"/>
              <a:t>* M. Matsui, ”Linear Cryptanalysis Method for DES Cipher”, Proc. of Eurocrypt’93,LNCS765, pp.386-397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2AE64-EE9E-4195-BCB9-A89DFEBEDDCD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16450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sz="2400"/>
              <a:t>Other Attacks on  Block Ciphers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628650" y="1547813"/>
            <a:ext cx="8051800" cy="399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 Algebraic Cryptanalysis</a:t>
            </a: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ea typeface="바탕체" pitchFamily="17" charset="-127"/>
              </a:rPr>
              <a:t>deterministic/probabilistic interpolation attacks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latin typeface="Comic Sans MS" pitchFamily="66" charset="0"/>
                <a:ea typeface="궁서" pitchFamily="18" charset="-127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Key Schedule Cryptanalysis</a:t>
            </a: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Look for correlations between key changes &amp; cipher input/output</a:t>
            </a: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ea typeface="바탕체" pitchFamily="17" charset="-127"/>
              </a:rPr>
              <a:t>equivalent keys, weak or semi-weak keys</a:t>
            </a: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related key attacks</a:t>
            </a: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lvl="2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  <a:tabLst>
                <a:tab pos="481013" algn="l"/>
              </a:tabLst>
            </a:pP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 Side-Channel Cryptanalysis</a:t>
            </a:r>
            <a:endParaRPr lang="en-US" altLang="ko-KR" sz="1600">
              <a:latin typeface="Comic Sans MS" pitchFamily="66" charset="0"/>
              <a:ea typeface="궁서" pitchFamily="18" charset="-127"/>
            </a:endParaRP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</a:t>
            </a:r>
            <a:r>
              <a:rPr lang="en-US" altLang="ko-KR" sz="1600">
                <a:ea typeface="바탕체" pitchFamily="17" charset="-127"/>
              </a:rPr>
              <a:t>timing attacks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differential fault analysis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>
                <a:ea typeface="바탕체" pitchFamily="17" charset="-127"/>
              </a:rPr>
              <a:t> differential power analysis,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269288" cy="4953000"/>
          </a:xfrm>
        </p:spPr>
        <p:txBody>
          <a:bodyPr/>
          <a:lstStyle/>
          <a:p>
            <a:r>
              <a:rPr lang="en-US" altLang="ko-KR" sz="2400" smtClean="0">
                <a:latin typeface="Arial" pitchFamily="34" charset="0"/>
              </a:rPr>
              <a:t>Traditional Cryptographic Model vs. Side Channel</a:t>
            </a:r>
          </a:p>
        </p:txBody>
      </p:sp>
      <p:sp>
        <p:nvSpPr>
          <p:cNvPr id="73731" name="슬라이드 번호 개체 틀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0631D65-686B-44CC-952E-88DD19C72B4D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72609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>
                <a:latin typeface="Arial" pitchFamily="34" charset="0"/>
              </a:rPr>
              <a:t>Side Channel</a:t>
            </a:r>
          </a:p>
        </p:txBody>
      </p:sp>
      <p:sp>
        <p:nvSpPr>
          <p:cNvPr id="73733" name="Oval 66"/>
          <p:cNvSpPr>
            <a:spLocks noChangeArrowheads="1"/>
          </p:cNvSpPr>
          <p:nvPr/>
        </p:nvSpPr>
        <p:spPr bwMode="auto">
          <a:xfrm>
            <a:off x="725488" y="3260725"/>
            <a:ext cx="762000" cy="533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34" name="AutoShape 3"/>
          <p:cNvSpPr>
            <a:spLocks noChangeArrowheads="1"/>
          </p:cNvSpPr>
          <p:nvPr/>
        </p:nvSpPr>
        <p:spPr bwMode="auto">
          <a:xfrm rot="-5400000">
            <a:off x="2393156" y="1907382"/>
            <a:ext cx="371475" cy="1179512"/>
          </a:xfrm>
          <a:prstGeom prst="rightArrow">
            <a:avLst>
              <a:gd name="adj1" fmla="val 51722"/>
              <a:gd name="adj2" fmla="val 26843"/>
            </a:avLst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35" name="Rectangle 5"/>
          <p:cNvSpPr>
            <a:spLocks noChangeArrowheads="1"/>
          </p:cNvSpPr>
          <p:nvPr/>
        </p:nvSpPr>
        <p:spPr bwMode="auto">
          <a:xfrm>
            <a:off x="1495425" y="1743075"/>
            <a:ext cx="5761038" cy="56515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36" name="AutoShape 25"/>
          <p:cNvSpPr>
            <a:spLocks noChangeArrowheads="1"/>
          </p:cNvSpPr>
          <p:nvPr/>
        </p:nvSpPr>
        <p:spPr bwMode="auto">
          <a:xfrm rot="5400000">
            <a:off x="2392363" y="4713287"/>
            <a:ext cx="476250" cy="1196975"/>
          </a:xfrm>
          <a:prstGeom prst="rightArrow">
            <a:avLst>
              <a:gd name="adj1" fmla="val 51722"/>
              <a:gd name="adj2" fmla="val 26843"/>
            </a:avLst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37" name="Rectangle 27"/>
          <p:cNvSpPr>
            <a:spLocks noChangeArrowheads="1"/>
          </p:cNvSpPr>
          <p:nvPr/>
        </p:nvSpPr>
        <p:spPr bwMode="auto">
          <a:xfrm>
            <a:off x="1611313" y="5514975"/>
            <a:ext cx="5761037" cy="64135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38" name="Text Box 28"/>
          <p:cNvSpPr txBox="1">
            <a:spLocks noChangeArrowheads="1"/>
          </p:cNvSpPr>
          <p:nvPr/>
        </p:nvSpPr>
        <p:spPr bwMode="auto">
          <a:xfrm>
            <a:off x="1568450" y="1827213"/>
            <a:ext cx="5575300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b="1">
                <a:solidFill>
                  <a:schemeClr val="accent2"/>
                </a:solidFill>
              </a:rPr>
              <a:t>Power Consumption / Timing / EM Emissions / Acoustic</a:t>
            </a:r>
          </a:p>
        </p:txBody>
      </p:sp>
      <p:sp>
        <p:nvSpPr>
          <p:cNvPr id="73739" name="Rectangle 29"/>
          <p:cNvSpPr>
            <a:spLocks noChangeArrowheads="1"/>
          </p:cNvSpPr>
          <p:nvPr/>
        </p:nvSpPr>
        <p:spPr bwMode="auto">
          <a:xfrm>
            <a:off x="1592263" y="5656263"/>
            <a:ext cx="5810250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altLang="ko-KR" sz="1600" b="1">
                <a:solidFill>
                  <a:schemeClr val="accent2"/>
                </a:solidFill>
              </a:rPr>
              <a:t>Radiation / Temperature / Power Supply / Clock Rate, etc.</a:t>
            </a:r>
          </a:p>
        </p:txBody>
      </p:sp>
      <p:sp>
        <p:nvSpPr>
          <p:cNvPr id="73740" name="AutoShape 30"/>
          <p:cNvSpPr>
            <a:spLocks noChangeArrowheads="1"/>
          </p:cNvSpPr>
          <p:nvPr/>
        </p:nvSpPr>
        <p:spPr bwMode="auto">
          <a:xfrm rot="-5400000">
            <a:off x="5977731" y="1926432"/>
            <a:ext cx="415925" cy="1179512"/>
          </a:xfrm>
          <a:prstGeom prst="rightArrow">
            <a:avLst>
              <a:gd name="adj1" fmla="val 51722"/>
              <a:gd name="adj2" fmla="val 26843"/>
            </a:avLst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41" name="AutoShape 31"/>
          <p:cNvSpPr>
            <a:spLocks noChangeArrowheads="1"/>
          </p:cNvSpPr>
          <p:nvPr/>
        </p:nvSpPr>
        <p:spPr bwMode="auto">
          <a:xfrm rot="5400000">
            <a:off x="6078538" y="4687887"/>
            <a:ext cx="476250" cy="1196975"/>
          </a:xfrm>
          <a:prstGeom prst="rightArrow">
            <a:avLst>
              <a:gd name="adj1" fmla="val 51722"/>
              <a:gd name="adj2" fmla="val 26843"/>
            </a:avLst>
          </a:prstGeom>
          <a:gradFill rotWithShape="1">
            <a:gsLst>
              <a:gs pos="0">
                <a:srgbClr val="5F5F5F"/>
              </a:gs>
              <a:gs pos="50000">
                <a:srgbClr val="EAEAEA"/>
              </a:gs>
              <a:gs pos="100000">
                <a:srgbClr val="5F5F5F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42" name="Oval 44"/>
          <p:cNvSpPr>
            <a:spLocks noChangeArrowheads="1"/>
          </p:cNvSpPr>
          <p:nvPr/>
        </p:nvSpPr>
        <p:spPr bwMode="auto">
          <a:xfrm>
            <a:off x="7372350" y="3248025"/>
            <a:ext cx="762000" cy="533400"/>
          </a:xfrm>
          <a:prstGeom prst="ellipse">
            <a:avLst/>
          </a:prstGeom>
          <a:solidFill>
            <a:schemeClr val="bg1"/>
          </a:solidFill>
          <a:ln w="126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en-US"/>
          </a:p>
        </p:txBody>
      </p:sp>
      <p:sp>
        <p:nvSpPr>
          <p:cNvPr id="73743" name="Rectangle 45"/>
          <p:cNvSpPr>
            <a:spLocks noChangeArrowheads="1"/>
          </p:cNvSpPr>
          <p:nvPr/>
        </p:nvSpPr>
        <p:spPr bwMode="auto">
          <a:xfrm>
            <a:off x="2198688" y="3243263"/>
            <a:ext cx="1054100" cy="5969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ko-KR" b="1">
                <a:ea typeface="돋움체" pitchFamily="49" charset="-127"/>
              </a:rPr>
              <a:t>E()</a:t>
            </a:r>
            <a:endParaRPr lang="en-US" altLang="ko-KR">
              <a:ea typeface="돋움체" pitchFamily="49" charset="-127"/>
            </a:endParaRPr>
          </a:p>
        </p:txBody>
      </p:sp>
      <p:sp>
        <p:nvSpPr>
          <p:cNvPr id="73744" name="Rectangle 46"/>
          <p:cNvSpPr>
            <a:spLocks noChangeArrowheads="1"/>
          </p:cNvSpPr>
          <p:nvPr/>
        </p:nvSpPr>
        <p:spPr bwMode="auto">
          <a:xfrm>
            <a:off x="5627688" y="3243263"/>
            <a:ext cx="1054100" cy="5969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ko-KR" b="1">
                <a:ea typeface="돋움체" pitchFamily="49" charset="-127"/>
              </a:rPr>
              <a:t>D()</a:t>
            </a:r>
            <a:endParaRPr lang="en-US" altLang="ko-KR">
              <a:ea typeface="돋움체" pitchFamily="49" charset="-127"/>
            </a:endParaRPr>
          </a:p>
        </p:txBody>
      </p:sp>
      <p:sp>
        <p:nvSpPr>
          <p:cNvPr id="73745" name="Line 47"/>
          <p:cNvSpPr>
            <a:spLocks noChangeShapeType="1"/>
          </p:cNvSpPr>
          <p:nvPr/>
        </p:nvSpPr>
        <p:spPr bwMode="auto">
          <a:xfrm>
            <a:off x="3259138" y="3541713"/>
            <a:ext cx="2362200" cy="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46" name="Line 48"/>
          <p:cNvSpPr>
            <a:spLocks noChangeShapeType="1"/>
          </p:cNvSpPr>
          <p:nvPr/>
        </p:nvSpPr>
        <p:spPr bwMode="auto">
          <a:xfrm>
            <a:off x="2649538" y="3846513"/>
            <a:ext cx="0" cy="798512"/>
          </a:xfrm>
          <a:prstGeom prst="line">
            <a:avLst/>
          </a:prstGeom>
          <a:noFill/>
          <a:ln w="47624" cmpd="thinThick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47" name="Line 49"/>
          <p:cNvSpPr>
            <a:spLocks noChangeShapeType="1"/>
          </p:cNvSpPr>
          <p:nvPr/>
        </p:nvSpPr>
        <p:spPr bwMode="auto">
          <a:xfrm>
            <a:off x="2649538" y="4398963"/>
            <a:ext cx="3505200" cy="0"/>
          </a:xfrm>
          <a:prstGeom prst="line">
            <a:avLst/>
          </a:prstGeom>
          <a:noFill/>
          <a:ln w="47624" cmpd="thinThick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48" name="Line 50"/>
          <p:cNvSpPr>
            <a:spLocks noChangeShapeType="1"/>
          </p:cNvSpPr>
          <p:nvPr/>
        </p:nvSpPr>
        <p:spPr bwMode="auto">
          <a:xfrm flipV="1">
            <a:off x="6154738" y="3846513"/>
            <a:ext cx="0" cy="561975"/>
          </a:xfrm>
          <a:prstGeom prst="line">
            <a:avLst/>
          </a:prstGeom>
          <a:noFill/>
          <a:ln w="47624" cmpd="thinThick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49" name="Rectangle 51"/>
          <p:cNvSpPr>
            <a:spLocks noChangeArrowheads="1"/>
          </p:cNvSpPr>
          <p:nvPr/>
        </p:nvSpPr>
        <p:spPr bwMode="auto">
          <a:xfrm>
            <a:off x="2338388" y="4608513"/>
            <a:ext cx="596900" cy="368300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n-US" altLang="ko-KR" b="1">
                <a:ea typeface="돋움체" pitchFamily="49" charset="-127"/>
              </a:rPr>
              <a:t>Key</a:t>
            </a:r>
            <a:endParaRPr lang="en-US" altLang="ko-KR">
              <a:ea typeface="돋움체" pitchFamily="49" charset="-127"/>
            </a:endParaRPr>
          </a:p>
        </p:txBody>
      </p:sp>
      <p:sp>
        <p:nvSpPr>
          <p:cNvPr id="73750" name="Line 52"/>
          <p:cNvSpPr>
            <a:spLocks noChangeShapeType="1"/>
          </p:cNvSpPr>
          <p:nvPr/>
        </p:nvSpPr>
        <p:spPr bwMode="auto">
          <a:xfrm flipH="1">
            <a:off x="1506538" y="3541713"/>
            <a:ext cx="685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51" name="Line 53"/>
          <p:cNvSpPr>
            <a:spLocks noChangeShapeType="1"/>
          </p:cNvSpPr>
          <p:nvPr/>
        </p:nvSpPr>
        <p:spPr bwMode="auto">
          <a:xfrm>
            <a:off x="6688138" y="3541713"/>
            <a:ext cx="6858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52" name="Line 54"/>
          <p:cNvSpPr>
            <a:spLocks noChangeShapeType="1"/>
          </p:cNvSpPr>
          <p:nvPr/>
        </p:nvSpPr>
        <p:spPr bwMode="auto">
          <a:xfrm flipV="1">
            <a:off x="4476750" y="2528888"/>
            <a:ext cx="0" cy="1016000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53" name="Line 55"/>
          <p:cNvSpPr>
            <a:spLocks noChangeShapeType="1"/>
          </p:cNvSpPr>
          <p:nvPr/>
        </p:nvSpPr>
        <p:spPr bwMode="auto">
          <a:xfrm flipV="1">
            <a:off x="4468813" y="2514600"/>
            <a:ext cx="2752725" cy="26988"/>
          </a:xfrm>
          <a:prstGeom prst="line">
            <a:avLst/>
          </a:prstGeom>
          <a:noFill/>
          <a:ln w="12699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754" name="Rectangle 56"/>
          <p:cNvSpPr>
            <a:spLocks noChangeArrowheads="1"/>
          </p:cNvSpPr>
          <p:nvPr/>
        </p:nvSpPr>
        <p:spPr bwMode="auto">
          <a:xfrm>
            <a:off x="7143750" y="22875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altLang="ko-KR" b="1">
                <a:ea typeface="돋움체" pitchFamily="49" charset="-127"/>
              </a:rPr>
              <a:t>Attacker</a:t>
            </a:r>
            <a:endParaRPr lang="en-US" altLang="ko-KR">
              <a:ea typeface="돋움체" pitchFamily="49" charset="-127"/>
            </a:endParaRPr>
          </a:p>
        </p:txBody>
      </p:sp>
      <p:sp>
        <p:nvSpPr>
          <p:cNvPr id="73755" name="Rectangle 57"/>
          <p:cNvSpPr>
            <a:spLocks noChangeArrowheads="1"/>
          </p:cNvSpPr>
          <p:nvPr/>
        </p:nvSpPr>
        <p:spPr bwMode="auto">
          <a:xfrm>
            <a:off x="2136775" y="39798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ko-KR">
                <a:ea typeface="돋움체" pitchFamily="49" charset="-127"/>
              </a:rPr>
              <a:t>Ke</a:t>
            </a:r>
          </a:p>
        </p:txBody>
      </p:sp>
      <p:sp>
        <p:nvSpPr>
          <p:cNvPr id="73756" name="Rectangle 58"/>
          <p:cNvSpPr>
            <a:spLocks noChangeArrowheads="1"/>
          </p:cNvSpPr>
          <p:nvPr/>
        </p:nvSpPr>
        <p:spPr bwMode="auto">
          <a:xfrm>
            <a:off x="5621338" y="39671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ko-KR">
                <a:ea typeface="돋움체" pitchFamily="49" charset="-127"/>
              </a:rPr>
              <a:t>Kd</a:t>
            </a:r>
          </a:p>
        </p:txBody>
      </p:sp>
      <p:sp>
        <p:nvSpPr>
          <p:cNvPr id="73757" name="Rectangle 59"/>
          <p:cNvSpPr>
            <a:spLocks noChangeArrowheads="1"/>
          </p:cNvSpPr>
          <p:nvPr/>
        </p:nvSpPr>
        <p:spPr bwMode="auto">
          <a:xfrm>
            <a:off x="3916363" y="31829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altLang="ko-KR">
                <a:ea typeface="돋움체" pitchFamily="49" charset="-127"/>
              </a:rPr>
              <a:t>C</a:t>
            </a:r>
          </a:p>
        </p:txBody>
      </p:sp>
      <p:sp>
        <p:nvSpPr>
          <p:cNvPr id="73758" name="Rectangle 60"/>
          <p:cNvSpPr>
            <a:spLocks noChangeArrowheads="1"/>
          </p:cNvSpPr>
          <p:nvPr/>
        </p:nvSpPr>
        <p:spPr bwMode="auto">
          <a:xfrm>
            <a:off x="2117725" y="2728913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>
                <a:ea typeface="돋움체" pitchFamily="49" charset="-127"/>
              </a:rPr>
              <a:t>C=E(P,Ke)</a:t>
            </a:r>
          </a:p>
        </p:txBody>
      </p:sp>
      <p:sp>
        <p:nvSpPr>
          <p:cNvPr id="73759" name="Rectangle 61"/>
          <p:cNvSpPr>
            <a:spLocks noChangeArrowheads="1"/>
          </p:cNvSpPr>
          <p:nvPr/>
        </p:nvSpPr>
        <p:spPr bwMode="auto">
          <a:xfrm>
            <a:off x="5514975" y="28940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>
                <a:ea typeface="돋움체" pitchFamily="49" charset="-127"/>
              </a:rPr>
              <a:t>P=D(C,Kd)</a:t>
            </a:r>
          </a:p>
        </p:txBody>
      </p:sp>
      <p:sp>
        <p:nvSpPr>
          <p:cNvPr id="73760" name="Rectangle 62"/>
          <p:cNvSpPr>
            <a:spLocks noChangeArrowheads="1"/>
          </p:cNvSpPr>
          <p:nvPr/>
        </p:nvSpPr>
        <p:spPr bwMode="auto">
          <a:xfrm>
            <a:off x="3400425" y="358457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altLang="ko-KR" b="1">
                <a:ea typeface="돋움체" pitchFamily="49" charset="-127"/>
              </a:rPr>
              <a:t>Insecure channel</a:t>
            </a:r>
            <a:endParaRPr lang="en-US" altLang="ko-KR">
              <a:ea typeface="돋움체" pitchFamily="49" charset="-127"/>
            </a:endParaRPr>
          </a:p>
        </p:txBody>
      </p:sp>
      <p:sp>
        <p:nvSpPr>
          <p:cNvPr id="73761" name="Rectangle 63"/>
          <p:cNvSpPr>
            <a:spLocks noChangeArrowheads="1"/>
          </p:cNvSpPr>
          <p:nvPr/>
        </p:nvSpPr>
        <p:spPr bwMode="auto">
          <a:xfrm>
            <a:off x="3540125" y="452596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b="1">
                <a:ea typeface="돋움체" pitchFamily="49" charset="-127"/>
              </a:rPr>
              <a:t>Secure channel</a:t>
            </a:r>
          </a:p>
        </p:txBody>
      </p:sp>
      <p:sp>
        <p:nvSpPr>
          <p:cNvPr id="73762" name="Text Box 64"/>
          <p:cNvSpPr txBox="1">
            <a:spLocks noChangeArrowheads="1"/>
          </p:cNvSpPr>
          <p:nvPr/>
        </p:nvSpPr>
        <p:spPr bwMode="auto">
          <a:xfrm>
            <a:off x="971550" y="3324225"/>
            <a:ext cx="285750" cy="3667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b="1">
                <a:ea typeface="돋움체" pitchFamily="49" charset="-127"/>
              </a:rPr>
              <a:t>P</a:t>
            </a:r>
          </a:p>
        </p:txBody>
      </p:sp>
      <p:sp>
        <p:nvSpPr>
          <p:cNvPr id="73763" name="Text Box 65"/>
          <p:cNvSpPr txBox="1">
            <a:spLocks noChangeArrowheads="1"/>
          </p:cNvSpPr>
          <p:nvPr/>
        </p:nvSpPr>
        <p:spPr bwMode="auto">
          <a:xfrm>
            <a:off x="7600950" y="3324225"/>
            <a:ext cx="349250" cy="3667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b="1">
                <a:ea typeface="돋움체" pitchFamily="49" charset="-127"/>
              </a:rPr>
              <a:t>D</a:t>
            </a:r>
          </a:p>
        </p:txBody>
      </p:sp>
      <p:sp>
        <p:nvSpPr>
          <p:cNvPr id="73764" name="Line 73"/>
          <p:cNvSpPr>
            <a:spLocks noChangeShapeType="1"/>
          </p:cNvSpPr>
          <p:nvPr/>
        </p:nvSpPr>
        <p:spPr bwMode="auto">
          <a:xfrm flipV="1">
            <a:off x="604838" y="5005388"/>
            <a:ext cx="7732712" cy="117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65" name="Line 74"/>
          <p:cNvSpPr>
            <a:spLocks noChangeShapeType="1"/>
          </p:cNvSpPr>
          <p:nvPr/>
        </p:nvSpPr>
        <p:spPr bwMode="auto">
          <a:xfrm>
            <a:off x="611188" y="2717800"/>
            <a:ext cx="0" cy="2397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66" name="Line 75"/>
          <p:cNvSpPr>
            <a:spLocks noChangeShapeType="1"/>
          </p:cNvSpPr>
          <p:nvPr/>
        </p:nvSpPr>
        <p:spPr bwMode="auto">
          <a:xfrm>
            <a:off x="8328025" y="2716213"/>
            <a:ext cx="0" cy="2300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67" name="Line 76"/>
          <p:cNvSpPr>
            <a:spLocks noChangeShapeType="1"/>
          </p:cNvSpPr>
          <p:nvPr/>
        </p:nvSpPr>
        <p:spPr bwMode="auto">
          <a:xfrm flipV="1">
            <a:off x="617538" y="2689225"/>
            <a:ext cx="2762250" cy="41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68" name="Line 77"/>
          <p:cNvSpPr>
            <a:spLocks noChangeShapeType="1"/>
          </p:cNvSpPr>
          <p:nvPr/>
        </p:nvSpPr>
        <p:spPr bwMode="auto">
          <a:xfrm flipV="1">
            <a:off x="5443538" y="2720975"/>
            <a:ext cx="2884487" cy="33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69" name="Line 78"/>
          <p:cNvSpPr>
            <a:spLocks noChangeShapeType="1"/>
          </p:cNvSpPr>
          <p:nvPr/>
        </p:nvSpPr>
        <p:spPr bwMode="auto">
          <a:xfrm>
            <a:off x="3382963" y="2693988"/>
            <a:ext cx="0" cy="1314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70" name="Line 79"/>
          <p:cNvSpPr>
            <a:spLocks noChangeShapeType="1"/>
          </p:cNvSpPr>
          <p:nvPr/>
        </p:nvSpPr>
        <p:spPr bwMode="auto">
          <a:xfrm>
            <a:off x="5445125" y="2759075"/>
            <a:ext cx="0" cy="124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73771" name="Line 80"/>
          <p:cNvSpPr>
            <a:spLocks noChangeShapeType="1"/>
          </p:cNvSpPr>
          <p:nvPr/>
        </p:nvSpPr>
        <p:spPr bwMode="auto">
          <a:xfrm flipV="1">
            <a:off x="3373438" y="3994150"/>
            <a:ext cx="2070100" cy="3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ko-KR" altLang="en-US"/>
          </a:p>
        </p:txBody>
      </p:sp>
      <p:pic>
        <p:nvPicPr>
          <p:cNvPr id="73772" name="Picture 8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6925" y="392113"/>
            <a:ext cx="1655763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4542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Model of Attack</a:t>
            </a:r>
            <a:br>
              <a:rPr lang="en-US" altLang="ko-KR" dirty="0" smtClean="0"/>
            </a:br>
            <a:r>
              <a:rPr lang="en-US" altLang="ko-KR" dirty="0" smtClean="0"/>
              <a:t>-Embedded security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C219C6-11D1-4DD6-9A54-DD89E788738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42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7" y="2307204"/>
            <a:ext cx="3719513" cy="332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8239" y="2247901"/>
            <a:ext cx="411545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오른쪽 화살표 7"/>
          <p:cNvSpPr/>
          <p:nvPr/>
        </p:nvSpPr>
        <p:spPr>
          <a:xfrm>
            <a:off x="4310743" y="3419475"/>
            <a:ext cx="323850" cy="314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13906</TotalTime>
  <Words>457</Words>
  <Application>Microsoft Office PowerPoint</Application>
  <PresentationFormat>화면 슬라이드 쇼(4:3)</PresentationFormat>
  <Paragraphs>107</Paragraphs>
  <Slides>8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Side Channel</vt:lpstr>
      <vt:lpstr>Model of Attack -Embedded security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1103</cp:revision>
  <cp:lastPrinted>2001-03-15T06:44:45Z</cp:lastPrinted>
  <dcterms:created xsi:type="dcterms:W3CDTF">2000-05-25T12:25:41Z</dcterms:created>
  <dcterms:modified xsi:type="dcterms:W3CDTF">2010-02-19T13:30:01Z</dcterms:modified>
</cp:coreProperties>
</file>